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
  </p:notesMasterIdLst>
  <p:sldIdLst>
    <p:sldId id="299" r:id="rId2"/>
    <p:sldId id="325" r:id="rId3"/>
    <p:sldId id="329" r:id="rId4"/>
    <p:sldId id="330" r:id="rId5"/>
    <p:sldId id="32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141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53C70-BA84-4D6D-A1B9-8F1244D59BDA}" v="7" dt="2023-01-10T12:04:51.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25" autoAdjust="0"/>
    <p:restoredTop sz="94660"/>
  </p:normalViewPr>
  <p:slideViewPr>
    <p:cSldViewPr snapToGrid="0">
      <p:cViewPr varScale="1">
        <p:scale>
          <a:sx n="61" d="100"/>
          <a:sy n="61" d="100"/>
        </p:scale>
        <p:origin x="21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Owens" userId="b67acbd404e246bb" providerId="LiveId" clId="{16D53C70-BA84-4D6D-A1B9-8F1244D59BDA}"/>
    <pc:docChg chg="undo redo custSel addSld delSld modSld">
      <pc:chgData name="Paula Owens" userId="b67acbd404e246bb" providerId="LiveId" clId="{16D53C70-BA84-4D6D-A1B9-8F1244D59BDA}" dt="2023-01-10T12:04:56.855" v="557"/>
      <pc:docMkLst>
        <pc:docMk/>
      </pc:docMkLst>
      <pc:sldChg chg="addSp delSp modSp mod modAnim">
        <pc:chgData name="Paula Owens" userId="b67acbd404e246bb" providerId="LiveId" clId="{16D53C70-BA84-4D6D-A1B9-8F1244D59BDA}" dt="2023-01-10T12:04:56.855" v="557"/>
        <pc:sldMkLst>
          <pc:docMk/>
          <pc:sldMk cId="446131514" sldId="329"/>
        </pc:sldMkLst>
        <pc:spChg chg="mod">
          <ac:chgData name="Paula Owens" userId="b67acbd404e246bb" providerId="LiveId" clId="{16D53C70-BA84-4D6D-A1B9-8F1244D59BDA}" dt="2023-01-09T03:12:55.595" v="519" actId="20577"/>
          <ac:spMkLst>
            <pc:docMk/>
            <pc:sldMk cId="446131514" sldId="329"/>
            <ac:spMk id="4" creationId="{32AED177-F78D-1FD8-AA5B-500027BC897C}"/>
          </ac:spMkLst>
        </pc:spChg>
        <pc:spChg chg="add mod">
          <ac:chgData name="Paula Owens" userId="b67acbd404e246bb" providerId="LiveId" clId="{16D53C70-BA84-4D6D-A1B9-8F1244D59BDA}" dt="2023-01-10T12:04:46.443" v="554" actId="1076"/>
          <ac:spMkLst>
            <pc:docMk/>
            <pc:sldMk cId="446131514" sldId="329"/>
            <ac:spMk id="5" creationId="{9A6C8EFF-32AB-53DE-76A2-1C105323AD90}"/>
          </ac:spMkLst>
        </pc:spChg>
        <pc:spChg chg="del">
          <ac:chgData name="Paula Owens" userId="b67acbd404e246bb" providerId="LiveId" clId="{16D53C70-BA84-4D6D-A1B9-8F1244D59BDA}" dt="2023-01-10T12:04:56.855" v="557"/>
          <ac:spMkLst>
            <pc:docMk/>
            <pc:sldMk cId="446131514" sldId="329"/>
            <ac:spMk id="8" creationId="{4E5B223A-C197-0077-F7C0-BC31F004E8A6}"/>
          </ac:spMkLst>
        </pc:spChg>
      </pc:sldChg>
      <pc:sldChg chg="addSp delSp modSp mod">
        <pc:chgData name="Paula Owens" userId="b67acbd404e246bb" providerId="LiveId" clId="{16D53C70-BA84-4D6D-A1B9-8F1244D59BDA}" dt="2023-01-09T02:21:22.750" v="509" actId="1076"/>
        <pc:sldMkLst>
          <pc:docMk/>
          <pc:sldMk cId="1509596649" sldId="330"/>
        </pc:sldMkLst>
        <pc:spChg chg="mod">
          <ac:chgData name="Paula Owens" userId="b67acbd404e246bb" providerId="LiveId" clId="{16D53C70-BA84-4D6D-A1B9-8F1244D59BDA}" dt="2023-01-09T00:25:32.599" v="493" actId="1076"/>
          <ac:spMkLst>
            <pc:docMk/>
            <pc:sldMk cId="1509596649" sldId="330"/>
            <ac:spMk id="4" creationId="{22EEBEC1-410F-C3BD-138F-ECB50508F181}"/>
          </ac:spMkLst>
        </pc:spChg>
        <pc:spChg chg="mod">
          <ac:chgData name="Paula Owens" userId="b67acbd404e246bb" providerId="LiveId" clId="{16D53C70-BA84-4D6D-A1B9-8F1244D59BDA}" dt="2023-01-09T02:21:22.750" v="509" actId="1076"/>
          <ac:spMkLst>
            <pc:docMk/>
            <pc:sldMk cId="1509596649" sldId="330"/>
            <ac:spMk id="6" creationId="{329DB138-151D-7452-E763-82184BB7ECB6}"/>
          </ac:spMkLst>
        </pc:spChg>
        <pc:picChg chg="add mod modCrop">
          <ac:chgData name="Paula Owens" userId="b67acbd404e246bb" providerId="LiveId" clId="{16D53C70-BA84-4D6D-A1B9-8F1244D59BDA}" dt="2023-01-09T00:25:48.757" v="497" actId="1076"/>
          <ac:picMkLst>
            <pc:docMk/>
            <pc:sldMk cId="1509596649" sldId="330"/>
            <ac:picMk id="3" creationId="{198458BD-9DDB-2DF2-2B0A-D9430EC0A740}"/>
          </ac:picMkLst>
        </pc:picChg>
        <pc:picChg chg="add mod modCrop">
          <ac:chgData name="Paula Owens" userId="b67acbd404e246bb" providerId="LiveId" clId="{16D53C70-BA84-4D6D-A1B9-8F1244D59BDA}" dt="2023-01-09T00:23:52.753" v="470" actId="1076"/>
          <ac:picMkLst>
            <pc:docMk/>
            <pc:sldMk cId="1509596649" sldId="330"/>
            <ac:picMk id="5" creationId="{79F3958B-B4AC-1E76-9590-644DBD76FB1D}"/>
          </ac:picMkLst>
        </pc:picChg>
        <pc:picChg chg="add del mod modCrop">
          <ac:chgData name="Paula Owens" userId="b67acbd404e246bb" providerId="LiveId" clId="{16D53C70-BA84-4D6D-A1B9-8F1244D59BDA}" dt="2023-01-09T00:23:15.494" v="463" actId="478"/>
          <ac:picMkLst>
            <pc:docMk/>
            <pc:sldMk cId="1509596649" sldId="330"/>
            <ac:picMk id="7" creationId="{5DAE1252-10FD-0542-312F-5C80268C6F12}"/>
          </ac:picMkLst>
        </pc:picChg>
        <pc:picChg chg="mod">
          <ac:chgData name="Paula Owens" userId="b67acbd404e246bb" providerId="LiveId" clId="{16D53C70-BA84-4D6D-A1B9-8F1244D59BDA}" dt="2023-01-09T02:21:20.825" v="508" actId="1076"/>
          <ac:picMkLst>
            <pc:docMk/>
            <pc:sldMk cId="1509596649" sldId="330"/>
            <ac:picMk id="10" creationId="{FDA7FDB9-FA8F-CF5C-7352-B9EB4C3F6273}"/>
          </ac:picMkLst>
        </pc:picChg>
      </pc:sldChg>
      <pc:sldChg chg="addSp modSp new del mod">
        <pc:chgData name="Paula Owens" userId="b67acbd404e246bb" providerId="LiveId" clId="{16D53C70-BA84-4D6D-A1B9-8F1244D59BDA}" dt="2023-01-09T03:19:00.245" v="520" actId="47"/>
        <pc:sldMkLst>
          <pc:docMk/>
          <pc:sldMk cId="1113156447" sldId="331"/>
        </pc:sldMkLst>
        <pc:spChg chg="add mod">
          <ac:chgData name="Paula Owens" userId="b67acbd404e246bb" providerId="LiveId" clId="{16D53C70-BA84-4D6D-A1B9-8F1244D59BDA}" dt="2023-01-09T02:21:36.509" v="512" actId="1076"/>
          <ac:spMkLst>
            <pc:docMk/>
            <pc:sldMk cId="1113156447" sldId="331"/>
            <ac:spMk id="4" creationId="{E3ED23D8-D556-58C8-3E95-260E67265EEC}"/>
          </ac:spMkLst>
        </pc:spChg>
        <pc:picChg chg="add mod">
          <ac:chgData name="Paula Owens" userId="b67acbd404e246bb" providerId="LiveId" clId="{16D53C70-BA84-4D6D-A1B9-8F1244D59BDA}" dt="2023-01-09T00:44:53.879" v="507" actId="1076"/>
          <ac:picMkLst>
            <pc:docMk/>
            <pc:sldMk cId="1113156447" sldId="331"/>
            <ac:picMk id="3" creationId="{3D7A7E2F-3A1A-52AF-A381-0E1D13B144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A6998-7026-465D-A817-609A61EB462E}" type="datetimeFigureOut">
              <a:rPr lang="en-GB" smtClean="0"/>
              <a:t>10/01/2023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81347-70F8-45B6-B4CE-9219857FA790}" type="slidenum">
              <a:rPr lang="en-GB" smtClean="0"/>
              <a:t>‹#›</a:t>
            </a:fld>
            <a:endParaRPr lang="en-GB"/>
          </a:p>
        </p:txBody>
      </p:sp>
    </p:spTree>
    <p:extLst>
      <p:ext uri="{BB962C8B-B14F-4D97-AF65-F5344CB8AC3E}">
        <p14:creationId xmlns:p14="http://schemas.microsoft.com/office/powerpoint/2010/main" val="132129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7541" y="188641"/>
            <a:ext cx="7389779" cy="1542033"/>
          </a:xfrm>
        </p:spPr>
        <p:txBody>
          <a:bodyPr anchor="t"/>
          <a:lstStyle>
            <a:lvl1pPr>
              <a:defRPr sz="4000"/>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319423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1"/>
            <a:ext cx="7328363" cy="1438299"/>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054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0"/>
            <a:ext cx="7232352" cy="1438300"/>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20320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8072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930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68500" y="188913"/>
            <a:ext cx="7296811" cy="1439887"/>
          </a:xfrm>
        </p:spPr>
        <p:txBody>
          <a:bodyPr anchor="t"/>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609600" y="17728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12578"/>
            <a:ext cx="5386917"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7728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412578"/>
            <a:ext cx="5389033"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974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8500" y="206902"/>
            <a:ext cx="7232352" cy="1421898"/>
          </a:xfrm>
        </p:spPr>
        <p:txBody>
          <a:bodyPr anchor="t"/>
          <a:lstStyle>
            <a:lvl1pPr>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558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43848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9370912"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8" y="188913"/>
            <a:ext cx="6970645"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9370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316878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32382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1" y="188914"/>
            <a:ext cx="7295852"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9812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7564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839200" y="6248400"/>
            <a:ext cx="2540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4368800" y="6248400"/>
            <a:ext cx="38608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2032000" y="6248400"/>
            <a:ext cx="17272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5379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968501" y="188641"/>
            <a:ext cx="7295852"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46083" name="Rectangle 3"/>
          <p:cNvSpPr>
            <a:spLocks noGrp="1" noChangeArrowheads="1"/>
          </p:cNvSpPr>
          <p:nvPr>
            <p:ph type="body" idx="1"/>
          </p:nvPr>
        </p:nvSpPr>
        <p:spPr bwMode="auto">
          <a:xfrm>
            <a:off x="2032000" y="2060576"/>
            <a:ext cx="93472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6084" name="Rectangle 4"/>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46088" name="Oval 8"/>
          <p:cNvSpPr>
            <a:spLocks noChangeArrowheads="1"/>
          </p:cNvSpPr>
          <p:nvPr userDrawn="1"/>
        </p:nvSpPr>
        <p:spPr bwMode="auto">
          <a:xfrm>
            <a:off x="203200" y="838200"/>
            <a:ext cx="3048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719667" y="838200"/>
            <a:ext cx="3048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1236133" y="838200"/>
            <a:ext cx="3048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3615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endurance22.org/expedition-team" TargetMode="External"/><Relationship Id="rId2" Type="http://schemas.openxmlformats.org/officeDocument/2006/relationships/hyperlink" Target="https://www.rgs.org/schools/teaching-resources/exploring-shackleton%E2%80%99s-antarctic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endurance22.org/science/sea-ice-research"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endurance22.org/science/sea-ice-research"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endurance22.org/science/sea-ice-research" TargetMode="External"/><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40170" y="188914"/>
            <a:ext cx="7218704" cy="1439887"/>
          </a:xfrm>
        </p:spPr>
        <p:txBody>
          <a:bodyPr anchor="t"/>
          <a:lstStyle/>
          <a:p>
            <a:pPr algn="ctr"/>
            <a:r>
              <a:rPr lang="en-GB" altLang="en-US" b="1" dirty="0"/>
              <a:t>5 Then and Now</a:t>
            </a:r>
            <a:endParaRPr lang="en-US" altLang="en-US" b="1" dirty="0"/>
          </a:p>
        </p:txBody>
      </p:sp>
      <p:sp>
        <p:nvSpPr>
          <p:cNvPr id="69635" name="Rectangle 3"/>
          <p:cNvSpPr>
            <a:spLocks noGrp="1" noChangeArrowheads="1"/>
          </p:cNvSpPr>
          <p:nvPr>
            <p:ph type="body" sz="half" idx="1"/>
          </p:nvPr>
        </p:nvSpPr>
        <p:spPr/>
        <p:txBody>
          <a:bodyPr/>
          <a:lstStyle/>
          <a:p>
            <a:pPr>
              <a:buFont typeface="Wingdings" pitchFamily="2" charset="2"/>
              <a:buNone/>
            </a:pPr>
            <a:r>
              <a:rPr lang="en-GB" altLang="en-US" sz="2600" dirty="0"/>
              <a:t> </a:t>
            </a:r>
            <a:endParaRPr lang="en-US" altLang="en-US" sz="2600" dirty="0"/>
          </a:p>
        </p:txBody>
      </p:sp>
      <p:sp>
        <p:nvSpPr>
          <p:cNvPr id="69636" name="Oval 4"/>
          <p:cNvSpPr>
            <a:spLocks noChangeArrowheads="1"/>
          </p:cNvSpPr>
          <p:nvPr/>
        </p:nvSpPr>
        <p:spPr bwMode="auto">
          <a:xfrm>
            <a:off x="1774826" y="2924945"/>
            <a:ext cx="2665413" cy="2663825"/>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Helvetica" pitchFamily="34" charset="0"/>
            </a:endParaRPr>
          </a:p>
        </p:txBody>
      </p:sp>
      <p:sp>
        <p:nvSpPr>
          <p:cNvPr id="69637" name="Oval 5"/>
          <p:cNvSpPr>
            <a:spLocks noChangeArrowheads="1"/>
          </p:cNvSpPr>
          <p:nvPr/>
        </p:nvSpPr>
        <p:spPr bwMode="auto">
          <a:xfrm>
            <a:off x="4799806" y="2924945"/>
            <a:ext cx="2592388" cy="2663825"/>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a:solidFill>
                <a:srgbClr val="336699"/>
              </a:solidFill>
              <a:latin typeface="Arial" charset="0"/>
            </a:endParaRPr>
          </a:p>
        </p:txBody>
      </p:sp>
      <p:sp>
        <p:nvSpPr>
          <p:cNvPr id="69638" name="Oval 6"/>
          <p:cNvSpPr>
            <a:spLocks noChangeArrowheads="1"/>
          </p:cNvSpPr>
          <p:nvPr/>
        </p:nvSpPr>
        <p:spPr bwMode="auto">
          <a:xfrm>
            <a:off x="7751763" y="2924945"/>
            <a:ext cx="2627312" cy="2663825"/>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Helvetica" pitchFamily="34" charset="0"/>
            </a:endParaRPr>
          </a:p>
        </p:txBody>
      </p:sp>
      <p:sp>
        <p:nvSpPr>
          <p:cNvPr id="69639" name="Text Box 7"/>
          <p:cNvSpPr txBox="1">
            <a:spLocks noChangeArrowheads="1"/>
          </p:cNvSpPr>
          <p:nvPr/>
        </p:nvSpPr>
        <p:spPr bwMode="auto">
          <a:xfrm>
            <a:off x="2135189" y="3572645"/>
            <a:ext cx="20161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altLang="en-US" sz="2800" dirty="0">
                <a:solidFill>
                  <a:srgbClr val="FFFFFF"/>
                </a:solidFill>
                <a:latin typeface="Helvetica" pitchFamily="34" charset="0"/>
              </a:rPr>
              <a:t>Shackleton 100</a:t>
            </a:r>
            <a:endParaRPr lang="en-US" altLang="en-US" sz="2800" dirty="0">
              <a:solidFill>
                <a:srgbClr val="FFFFFF"/>
              </a:solidFill>
              <a:latin typeface="Helvetica" pitchFamily="34" charset="0"/>
            </a:endParaRPr>
          </a:p>
        </p:txBody>
      </p:sp>
      <p:sp>
        <p:nvSpPr>
          <p:cNvPr id="69640" name="Text Box 8"/>
          <p:cNvSpPr txBox="1">
            <a:spLocks noChangeArrowheads="1"/>
          </p:cNvSpPr>
          <p:nvPr/>
        </p:nvSpPr>
        <p:spPr bwMode="auto">
          <a:xfrm>
            <a:off x="5087939" y="3572645"/>
            <a:ext cx="22320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GB" altLang="en-US" sz="2800" dirty="0">
                <a:solidFill>
                  <a:srgbClr val="FFFFFF"/>
                </a:solidFill>
                <a:latin typeface="Helvetica" pitchFamily="34" charset="0"/>
              </a:rPr>
              <a:t>Endurance 100</a:t>
            </a:r>
            <a:endParaRPr lang="en-US" altLang="en-US" sz="2800" dirty="0">
              <a:solidFill>
                <a:srgbClr val="FFFFFF"/>
              </a:solidFill>
              <a:latin typeface="Helvetica" pitchFamily="34" charset="0"/>
            </a:endParaRPr>
          </a:p>
        </p:txBody>
      </p:sp>
      <p:sp>
        <p:nvSpPr>
          <p:cNvPr id="69642" name="Text Box 10"/>
          <p:cNvSpPr txBox="1">
            <a:spLocks noChangeArrowheads="1"/>
          </p:cNvSpPr>
          <p:nvPr/>
        </p:nvSpPr>
        <p:spPr bwMode="auto">
          <a:xfrm>
            <a:off x="7967664" y="3933007"/>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latin typeface="Arial" charset="0"/>
            </a:endParaRPr>
          </a:p>
        </p:txBody>
      </p:sp>
      <p:sp>
        <p:nvSpPr>
          <p:cNvPr id="69645" name="Text Box 13"/>
          <p:cNvSpPr txBox="1">
            <a:spLocks noChangeArrowheads="1"/>
          </p:cNvSpPr>
          <p:nvPr/>
        </p:nvSpPr>
        <p:spPr bwMode="auto">
          <a:xfrm>
            <a:off x="7659345" y="3607221"/>
            <a:ext cx="28121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Aft>
                <a:spcPct val="0"/>
              </a:spcAft>
            </a:pPr>
            <a:r>
              <a:rPr lang="en-GB" altLang="en-US" sz="2800" dirty="0">
                <a:solidFill>
                  <a:srgbClr val="FFFFFF"/>
                </a:solidFill>
                <a:latin typeface="Helvetica" pitchFamily="34" charset="0"/>
              </a:rPr>
              <a:t>Geography History</a:t>
            </a:r>
          </a:p>
        </p:txBody>
      </p:sp>
      <p:sp>
        <p:nvSpPr>
          <p:cNvPr id="2" name="Slide Number Placeholder 1">
            <a:extLst>
              <a:ext uri="{FF2B5EF4-FFF2-40B4-BE49-F238E27FC236}">
                <a16:creationId xmlns:a16="http://schemas.microsoft.com/office/drawing/2014/main" id="{ABAE6946-373A-40B2-8947-1F538DA7F237}"/>
              </a:ext>
            </a:extLst>
          </p:cNvPr>
          <p:cNvSpPr>
            <a:spLocks noGrp="1"/>
          </p:cNvSpPr>
          <p:nvPr>
            <p:ph type="sldNum" sz="quarter" idx="12"/>
          </p:nvPr>
        </p:nvSpPr>
        <p:spPr/>
        <p:txBody>
          <a:bodyPr/>
          <a:lstStyle/>
          <a:p>
            <a:fld id="{99EC163C-451A-4E6F-ACF7-668EB3869707}" type="slidenum">
              <a:rPr lang="en-GB" altLang="en-US" smtClean="0"/>
              <a:pPr/>
              <a:t>1</a:t>
            </a:fld>
            <a:endParaRPr lang="en-GB"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032794-0E8A-41FE-86ED-71FC1A29058D}"/>
              </a:ext>
            </a:extLst>
          </p:cNvPr>
          <p:cNvSpPr txBox="1"/>
          <p:nvPr/>
        </p:nvSpPr>
        <p:spPr>
          <a:xfrm>
            <a:off x="238940" y="1783550"/>
            <a:ext cx="11510411" cy="4154984"/>
          </a:xfrm>
          <a:prstGeom prst="rect">
            <a:avLst/>
          </a:prstGeom>
          <a:noFill/>
        </p:spPr>
        <p:txBody>
          <a:bodyPr wrap="square" rtlCol="0">
            <a:spAutoFit/>
          </a:bodyPr>
          <a:lstStyle/>
          <a:p>
            <a:r>
              <a:rPr lang="en-GB" sz="2000" i="1" dirty="0"/>
              <a:t>The story so far in brief…</a:t>
            </a:r>
          </a:p>
          <a:p>
            <a:r>
              <a:rPr lang="en-GB" sz="2000" b="1" dirty="0">
                <a:solidFill>
                  <a:srgbClr val="212121"/>
                </a:solidFill>
              </a:rPr>
              <a:t>In 1914 </a:t>
            </a:r>
            <a:r>
              <a:rPr lang="en-GB" sz="2000" dirty="0">
                <a:solidFill>
                  <a:srgbClr val="212121"/>
                </a:solidFill>
              </a:rPr>
              <a:t>the explorer Sir Ernest Shackleton set out on an ambitious expedition to cross the continent of Antarctica from one side to the other. He failed. However he achieved one of the greatest feats of turn of the century polar exploration; he returned with all his 27 men – alive, despite the loss of his ship. Shackleton’s ship, the Endurance, was crushed and sank in ice in the Weddell Sea, before his team could even begin that ill-fated attempt to cross the hostile continent of Antarctica. </a:t>
            </a:r>
          </a:p>
          <a:p>
            <a:r>
              <a:rPr lang="en-GB" i="1" dirty="0">
                <a:solidFill>
                  <a:srgbClr val="212121"/>
                </a:solidFill>
              </a:rPr>
              <a:t>Find out more here </a:t>
            </a:r>
            <a:r>
              <a:rPr lang="en-GB" dirty="0">
                <a:hlinkClick r:id="rId2"/>
              </a:rPr>
              <a:t>Royal Geographical Society - Geography resources for teachers (rgs.org)</a:t>
            </a:r>
            <a:endParaRPr lang="en-GB" dirty="0">
              <a:solidFill>
                <a:srgbClr val="212121"/>
              </a:solidFill>
            </a:endParaRPr>
          </a:p>
          <a:p>
            <a:endParaRPr lang="en-GB" sz="2400" dirty="0">
              <a:solidFill>
                <a:srgbClr val="212121"/>
              </a:solidFill>
            </a:endParaRPr>
          </a:p>
          <a:p>
            <a:endParaRPr lang="en-GB" sz="2400" dirty="0">
              <a:solidFill>
                <a:srgbClr val="212121"/>
              </a:solidFill>
            </a:endParaRPr>
          </a:p>
          <a:p>
            <a:r>
              <a:rPr lang="en-GB" sz="2000" b="1" dirty="0">
                <a:solidFill>
                  <a:srgbClr val="212121"/>
                </a:solidFill>
              </a:rPr>
              <a:t>In 2022</a:t>
            </a:r>
            <a:r>
              <a:rPr lang="en-GB" sz="2000" dirty="0">
                <a:solidFill>
                  <a:srgbClr val="212121"/>
                </a:solidFill>
              </a:rPr>
              <a:t>, the Centenary of Shackleton’s death, Dan Snow travelled to Antarctica on board the S.A. Agulhas II, as part of the </a:t>
            </a:r>
            <a:r>
              <a:rPr lang="en-GB" sz="2000" b="1" dirty="0">
                <a:solidFill>
                  <a:srgbClr val="212121"/>
                </a:solidFill>
              </a:rPr>
              <a:t>Endurance22 expedition</a:t>
            </a:r>
            <a:r>
              <a:rPr lang="en-GB" sz="2000" dirty="0">
                <a:solidFill>
                  <a:srgbClr val="212121"/>
                </a:solidFill>
              </a:rPr>
              <a:t>, in </a:t>
            </a:r>
            <a:r>
              <a:rPr lang="en-GB" dirty="0"/>
              <a:t>a successful </a:t>
            </a:r>
            <a:r>
              <a:rPr lang="en-GB" sz="2000" dirty="0">
                <a:solidFill>
                  <a:srgbClr val="212121"/>
                </a:solidFill>
              </a:rPr>
              <a:t>attempt to locate the missing wreck of Shackleton’s ship.</a:t>
            </a:r>
          </a:p>
          <a:p>
            <a:r>
              <a:rPr lang="en-GB" i="1" dirty="0">
                <a:solidFill>
                  <a:srgbClr val="212121"/>
                </a:solidFill>
              </a:rPr>
              <a:t>Find out more here </a:t>
            </a:r>
            <a:r>
              <a:rPr lang="en-GB" dirty="0">
                <a:hlinkClick r:id="rId3"/>
              </a:rPr>
              <a:t>Expedition Team - Endurance22</a:t>
            </a:r>
            <a:endParaRPr lang="en-GB" dirty="0">
              <a:solidFill>
                <a:srgbClr val="212121"/>
              </a:solidFill>
            </a:endParaRPr>
          </a:p>
        </p:txBody>
      </p:sp>
      <p:sp>
        <p:nvSpPr>
          <p:cNvPr id="7" name="Rectangle 2">
            <a:extLst>
              <a:ext uri="{FF2B5EF4-FFF2-40B4-BE49-F238E27FC236}">
                <a16:creationId xmlns:a16="http://schemas.microsoft.com/office/drawing/2014/main" id="{9ABA092E-D0FB-4AD7-9E14-A122E2A53A8C}"/>
              </a:ext>
            </a:extLst>
          </p:cNvPr>
          <p:cNvSpPr txBox="1">
            <a:spLocks noChangeArrowheads="1"/>
          </p:cNvSpPr>
          <p:nvPr/>
        </p:nvSpPr>
        <p:spPr>
          <a:xfrm>
            <a:off x="2999656" y="260712"/>
            <a:ext cx="5424264" cy="1320660"/>
          </a:xfrm>
          <a:prstGeom prst="rect">
            <a:avLst/>
          </a:prstGeom>
          <a:solidFill>
            <a:srgbClr val="F54C00"/>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altLang="en-US" b="1" kern="0" dirty="0">
                <a:solidFill>
                  <a:schemeClr val="bg1"/>
                </a:solidFill>
              </a:rPr>
              <a:t>The Story So Far… </a:t>
            </a:r>
          </a:p>
          <a:p>
            <a:pPr algn="ctr"/>
            <a:r>
              <a:rPr lang="en-GB" altLang="en-US" b="1" kern="0" dirty="0">
                <a:solidFill>
                  <a:schemeClr val="bg1"/>
                </a:solidFill>
              </a:rPr>
              <a:t>In brief </a:t>
            </a:r>
          </a:p>
        </p:txBody>
      </p:sp>
      <p:sp>
        <p:nvSpPr>
          <p:cNvPr id="8" name="Slide Number Placeholder 7">
            <a:extLst>
              <a:ext uri="{FF2B5EF4-FFF2-40B4-BE49-F238E27FC236}">
                <a16:creationId xmlns:a16="http://schemas.microsoft.com/office/drawing/2014/main" id="{E329C075-0E3A-4C31-BEF5-840680767701}"/>
              </a:ext>
            </a:extLst>
          </p:cNvPr>
          <p:cNvSpPr>
            <a:spLocks noGrp="1"/>
          </p:cNvSpPr>
          <p:nvPr>
            <p:ph type="sldNum" sz="quarter" idx="12"/>
          </p:nvPr>
        </p:nvSpPr>
        <p:spPr>
          <a:xfrm>
            <a:off x="10941657" y="6243805"/>
            <a:ext cx="1129342" cy="457200"/>
          </a:xfrm>
        </p:spPr>
        <p:txBody>
          <a:bodyPr/>
          <a:lstStyle/>
          <a:p>
            <a:fld id="{C3D577BE-B60F-4443-89BA-AC6850FF3B72}" type="slidenum">
              <a:rPr lang="en-GB" altLang="en-US" smtClean="0"/>
              <a:pPr/>
              <a:t>2</a:t>
            </a:fld>
            <a:endParaRPr lang="en-GB" altLang="en-US" dirty="0"/>
          </a:p>
        </p:txBody>
      </p:sp>
    </p:spTree>
    <p:extLst>
      <p:ext uri="{BB962C8B-B14F-4D97-AF65-F5344CB8AC3E}">
        <p14:creationId xmlns:p14="http://schemas.microsoft.com/office/powerpoint/2010/main" val="48907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A1945A-D624-BB18-24E1-21B5821033B4}"/>
              </a:ext>
            </a:extLst>
          </p:cNvPr>
          <p:cNvSpPr>
            <a:spLocks noGrp="1"/>
          </p:cNvSpPr>
          <p:nvPr>
            <p:ph type="sldNum" sz="quarter" idx="12"/>
          </p:nvPr>
        </p:nvSpPr>
        <p:spPr/>
        <p:txBody>
          <a:bodyPr/>
          <a:lstStyle/>
          <a:p>
            <a:fld id="{C3D577BE-B60F-4443-89BA-AC6850FF3B72}" type="slidenum">
              <a:rPr lang="en-GB" altLang="en-US" smtClean="0"/>
              <a:pPr/>
              <a:t>3</a:t>
            </a:fld>
            <a:endParaRPr lang="en-GB" altLang="en-US"/>
          </a:p>
        </p:txBody>
      </p:sp>
      <p:sp>
        <p:nvSpPr>
          <p:cNvPr id="4" name="TextBox 3">
            <a:extLst>
              <a:ext uri="{FF2B5EF4-FFF2-40B4-BE49-F238E27FC236}">
                <a16:creationId xmlns:a16="http://schemas.microsoft.com/office/drawing/2014/main" id="{32AED177-F78D-1FD8-AA5B-500027BC897C}"/>
              </a:ext>
            </a:extLst>
          </p:cNvPr>
          <p:cNvSpPr txBox="1"/>
          <p:nvPr/>
        </p:nvSpPr>
        <p:spPr>
          <a:xfrm>
            <a:off x="859736" y="2037165"/>
            <a:ext cx="10540448" cy="2862322"/>
          </a:xfrm>
          <a:prstGeom prst="rect">
            <a:avLst/>
          </a:prstGeom>
          <a:noFill/>
        </p:spPr>
        <p:txBody>
          <a:bodyPr wrap="square">
            <a:spAutoFit/>
          </a:bodyPr>
          <a:lstStyle/>
          <a:p>
            <a:pPr marL="457200" indent="-457200" algn="l" fontAlgn="base">
              <a:buFont typeface="+mj-lt"/>
              <a:buAutoNum type="arabicPeriod"/>
            </a:pPr>
            <a:r>
              <a:rPr lang="en-GB" sz="2000" b="0" i="0" dirty="0">
                <a:solidFill>
                  <a:srgbClr val="222222"/>
                </a:solidFill>
                <a:effectLst/>
              </a:rPr>
              <a:t>The worldwide sea ice cover affects the global climate.</a:t>
            </a:r>
          </a:p>
          <a:p>
            <a:pPr marL="457200" indent="-457200" algn="l" fontAlgn="base">
              <a:buFont typeface="+mj-lt"/>
              <a:buAutoNum type="arabicPeriod"/>
            </a:pPr>
            <a:r>
              <a:rPr lang="en-GB" sz="2000" b="0" i="0" dirty="0">
                <a:solidFill>
                  <a:srgbClr val="222222"/>
                </a:solidFill>
                <a:effectLst/>
              </a:rPr>
              <a:t>The worldwide sea ice cover acts as a large mirror for the sun, reflecting some energy back and preventing additional heating of the ocean.</a:t>
            </a:r>
          </a:p>
          <a:p>
            <a:pPr marL="457200" indent="-457200" algn="l" fontAlgn="base">
              <a:buFont typeface="+mj-lt"/>
              <a:buAutoNum type="arabicPeriod"/>
            </a:pPr>
            <a:r>
              <a:rPr lang="en-GB" sz="2000" b="0" i="0" dirty="0">
                <a:solidFill>
                  <a:srgbClr val="222222"/>
                </a:solidFill>
                <a:effectLst/>
              </a:rPr>
              <a:t>Much sea ice is made up </a:t>
            </a:r>
            <a:r>
              <a:rPr lang="en-GB" sz="2000" dirty="0">
                <a:solidFill>
                  <a:srgbClr val="222222"/>
                </a:solidFill>
              </a:rPr>
              <a:t>of ice piled up in ridges that can be 3 metres high.</a:t>
            </a:r>
            <a:endParaRPr lang="en-GB" sz="2000" b="0" i="0" dirty="0">
              <a:solidFill>
                <a:srgbClr val="222222"/>
              </a:solidFill>
              <a:effectLst/>
            </a:endParaRPr>
          </a:p>
          <a:p>
            <a:pPr marL="457200" indent="-457200" algn="l" fontAlgn="base">
              <a:buFont typeface="+mj-lt"/>
              <a:buAutoNum type="arabicPeriod"/>
            </a:pPr>
            <a:r>
              <a:rPr lang="en-GB" sz="2000" b="0" i="0" dirty="0">
                <a:solidFill>
                  <a:srgbClr val="222222"/>
                </a:solidFill>
                <a:effectLst/>
              </a:rPr>
              <a:t>Shackleton’s </a:t>
            </a:r>
            <a:r>
              <a:rPr lang="en-GB" sz="2000" b="0" i="1" dirty="0">
                <a:solidFill>
                  <a:srgbClr val="222222"/>
                </a:solidFill>
                <a:effectLst/>
              </a:rPr>
              <a:t>Endurance</a:t>
            </a:r>
            <a:r>
              <a:rPr lang="en-GB" sz="2000" b="0" i="0" dirty="0">
                <a:solidFill>
                  <a:srgbClr val="222222"/>
                </a:solidFill>
                <a:effectLst/>
              </a:rPr>
              <a:t> was crushed by sea ice.</a:t>
            </a:r>
          </a:p>
          <a:p>
            <a:pPr marL="457200" indent="-457200" algn="l" fontAlgn="base">
              <a:buFont typeface="+mj-lt"/>
              <a:buAutoNum type="arabicPeriod"/>
            </a:pPr>
            <a:r>
              <a:rPr lang="en-GB" sz="2000" dirty="0">
                <a:solidFill>
                  <a:srgbClr val="222222"/>
                </a:solidFill>
              </a:rPr>
              <a:t>Multi-year sea ice means that ice survives from one year to the next rather than melting each year.</a:t>
            </a:r>
            <a:endParaRPr lang="en-GB" sz="2000" b="0" i="0" dirty="0">
              <a:solidFill>
                <a:srgbClr val="222222"/>
              </a:solidFill>
              <a:effectLst/>
            </a:endParaRPr>
          </a:p>
          <a:p>
            <a:pPr marL="457200" indent="-457200" algn="l" fontAlgn="base">
              <a:buFont typeface="+mj-lt"/>
              <a:buAutoNum type="arabicPeriod"/>
            </a:pPr>
            <a:r>
              <a:rPr lang="en-GB" sz="2000" b="0" i="0" dirty="0">
                <a:solidFill>
                  <a:srgbClr val="222222"/>
                </a:solidFill>
                <a:effectLst/>
                <a:latin typeface="Open Sans" panose="020B0606030504020204" pitchFamily="34" charset="0"/>
              </a:rPr>
              <a:t>The Weddell Sea ice is the only region where you have a large area of multi-year ice in Antarctica.</a:t>
            </a:r>
            <a:endParaRPr lang="en-GB" sz="2000" b="0" i="0" dirty="0">
              <a:solidFill>
                <a:srgbClr val="222222"/>
              </a:solidFill>
              <a:effectLst/>
            </a:endParaRPr>
          </a:p>
        </p:txBody>
      </p:sp>
      <p:sp>
        <p:nvSpPr>
          <p:cNvPr id="6" name="TextBox 5">
            <a:extLst>
              <a:ext uri="{FF2B5EF4-FFF2-40B4-BE49-F238E27FC236}">
                <a16:creationId xmlns:a16="http://schemas.microsoft.com/office/drawing/2014/main" id="{AC56C7ED-C46E-C030-C139-E0B8AD661C8E}"/>
              </a:ext>
            </a:extLst>
          </p:cNvPr>
          <p:cNvSpPr txBox="1"/>
          <p:nvPr/>
        </p:nvSpPr>
        <p:spPr>
          <a:xfrm>
            <a:off x="2227608" y="416651"/>
            <a:ext cx="7140022" cy="9549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defRPr sz="4000" b="1">
                <a:solidFill>
                  <a:schemeClr val="bg1"/>
                </a:solidFill>
                <a:latin typeface="+mj-lt"/>
                <a:ea typeface="+mj-ea"/>
                <a:cs typeface="+mj-cs"/>
              </a:defRPr>
            </a:lvl1pPr>
            <a:lvl2pPr fontAlgn="base">
              <a:spcBef>
                <a:spcPct val="0"/>
              </a:spcBef>
              <a:spcAft>
                <a:spcPct val="0"/>
              </a:spcAft>
              <a:defRPr sz="6300">
                <a:solidFill>
                  <a:schemeClr val="tx2"/>
                </a:solidFill>
                <a:latin typeface="Helvetica" pitchFamily="34" charset="0"/>
              </a:defRPr>
            </a:lvl2pPr>
            <a:lvl3pPr fontAlgn="base">
              <a:spcBef>
                <a:spcPct val="0"/>
              </a:spcBef>
              <a:spcAft>
                <a:spcPct val="0"/>
              </a:spcAft>
              <a:defRPr sz="6300">
                <a:solidFill>
                  <a:schemeClr val="tx2"/>
                </a:solidFill>
                <a:latin typeface="Helvetica" pitchFamily="34" charset="0"/>
              </a:defRPr>
            </a:lvl3pPr>
            <a:lvl4pPr fontAlgn="base">
              <a:spcBef>
                <a:spcPct val="0"/>
              </a:spcBef>
              <a:spcAft>
                <a:spcPct val="0"/>
              </a:spcAft>
              <a:defRPr sz="6300">
                <a:solidFill>
                  <a:schemeClr val="tx2"/>
                </a:solidFill>
                <a:latin typeface="Helvetica" pitchFamily="34" charset="0"/>
              </a:defRPr>
            </a:lvl4pPr>
            <a:lvl5pPr fontAlgn="base">
              <a:spcBef>
                <a:spcPct val="0"/>
              </a:spcBef>
              <a:spcAft>
                <a:spcPct val="0"/>
              </a:spcAft>
              <a:defRPr sz="6300">
                <a:solidFill>
                  <a:schemeClr val="tx2"/>
                </a:solidFill>
                <a:latin typeface="Helvetica" pitchFamily="34" charset="0"/>
              </a:defRPr>
            </a:lvl5pPr>
            <a:lvl6pPr marL="457200" fontAlgn="base">
              <a:spcBef>
                <a:spcPct val="0"/>
              </a:spcBef>
              <a:spcAft>
                <a:spcPct val="0"/>
              </a:spcAft>
              <a:defRPr sz="6300">
                <a:solidFill>
                  <a:schemeClr val="tx2"/>
                </a:solidFill>
                <a:latin typeface="Helvetica" pitchFamily="34" charset="0"/>
              </a:defRPr>
            </a:lvl6pPr>
            <a:lvl7pPr marL="914400" fontAlgn="base">
              <a:spcBef>
                <a:spcPct val="0"/>
              </a:spcBef>
              <a:spcAft>
                <a:spcPct val="0"/>
              </a:spcAft>
              <a:defRPr sz="6300">
                <a:solidFill>
                  <a:schemeClr val="tx2"/>
                </a:solidFill>
                <a:latin typeface="Helvetica" pitchFamily="34" charset="0"/>
              </a:defRPr>
            </a:lvl7pPr>
            <a:lvl8pPr marL="1371600" fontAlgn="base">
              <a:spcBef>
                <a:spcPct val="0"/>
              </a:spcBef>
              <a:spcAft>
                <a:spcPct val="0"/>
              </a:spcAft>
              <a:defRPr sz="6300">
                <a:solidFill>
                  <a:schemeClr val="tx2"/>
                </a:solidFill>
                <a:latin typeface="Helvetica" pitchFamily="34" charset="0"/>
              </a:defRPr>
            </a:lvl8pPr>
            <a:lvl9pPr marL="1828800" fontAlgn="base">
              <a:spcBef>
                <a:spcPct val="0"/>
              </a:spcBef>
              <a:spcAft>
                <a:spcPct val="0"/>
              </a:spcAft>
              <a:defRPr sz="6300">
                <a:solidFill>
                  <a:schemeClr val="tx2"/>
                </a:solidFill>
                <a:latin typeface="Helvetica" pitchFamily="34" charset="0"/>
              </a:defRPr>
            </a:lvl9pPr>
          </a:lstStyle>
          <a:p>
            <a:r>
              <a:rPr lang="en-GB" dirty="0"/>
              <a:t>Sea Ice Facts: true or false?</a:t>
            </a:r>
          </a:p>
        </p:txBody>
      </p:sp>
      <p:sp>
        <p:nvSpPr>
          <p:cNvPr id="5" name="TextBox 4">
            <a:extLst>
              <a:ext uri="{FF2B5EF4-FFF2-40B4-BE49-F238E27FC236}">
                <a16:creationId xmlns:a16="http://schemas.microsoft.com/office/drawing/2014/main" id="{9A6C8EFF-32AB-53DE-76A2-1C105323AD90}"/>
              </a:ext>
            </a:extLst>
          </p:cNvPr>
          <p:cNvSpPr txBox="1"/>
          <p:nvPr/>
        </p:nvSpPr>
        <p:spPr>
          <a:xfrm>
            <a:off x="859736" y="5403864"/>
            <a:ext cx="10540448" cy="646331"/>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All statements are true and informed by the Endurance 22 website.</a:t>
            </a:r>
            <a:r>
              <a:rPr lang="en-GB" dirty="0">
                <a:hlinkClick r:id="rId2"/>
              </a:rPr>
              <a:t> Sea Ice Research - Endurance22</a:t>
            </a:r>
            <a:endParaRPr lang="en-GB" dirty="0"/>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dirty="0"/>
          </a:p>
        </p:txBody>
      </p:sp>
    </p:spTree>
    <p:extLst>
      <p:ext uri="{BB962C8B-B14F-4D97-AF65-F5344CB8AC3E}">
        <p14:creationId xmlns:p14="http://schemas.microsoft.com/office/powerpoint/2010/main" val="44613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A7FDB9-FA8F-CF5C-7352-B9EB4C3F62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762" y="190971"/>
            <a:ext cx="7375047" cy="5629837"/>
          </a:xfrm>
          <a:prstGeom prst="rect">
            <a:avLst/>
          </a:prstGeom>
        </p:spPr>
      </p:pic>
      <p:sp>
        <p:nvSpPr>
          <p:cNvPr id="2" name="Slide Number Placeholder 1">
            <a:extLst>
              <a:ext uri="{FF2B5EF4-FFF2-40B4-BE49-F238E27FC236}">
                <a16:creationId xmlns:a16="http://schemas.microsoft.com/office/drawing/2014/main" id="{0F9FD489-989B-B552-DF4D-633F87760ADF}"/>
              </a:ext>
            </a:extLst>
          </p:cNvPr>
          <p:cNvSpPr>
            <a:spLocks noGrp="1"/>
          </p:cNvSpPr>
          <p:nvPr>
            <p:ph type="sldNum" sz="quarter" idx="12"/>
          </p:nvPr>
        </p:nvSpPr>
        <p:spPr/>
        <p:txBody>
          <a:bodyPr/>
          <a:lstStyle/>
          <a:p>
            <a:fld id="{C3D577BE-B60F-4443-89BA-AC6850FF3B72}" type="slidenum">
              <a:rPr lang="en-GB" altLang="en-US" smtClean="0"/>
              <a:pPr/>
              <a:t>4</a:t>
            </a:fld>
            <a:endParaRPr lang="en-GB" altLang="en-US"/>
          </a:p>
        </p:txBody>
      </p:sp>
      <p:sp>
        <p:nvSpPr>
          <p:cNvPr id="4" name="TextBox 3">
            <a:extLst>
              <a:ext uri="{FF2B5EF4-FFF2-40B4-BE49-F238E27FC236}">
                <a16:creationId xmlns:a16="http://schemas.microsoft.com/office/drawing/2014/main" id="{22EEBEC1-410F-C3BD-138F-ECB50508F181}"/>
              </a:ext>
            </a:extLst>
          </p:cNvPr>
          <p:cNvSpPr txBox="1"/>
          <p:nvPr/>
        </p:nvSpPr>
        <p:spPr>
          <a:xfrm>
            <a:off x="7276090" y="1901342"/>
            <a:ext cx="4822147" cy="2677656"/>
          </a:xfrm>
          <a:prstGeom prst="rect">
            <a:avLst/>
          </a:prstGeom>
          <a:noFill/>
        </p:spPr>
        <p:txBody>
          <a:bodyPr wrap="square" rtlCol="0">
            <a:spAutoFit/>
          </a:bodyPr>
          <a:lstStyle/>
          <a:p>
            <a:r>
              <a:rPr lang="en-GB" sz="2400" dirty="0"/>
              <a:t>Where is the sea ice most concentrated?</a:t>
            </a:r>
          </a:p>
          <a:p>
            <a:endParaRPr lang="en-GB" sz="2400" dirty="0"/>
          </a:p>
          <a:p>
            <a:r>
              <a:rPr lang="en-GB" sz="2400" dirty="0"/>
              <a:t>Where did Endurance sink?</a:t>
            </a:r>
          </a:p>
          <a:p>
            <a:endParaRPr lang="en-GB" sz="2400" dirty="0"/>
          </a:p>
          <a:p>
            <a:r>
              <a:rPr lang="en-GB" sz="2400" dirty="0"/>
              <a:t>What is the difference between sea ice and ice shelf?</a:t>
            </a:r>
          </a:p>
        </p:txBody>
      </p:sp>
      <p:sp>
        <p:nvSpPr>
          <p:cNvPr id="6" name="TextBox 5">
            <a:extLst>
              <a:ext uri="{FF2B5EF4-FFF2-40B4-BE49-F238E27FC236}">
                <a16:creationId xmlns:a16="http://schemas.microsoft.com/office/drawing/2014/main" id="{329DB138-151D-7452-E763-82184BB7ECB6}"/>
              </a:ext>
            </a:extLst>
          </p:cNvPr>
          <p:cNvSpPr txBox="1"/>
          <p:nvPr/>
        </p:nvSpPr>
        <p:spPr>
          <a:xfrm>
            <a:off x="2985879" y="1621109"/>
            <a:ext cx="6095114" cy="369332"/>
          </a:xfrm>
          <a:prstGeom prst="rect">
            <a:avLst/>
          </a:prstGeom>
          <a:noFill/>
        </p:spPr>
        <p:txBody>
          <a:bodyPr wrap="square">
            <a:spAutoFit/>
          </a:bodyPr>
          <a:lstStyle/>
          <a:p>
            <a:r>
              <a:rPr lang="en-GB" dirty="0">
                <a:hlinkClick r:id="rId3"/>
              </a:rPr>
              <a:t>Sea Ice Research - Endurance22</a:t>
            </a:r>
            <a:endParaRPr lang="en-GB" dirty="0"/>
          </a:p>
        </p:txBody>
      </p:sp>
      <p:sp>
        <p:nvSpPr>
          <p:cNvPr id="8" name="TextBox 7">
            <a:extLst>
              <a:ext uri="{FF2B5EF4-FFF2-40B4-BE49-F238E27FC236}">
                <a16:creationId xmlns:a16="http://schemas.microsoft.com/office/drawing/2014/main" id="{175B1B2B-088E-6BC5-73C0-8ABC449C8D2C}"/>
              </a:ext>
            </a:extLst>
          </p:cNvPr>
          <p:cNvSpPr txBox="1"/>
          <p:nvPr/>
        </p:nvSpPr>
        <p:spPr>
          <a:xfrm>
            <a:off x="2408159" y="152400"/>
            <a:ext cx="6097772" cy="369332"/>
          </a:xfrm>
          <a:prstGeom prst="rect">
            <a:avLst/>
          </a:prstGeom>
          <a:noFill/>
        </p:spPr>
        <p:txBody>
          <a:bodyPr wrap="square">
            <a:spAutoFit/>
          </a:bodyPr>
          <a:lstStyle/>
          <a:p>
            <a:pPr algn="l" fontAlgn="base"/>
            <a:r>
              <a:rPr lang="en-GB" b="1" i="0" dirty="0">
                <a:solidFill>
                  <a:srgbClr val="132B57"/>
                </a:solidFill>
                <a:effectLst/>
                <a:latin typeface="Acumin-Pro-Extra-Condensed"/>
              </a:rPr>
              <a:t>Average Sea Ice Concentration of February 15 (2017-2021)</a:t>
            </a:r>
          </a:p>
        </p:txBody>
      </p:sp>
      <p:pic>
        <p:nvPicPr>
          <p:cNvPr id="3" name="Picture 2">
            <a:extLst>
              <a:ext uri="{FF2B5EF4-FFF2-40B4-BE49-F238E27FC236}">
                <a16:creationId xmlns:a16="http://schemas.microsoft.com/office/drawing/2014/main" id="{198458BD-9DDB-2DF2-2B0A-D9430EC0A7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7565" t="90488" r="2722" b="3968"/>
          <a:stretch/>
        </p:blipFill>
        <p:spPr>
          <a:xfrm>
            <a:off x="7331534" y="4893934"/>
            <a:ext cx="4145505" cy="890016"/>
          </a:xfrm>
          <a:prstGeom prst="rect">
            <a:avLst/>
          </a:prstGeom>
        </p:spPr>
      </p:pic>
      <p:pic>
        <p:nvPicPr>
          <p:cNvPr id="5" name="Picture 4">
            <a:extLst>
              <a:ext uri="{FF2B5EF4-FFF2-40B4-BE49-F238E27FC236}">
                <a16:creationId xmlns:a16="http://schemas.microsoft.com/office/drawing/2014/main" id="{79F3958B-B4AC-1E76-9590-644DBD76FB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3898" t="81422" r="4742" b="10373"/>
          <a:stretch/>
        </p:blipFill>
        <p:spPr>
          <a:xfrm>
            <a:off x="5301389" y="4728191"/>
            <a:ext cx="1915192" cy="1055759"/>
          </a:xfrm>
          <a:prstGeom prst="rect">
            <a:avLst/>
          </a:prstGeom>
        </p:spPr>
      </p:pic>
    </p:spTree>
    <p:extLst>
      <p:ext uri="{BB962C8B-B14F-4D97-AF65-F5344CB8AC3E}">
        <p14:creationId xmlns:p14="http://schemas.microsoft.com/office/powerpoint/2010/main" val="150959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930AD4-6122-6F4F-9586-71A8E97ACE5C}"/>
              </a:ext>
            </a:extLst>
          </p:cNvPr>
          <p:cNvSpPr>
            <a:spLocks noGrp="1"/>
          </p:cNvSpPr>
          <p:nvPr>
            <p:ph type="sldNum" sz="quarter" idx="12"/>
          </p:nvPr>
        </p:nvSpPr>
        <p:spPr/>
        <p:txBody>
          <a:bodyPr/>
          <a:lstStyle/>
          <a:p>
            <a:fld id="{1147EEAF-DD4E-4CF4-BBA0-EAA76F911A92}" type="slidenum">
              <a:rPr lang="en-GB" altLang="en-US" smtClean="0"/>
              <a:pPr/>
              <a:t>5</a:t>
            </a:fld>
            <a:endParaRPr lang="en-GB" altLang="en-US"/>
          </a:p>
        </p:txBody>
      </p:sp>
      <p:sp>
        <p:nvSpPr>
          <p:cNvPr id="2" name="Title 1">
            <a:extLst>
              <a:ext uri="{FF2B5EF4-FFF2-40B4-BE49-F238E27FC236}">
                <a16:creationId xmlns:a16="http://schemas.microsoft.com/office/drawing/2014/main" id="{E439916C-6252-1271-E49D-EF36CC376AEC}"/>
              </a:ext>
            </a:extLst>
          </p:cNvPr>
          <p:cNvSpPr>
            <a:spLocks noGrp="1"/>
          </p:cNvSpPr>
          <p:nvPr>
            <p:ph type="title"/>
          </p:nvPr>
        </p:nvSpPr>
        <p:spPr>
          <a:xfrm>
            <a:off x="2032000" y="38849"/>
            <a:ext cx="7181574" cy="1368183"/>
          </a:xfrm>
          <a:solidFill>
            <a:schemeClr val="accent1"/>
          </a:solidFill>
        </p:spPr>
        <p:txBody>
          <a:bodyPr/>
          <a:lstStyle/>
          <a:p>
            <a:pPr algn="ctr"/>
            <a:r>
              <a:rPr lang="en-GB" b="1" dirty="0">
                <a:solidFill>
                  <a:schemeClr val="bg1"/>
                </a:solidFill>
              </a:rPr>
              <a:t>Then and Now:</a:t>
            </a:r>
          </a:p>
        </p:txBody>
      </p:sp>
      <p:sp>
        <p:nvSpPr>
          <p:cNvPr id="15" name="TextBox 14">
            <a:extLst>
              <a:ext uri="{FF2B5EF4-FFF2-40B4-BE49-F238E27FC236}">
                <a16:creationId xmlns:a16="http://schemas.microsoft.com/office/drawing/2014/main" id="{31C959EA-9A0C-C99D-BA06-DAF9516AB101}"/>
              </a:ext>
            </a:extLst>
          </p:cNvPr>
          <p:cNvSpPr txBox="1"/>
          <p:nvPr/>
        </p:nvSpPr>
        <p:spPr>
          <a:xfrm>
            <a:off x="4048694" y="748841"/>
            <a:ext cx="4558362" cy="707886"/>
          </a:xfrm>
          <a:prstGeom prst="rect">
            <a:avLst/>
          </a:prstGeom>
          <a:noFill/>
        </p:spPr>
        <p:txBody>
          <a:bodyPr wrap="square" rtlCol="0">
            <a:spAutoFit/>
          </a:bodyPr>
          <a:lstStyle/>
          <a:p>
            <a:r>
              <a:rPr lang="en-GB" sz="4000" dirty="0">
                <a:solidFill>
                  <a:schemeClr val="bg1"/>
                </a:solidFill>
              </a:rPr>
              <a:t>Ice changes</a:t>
            </a:r>
          </a:p>
        </p:txBody>
      </p:sp>
      <p:pic>
        <p:nvPicPr>
          <p:cNvPr id="1026" name="Picture 2" descr="Jukka Tuhkuri (left) Aalto University and James-John Matthee (right) from Stellenbosch University take ice cores in the ice floe next to S.A. Agulhas II for further analysis in the lab.">
            <a:extLst>
              <a:ext uri="{FF2B5EF4-FFF2-40B4-BE49-F238E27FC236}">
                <a16:creationId xmlns:a16="http://schemas.microsoft.com/office/drawing/2014/main" id="{B27A8A67-AEA4-53E8-6FC9-3AFCF5464DB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776" y="1657406"/>
            <a:ext cx="6105773" cy="40725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A58471-927E-0D53-2544-2472E110D0FB}"/>
              </a:ext>
            </a:extLst>
          </p:cNvPr>
          <p:cNvSpPr txBox="1"/>
          <p:nvPr/>
        </p:nvSpPr>
        <p:spPr>
          <a:xfrm>
            <a:off x="238539" y="5746763"/>
            <a:ext cx="6882848" cy="646331"/>
          </a:xfrm>
          <a:prstGeom prst="rect">
            <a:avLst/>
          </a:prstGeom>
          <a:noFill/>
        </p:spPr>
        <p:txBody>
          <a:bodyPr wrap="square">
            <a:spAutoFit/>
          </a:bodyPr>
          <a:lstStyle/>
          <a:p>
            <a:r>
              <a:rPr lang="en-GB" b="0" i="0" dirty="0">
                <a:solidFill>
                  <a:srgbClr val="222222"/>
                </a:solidFill>
                <a:effectLst/>
                <a:latin typeface="Open Sans" panose="020B0606030504020204" pitchFamily="34" charset="0"/>
              </a:rPr>
              <a:t> </a:t>
            </a:r>
            <a:r>
              <a:rPr lang="en-GB" b="0" i="0" dirty="0">
                <a:solidFill>
                  <a:srgbClr val="222222"/>
                </a:solidFill>
                <a:effectLst/>
              </a:rPr>
              <a:t>Scientists take ice cores in the ice floe next to S.A.  </a:t>
            </a:r>
            <a:r>
              <a:rPr lang="en-GB" b="0" i="1" dirty="0">
                <a:solidFill>
                  <a:srgbClr val="222222"/>
                </a:solidFill>
                <a:effectLst/>
              </a:rPr>
              <a:t>Agulhas II</a:t>
            </a:r>
            <a:r>
              <a:rPr lang="en-GB" b="0" i="0" dirty="0">
                <a:solidFill>
                  <a:srgbClr val="222222"/>
                </a:solidFill>
                <a:effectLst/>
              </a:rPr>
              <a:t> for further analysis in the lab. </a:t>
            </a:r>
            <a:r>
              <a:rPr lang="en-GB" sz="1400" b="0" i="0" dirty="0">
                <a:solidFill>
                  <a:srgbClr val="222222"/>
                </a:solidFill>
                <a:effectLst/>
              </a:rPr>
              <a:t>Photo by Esther Horvath</a:t>
            </a:r>
            <a:endParaRPr lang="en-GB" sz="1400" dirty="0"/>
          </a:p>
        </p:txBody>
      </p:sp>
      <p:sp>
        <p:nvSpPr>
          <p:cNvPr id="9" name="TextBox 8">
            <a:extLst>
              <a:ext uri="{FF2B5EF4-FFF2-40B4-BE49-F238E27FC236}">
                <a16:creationId xmlns:a16="http://schemas.microsoft.com/office/drawing/2014/main" id="{3A9B5379-49A0-0EB0-FD78-90A0FDD646FF}"/>
              </a:ext>
            </a:extLst>
          </p:cNvPr>
          <p:cNvSpPr txBox="1"/>
          <p:nvPr/>
        </p:nvSpPr>
        <p:spPr>
          <a:xfrm>
            <a:off x="6165989" y="6208428"/>
            <a:ext cx="4101133" cy="369332"/>
          </a:xfrm>
          <a:prstGeom prst="rect">
            <a:avLst/>
          </a:prstGeom>
          <a:noFill/>
        </p:spPr>
        <p:txBody>
          <a:bodyPr wrap="square">
            <a:spAutoFit/>
          </a:bodyPr>
          <a:lstStyle/>
          <a:p>
            <a:r>
              <a:rPr lang="en-GB" dirty="0">
                <a:hlinkClick r:id="rId3"/>
              </a:rPr>
              <a:t>Sea Ice Research - Endurance22</a:t>
            </a:r>
            <a:endParaRPr lang="en-GB" dirty="0"/>
          </a:p>
        </p:txBody>
      </p:sp>
      <p:sp>
        <p:nvSpPr>
          <p:cNvPr id="10" name="TextBox 9">
            <a:extLst>
              <a:ext uri="{FF2B5EF4-FFF2-40B4-BE49-F238E27FC236}">
                <a16:creationId xmlns:a16="http://schemas.microsoft.com/office/drawing/2014/main" id="{85E07EE6-4DF7-A931-19DF-93D037311B7C}"/>
              </a:ext>
            </a:extLst>
          </p:cNvPr>
          <p:cNvSpPr txBox="1"/>
          <p:nvPr/>
        </p:nvSpPr>
        <p:spPr>
          <a:xfrm>
            <a:off x="6613663" y="2009554"/>
            <a:ext cx="5199822" cy="1938992"/>
          </a:xfrm>
          <a:prstGeom prst="rect">
            <a:avLst/>
          </a:prstGeom>
          <a:noFill/>
        </p:spPr>
        <p:txBody>
          <a:bodyPr wrap="square" rtlCol="0">
            <a:spAutoFit/>
          </a:bodyPr>
          <a:lstStyle/>
          <a:p>
            <a:r>
              <a:rPr lang="en-GB" sz="2400" dirty="0"/>
              <a:t>What are these scientists doing?</a:t>
            </a:r>
          </a:p>
          <a:p>
            <a:endParaRPr lang="en-GB" sz="2400" dirty="0"/>
          </a:p>
          <a:p>
            <a:endParaRPr lang="en-GB" sz="2400" dirty="0"/>
          </a:p>
          <a:p>
            <a:r>
              <a:rPr lang="en-GB" sz="2400" dirty="0"/>
              <a:t>What is an ice core? What does it tell us?</a:t>
            </a:r>
          </a:p>
        </p:txBody>
      </p:sp>
    </p:spTree>
    <p:extLst>
      <p:ext uri="{BB962C8B-B14F-4D97-AF65-F5344CB8AC3E}">
        <p14:creationId xmlns:p14="http://schemas.microsoft.com/office/powerpoint/2010/main" val="393530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419</Words>
  <Application>Microsoft Office PowerPoint</Application>
  <PresentationFormat>Widescreen</PresentationFormat>
  <Paragraphs>43</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Acumin-Pro-Extra-Condensed</vt:lpstr>
      <vt:lpstr>Arial</vt:lpstr>
      <vt:lpstr>Calibri</vt:lpstr>
      <vt:lpstr>Helvetica</vt:lpstr>
      <vt:lpstr>Open Sans</vt:lpstr>
      <vt:lpstr>Times New Roman</vt:lpstr>
      <vt:lpstr>Wingdings</vt:lpstr>
      <vt:lpstr>RGS-IBG master slide</vt:lpstr>
      <vt:lpstr>5 Then and Now</vt:lpstr>
      <vt:lpstr>PowerPoint Presentation</vt:lpstr>
      <vt:lpstr>PowerPoint Presentation</vt:lpstr>
      <vt:lpstr>PowerPoint Presentation</vt:lpstr>
      <vt:lpstr>Then and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Then and Now: setting out for an Antarctic Adventure</dc:title>
  <dc:creator>Paula Owens</dc:creator>
  <cp:lastModifiedBy>Paula Owens</cp:lastModifiedBy>
  <cp:revision>10</cp:revision>
  <dcterms:created xsi:type="dcterms:W3CDTF">2022-02-08T14:06:58Z</dcterms:created>
  <dcterms:modified xsi:type="dcterms:W3CDTF">2023-01-10T12:04:59Z</dcterms:modified>
</cp:coreProperties>
</file>