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2" r:id="rId4"/>
    <p:sldId id="267" r:id="rId5"/>
    <p:sldId id="263" r:id="rId6"/>
    <p:sldId id="264" r:id="rId7"/>
    <p:sldId id="268" r:id="rId8"/>
    <p:sldId id="256" r:id="rId9"/>
    <p:sldId id="257" r:id="rId10"/>
    <p:sldId id="258" r:id="rId11"/>
    <p:sldId id="259"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Lang" initials="BL" lastIdx="3" clrIdx="0"/>
  <p:cmAuthor id="1" name="Claire Wheeler" initials="C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29" y="4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08T19:37:04.986" idx="2">
    <p:pos x="10" y="10"/>
    <p:text>will need copyright from Atelier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4-08T19:37:23.878" idx="3">
    <p:pos x="10" y="10"/>
    <p:text>creative commons copyright</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92B871-BF0F-4F86-A9BD-086C7741486E}" type="datetimeFigureOut">
              <a:rPr lang="en-GB" smtClean="0"/>
              <a:t>06/06/2012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92B871-BF0F-4F86-A9BD-086C7741486E}" type="datetimeFigureOut">
              <a:rPr lang="en-GB" smtClean="0"/>
              <a:t>06/06/2012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92B871-BF0F-4F86-A9BD-086C7741486E}" type="datetimeFigureOut">
              <a:rPr lang="en-GB" smtClean="0"/>
              <a:t>06/06/2012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92B871-BF0F-4F86-A9BD-086C7741486E}" type="datetimeFigureOut">
              <a:rPr lang="en-GB" smtClean="0"/>
              <a:t>06/06/2012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2B871-BF0F-4F86-A9BD-086C7741486E}" type="datetimeFigureOut">
              <a:rPr lang="en-GB" smtClean="0"/>
              <a:t>06/06/2012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92B871-BF0F-4F86-A9BD-086C7741486E}" type="datetimeFigureOut">
              <a:rPr lang="en-GB" smtClean="0"/>
              <a:t>06/06/2012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92B871-BF0F-4F86-A9BD-086C7741486E}" type="datetimeFigureOut">
              <a:rPr lang="en-GB" smtClean="0"/>
              <a:t>06/06/2012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92B871-BF0F-4F86-A9BD-086C7741486E}" type="datetimeFigureOut">
              <a:rPr lang="en-GB" smtClean="0"/>
              <a:t>06/06/2012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2B871-BF0F-4F86-A9BD-086C7741486E}" type="datetimeFigureOut">
              <a:rPr lang="en-GB" smtClean="0"/>
              <a:t>06/06/2012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2B871-BF0F-4F86-A9BD-086C7741486E}" type="datetimeFigureOut">
              <a:rPr lang="en-GB" smtClean="0"/>
              <a:t>06/06/2012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2B871-BF0F-4F86-A9BD-086C7741486E}" type="datetimeFigureOut">
              <a:rPr lang="en-GB" smtClean="0"/>
              <a:t>06/06/2012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1869F-2984-4923-8647-8623A39E5FC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2B871-BF0F-4F86-A9BD-086C7741486E}" type="datetimeFigureOut">
              <a:rPr lang="en-GB" smtClean="0"/>
              <a:t>06/06/2012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869F-2984-4923-8647-8623A39E5FC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teliers.org/en/sites/default/files/docschantiers/Topic_Atelier_Bamako_EN.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MALI &amp; Bamako</a:t>
            </a:r>
            <a:endParaRPr lang="en-GB" dirty="0"/>
          </a:p>
        </p:txBody>
      </p:sp>
      <p:sp>
        <p:nvSpPr>
          <p:cNvPr id="6" name="Content Placeholder 5"/>
          <p:cNvSpPr>
            <a:spLocks noGrp="1"/>
          </p:cNvSpPr>
          <p:nvPr>
            <p:ph idx="1"/>
          </p:nvPr>
        </p:nvSpPr>
        <p:spPr/>
        <p:txBody>
          <a:bodyPr>
            <a:normAutofit fontScale="77500" lnSpcReduction="20000"/>
          </a:bodyPr>
          <a:lstStyle/>
          <a:p>
            <a:pPr marL="285750" indent="-285750"/>
            <a:r>
              <a:rPr lang="en-GB" dirty="0"/>
              <a:t>Mali is one of Africa’s widest </a:t>
            </a:r>
            <a:r>
              <a:rPr lang="en-GB" dirty="0" smtClean="0"/>
              <a:t>countries, </a:t>
            </a:r>
            <a:r>
              <a:rPr lang="en-GB" dirty="0"/>
              <a:t>located in the South of the Sahara </a:t>
            </a:r>
            <a:r>
              <a:rPr lang="en-GB" dirty="0" smtClean="0"/>
              <a:t>region, with </a:t>
            </a:r>
            <a:r>
              <a:rPr lang="en-GB" dirty="0"/>
              <a:t>a size of 1 241 238 km2, 60% of its area is a desert. The country is secluded inside 7 000 </a:t>
            </a:r>
            <a:r>
              <a:rPr lang="en-GB" dirty="0" err="1"/>
              <a:t>kms</a:t>
            </a:r>
            <a:r>
              <a:rPr lang="en-GB" dirty="0"/>
              <a:t> of borders with 7 neighbour states: Algeria, Niger, Burkina Faso, Côte d’Ivoire, Guinea, Senegal, and Mauritania.</a:t>
            </a:r>
          </a:p>
          <a:p>
            <a:pPr marL="285750" indent="-285750"/>
            <a:r>
              <a:rPr lang="en-GB" dirty="0"/>
              <a:t>The country’s hydrographical network is built around the drainage basins of the two main rivers: Senegal and Niger rivers and their tributaries. </a:t>
            </a:r>
          </a:p>
          <a:p>
            <a:pPr marL="285750" indent="-285750"/>
            <a:r>
              <a:rPr lang="en-GB" dirty="0"/>
              <a:t>The urban population’s growth has increased rapidly between 1987 and 1998: between + 4,6 and 5,1% per year. </a:t>
            </a:r>
          </a:p>
          <a:p>
            <a:pPr marL="285750" indent="-285750"/>
            <a:r>
              <a:rPr lang="en-GB" dirty="0"/>
              <a:t>According to statistics, the urbanization should increase swiftly and reach 47,5 % in 2024</a:t>
            </a:r>
            <a:r>
              <a:rPr lang="en-GB" dirty="0" smtClean="0"/>
              <a:t>.</a:t>
            </a:r>
          </a:p>
          <a:p>
            <a:pPr marL="0" indent="0">
              <a:buNone/>
            </a:pPr>
            <a:endParaRPr lang="en-GB" sz="900" dirty="0"/>
          </a:p>
          <a:p>
            <a:pPr marL="0" indent="0">
              <a:buNone/>
            </a:pPr>
            <a:endParaRPr lang="en-GB" sz="900" dirty="0" smtClean="0"/>
          </a:p>
          <a:p>
            <a:pPr marL="0" indent="0">
              <a:buNone/>
            </a:pPr>
            <a:endParaRPr lang="en-GB" sz="900" dirty="0"/>
          </a:p>
          <a:p>
            <a:pPr marL="0" indent="0">
              <a:buNone/>
            </a:pPr>
            <a:r>
              <a:rPr lang="en-GB" sz="900" dirty="0" smtClean="0"/>
              <a:t>Images (except </a:t>
            </a:r>
            <a:r>
              <a:rPr lang="en-GB" sz="900" dirty="0" err="1" smtClean="0"/>
              <a:t>GapMinder</a:t>
            </a:r>
            <a:r>
              <a:rPr lang="en-GB" sz="900" dirty="0" smtClean="0"/>
              <a:t> images) are </a:t>
            </a:r>
            <a:r>
              <a:rPr lang="en-GB" sz="900" dirty="0"/>
              <a:t>sourced from </a:t>
            </a:r>
            <a:r>
              <a:rPr lang="en-GB" sz="900" dirty="0">
                <a:hlinkClick r:id="rId2"/>
              </a:rPr>
              <a:t>http://</a:t>
            </a:r>
            <a:r>
              <a:rPr lang="en-GB" sz="900" dirty="0" smtClean="0">
                <a:hlinkClick r:id="rId2"/>
              </a:rPr>
              <a:t>www.ateliers.org/en/sites/default/files/docschantiers/Topic_Atelier_Bamako_EN.pdf</a:t>
            </a:r>
            <a:r>
              <a:rPr lang="en-GB" sz="900" dirty="0" smtClean="0"/>
              <a:t> </a:t>
            </a:r>
            <a:endParaRPr lang="en-GB" sz="1200" dirty="0"/>
          </a:p>
          <a:p>
            <a:endParaRPr lang="en-GB" dirty="0"/>
          </a:p>
        </p:txBody>
      </p:sp>
    </p:spTree>
    <p:extLst>
      <p:ext uri="{BB962C8B-B14F-4D97-AF65-F5344CB8AC3E}">
        <p14:creationId xmlns:p14="http://schemas.microsoft.com/office/powerpoint/2010/main" val="64673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2103" t="12285" r="27654" b="11171"/>
          <a:stretch>
            <a:fillRect/>
          </a:stretch>
        </p:blipFill>
        <p:spPr bwMode="auto">
          <a:xfrm>
            <a:off x="971600" y="1065442"/>
            <a:ext cx="7056784" cy="5603917"/>
          </a:xfrm>
          <a:prstGeom prst="rect">
            <a:avLst/>
          </a:prstGeom>
          <a:noFill/>
          <a:ln w="9525">
            <a:noFill/>
            <a:miter lim="800000"/>
            <a:headEnd/>
            <a:tailEnd/>
          </a:ln>
        </p:spPr>
      </p:pic>
      <p:sp>
        <p:nvSpPr>
          <p:cNvPr id="2" name="TextBox 1"/>
          <p:cNvSpPr txBox="1"/>
          <p:nvPr/>
        </p:nvSpPr>
        <p:spPr>
          <a:xfrm>
            <a:off x="755576" y="188640"/>
            <a:ext cx="6408712" cy="369332"/>
          </a:xfrm>
          <a:prstGeom prst="rect">
            <a:avLst/>
          </a:prstGeom>
          <a:noFill/>
        </p:spPr>
        <p:txBody>
          <a:bodyPr wrap="square" rtlCol="0">
            <a:spAutoFit/>
          </a:bodyPr>
          <a:lstStyle/>
          <a:p>
            <a:r>
              <a:rPr lang="en-GB" dirty="0" err="1" smtClean="0"/>
              <a:t>Gapminder</a:t>
            </a:r>
            <a:r>
              <a:rPr lang="en-GB" dirty="0" smtClean="0"/>
              <a:t> graph showing urban population of Mali</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2694" t="12285" r="27654" b="11171"/>
          <a:stretch>
            <a:fillRect/>
          </a:stretch>
        </p:blipFill>
        <p:spPr bwMode="auto">
          <a:xfrm>
            <a:off x="1619672" y="1198178"/>
            <a:ext cx="6552728" cy="5255158"/>
          </a:xfrm>
          <a:prstGeom prst="rect">
            <a:avLst/>
          </a:prstGeom>
          <a:noFill/>
          <a:ln w="9525">
            <a:noFill/>
            <a:miter lim="800000"/>
            <a:headEnd/>
            <a:tailEnd/>
          </a:ln>
        </p:spPr>
      </p:pic>
      <p:sp>
        <p:nvSpPr>
          <p:cNvPr id="2" name="TextBox 1"/>
          <p:cNvSpPr txBox="1"/>
          <p:nvPr/>
        </p:nvSpPr>
        <p:spPr>
          <a:xfrm>
            <a:off x="683568" y="260648"/>
            <a:ext cx="4680520" cy="369332"/>
          </a:xfrm>
          <a:prstGeom prst="rect">
            <a:avLst/>
          </a:prstGeom>
          <a:noFill/>
        </p:spPr>
        <p:txBody>
          <a:bodyPr wrap="square" rtlCol="0">
            <a:spAutoFit/>
          </a:bodyPr>
          <a:lstStyle/>
          <a:p>
            <a:r>
              <a:rPr lang="en-GB" dirty="0" smtClean="0"/>
              <a:t>Mali annual urban population growth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2694" t="12285" r="12298" b="4556"/>
          <a:stretch>
            <a:fillRect/>
          </a:stretch>
        </p:blipFill>
        <p:spPr bwMode="auto">
          <a:xfrm>
            <a:off x="683568" y="836712"/>
            <a:ext cx="7704856" cy="533879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21" t="32955" r="26821" b="6249"/>
          <a:stretch/>
        </p:blipFill>
        <p:spPr bwMode="auto">
          <a:xfrm>
            <a:off x="539552" y="399141"/>
            <a:ext cx="5688632" cy="61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68" y="6327321"/>
            <a:ext cx="283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18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ali rgs\mali_relief_villes_communic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44" y="116632"/>
            <a:ext cx="6224692" cy="644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4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55000" lnSpcReduction="20000"/>
          </a:bodyPr>
          <a:lstStyle/>
          <a:p>
            <a:r>
              <a:rPr lang="en-GB" dirty="0"/>
              <a:t>Bamako is located on both sides of the Niger river, which flows from West to East. The central business district and all centrality functions are gathered on the North bank, but the city is contained in the North by the Plateaus, therefore, the city has crossed the river and sprawls swiftly to the South bank.</a:t>
            </a:r>
          </a:p>
          <a:p>
            <a:r>
              <a:rPr lang="en-GB" dirty="0"/>
              <a:t>Growing from a big village of a thousand people to a 2 million inhabitants agglomeration over one century, Mali’s capital city is now jutting out from everywhere. </a:t>
            </a:r>
          </a:p>
          <a:p>
            <a:r>
              <a:rPr lang="en-GB" dirty="0"/>
              <a:t>Area: 267km2</a:t>
            </a:r>
          </a:p>
          <a:p>
            <a:r>
              <a:rPr lang="en-GB" dirty="0"/>
              <a:t>District’s population: 1 809 106 (2009), 12,5% of the total population.</a:t>
            </a:r>
          </a:p>
          <a:p>
            <a:r>
              <a:rPr lang="en-GB" dirty="0"/>
              <a:t>Density: 76 inhabitants/ha (2010)</a:t>
            </a:r>
          </a:p>
          <a:p>
            <a:r>
              <a:rPr lang="en-GB" dirty="0"/>
              <a:t>Population Growth Rate: 5,4% (6th rank in the world)</a:t>
            </a:r>
          </a:p>
          <a:p>
            <a:r>
              <a:rPr lang="en-GB" dirty="0"/>
              <a:t>Informal Employment Rate: 80%</a:t>
            </a:r>
          </a:p>
          <a:p>
            <a:r>
              <a:rPr lang="en-GB" dirty="0"/>
              <a:t>Primary, Secondary and Tertiary Sectors Parts (2006): 6%, 20%, 80%. </a:t>
            </a:r>
          </a:p>
          <a:p>
            <a:r>
              <a:rPr lang="en-GB" dirty="0"/>
              <a:t>80% of the Malian’s industry companies (2006)</a:t>
            </a:r>
          </a:p>
          <a:p>
            <a:r>
              <a:rPr lang="en-GB" dirty="0"/>
              <a:t>75% of the country’s importations and 10% of its exportations</a:t>
            </a:r>
            <a:r>
              <a:rPr lang="en-GB" dirty="0" smtClean="0"/>
              <a:t>.</a:t>
            </a:r>
          </a:p>
          <a:p>
            <a:endParaRPr lang="en-GB" dirty="0" smtClean="0"/>
          </a:p>
          <a:p>
            <a:r>
              <a:rPr lang="en-GB" dirty="0"/>
              <a:t>The landscape of Bamako is characterized by three important geographic entities : the river Niger, the hills on the North (Point G-the hill of the hope and </a:t>
            </a:r>
            <a:r>
              <a:rPr lang="en-GB" dirty="0" err="1"/>
              <a:t>Koulouba</a:t>
            </a:r>
            <a:r>
              <a:rPr lang="en-GB" dirty="0"/>
              <a:t>-the hill of the power) and some reliefs on the South bank (</a:t>
            </a:r>
            <a:r>
              <a:rPr lang="en-GB" dirty="0" err="1"/>
              <a:t>Badalabougou</a:t>
            </a:r>
            <a:r>
              <a:rPr lang="en-GB" dirty="0"/>
              <a:t>-the hill of knowledge...).</a:t>
            </a:r>
          </a:p>
          <a:p>
            <a:endParaRPr lang="en-GB" dirty="0"/>
          </a:p>
          <a:p>
            <a:endParaRPr lang="en-GB" dirty="0"/>
          </a:p>
        </p:txBody>
      </p:sp>
    </p:spTree>
    <p:extLst>
      <p:ext uri="{BB962C8B-B14F-4D97-AF65-F5344CB8AC3E}">
        <p14:creationId xmlns:p14="http://schemas.microsoft.com/office/powerpoint/2010/main" val="416393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28788" r="25929" b="10714"/>
          <a:stretch/>
        </p:blipFill>
        <p:spPr bwMode="auto">
          <a:xfrm>
            <a:off x="395536" y="357245"/>
            <a:ext cx="8352928" cy="618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635896" y="2060848"/>
            <a:ext cx="1584176"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644008" y="4077072"/>
            <a:ext cx="136815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831556" y="2267711"/>
            <a:ext cx="5916908" cy="4188507"/>
          </a:xfrm>
          <a:custGeom>
            <a:avLst/>
            <a:gdLst>
              <a:gd name="connsiteX0" fmla="*/ 5916908 w 5916908"/>
              <a:gd name="connsiteY0" fmla="*/ 655598 h 4188507"/>
              <a:gd name="connsiteX1" fmla="*/ 5473563 w 5916908"/>
              <a:gd name="connsiteY1" fmla="*/ 627889 h 4188507"/>
              <a:gd name="connsiteX2" fmla="*/ 5265745 w 5916908"/>
              <a:gd name="connsiteY2" fmla="*/ 600180 h 4188507"/>
              <a:gd name="connsiteX3" fmla="*/ 5182618 w 5916908"/>
              <a:gd name="connsiteY3" fmla="*/ 558616 h 4188507"/>
              <a:gd name="connsiteX4" fmla="*/ 5099490 w 5916908"/>
              <a:gd name="connsiteY4" fmla="*/ 530907 h 4188507"/>
              <a:gd name="connsiteX5" fmla="*/ 5016363 w 5916908"/>
              <a:gd name="connsiteY5" fmla="*/ 503198 h 4188507"/>
              <a:gd name="connsiteX6" fmla="*/ 4974799 w 5916908"/>
              <a:gd name="connsiteY6" fmla="*/ 489344 h 4188507"/>
              <a:gd name="connsiteX7" fmla="*/ 4919381 w 5916908"/>
              <a:gd name="connsiteY7" fmla="*/ 475489 h 4188507"/>
              <a:gd name="connsiteX8" fmla="*/ 4836254 w 5916908"/>
              <a:gd name="connsiteY8" fmla="*/ 433925 h 4188507"/>
              <a:gd name="connsiteX9" fmla="*/ 4794690 w 5916908"/>
              <a:gd name="connsiteY9" fmla="*/ 420071 h 4188507"/>
              <a:gd name="connsiteX10" fmla="*/ 4753127 w 5916908"/>
              <a:gd name="connsiteY10" fmla="*/ 378507 h 4188507"/>
              <a:gd name="connsiteX11" fmla="*/ 4711563 w 5916908"/>
              <a:gd name="connsiteY11" fmla="*/ 323089 h 4188507"/>
              <a:gd name="connsiteX12" fmla="*/ 4669999 w 5916908"/>
              <a:gd name="connsiteY12" fmla="*/ 295380 h 4188507"/>
              <a:gd name="connsiteX13" fmla="*/ 4559163 w 5916908"/>
              <a:gd name="connsiteY13" fmla="*/ 212253 h 4188507"/>
              <a:gd name="connsiteX14" fmla="*/ 4476036 w 5916908"/>
              <a:gd name="connsiteY14" fmla="*/ 156834 h 4188507"/>
              <a:gd name="connsiteX15" fmla="*/ 4434472 w 5916908"/>
              <a:gd name="connsiteY15" fmla="*/ 129125 h 4188507"/>
              <a:gd name="connsiteX16" fmla="*/ 4392908 w 5916908"/>
              <a:gd name="connsiteY16" fmla="*/ 101416 h 4188507"/>
              <a:gd name="connsiteX17" fmla="*/ 4295927 w 5916908"/>
              <a:gd name="connsiteY17" fmla="*/ 73707 h 4188507"/>
              <a:gd name="connsiteX18" fmla="*/ 4254363 w 5916908"/>
              <a:gd name="connsiteY18" fmla="*/ 32144 h 4188507"/>
              <a:gd name="connsiteX19" fmla="*/ 3991127 w 5916908"/>
              <a:gd name="connsiteY19" fmla="*/ 32144 h 4188507"/>
              <a:gd name="connsiteX20" fmla="*/ 3907999 w 5916908"/>
              <a:gd name="connsiteY20" fmla="*/ 59853 h 4188507"/>
              <a:gd name="connsiteX21" fmla="*/ 3811018 w 5916908"/>
              <a:gd name="connsiteY21" fmla="*/ 129125 h 4188507"/>
              <a:gd name="connsiteX22" fmla="*/ 3727890 w 5916908"/>
              <a:gd name="connsiteY22" fmla="*/ 170689 h 4188507"/>
              <a:gd name="connsiteX23" fmla="*/ 3672472 w 5916908"/>
              <a:gd name="connsiteY23" fmla="*/ 212253 h 4188507"/>
              <a:gd name="connsiteX24" fmla="*/ 3589345 w 5916908"/>
              <a:gd name="connsiteY24" fmla="*/ 295380 h 4188507"/>
              <a:gd name="connsiteX25" fmla="*/ 3492363 w 5916908"/>
              <a:gd name="connsiteY25" fmla="*/ 309234 h 4188507"/>
              <a:gd name="connsiteX26" fmla="*/ 3395381 w 5916908"/>
              <a:gd name="connsiteY26" fmla="*/ 350798 h 4188507"/>
              <a:gd name="connsiteX27" fmla="*/ 3353818 w 5916908"/>
              <a:gd name="connsiteY27" fmla="*/ 364653 h 4188507"/>
              <a:gd name="connsiteX28" fmla="*/ 3312254 w 5916908"/>
              <a:gd name="connsiteY28" fmla="*/ 392362 h 4188507"/>
              <a:gd name="connsiteX29" fmla="*/ 3229127 w 5916908"/>
              <a:gd name="connsiteY29" fmla="*/ 406216 h 4188507"/>
              <a:gd name="connsiteX30" fmla="*/ 3007454 w 5916908"/>
              <a:gd name="connsiteY30" fmla="*/ 447780 h 4188507"/>
              <a:gd name="connsiteX31" fmla="*/ 2882763 w 5916908"/>
              <a:gd name="connsiteY31" fmla="*/ 475489 h 4188507"/>
              <a:gd name="connsiteX32" fmla="*/ 2827345 w 5916908"/>
              <a:gd name="connsiteY32" fmla="*/ 489344 h 4188507"/>
              <a:gd name="connsiteX33" fmla="*/ 2758072 w 5916908"/>
              <a:gd name="connsiteY33" fmla="*/ 503198 h 4188507"/>
              <a:gd name="connsiteX34" fmla="*/ 2702654 w 5916908"/>
              <a:gd name="connsiteY34" fmla="*/ 530907 h 4188507"/>
              <a:gd name="connsiteX35" fmla="*/ 2577963 w 5916908"/>
              <a:gd name="connsiteY35" fmla="*/ 697162 h 4188507"/>
              <a:gd name="connsiteX36" fmla="*/ 2550254 w 5916908"/>
              <a:gd name="connsiteY36" fmla="*/ 780289 h 4188507"/>
              <a:gd name="connsiteX37" fmla="*/ 2467127 w 5916908"/>
              <a:gd name="connsiteY37" fmla="*/ 835707 h 4188507"/>
              <a:gd name="connsiteX38" fmla="*/ 2411708 w 5916908"/>
              <a:gd name="connsiteY38" fmla="*/ 877271 h 4188507"/>
              <a:gd name="connsiteX39" fmla="*/ 2287018 w 5916908"/>
              <a:gd name="connsiteY39" fmla="*/ 904980 h 4188507"/>
              <a:gd name="connsiteX40" fmla="*/ 1912945 w 5916908"/>
              <a:gd name="connsiteY40" fmla="*/ 918834 h 4188507"/>
              <a:gd name="connsiteX41" fmla="*/ 1663563 w 5916908"/>
              <a:gd name="connsiteY41" fmla="*/ 960398 h 4188507"/>
              <a:gd name="connsiteX42" fmla="*/ 1608145 w 5916908"/>
              <a:gd name="connsiteY42" fmla="*/ 974253 h 4188507"/>
              <a:gd name="connsiteX43" fmla="*/ 1525018 w 5916908"/>
              <a:gd name="connsiteY43" fmla="*/ 988107 h 4188507"/>
              <a:gd name="connsiteX44" fmla="*/ 1441890 w 5916908"/>
              <a:gd name="connsiteY44" fmla="*/ 1015816 h 4188507"/>
              <a:gd name="connsiteX45" fmla="*/ 1400327 w 5916908"/>
              <a:gd name="connsiteY45" fmla="*/ 1029671 h 4188507"/>
              <a:gd name="connsiteX46" fmla="*/ 1358763 w 5916908"/>
              <a:gd name="connsiteY46" fmla="*/ 1057380 h 4188507"/>
              <a:gd name="connsiteX47" fmla="*/ 1344908 w 5916908"/>
              <a:gd name="connsiteY47" fmla="*/ 1098944 h 4188507"/>
              <a:gd name="connsiteX48" fmla="*/ 1275636 w 5916908"/>
              <a:gd name="connsiteY48" fmla="*/ 1182071 h 4188507"/>
              <a:gd name="connsiteX49" fmla="*/ 1261781 w 5916908"/>
              <a:gd name="connsiteY49" fmla="*/ 1223634 h 4188507"/>
              <a:gd name="connsiteX50" fmla="*/ 1234072 w 5916908"/>
              <a:gd name="connsiteY50" fmla="*/ 1251344 h 4188507"/>
              <a:gd name="connsiteX51" fmla="*/ 1081672 w 5916908"/>
              <a:gd name="connsiteY51" fmla="*/ 1292907 h 4188507"/>
              <a:gd name="connsiteX52" fmla="*/ 915418 w 5916908"/>
              <a:gd name="connsiteY52" fmla="*/ 1306762 h 4188507"/>
              <a:gd name="connsiteX53" fmla="*/ 818436 w 5916908"/>
              <a:gd name="connsiteY53" fmla="*/ 1334471 h 4188507"/>
              <a:gd name="connsiteX54" fmla="*/ 693745 w 5916908"/>
              <a:gd name="connsiteY54" fmla="*/ 1445307 h 4188507"/>
              <a:gd name="connsiteX55" fmla="*/ 638327 w 5916908"/>
              <a:gd name="connsiteY55" fmla="*/ 1528434 h 4188507"/>
              <a:gd name="connsiteX56" fmla="*/ 652181 w 5916908"/>
              <a:gd name="connsiteY56" fmla="*/ 2027198 h 4188507"/>
              <a:gd name="connsiteX57" fmla="*/ 666036 w 5916908"/>
              <a:gd name="connsiteY57" fmla="*/ 2082616 h 4188507"/>
              <a:gd name="connsiteX58" fmla="*/ 679890 w 5916908"/>
              <a:gd name="connsiteY58" fmla="*/ 2165744 h 4188507"/>
              <a:gd name="connsiteX59" fmla="*/ 652181 w 5916908"/>
              <a:gd name="connsiteY59" fmla="*/ 2609089 h 4188507"/>
              <a:gd name="connsiteX60" fmla="*/ 582908 w 5916908"/>
              <a:gd name="connsiteY60" fmla="*/ 2678362 h 4188507"/>
              <a:gd name="connsiteX61" fmla="*/ 541345 w 5916908"/>
              <a:gd name="connsiteY61" fmla="*/ 2719925 h 4188507"/>
              <a:gd name="connsiteX62" fmla="*/ 527490 w 5916908"/>
              <a:gd name="connsiteY62" fmla="*/ 2775344 h 4188507"/>
              <a:gd name="connsiteX63" fmla="*/ 499781 w 5916908"/>
              <a:gd name="connsiteY63" fmla="*/ 2858471 h 4188507"/>
              <a:gd name="connsiteX64" fmla="*/ 485927 w 5916908"/>
              <a:gd name="connsiteY64" fmla="*/ 2955453 h 4188507"/>
              <a:gd name="connsiteX65" fmla="*/ 430508 w 5916908"/>
              <a:gd name="connsiteY65" fmla="*/ 2997016 h 4188507"/>
              <a:gd name="connsiteX66" fmla="*/ 347381 w 5916908"/>
              <a:gd name="connsiteY66" fmla="*/ 3066289 h 4188507"/>
              <a:gd name="connsiteX67" fmla="*/ 305818 w 5916908"/>
              <a:gd name="connsiteY67" fmla="*/ 3135562 h 4188507"/>
              <a:gd name="connsiteX68" fmla="*/ 250399 w 5916908"/>
              <a:gd name="connsiteY68" fmla="*/ 3232544 h 4188507"/>
              <a:gd name="connsiteX69" fmla="*/ 222690 w 5916908"/>
              <a:gd name="connsiteY69" fmla="*/ 3495780 h 4188507"/>
              <a:gd name="connsiteX70" fmla="*/ 208836 w 5916908"/>
              <a:gd name="connsiteY70" fmla="*/ 3537344 h 4188507"/>
              <a:gd name="connsiteX71" fmla="*/ 194981 w 5916908"/>
              <a:gd name="connsiteY71" fmla="*/ 3592762 h 4188507"/>
              <a:gd name="connsiteX72" fmla="*/ 167272 w 5916908"/>
              <a:gd name="connsiteY72" fmla="*/ 3634325 h 4188507"/>
              <a:gd name="connsiteX73" fmla="*/ 153418 w 5916908"/>
              <a:gd name="connsiteY73" fmla="*/ 3689744 h 4188507"/>
              <a:gd name="connsiteX74" fmla="*/ 111854 w 5916908"/>
              <a:gd name="connsiteY74" fmla="*/ 3772871 h 4188507"/>
              <a:gd name="connsiteX75" fmla="*/ 84145 w 5916908"/>
              <a:gd name="connsiteY75" fmla="*/ 3897562 h 4188507"/>
              <a:gd name="connsiteX76" fmla="*/ 56436 w 5916908"/>
              <a:gd name="connsiteY76" fmla="*/ 3939125 h 4188507"/>
              <a:gd name="connsiteX77" fmla="*/ 42581 w 5916908"/>
              <a:gd name="connsiteY77" fmla="*/ 3994544 h 4188507"/>
              <a:gd name="connsiteX78" fmla="*/ 1018 w 5916908"/>
              <a:gd name="connsiteY78" fmla="*/ 4133089 h 4188507"/>
              <a:gd name="connsiteX79" fmla="*/ 1018 w 5916908"/>
              <a:gd name="connsiteY79" fmla="*/ 4188507 h 418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16908" h="4188507">
                <a:moveTo>
                  <a:pt x="5916908" y="655598"/>
                </a:moveTo>
                <a:cubicBezTo>
                  <a:pt x="5798837" y="649039"/>
                  <a:pt x="5597949" y="639197"/>
                  <a:pt x="5473563" y="627889"/>
                </a:cubicBezTo>
                <a:cubicBezTo>
                  <a:pt x="5424345" y="623414"/>
                  <a:pt x="5317123" y="607519"/>
                  <a:pt x="5265745" y="600180"/>
                </a:cubicBezTo>
                <a:cubicBezTo>
                  <a:pt x="5114149" y="549647"/>
                  <a:pt x="5343775" y="630241"/>
                  <a:pt x="5182618" y="558616"/>
                </a:cubicBezTo>
                <a:cubicBezTo>
                  <a:pt x="5155927" y="546753"/>
                  <a:pt x="5127199" y="540143"/>
                  <a:pt x="5099490" y="530907"/>
                </a:cubicBezTo>
                <a:lnTo>
                  <a:pt x="5016363" y="503198"/>
                </a:lnTo>
                <a:cubicBezTo>
                  <a:pt x="5002508" y="498580"/>
                  <a:pt x="4988967" y="492886"/>
                  <a:pt x="4974799" y="489344"/>
                </a:cubicBezTo>
                <a:cubicBezTo>
                  <a:pt x="4956326" y="484726"/>
                  <a:pt x="4937690" y="480720"/>
                  <a:pt x="4919381" y="475489"/>
                </a:cubicBezTo>
                <a:cubicBezTo>
                  <a:pt x="4838124" y="452272"/>
                  <a:pt x="4917217" y="474405"/>
                  <a:pt x="4836254" y="433925"/>
                </a:cubicBezTo>
                <a:cubicBezTo>
                  <a:pt x="4823192" y="427394"/>
                  <a:pt x="4808545" y="424689"/>
                  <a:pt x="4794690" y="420071"/>
                </a:cubicBezTo>
                <a:cubicBezTo>
                  <a:pt x="4780836" y="406216"/>
                  <a:pt x="4765878" y="393383"/>
                  <a:pt x="4753127" y="378507"/>
                </a:cubicBezTo>
                <a:cubicBezTo>
                  <a:pt x="4738100" y="360975"/>
                  <a:pt x="4727891" y="339417"/>
                  <a:pt x="4711563" y="323089"/>
                </a:cubicBezTo>
                <a:cubicBezTo>
                  <a:pt x="4699789" y="311315"/>
                  <a:pt x="4682642" y="306216"/>
                  <a:pt x="4669999" y="295380"/>
                </a:cubicBezTo>
                <a:cubicBezTo>
                  <a:pt x="4522314" y="168793"/>
                  <a:pt x="4699346" y="296364"/>
                  <a:pt x="4559163" y="212253"/>
                </a:cubicBezTo>
                <a:cubicBezTo>
                  <a:pt x="4530607" y="195119"/>
                  <a:pt x="4503745" y="175307"/>
                  <a:pt x="4476036" y="156834"/>
                </a:cubicBezTo>
                <a:lnTo>
                  <a:pt x="4434472" y="129125"/>
                </a:lnTo>
                <a:cubicBezTo>
                  <a:pt x="4420617" y="119889"/>
                  <a:pt x="4409062" y="105454"/>
                  <a:pt x="4392908" y="101416"/>
                </a:cubicBezTo>
                <a:cubicBezTo>
                  <a:pt x="4323322" y="84020"/>
                  <a:pt x="4355554" y="93584"/>
                  <a:pt x="4295927" y="73707"/>
                </a:cubicBezTo>
                <a:cubicBezTo>
                  <a:pt x="4282072" y="59853"/>
                  <a:pt x="4270307" y="43532"/>
                  <a:pt x="4254363" y="32144"/>
                </a:cubicBezTo>
                <a:cubicBezTo>
                  <a:pt x="4166248" y="-30796"/>
                  <a:pt x="4118547" y="15154"/>
                  <a:pt x="3991127" y="32144"/>
                </a:cubicBezTo>
                <a:cubicBezTo>
                  <a:pt x="3963418" y="41380"/>
                  <a:pt x="3931366" y="42328"/>
                  <a:pt x="3907999" y="59853"/>
                </a:cubicBezTo>
                <a:cubicBezTo>
                  <a:pt x="3895452" y="69263"/>
                  <a:pt x="3831274" y="118997"/>
                  <a:pt x="3811018" y="129125"/>
                </a:cubicBezTo>
                <a:cubicBezTo>
                  <a:pt x="3719515" y="174877"/>
                  <a:pt x="3820534" y="104515"/>
                  <a:pt x="3727890" y="170689"/>
                </a:cubicBezTo>
                <a:cubicBezTo>
                  <a:pt x="3709100" y="184110"/>
                  <a:pt x="3688800" y="195925"/>
                  <a:pt x="3672472" y="212253"/>
                </a:cubicBezTo>
                <a:cubicBezTo>
                  <a:pt x="3630216" y="254509"/>
                  <a:pt x="3660495" y="269507"/>
                  <a:pt x="3589345" y="295380"/>
                </a:cubicBezTo>
                <a:cubicBezTo>
                  <a:pt x="3558656" y="306540"/>
                  <a:pt x="3524690" y="304616"/>
                  <a:pt x="3492363" y="309234"/>
                </a:cubicBezTo>
                <a:cubicBezTo>
                  <a:pt x="3444967" y="356631"/>
                  <a:pt x="3482936" y="328909"/>
                  <a:pt x="3395381" y="350798"/>
                </a:cubicBezTo>
                <a:cubicBezTo>
                  <a:pt x="3381213" y="354340"/>
                  <a:pt x="3366880" y="358122"/>
                  <a:pt x="3353818" y="364653"/>
                </a:cubicBezTo>
                <a:cubicBezTo>
                  <a:pt x="3338925" y="372100"/>
                  <a:pt x="3328051" y="387097"/>
                  <a:pt x="3312254" y="392362"/>
                </a:cubicBezTo>
                <a:cubicBezTo>
                  <a:pt x="3285604" y="401245"/>
                  <a:pt x="3256836" y="401598"/>
                  <a:pt x="3229127" y="406216"/>
                </a:cubicBezTo>
                <a:cubicBezTo>
                  <a:pt x="3101969" y="448602"/>
                  <a:pt x="3175062" y="431019"/>
                  <a:pt x="3007454" y="447780"/>
                </a:cubicBezTo>
                <a:lnTo>
                  <a:pt x="2882763" y="475489"/>
                </a:lnTo>
                <a:cubicBezTo>
                  <a:pt x="2864209" y="479771"/>
                  <a:pt x="2845933" y="485213"/>
                  <a:pt x="2827345" y="489344"/>
                </a:cubicBezTo>
                <a:cubicBezTo>
                  <a:pt x="2804357" y="494452"/>
                  <a:pt x="2781163" y="498580"/>
                  <a:pt x="2758072" y="503198"/>
                </a:cubicBezTo>
                <a:cubicBezTo>
                  <a:pt x="2739599" y="512434"/>
                  <a:pt x="2720586" y="520660"/>
                  <a:pt x="2702654" y="530907"/>
                </a:cubicBezTo>
                <a:cubicBezTo>
                  <a:pt x="2635230" y="569435"/>
                  <a:pt x="2608360" y="605970"/>
                  <a:pt x="2577963" y="697162"/>
                </a:cubicBezTo>
                <a:cubicBezTo>
                  <a:pt x="2568727" y="724871"/>
                  <a:pt x="2574556" y="764087"/>
                  <a:pt x="2550254" y="780289"/>
                </a:cubicBezTo>
                <a:cubicBezTo>
                  <a:pt x="2522545" y="798762"/>
                  <a:pt x="2493769" y="815726"/>
                  <a:pt x="2467127" y="835707"/>
                </a:cubicBezTo>
                <a:cubicBezTo>
                  <a:pt x="2448654" y="849562"/>
                  <a:pt x="2432361" y="866944"/>
                  <a:pt x="2411708" y="877271"/>
                </a:cubicBezTo>
                <a:cubicBezTo>
                  <a:pt x="2400519" y="882865"/>
                  <a:pt x="2292012" y="904668"/>
                  <a:pt x="2287018" y="904980"/>
                </a:cubicBezTo>
                <a:cubicBezTo>
                  <a:pt x="2162485" y="912763"/>
                  <a:pt x="2037636" y="914216"/>
                  <a:pt x="1912945" y="918834"/>
                </a:cubicBezTo>
                <a:cubicBezTo>
                  <a:pt x="1757082" y="957801"/>
                  <a:pt x="1840002" y="942755"/>
                  <a:pt x="1663563" y="960398"/>
                </a:cubicBezTo>
                <a:cubicBezTo>
                  <a:pt x="1645090" y="965016"/>
                  <a:pt x="1626816" y="970519"/>
                  <a:pt x="1608145" y="974253"/>
                </a:cubicBezTo>
                <a:cubicBezTo>
                  <a:pt x="1580599" y="979762"/>
                  <a:pt x="1552270" y="981294"/>
                  <a:pt x="1525018" y="988107"/>
                </a:cubicBezTo>
                <a:cubicBezTo>
                  <a:pt x="1496682" y="995191"/>
                  <a:pt x="1469599" y="1006579"/>
                  <a:pt x="1441890" y="1015816"/>
                </a:cubicBezTo>
                <a:cubicBezTo>
                  <a:pt x="1428036" y="1020434"/>
                  <a:pt x="1412478" y="1021570"/>
                  <a:pt x="1400327" y="1029671"/>
                </a:cubicBezTo>
                <a:lnTo>
                  <a:pt x="1358763" y="1057380"/>
                </a:lnTo>
                <a:cubicBezTo>
                  <a:pt x="1354145" y="1071235"/>
                  <a:pt x="1351439" y="1085882"/>
                  <a:pt x="1344908" y="1098944"/>
                </a:cubicBezTo>
                <a:cubicBezTo>
                  <a:pt x="1325620" y="1137520"/>
                  <a:pt x="1306275" y="1151431"/>
                  <a:pt x="1275636" y="1182071"/>
                </a:cubicBezTo>
                <a:cubicBezTo>
                  <a:pt x="1271018" y="1195925"/>
                  <a:pt x="1269295" y="1211111"/>
                  <a:pt x="1261781" y="1223634"/>
                </a:cubicBezTo>
                <a:cubicBezTo>
                  <a:pt x="1255060" y="1234835"/>
                  <a:pt x="1244272" y="1243184"/>
                  <a:pt x="1234072" y="1251344"/>
                </a:cubicBezTo>
                <a:cubicBezTo>
                  <a:pt x="1177381" y="1296697"/>
                  <a:pt x="1173582" y="1283716"/>
                  <a:pt x="1081672" y="1292907"/>
                </a:cubicBezTo>
                <a:cubicBezTo>
                  <a:pt x="1026338" y="1298440"/>
                  <a:pt x="970836" y="1302144"/>
                  <a:pt x="915418" y="1306762"/>
                </a:cubicBezTo>
                <a:cubicBezTo>
                  <a:pt x="897655" y="1311203"/>
                  <a:pt x="838317" y="1324530"/>
                  <a:pt x="818436" y="1334471"/>
                </a:cubicBezTo>
                <a:cubicBezTo>
                  <a:pt x="776790" y="1355294"/>
                  <a:pt x="712106" y="1417765"/>
                  <a:pt x="693745" y="1445307"/>
                </a:cubicBezTo>
                <a:lnTo>
                  <a:pt x="638327" y="1528434"/>
                </a:lnTo>
                <a:cubicBezTo>
                  <a:pt x="642945" y="1694689"/>
                  <a:pt x="643875" y="1861087"/>
                  <a:pt x="652181" y="2027198"/>
                </a:cubicBezTo>
                <a:cubicBezTo>
                  <a:pt x="653132" y="2046215"/>
                  <a:pt x="662302" y="2063945"/>
                  <a:pt x="666036" y="2082616"/>
                </a:cubicBezTo>
                <a:cubicBezTo>
                  <a:pt x="671545" y="2110162"/>
                  <a:pt x="675272" y="2138035"/>
                  <a:pt x="679890" y="2165744"/>
                </a:cubicBezTo>
                <a:cubicBezTo>
                  <a:pt x="670654" y="2313526"/>
                  <a:pt x="679706" y="2463600"/>
                  <a:pt x="652181" y="2609089"/>
                </a:cubicBezTo>
                <a:cubicBezTo>
                  <a:pt x="646111" y="2641175"/>
                  <a:pt x="605999" y="2655271"/>
                  <a:pt x="582908" y="2678362"/>
                </a:cubicBezTo>
                <a:lnTo>
                  <a:pt x="541345" y="2719925"/>
                </a:lnTo>
                <a:cubicBezTo>
                  <a:pt x="536727" y="2738398"/>
                  <a:pt x="532962" y="2757106"/>
                  <a:pt x="527490" y="2775344"/>
                </a:cubicBezTo>
                <a:cubicBezTo>
                  <a:pt x="519097" y="2803320"/>
                  <a:pt x="499781" y="2858471"/>
                  <a:pt x="499781" y="2858471"/>
                </a:cubicBezTo>
                <a:cubicBezTo>
                  <a:pt x="495163" y="2890798"/>
                  <a:pt x="500531" y="2926245"/>
                  <a:pt x="485927" y="2955453"/>
                </a:cubicBezTo>
                <a:cubicBezTo>
                  <a:pt x="475600" y="2976106"/>
                  <a:pt x="448040" y="2981989"/>
                  <a:pt x="430508" y="2997016"/>
                </a:cubicBezTo>
                <a:cubicBezTo>
                  <a:pt x="337161" y="3077027"/>
                  <a:pt x="439250" y="3005044"/>
                  <a:pt x="347381" y="3066289"/>
                </a:cubicBezTo>
                <a:cubicBezTo>
                  <a:pt x="333527" y="3089380"/>
                  <a:pt x="318896" y="3112022"/>
                  <a:pt x="305818" y="3135562"/>
                </a:cubicBezTo>
                <a:cubicBezTo>
                  <a:pt x="247229" y="3241022"/>
                  <a:pt x="308456" y="3145458"/>
                  <a:pt x="250399" y="3232544"/>
                </a:cubicBezTo>
                <a:cubicBezTo>
                  <a:pt x="214731" y="3375222"/>
                  <a:pt x="255956" y="3196382"/>
                  <a:pt x="222690" y="3495780"/>
                </a:cubicBezTo>
                <a:cubicBezTo>
                  <a:pt x="221077" y="3510295"/>
                  <a:pt x="212848" y="3523302"/>
                  <a:pt x="208836" y="3537344"/>
                </a:cubicBezTo>
                <a:cubicBezTo>
                  <a:pt x="203605" y="3555653"/>
                  <a:pt x="202482" y="3575260"/>
                  <a:pt x="194981" y="3592762"/>
                </a:cubicBezTo>
                <a:cubicBezTo>
                  <a:pt x="188422" y="3608067"/>
                  <a:pt x="176508" y="3620471"/>
                  <a:pt x="167272" y="3634325"/>
                </a:cubicBezTo>
                <a:cubicBezTo>
                  <a:pt x="162654" y="3652798"/>
                  <a:pt x="160919" y="3672242"/>
                  <a:pt x="153418" y="3689744"/>
                </a:cubicBezTo>
                <a:cubicBezTo>
                  <a:pt x="118923" y="3770232"/>
                  <a:pt x="129819" y="3692028"/>
                  <a:pt x="111854" y="3772871"/>
                </a:cubicBezTo>
                <a:cubicBezTo>
                  <a:pt x="103342" y="3811175"/>
                  <a:pt x="102856" y="3860140"/>
                  <a:pt x="84145" y="3897562"/>
                </a:cubicBezTo>
                <a:cubicBezTo>
                  <a:pt x="76699" y="3912455"/>
                  <a:pt x="65672" y="3925271"/>
                  <a:pt x="56436" y="3939125"/>
                </a:cubicBezTo>
                <a:cubicBezTo>
                  <a:pt x="51818" y="3957598"/>
                  <a:pt x="48053" y="3976306"/>
                  <a:pt x="42581" y="3994544"/>
                </a:cubicBezTo>
                <a:cubicBezTo>
                  <a:pt x="33970" y="4023248"/>
                  <a:pt x="5580" y="4096591"/>
                  <a:pt x="1018" y="4133089"/>
                </a:cubicBezTo>
                <a:cubicBezTo>
                  <a:pt x="-1273" y="4151419"/>
                  <a:pt x="1018" y="4170034"/>
                  <a:pt x="1018" y="4188507"/>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014" y="6545929"/>
            <a:ext cx="283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07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66" t="30682" r="26263" b="9722"/>
          <a:stretch/>
        </p:blipFill>
        <p:spPr bwMode="auto">
          <a:xfrm>
            <a:off x="251520" y="337233"/>
            <a:ext cx="8208912" cy="637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974"/>
            <a:ext cx="4536504" cy="369332"/>
          </a:xfrm>
          <a:prstGeom prst="rect">
            <a:avLst/>
          </a:prstGeom>
          <a:noFill/>
        </p:spPr>
        <p:txBody>
          <a:bodyPr wrap="square" rtlCol="0">
            <a:spAutoFit/>
          </a:bodyPr>
          <a:lstStyle/>
          <a:p>
            <a:r>
              <a:rPr lang="en-GB" dirty="0" smtClean="0"/>
              <a:t>Bamako Terrain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982" y="6479844"/>
            <a:ext cx="283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40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27584" y="764704"/>
            <a:ext cx="7488832" cy="5400599"/>
          </a:xfrm>
          <a:prstGeom prst="rect">
            <a:avLst/>
          </a:prstGeom>
          <a:noFill/>
          <a:ln w="9525">
            <a:noFill/>
            <a:miter lim="800000"/>
            <a:headEnd/>
            <a:tailEnd/>
          </a:ln>
        </p:spPr>
      </p:pic>
      <p:sp>
        <p:nvSpPr>
          <p:cNvPr id="3" name="TextBox 2"/>
          <p:cNvSpPr txBox="1"/>
          <p:nvPr/>
        </p:nvSpPr>
        <p:spPr>
          <a:xfrm>
            <a:off x="467544" y="260648"/>
            <a:ext cx="4536504" cy="369332"/>
          </a:xfrm>
          <a:prstGeom prst="rect">
            <a:avLst/>
          </a:prstGeom>
          <a:noFill/>
        </p:spPr>
        <p:txBody>
          <a:bodyPr wrap="square" rtlCol="0">
            <a:spAutoFit/>
          </a:bodyPr>
          <a:lstStyle/>
          <a:p>
            <a:r>
              <a:rPr lang="en-GB" dirty="0" smtClean="0"/>
              <a:t>Bamako growth since 1950</a:t>
            </a:r>
            <a:endParaRPr lang="en-GB" dirty="0"/>
          </a:p>
        </p:txBody>
      </p:sp>
    </p:spTree>
    <p:extLst>
      <p:ext uri="{BB962C8B-B14F-4D97-AF65-F5344CB8AC3E}">
        <p14:creationId xmlns:p14="http://schemas.microsoft.com/office/powerpoint/2010/main" val="56010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2103" t="11340" r="12298" b="3611"/>
          <a:stretch>
            <a:fillRect/>
          </a:stretch>
        </p:blipFill>
        <p:spPr bwMode="auto">
          <a:xfrm>
            <a:off x="827584" y="1484784"/>
            <a:ext cx="7056784" cy="4961801"/>
          </a:xfrm>
          <a:prstGeom prst="rect">
            <a:avLst/>
          </a:prstGeom>
          <a:noFill/>
          <a:ln w="9525">
            <a:noFill/>
            <a:miter lim="800000"/>
            <a:headEnd/>
            <a:tailEnd/>
          </a:ln>
        </p:spPr>
      </p:pic>
      <p:sp>
        <p:nvSpPr>
          <p:cNvPr id="2" name="TextBox 1"/>
          <p:cNvSpPr txBox="1"/>
          <p:nvPr/>
        </p:nvSpPr>
        <p:spPr>
          <a:xfrm>
            <a:off x="539552" y="332656"/>
            <a:ext cx="5688632" cy="646331"/>
          </a:xfrm>
          <a:prstGeom prst="rect">
            <a:avLst/>
          </a:prstGeom>
          <a:noFill/>
        </p:spPr>
        <p:txBody>
          <a:bodyPr wrap="square" rtlCol="0">
            <a:spAutoFit/>
          </a:bodyPr>
          <a:lstStyle/>
          <a:p>
            <a:r>
              <a:rPr lang="en-GB" dirty="0" err="1" smtClean="0"/>
              <a:t>Gapminder</a:t>
            </a:r>
            <a:r>
              <a:rPr lang="en-GB" dirty="0" smtClean="0"/>
              <a:t> graph displaying life expectancy, income (GDP), population of Mali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2103" t="12285" r="27063" b="10226"/>
          <a:stretch>
            <a:fillRect/>
          </a:stretch>
        </p:blipFill>
        <p:spPr bwMode="auto">
          <a:xfrm>
            <a:off x="395536" y="692696"/>
            <a:ext cx="7416824" cy="5904656"/>
          </a:xfrm>
          <a:prstGeom prst="rect">
            <a:avLst/>
          </a:prstGeom>
          <a:noFill/>
          <a:ln w="9525">
            <a:noFill/>
            <a:miter lim="800000"/>
            <a:headEnd/>
            <a:tailEnd/>
          </a:ln>
        </p:spPr>
      </p:pic>
      <p:sp>
        <p:nvSpPr>
          <p:cNvPr id="3" name="TextBox 2"/>
          <p:cNvSpPr txBox="1"/>
          <p:nvPr/>
        </p:nvSpPr>
        <p:spPr>
          <a:xfrm>
            <a:off x="395536" y="188640"/>
            <a:ext cx="6480720" cy="369332"/>
          </a:xfrm>
          <a:prstGeom prst="rect">
            <a:avLst/>
          </a:prstGeom>
          <a:noFill/>
        </p:spPr>
        <p:txBody>
          <a:bodyPr wrap="square" rtlCol="0">
            <a:spAutoFit/>
          </a:bodyPr>
          <a:lstStyle/>
          <a:p>
            <a:r>
              <a:rPr lang="en-GB" dirty="0" err="1" smtClean="0"/>
              <a:t>Gapminder</a:t>
            </a:r>
            <a:r>
              <a:rPr lang="en-GB" dirty="0" smtClean="0"/>
              <a:t> graph showing Mali’s population growth </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402</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MALI &amp; Bamako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Lang</dc:creator>
  <cp:lastModifiedBy>Claire Wheeler</cp:lastModifiedBy>
  <cp:revision>11</cp:revision>
  <dcterms:created xsi:type="dcterms:W3CDTF">2012-01-31T19:53:19Z</dcterms:created>
  <dcterms:modified xsi:type="dcterms:W3CDTF">2012-06-06T15:24:26Z</dcterms:modified>
</cp:coreProperties>
</file>