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99" r:id="rId2"/>
    <p:sldId id="292" r:id="rId3"/>
    <p:sldId id="288" r:id="rId4"/>
    <p:sldId id="281" r:id="rId5"/>
    <p:sldId id="282" r:id="rId6"/>
    <p:sldId id="312" r:id="rId7"/>
    <p:sldId id="308" r:id="rId8"/>
    <p:sldId id="313" r:id="rId9"/>
    <p:sldId id="315" r:id="rId10"/>
    <p:sldId id="318" r:id="rId11"/>
    <p:sldId id="322" r:id="rId12"/>
    <p:sldId id="319" r:id="rId13"/>
    <p:sldId id="307" r:id="rId14"/>
    <p:sldId id="316" r:id="rId15"/>
    <p:sldId id="304" r:id="rId16"/>
    <p:sldId id="305" r:id="rId17"/>
    <p:sldId id="320" r:id="rId18"/>
    <p:sldId id="311" r:id="rId19"/>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Helvetica" pitchFamily="34" charset="0"/>
        <a:ea typeface="+mn-ea"/>
        <a:cs typeface="+mn-cs"/>
      </a:defRPr>
    </a:lvl1pPr>
    <a:lvl2pPr marL="457200" algn="l" rtl="0" fontAlgn="base">
      <a:spcBef>
        <a:spcPct val="0"/>
      </a:spcBef>
      <a:spcAft>
        <a:spcPct val="0"/>
      </a:spcAft>
      <a:defRPr kern="1200">
        <a:solidFill>
          <a:schemeClr val="tx1"/>
        </a:solidFill>
        <a:latin typeface="Helvetica" pitchFamily="34" charset="0"/>
        <a:ea typeface="+mn-ea"/>
        <a:cs typeface="+mn-cs"/>
      </a:defRPr>
    </a:lvl2pPr>
    <a:lvl3pPr marL="914400" algn="l" rtl="0" fontAlgn="base">
      <a:spcBef>
        <a:spcPct val="0"/>
      </a:spcBef>
      <a:spcAft>
        <a:spcPct val="0"/>
      </a:spcAft>
      <a:defRPr kern="1200">
        <a:solidFill>
          <a:schemeClr val="tx1"/>
        </a:solidFill>
        <a:latin typeface="Helvetica" pitchFamily="34" charset="0"/>
        <a:ea typeface="+mn-ea"/>
        <a:cs typeface="+mn-cs"/>
      </a:defRPr>
    </a:lvl3pPr>
    <a:lvl4pPr marL="1371600" algn="l" rtl="0" fontAlgn="base">
      <a:spcBef>
        <a:spcPct val="0"/>
      </a:spcBef>
      <a:spcAft>
        <a:spcPct val="0"/>
      </a:spcAft>
      <a:defRPr kern="1200">
        <a:solidFill>
          <a:schemeClr val="tx1"/>
        </a:solidFill>
        <a:latin typeface="Helvetica" pitchFamily="34" charset="0"/>
        <a:ea typeface="+mn-ea"/>
        <a:cs typeface="+mn-cs"/>
      </a:defRPr>
    </a:lvl4pPr>
    <a:lvl5pPr marL="1828800" algn="l" rtl="0" fontAlgn="base">
      <a:spcBef>
        <a:spcPct val="0"/>
      </a:spcBef>
      <a:spcAft>
        <a:spcPct val="0"/>
      </a:spcAft>
      <a:defRPr kern="1200">
        <a:solidFill>
          <a:schemeClr val="tx1"/>
        </a:solidFill>
        <a:latin typeface="Helvetica" pitchFamily="34" charset="0"/>
        <a:ea typeface="+mn-ea"/>
        <a:cs typeface="+mn-cs"/>
      </a:defRPr>
    </a:lvl5pPr>
    <a:lvl6pPr marL="2286000" algn="l" defTabSz="914400" rtl="0" eaLnBrk="1" latinLnBrk="0" hangingPunct="1">
      <a:defRPr kern="1200">
        <a:solidFill>
          <a:schemeClr val="tx1"/>
        </a:solidFill>
        <a:latin typeface="Helvetica" pitchFamily="34" charset="0"/>
        <a:ea typeface="+mn-ea"/>
        <a:cs typeface="+mn-cs"/>
      </a:defRPr>
    </a:lvl6pPr>
    <a:lvl7pPr marL="2743200" algn="l" defTabSz="914400" rtl="0" eaLnBrk="1" latinLnBrk="0" hangingPunct="1">
      <a:defRPr kern="1200">
        <a:solidFill>
          <a:schemeClr val="tx1"/>
        </a:solidFill>
        <a:latin typeface="Helvetica" pitchFamily="34" charset="0"/>
        <a:ea typeface="+mn-ea"/>
        <a:cs typeface="+mn-cs"/>
      </a:defRPr>
    </a:lvl7pPr>
    <a:lvl8pPr marL="3200400" algn="l" defTabSz="914400" rtl="0" eaLnBrk="1" latinLnBrk="0" hangingPunct="1">
      <a:defRPr kern="1200">
        <a:solidFill>
          <a:schemeClr val="tx1"/>
        </a:solidFill>
        <a:latin typeface="Helvetica" pitchFamily="34" charset="0"/>
        <a:ea typeface="+mn-ea"/>
        <a:cs typeface="+mn-cs"/>
      </a:defRPr>
    </a:lvl8pPr>
    <a:lvl9pPr marL="3657600" algn="l" defTabSz="914400" rtl="0" eaLnBrk="1" latinLnBrk="0" hangingPunct="1">
      <a:defRPr kern="1200">
        <a:solidFill>
          <a:schemeClr val="tx1"/>
        </a:solidFill>
        <a:latin typeface="Helvetica" pitchFamily="34" charset="0"/>
        <a:ea typeface="+mn-ea"/>
        <a:cs typeface="+mn-cs"/>
      </a:defRPr>
    </a:lvl9pPr>
  </p:defaultTextStyle>
  <p:extLst>
    <p:ext uri="{EFAFB233-063F-42B5-8137-9DF3F51BA10A}">
      <p15:sldGuideLst xmlns:p15="http://schemas.microsoft.com/office/powerpoint/2012/main">
        <p15:guide id="1" orient="horz" pos="119">
          <p15:clr>
            <a:srgbClr val="A4A3A4"/>
          </p15:clr>
        </p15:guide>
        <p15:guide id="2" pos="93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0160"/>
    <a:srgbClr val="797E01"/>
    <a:srgbClr val="B70005"/>
    <a:srgbClr val="01415B"/>
    <a:srgbClr val="D6621A"/>
    <a:srgbClr val="CE5300"/>
    <a:srgbClr val="D65700"/>
    <a:srgbClr val="F54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howGuides="1">
      <p:cViewPr varScale="1">
        <p:scale>
          <a:sx n="63" d="100"/>
          <a:sy n="63" d="100"/>
        </p:scale>
        <p:origin x="1404" y="56"/>
      </p:cViewPr>
      <p:guideLst>
        <p:guide orient="horz" pos="119"/>
        <p:guide pos="93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erson, David - DEA (Geography)" userId="266ab3c5-0b64-4daf-a21f-725aceb71926" providerId="ADAL" clId="{9ABEC3C9-1E5A-4B3F-954D-4D9BE5613C58}"/>
    <pc:docChg chg="undo custSel addSld delSld modSld sldOrd">
      <pc:chgData name="Anderson, David - DEA (Geography)" userId="266ab3c5-0b64-4daf-a21f-725aceb71926" providerId="ADAL" clId="{9ABEC3C9-1E5A-4B3F-954D-4D9BE5613C58}" dt="2026-08-20T16:12:22.541" v="23879" actId="20577"/>
      <pc:docMkLst>
        <pc:docMk/>
      </pc:docMkLst>
      <pc:sldChg chg="addSp delSp modSp mod ord">
        <pc:chgData name="Anderson, David - DEA (Geography)" userId="266ab3c5-0b64-4daf-a21f-725aceb71926" providerId="ADAL" clId="{9ABEC3C9-1E5A-4B3F-954D-4D9BE5613C58}" dt="2026-08-20T16:12:22.541" v="23879" actId="20577"/>
        <pc:sldMkLst>
          <pc:docMk/>
          <pc:sldMk cId="0" sldId="281"/>
        </pc:sldMkLst>
        <pc:spChg chg="add mod">
          <ac:chgData name="Anderson, David - DEA (Geography)" userId="266ab3c5-0b64-4daf-a21f-725aceb71926" providerId="ADAL" clId="{9ABEC3C9-1E5A-4B3F-954D-4D9BE5613C58}" dt="2026-08-20T16:12:22.541" v="23879" actId="20577"/>
          <ac:spMkLst>
            <pc:docMk/>
            <pc:sldMk cId="0" sldId="281"/>
            <ac:spMk id="24" creationId="{6BA9CA22-35D2-510F-127D-7ADF69DFAF74}"/>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188640"/>
            <a:ext cx="5542334" cy="1542033"/>
          </a:xfrm>
        </p:spPr>
        <p:txBody>
          <a:bodyPr anchor="t"/>
          <a:lstStyle>
            <a:lvl1pPr>
              <a:defRPr sz="4000"/>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3566D574-CA4E-41EC-BFB7-1A2028318263}" type="slidenum">
              <a:rPr lang="en-GB" altLang="en-US"/>
              <a:pPr/>
              <a:t>‹#›</a:t>
            </a:fld>
            <a:endParaRPr lang="en-GB" altLang="en-US"/>
          </a:p>
        </p:txBody>
      </p:sp>
    </p:spTree>
    <p:extLst>
      <p:ext uri="{BB962C8B-B14F-4D97-AF65-F5344CB8AC3E}">
        <p14:creationId xmlns:p14="http://schemas.microsoft.com/office/powerpoint/2010/main" val="4269885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90501"/>
            <a:ext cx="5496272" cy="1438299"/>
          </a:xfrm>
        </p:spPr>
        <p:txBody>
          <a:bodyPr anchor="t"/>
          <a:lstStyle>
            <a:lvl1pPr>
              <a:defRPr sz="4000"/>
            </a:lvl1pPr>
          </a:lstStyle>
          <a:p>
            <a:r>
              <a:rPr lang="en-US"/>
              <a:t>Click to edit Master title style</a:t>
            </a:r>
            <a:endParaRPr lang="en-GB"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639D9BD6-16DF-460D-8818-BAFF0451FD4D}" type="slidenum">
              <a:rPr lang="en-GB" altLang="en-US"/>
              <a:pPr/>
              <a:t>‹#›</a:t>
            </a:fld>
            <a:endParaRPr lang="en-GB" altLang="en-US"/>
          </a:p>
        </p:txBody>
      </p:sp>
      <p:pic>
        <p:nvPicPr>
          <p:cNvPr id="7"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97057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90500"/>
            <a:ext cx="5424264" cy="1438300"/>
          </a:xfrm>
        </p:spPr>
        <p:txBody>
          <a:bodyPr anchor="t"/>
          <a:lstStyle>
            <a:lvl1pPr>
              <a:defRPr sz="4000"/>
            </a:lvl1pPr>
          </a:lstStyle>
          <a:p>
            <a:r>
              <a:rPr lang="en-US"/>
              <a:t>Click to edit Master title style</a:t>
            </a:r>
            <a:endParaRPr lang="en-GB" dirty="0"/>
          </a:p>
        </p:txBody>
      </p:sp>
      <p:sp>
        <p:nvSpPr>
          <p:cNvPr id="3" name="Content Placeholder 2"/>
          <p:cNvSpPr>
            <a:spLocks noGrp="1"/>
          </p:cNvSpPr>
          <p:nvPr>
            <p:ph sz="half" idx="1"/>
          </p:nvPr>
        </p:nvSpPr>
        <p:spPr>
          <a:xfrm>
            <a:off x="1524000" y="1844825"/>
            <a:ext cx="3429000" cy="41749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105400" y="1844825"/>
            <a:ext cx="3429000" cy="41749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994E1A6E-B03C-4BA9-BCC3-75FC69A50594}" type="slidenum">
              <a:rPr lang="en-GB" altLang="en-US"/>
              <a:pPr/>
              <a:t>‹#›</a:t>
            </a:fld>
            <a:endParaRPr lang="en-GB" altLang="en-US"/>
          </a:p>
        </p:txBody>
      </p:sp>
      <p:pic>
        <p:nvPicPr>
          <p:cNvPr id="8"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20226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76375" y="188912"/>
            <a:ext cx="5472608" cy="1439887"/>
          </a:xfrm>
        </p:spPr>
        <p:txBody>
          <a:bodyPr anchor="t"/>
          <a:lstStyle>
            <a:lvl1pPr>
              <a:defRPr sz="4000"/>
            </a:lvl1pPr>
          </a:lstStyle>
          <a:p>
            <a:r>
              <a:rPr lang="en-US"/>
              <a:t>Click to edit Master title style</a:t>
            </a:r>
            <a:endParaRPr lang="en-GB" dirty="0"/>
          </a:p>
        </p:txBody>
      </p:sp>
      <p:sp>
        <p:nvSpPr>
          <p:cNvPr id="3" name="Text Placeholder 2"/>
          <p:cNvSpPr>
            <a:spLocks noGrp="1"/>
          </p:cNvSpPr>
          <p:nvPr>
            <p:ph type="body" idx="1"/>
          </p:nvPr>
        </p:nvSpPr>
        <p:spPr>
          <a:xfrm>
            <a:off x="457200" y="17728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412578"/>
            <a:ext cx="4040188" cy="36807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5" y="17728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412578"/>
            <a:ext cx="4041775" cy="368071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77BC778C-4985-4B87-A566-26D203ABF273}" type="slidenum">
              <a:rPr lang="en-GB" altLang="en-US"/>
              <a:pPr/>
              <a:t>‹#›</a:t>
            </a:fld>
            <a:endParaRPr lang="en-GB" altLang="en-US"/>
          </a:p>
        </p:txBody>
      </p:sp>
      <p:pic>
        <p:nvPicPr>
          <p:cNvPr id="10"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87481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76375" y="206902"/>
            <a:ext cx="5424264" cy="1421898"/>
          </a:xfrm>
        </p:spPr>
        <p:txBody>
          <a:bodyPr anchor="t"/>
          <a:lstStyle>
            <a:lvl1pPr>
              <a:defRPr sz="4000"/>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1147EEAF-DD4E-4CF4-BBA0-EAA76F911A92}" type="slidenum">
              <a:rPr lang="en-GB" altLang="en-US"/>
              <a:pPr/>
              <a:t>‹#›</a:t>
            </a:fld>
            <a:endParaRPr lang="en-GB" altLang="en-US"/>
          </a:p>
        </p:txBody>
      </p:sp>
      <p:pic>
        <p:nvPicPr>
          <p:cNvPr id="6" name="Picture 15" descr="rgs"/>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2517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C3D577BE-B60F-4443-89BA-AC6850FF3B72}" type="slidenum">
              <a:rPr lang="en-GB" altLang="en-US"/>
              <a:pPr/>
              <a:t>‹#›</a:t>
            </a:fld>
            <a:endParaRPr lang="en-GB" altLang="en-US"/>
          </a:p>
        </p:txBody>
      </p:sp>
    </p:spTree>
    <p:extLst>
      <p:ext uri="{BB962C8B-B14F-4D97-AF65-F5344CB8AC3E}">
        <p14:creationId xmlns:p14="http://schemas.microsoft.com/office/powerpoint/2010/main" val="1843641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7028184"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188913"/>
            <a:ext cx="5227984" cy="453866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7028184"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094CE6AA-BD4D-4B50-801E-5FC26DDB2F13}" type="slidenum">
              <a:rPr lang="en-GB" altLang="en-US"/>
              <a:pPr/>
              <a:t>‹#›</a:t>
            </a:fld>
            <a:endParaRPr lang="en-GB" altLang="en-US"/>
          </a:p>
        </p:txBody>
      </p:sp>
    </p:spTree>
    <p:extLst>
      <p:ext uri="{BB962C8B-B14F-4D97-AF65-F5344CB8AC3E}">
        <p14:creationId xmlns:p14="http://schemas.microsoft.com/office/powerpoint/2010/main" val="291521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6A00CBFF-0372-4B6D-9726-814647025C50}" type="slidenum">
              <a:rPr lang="en-GB" altLang="en-US"/>
              <a:pPr/>
              <a:t>‹#›</a:t>
            </a:fld>
            <a:endParaRPr lang="en-GB" altLang="en-US"/>
          </a:p>
        </p:txBody>
      </p:sp>
    </p:spTree>
    <p:extLst>
      <p:ext uri="{BB962C8B-B14F-4D97-AF65-F5344CB8AC3E}">
        <p14:creationId xmlns:p14="http://schemas.microsoft.com/office/powerpoint/2010/main" val="309023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76375" y="188913"/>
            <a:ext cx="5471889" cy="1439887"/>
          </a:xfrm>
        </p:spPr>
        <p:txBody>
          <a:bodyPr/>
          <a:lstStyle/>
          <a:p>
            <a:r>
              <a:rPr lang="en-US"/>
              <a:t>Click to edit Master title style</a:t>
            </a:r>
            <a:endParaRPr lang="en-GB" dirty="0"/>
          </a:p>
        </p:txBody>
      </p:sp>
      <p:sp>
        <p:nvSpPr>
          <p:cNvPr id="3" name="Text Placeholder 2"/>
          <p:cNvSpPr>
            <a:spLocks noGrp="1"/>
          </p:cNvSpPr>
          <p:nvPr>
            <p:ph type="body" sz="half" idx="1"/>
          </p:nvPr>
        </p:nvSpPr>
        <p:spPr>
          <a:xfrm>
            <a:off x="1485925" y="1844824"/>
            <a:ext cx="3429000" cy="4174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5067325" y="1844824"/>
            <a:ext cx="3429000" cy="4174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629400" y="6248400"/>
            <a:ext cx="1905000" cy="457200"/>
          </a:xfrm>
        </p:spPr>
        <p:txBody>
          <a:bodyPr/>
          <a:lstStyle>
            <a:lvl1pPr>
              <a:defRPr/>
            </a:lvl1pPr>
          </a:lstStyle>
          <a:p>
            <a:endParaRPr lang="en-GB" altLang="en-US"/>
          </a:p>
        </p:txBody>
      </p:sp>
      <p:sp>
        <p:nvSpPr>
          <p:cNvPr id="6" name="Footer Placeholder 5"/>
          <p:cNvSpPr>
            <a:spLocks noGrp="1"/>
          </p:cNvSpPr>
          <p:nvPr>
            <p:ph type="ftr" sz="quarter" idx="11"/>
          </p:nvPr>
        </p:nvSpPr>
        <p:spPr>
          <a:xfrm>
            <a:off x="3276600" y="6248400"/>
            <a:ext cx="2895600" cy="457200"/>
          </a:xfrm>
        </p:spPr>
        <p:txBody>
          <a:bodyPr/>
          <a:lstStyle>
            <a:lvl1pPr>
              <a:defRPr/>
            </a:lvl1pPr>
          </a:lstStyle>
          <a:p>
            <a:endParaRPr lang="en-GB" altLang="en-US"/>
          </a:p>
        </p:txBody>
      </p:sp>
      <p:sp>
        <p:nvSpPr>
          <p:cNvPr id="7" name="Slide Number Placeholder 6"/>
          <p:cNvSpPr>
            <a:spLocks noGrp="1"/>
          </p:cNvSpPr>
          <p:nvPr>
            <p:ph type="sldNum" sz="quarter" idx="12"/>
          </p:nvPr>
        </p:nvSpPr>
        <p:spPr>
          <a:xfrm>
            <a:off x="1524000" y="6248400"/>
            <a:ext cx="1295400" cy="457200"/>
          </a:xfrm>
        </p:spPr>
        <p:txBody>
          <a:bodyPr/>
          <a:lstStyle>
            <a:lvl1pPr>
              <a:defRPr/>
            </a:lvl1pPr>
          </a:lstStyle>
          <a:p>
            <a:fld id="{99EC163C-451A-4E6F-ACF7-668EB3869707}" type="slidenum">
              <a:rPr lang="en-GB" altLang="en-US"/>
              <a:pPr/>
              <a:t>‹#›</a:t>
            </a:fld>
            <a:endParaRPr lang="en-GB" altLang="en-US"/>
          </a:p>
        </p:txBody>
      </p:sp>
    </p:spTree>
    <p:extLst>
      <p:ext uri="{BB962C8B-B14F-4D97-AF65-F5344CB8AC3E}">
        <p14:creationId xmlns:p14="http://schemas.microsoft.com/office/powerpoint/2010/main" val="364372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bwMode="auto">
          <a:xfrm>
            <a:off x="1476375" y="188640"/>
            <a:ext cx="5471889" cy="14115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dirty="0"/>
          </a:p>
        </p:txBody>
      </p:sp>
      <p:sp>
        <p:nvSpPr>
          <p:cNvPr id="46083" name="Rectangle 3"/>
          <p:cNvSpPr>
            <a:spLocks noGrp="1" noChangeArrowheads="1"/>
          </p:cNvSpPr>
          <p:nvPr>
            <p:ph type="body" idx="1"/>
          </p:nvPr>
        </p:nvSpPr>
        <p:spPr bwMode="auto">
          <a:xfrm>
            <a:off x="1524000" y="2060575"/>
            <a:ext cx="7010400" cy="395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dirty="0"/>
          </a:p>
        </p:txBody>
      </p:sp>
      <p:sp>
        <p:nvSpPr>
          <p:cNvPr id="46084" name="Rectangle 4"/>
          <p:cNvSpPr>
            <a:spLocks noGrp="1" noChangeArrowheads="1"/>
          </p:cNvSpPr>
          <p:nvPr>
            <p:ph type="dt" sz="half" idx="2"/>
          </p:nvPr>
        </p:nvSpPr>
        <p:spPr bwMode="auto">
          <a:xfrm>
            <a:off x="66294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endParaRPr lang="en-GB" altLang="en-US"/>
          </a:p>
        </p:txBody>
      </p:sp>
      <p:sp>
        <p:nvSpPr>
          <p:cNvPr id="46085" name="Rectangle 5"/>
          <p:cNvSpPr>
            <a:spLocks noGrp="1" noChangeArrowheads="1"/>
          </p:cNvSpPr>
          <p:nvPr>
            <p:ph type="ftr" sz="quarter" idx="3"/>
          </p:nvPr>
        </p:nvSpPr>
        <p:spPr bwMode="auto">
          <a:xfrm>
            <a:off x="32766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000"/>
            </a:lvl1pPr>
          </a:lstStyle>
          <a:p>
            <a:endParaRPr lang="en-GB" altLang="en-US"/>
          </a:p>
        </p:txBody>
      </p:sp>
      <p:sp>
        <p:nvSpPr>
          <p:cNvPr id="46086" name="Rectangle 6"/>
          <p:cNvSpPr>
            <a:spLocks noGrp="1" noChangeArrowheads="1"/>
          </p:cNvSpPr>
          <p:nvPr>
            <p:ph type="sldNum" sz="quarter" idx="4"/>
          </p:nvPr>
        </p:nvSpPr>
        <p:spPr bwMode="auto">
          <a:xfrm>
            <a:off x="1524000" y="6248400"/>
            <a:ext cx="1295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03FE48AF-ABF3-40F6-B23F-7A4E1289867F}" type="slidenum">
              <a:rPr lang="en-GB" altLang="en-US"/>
              <a:pPr/>
              <a:t>‹#›</a:t>
            </a:fld>
            <a:endParaRPr lang="en-GB" altLang="en-US"/>
          </a:p>
        </p:txBody>
      </p:sp>
      <p:sp>
        <p:nvSpPr>
          <p:cNvPr id="46087" name="Line 7"/>
          <p:cNvSpPr>
            <a:spLocks noChangeShapeType="1"/>
          </p:cNvSpPr>
          <p:nvPr userDrawn="1"/>
        </p:nvSpPr>
        <p:spPr bwMode="auto">
          <a:xfrm flipV="1">
            <a:off x="1371600" y="304800"/>
            <a:ext cx="0" cy="12954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6088" name="Oval 8"/>
          <p:cNvSpPr>
            <a:spLocks noChangeArrowheads="1"/>
          </p:cNvSpPr>
          <p:nvPr userDrawn="1"/>
        </p:nvSpPr>
        <p:spPr bwMode="auto">
          <a:xfrm>
            <a:off x="152400" y="838200"/>
            <a:ext cx="228600" cy="228600"/>
          </a:xfrm>
          <a:prstGeom prst="ellipse">
            <a:avLst/>
          </a:prstGeom>
          <a:solidFill>
            <a:srgbClr val="F54C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sp>
        <p:nvSpPr>
          <p:cNvPr id="46089" name="Oval 9"/>
          <p:cNvSpPr>
            <a:spLocks noChangeArrowheads="1"/>
          </p:cNvSpPr>
          <p:nvPr userDrawn="1"/>
        </p:nvSpPr>
        <p:spPr bwMode="auto">
          <a:xfrm>
            <a:off x="539750" y="838200"/>
            <a:ext cx="228600" cy="228600"/>
          </a:xfrm>
          <a:prstGeom prst="ellipse">
            <a:avLst/>
          </a:prstGeom>
          <a:solidFill>
            <a:srgbClr val="01415B"/>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sp>
        <p:nvSpPr>
          <p:cNvPr id="46090" name="Oval 10"/>
          <p:cNvSpPr>
            <a:spLocks noChangeArrowheads="1"/>
          </p:cNvSpPr>
          <p:nvPr userDrawn="1"/>
        </p:nvSpPr>
        <p:spPr bwMode="auto">
          <a:xfrm>
            <a:off x="927100" y="838200"/>
            <a:ext cx="228600" cy="228600"/>
          </a:xfrm>
          <a:prstGeom prst="ellipse">
            <a:avLst/>
          </a:prstGeom>
          <a:solidFill>
            <a:srgbClr val="B70005"/>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sz="2400">
              <a:latin typeface="Times New Roman" pitchFamily="18" charset="0"/>
            </a:endParaRPr>
          </a:p>
        </p:txBody>
      </p:sp>
      <p:pic>
        <p:nvPicPr>
          <p:cNvPr id="23" name="Picture 15" descr="rgs"/>
          <p:cNvPicPr>
            <a:picLocks noChangeAspect="1" noChangeArrowheads="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7020272" y="313264"/>
            <a:ext cx="1824451" cy="13155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3" r:id="rId3"/>
    <p:sldLayoutId id="2147483654" r:id="rId4"/>
    <p:sldLayoutId id="2147483655" r:id="rId5"/>
    <p:sldLayoutId id="2147483656" r:id="rId6"/>
    <p:sldLayoutId id="2147483658" r:id="rId7"/>
    <p:sldLayoutId id="2147483659" r:id="rId8"/>
    <p:sldLayoutId id="2147483661" r:id="rId9"/>
  </p:sldLayoutIdLst>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6300">
          <a:solidFill>
            <a:schemeClr val="tx2"/>
          </a:solidFill>
          <a:latin typeface="Helvetica" pitchFamily="34" charset="0"/>
        </a:defRPr>
      </a:lvl2pPr>
      <a:lvl3pPr algn="l" rtl="0" eaLnBrk="1" fontAlgn="base" hangingPunct="1">
        <a:spcBef>
          <a:spcPct val="0"/>
        </a:spcBef>
        <a:spcAft>
          <a:spcPct val="0"/>
        </a:spcAft>
        <a:defRPr sz="6300">
          <a:solidFill>
            <a:schemeClr val="tx2"/>
          </a:solidFill>
          <a:latin typeface="Helvetica" pitchFamily="34" charset="0"/>
        </a:defRPr>
      </a:lvl3pPr>
      <a:lvl4pPr algn="l" rtl="0" eaLnBrk="1" fontAlgn="base" hangingPunct="1">
        <a:spcBef>
          <a:spcPct val="0"/>
        </a:spcBef>
        <a:spcAft>
          <a:spcPct val="0"/>
        </a:spcAft>
        <a:defRPr sz="6300">
          <a:solidFill>
            <a:schemeClr val="tx2"/>
          </a:solidFill>
          <a:latin typeface="Helvetica" pitchFamily="34" charset="0"/>
        </a:defRPr>
      </a:lvl4pPr>
      <a:lvl5pPr algn="l" rtl="0" eaLnBrk="1" fontAlgn="base" hangingPunct="1">
        <a:spcBef>
          <a:spcPct val="0"/>
        </a:spcBef>
        <a:spcAft>
          <a:spcPct val="0"/>
        </a:spcAft>
        <a:defRPr sz="6300">
          <a:solidFill>
            <a:schemeClr val="tx2"/>
          </a:solidFill>
          <a:latin typeface="Helvetica" pitchFamily="34" charset="0"/>
        </a:defRPr>
      </a:lvl5pPr>
      <a:lvl6pPr marL="457200" algn="l" rtl="0" eaLnBrk="1" fontAlgn="base" hangingPunct="1">
        <a:spcBef>
          <a:spcPct val="0"/>
        </a:spcBef>
        <a:spcAft>
          <a:spcPct val="0"/>
        </a:spcAft>
        <a:defRPr sz="6300">
          <a:solidFill>
            <a:schemeClr val="tx2"/>
          </a:solidFill>
          <a:latin typeface="Helvetica" pitchFamily="34" charset="0"/>
        </a:defRPr>
      </a:lvl6pPr>
      <a:lvl7pPr marL="914400" algn="l" rtl="0" eaLnBrk="1" fontAlgn="base" hangingPunct="1">
        <a:spcBef>
          <a:spcPct val="0"/>
        </a:spcBef>
        <a:spcAft>
          <a:spcPct val="0"/>
        </a:spcAft>
        <a:defRPr sz="6300">
          <a:solidFill>
            <a:schemeClr val="tx2"/>
          </a:solidFill>
          <a:latin typeface="Helvetica" pitchFamily="34" charset="0"/>
        </a:defRPr>
      </a:lvl7pPr>
      <a:lvl8pPr marL="1371600" algn="l" rtl="0" eaLnBrk="1" fontAlgn="base" hangingPunct="1">
        <a:spcBef>
          <a:spcPct val="0"/>
        </a:spcBef>
        <a:spcAft>
          <a:spcPct val="0"/>
        </a:spcAft>
        <a:defRPr sz="6300">
          <a:solidFill>
            <a:schemeClr val="tx2"/>
          </a:solidFill>
          <a:latin typeface="Helvetica" pitchFamily="34" charset="0"/>
        </a:defRPr>
      </a:lvl8pPr>
      <a:lvl9pPr marL="1828800" algn="l" rtl="0" eaLnBrk="1" fontAlgn="base" hangingPunct="1">
        <a:spcBef>
          <a:spcPct val="0"/>
        </a:spcBef>
        <a:spcAft>
          <a:spcPct val="0"/>
        </a:spcAft>
        <a:defRPr sz="6300">
          <a:solidFill>
            <a:schemeClr val="tx2"/>
          </a:solidFill>
          <a:latin typeface="Helvetica" pitchFamily="34" charset="0"/>
        </a:defRPr>
      </a:lvl9pPr>
    </p:titleStyle>
    <p:bodyStyle>
      <a:lvl1pPr marL="342900" indent="-342900" algn="l" rtl="0" eaLnBrk="1" fontAlgn="base" hangingPunct="1">
        <a:spcBef>
          <a:spcPct val="20000"/>
        </a:spcBef>
        <a:spcAft>
          <a:spcPct val="0"/>
        </a:spcAft>
        <a:buClr>
          <a:srgbClr val="F54C00"/>
        </a:buClr>
        <a:buSzPct val="70000"/>
        <a:buFont typeface="Wingdings" pitchFamily="2" charset="2"/>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lr>
          <a:srgbClr val="01415B"/>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rgbClr val="B70005"/>
        </a:buClr>
        <a:buChar char="•"/>
        <a:defRPr sz="2400">
          <a:solidFill>
            <a:schemeClr val="tx2"/>
          </a:solidFill>
          <a:latin typeface="+mn-lt"/>
        </a:defRPr>
      </a:lvl3pPr>
      <a:lvl4pPr marL="1600200" indent="-228600" algn="l" rtl="0" eaLnBrk="1" fontAlgn="base" hangingPunct="1">
        <a:spcBef>
          <a:spcPct val="20000"/>
        </a:spcBef>
        <a:spcAft>
          <a:spcPct val="0"/>
        </a:spcAft>
        <a:buClr>
          <a:srgbClr val="797E01"/>
        </a:buClr>
        <a:buChar char="•"/>
        <a:defRPr sz="2000">
          <a:solidFill>
            <a:schemeClr val="tx2"/>
          </a:solidFill>
          <a:latin typeface="+mn-lt"/>
        </a:defRPr>
      </a:lvl4pPr>
      <a:lvl5pPr marL="2057400" indent="-228600" algn="l" rtl="0" eaLnBrk="1" fontAlgn="base" hangingPunct="1">
        <a:spcBef>
          <a:spcPct val="20000"/>
        </a:spcBef>
        <a:spcAft>
          <a:spcPct val="0"/>
        </a:spcAft>
        <a:buClr>
          <a:srgbClr val="740160"/>
        </a:buClr>
        <a:buChar char="•"/>
        <a:defRPr sz="2000">
          <a:solidFill>
            <a:schemeClr val="tx2"/>
          </a:solidFill>
          <a:latin typeface="+mn-lt"/>
        </a:defRPr>
      </a:lvl5pPr>
      <a:lvl6pPr marL="2514600" indent="-228600" algn="l" rtl="0" eaLnBrk="1" fontAlgn="base" hangingPunct="1">
        <a:spcBef>
          <a:spcPct val="20000"/>
        </a:spcBef>
        <a:spcAft>
          <a:spcPct val="0"/>
        </a:spcAft>
        <a:buClr>
          <a:srgbClr val="740160"/>
        </a:buClr>
        <a:buChar char="•"/>
        <a:defRPr sz="2000">
          <a:solidFill>
            <a:schemeClr val="tx2"/>
          </a:solidFill>
          <a:latin typeface="+mn-lt"/>
        </a:defRPr>
      </a:lvl6pPr>
      <a:lvl7pPr marL="2971800" indent="-228600" algn="l" rtl="0" eaLnBrk="1" fontAlgn="base" hangingPunct="1">
        <a:spcBef>
          <a:spcPct val="20000"/>
        </a:spcBef>
        <a:spcAft>
          <a:spcPct val="0"/>
        </a:spcAft>
        <a:buClr>
          <a:srgbClr val="740160"/>
        </a:buClr>
        <a:buChar char="•"/>
        <a:defRPr sz="2000">
          <a:solidFill>
            <a:schemeClr val="tx2"/>
          </a:solidFill>
          <a:latin typeface="+mn-lt"/>
        </a:defRPr>
      </a:lvl7pPr>
      <a:lvl8pPr marL="3429000" indent="-228600" algn="l" rtl="0" eaLnBrk="1" fontAlgn="base" hangingPunct="1">
        <a:spcBef>
          <a:spcPct val="20000"/>
        </a:spcBef>
        <a:spcAft>
          <a:spcPct val="0"/>
        </a:spcAft>
        <a:buClr>
          <a:srgbClr val="740160"/>
        </a:buClr>
        <a:buChar char="•"/>
        <a:defRPr sz="2000">
          <a:solidFill>
            <a:schemeClr val="tx2"/>
          </a:solidFill>
          <a:latin typeface="+mn-lt"/>
        </a:defRPr>
      </a:lvl8pPr>
      <a:lvl9pPr marL="3886200" indent="-228600" algn="l" rtl="0" eaLnBrk="1" fontAlgn="base" hangingPunct="1">
        <a:spcBef>
          <a:spcPct val="20000"/>
        </a:spcBef>
        <a:spcAft>
          <a:spcPct val="0"/>
        </a:spcAft>
        <a:buClr>
          <a:srgbClr val="740160"/>
        </a:buClr>
        <a:buChar char="•"/>
        <a:defRPr sz="2000">
          <a:solidFill>
            <a:schemeClr val="tx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hyperlink" Target="https://en.wikipedia.org/wiki/Calshot_Spi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5" Type="http://schemas.openxmlformats.org/officeDocument/2006/relationships/hyperlink" Target="https://www.coastalwiki.org/wiki/File:ZonationSaltMarshes.jpg" TargetMode="External"/><Relationship Id="rId4" Type="http://schemas.openxmlformats.org/officeDocument/2006/relationships/hyperlink" Target="https://www.coastalwiki.org/wiki/File:SpartinaAlterniflora.jp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ww.coastalwiki.org/wiki/File:GlobalDistributionSaltMarshes.jpg" TargetMode="Externa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sciencedirect.com/science/article/pii/S014111362500032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agupubs.onlinelibrary.wiley.com/doi/10.1029/2002GB001917"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g"/><Relationship Id="rId2" Type="http://schemas.openxmlformats.org/officeDocument/2006/relationships/image" Target="../media/image12.jpg"/><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www.avi-fauna.info/"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ciencedirect.com/science/article/pii/S0141113625000327" TargetMode="External"/><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ecologyandsociety.org/vol14/iss1/art8/figure1.html" TargetMode="External"/><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Venetian_Lagoon"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eh.ac.uk/sites/default/files/2023-10/Saltmarsh-factsheet-Oct2023.pdf" TargetMode="External"/><Relationship Id="rId2" Type="http://schemas.openxmlformats.org/officeDocument/2006/relationships/hyperlink" Target="https://www.ceh.ac.uk/news-and-media/news/vanishing-saltmarshes-threaten-climate-progress-recovery-within-reach" TargetMode="Externa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hyperlink" Target="https://www.ceh.ac.uk/sites/default/files/2023-10/Saltmarsh-factsheet-Oct2023.pdf" TargetMode="External"/><Relationship Id="rId13" Type="http://schemas.openxmlformats.org/officeDocument/2006/relationships/hyperlink" Target="https://www.portburywharfnaturereserve.co.uk/salt-marsh-plants/" TargetMode="External"/><Relationship Id="rId3" Type="http://schemas.openxmlformats.org/officeDocument/2006/relationships/hyperlink" Target="https://www.youtube.com/watch?v=csCFXF8TTYk" TargetMode="External"/><Relationship Id="rId7" Type="http://schemas.openxmlformats.org/officeDocument/2006/relationships/hyperlink" Target="https://www.wwf.org.uk/sites/default/files/2025-06/state-of-the-worlds-saltmarshes-2025.pdf" TargetMode="External"/><Relationship Id="rId12" Type="http://schemas.openxmlformats.org/officeDocument/2006/relationships/hyperlink" Target="https://www.nhbs.com/blog/the-nhbs-introduction-to-habitats-saltmarsh?srsltid=AfmBOooT9gOMbRIwsScMSHsMVGbRVbawfgIxnWluzO-9hNJy2pZBWdiS" TargetMode="External"/><Relationship Id="rId2" Type="http://schemas.openxmlformats.org/officeDocument/2006/relationships/hyperlink" Target="https://www.youtube.com/watch?v=M5HQ0anU9pM" TargetMode="External"/><Relationship Id="rId1" Type="http://schemas.openxmlformats.org/officeDocument/2006/relationships/slideLayout" Target="../slideLayouts/slideLayout2.xml"/><Relationship Id="rId6" Type="http://schemas.openxmlformats.org/officeDocument/2006/relationships/hyperlink" Target="https://www.ramsar.org/photo-gallery" TargetMode="External"/><Relationship Id="rId11" Type="http://schemas.openxmlformats.org/officeDocument/2006/relationships/hyperlink" Target="https://portsmouthmuseum.co.uk/what-to-see-do/special-displays/ocean-at-the-end-of-the-lane/additional-resources/saltmarsh-plants/" TargetMode="External"/><Relationship Id="rId5" Type="http://schemas.openxmlformats.org/officeDocument/2006/relationships/hyperlink" Target="https://rsis.ramsar.org/" TargetMode="External"/><Relationship Id="rId15" Type="http://schemas.openxmlformats.org/officeDocument/2006/relationships/hyperlink" Target="https://www.buglife.org.uk/resources/habitat-management/coastal-saltmarsh/" TargetMode="External"/><Relationship Id="rId10" Type="http://schemas.openxmlformats.org/officeDocument/2006/relationships/hyperlink" Target="https://pmc.ncbi.nlm.nih.gov/articles/PMC5515097/" TargetMode="External"/><Relationship Id="rId4" Type="http://schemas.openxmlformats.org/officeDocument/2006/relationships/hyperlink" Target="https://www.ramsar.org/our-work/wetlands-international-importance" TargetMode="External"/><Relationship Id="rId9" Type="http://schemas.openxmlformats.org/officeDocument/2006/relationships/hyperlink" Target="https://earth.org/salt-marshes-from-mudflats-to-ecological-paradise/" TargetMode="External"/><Relationship Id="rId14" Type="http://schemas.openxmlformats.org/officeDocument/2006/relationships/hyperlink" Target="https://www.stateofthecoast.scot/the-habitats/saltmarsh-threa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1476375" y="188913"/>
            <a:ext cx="5471889" cy="1439887"/>
          </a:xfrm>
        </p:spPr>
        <p:txBody>
          <a:bodyPr anchor="t"/>
          <a:lstStyle/>
          <a:p>
            <a:r>
              <a:rPr lang="en-GB" altLang="en-US" b="1" dirty="0"/>
              <a:t>Salt marsh and coastal lagoons</a:t>
            </a:r>
            <a:endParaRPr lang="en-US" altLang="en-US" b="1" dirty="0"/>
          </a:p>
        </p:txBody>
      </p:sp>
      <p:sp>
        <p:nvSpPr>
          <p:cNvPr id="69635" name="Rectangle 3"/>
          <p:cNvSpPr>
            <a:spLocks noGrp="1" noChangeArrowheads="1"/>
          </p:cNvSpPr>
          <p:nvPr>
            <p:ph type="body" sz="half" idx="1"/>
          </p:nvPr>
        </p:nvSpPr>
        <p:spPr/>
        <p:txBody>
          <a:bodyPr/>
          <a:lstStyle/>
          <a:p>
            <a:pPr>
              <a:buFont typeface="Wingdings" pitchFamily="2" charset="2"/>
              <a:buNone/>
            </a:pPr>
            <a:r>
              <a:rPr lang="en-GB" altLang="en-US" sz="2600"/>
              <a:t> </a:t>
            </a:r>
            <a:endParaRPr lang="en-US" altLang="en-US" sz="2600"/>
          </a:p>
        </p:txBody>
      </p:sp>
      <p:sp>
        <p:nvSpPr>
          <p:cNvPr id="69642" name="Text Box 10"/>
          <p:cNvSpPr txBox="1">
            <a:spLocks noChangeArrowheads="1"/>
          </p:cNvSpPr>
          <p:nvPr/>
        </p:nvSpPr>
        <p:spPr bwMode="auto">
          <a:xfrm>
            <a:off x="6443663" y="3933007"/>
            <a:ext cx="21605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endParaRPr lang="en-US" altLang="en-US">
              <a:latin typeface="Arial" charset="0"/>
            </a:endParaRPr>
          </a:p>
        </p:txBody>
      </p:sp>
      <p:sp>
        <p:nvSpPr>
          <p:cNvPr id="3" name="TextBox 2">
            <a:extLst>
              <a:ext uri="{FF2B5EF4-FFF2-40B4-BE49-F238E27FC236}">
                <a16:creationId xmlns:a16="http://schemas.microsoft.com/office/drawing/2014/main" id="{AD042073-FFF2-015E-D03F-21CFD516973E}"/>
              </a:ext>
            </a:extLst>
          </p:cNvPr>
          <p:cNvSpPr txBox="1"/>
          <p:nvPr/>
        </p:nvSpPr>
        <p:spPr>
          <a:xfrm>
            <a:off x="114300" y="6386170"/>
            <a:ext cx="7511736" cy="307777"/>
          </a:xfrm>
          <a:prstGeom prst="rect">
            <a:avLst/>
          </a:prstGeom>
          <a:noFill/>
        </p:spPr>
        <p:txBody>
          <a:bodyPr wrap="none" rtlCol="0">
            <a:spAutoFit/>
          </a:bodyPr>
          <a:lstStyle/>
          <a:p>
            <a:r>
              <a:rPr lang="en-GB" sz="1400" i="1" dirty="0">
                <a:solidFill>
                  <a:schemeClr val="bg1"/>
                </a:solidFill>
              </a:rPr>
              <a:t>Photo of blanket bog at </a:t>
            </a:r>
            <a:r>
              <a:rPr lang="en-GB" sz="1400" i="1" dirty="0" err="1">
                <a:solidFill>
                  <a:schemeClr val="bg1"/>
                </a:solidFill>
              </a:rPr>
              <a:t>Cuilcagh-Anierin</a:t>
            </a:r>
            <a:r>
              <a:rPr lang="en-GB" sz="1400" i="1" dirty="0">
                <a:solidFill>
                  <a:schemeClr val="bg1"/>
                </a:solidFill>
              </a:rPr>
              <a:t> Special Area of Conservation, Ireland (</a:t>
            </a:r>
            <a:r>
              <a:rPr lang="en-GB" sz="1400" i="1" dirty="0" err="1">
                <a:solidFill>
                  <a:schemeClr val="bg1"/>
                </a:solidFill>
              </a:rPr>
              <a:t>D.Anderson</a:t>
            </a:r>
            <a:r>
              <a:rPr lang="en-GB" sz="1400" i="1" dirty="0">
                <a:solidFill>
                  <a:schemeClr val="bg1"/>
                </a:solidFill>
              </a:rPr>
              <a:t>)</a:t>
            </a:r>
          </a:p>
        </p:txBody>
      </p:sp>
      <p:pic>
        <p:nvPicPr>
          <p:cNvPr id="5" name="Picture 4">
            <a:extLst>
              <a:ext uri="{FF2B5EF4-FFF2-40B4-BE49-F238E27FC236}">
                <a16:creationId xmlns:a16="http://schemas.microsoft.com/office/drawing/2014/main" id="{9207FA08-2514-D543-2D0B-B8B14FDC3A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14300" y="1683061"/>
            <a:ext cx="8915400" cy="5106961"/>
          </a:xfrm>
          <a:prstGeom prst="rect">
            <a:avLst/>
          </a:prstGeom>
        </p:spPr>
      </p:pic>
      <p:sp>
        <p:nvSpPr>
          <p:cNvPr id="6" name="TextBox 5">
            <a:extLst>
              <a:ext uri="{FF2B5EF4-FFF2-40B4-BE49-F238E27FC236}">
                <a16:creationId xmlns:a16="http://schemas.microsoft.com/office/drawing/2014/main" id="{2ABC9B87-9143-2057-E064-C31204DD015F}"/>
              </a:ext>
            </a:extLst>
          </p:cNvPr>
          <p:cNvSpPr txBox="1"/>
          <p:nvPr/>
        </p:nvSpPr>
        <p:spPr>
          <a:xfrm>
            <a:off x="114300" y="6434208"/>
            <a:ext cx="7774308" cy="307777"/>
          </a:xfrm>
          <a:prstGeom prst="rect">
            <a:avLst/>
          </a:prstGeom>
          <a:noFill/>
        </p:spPr>
        <p:txBody>
          <a:bodyPr wrap="none" rtlCol="0">
            <a:spAutoFit/>
          </a:bodyPr>
          <a:lstStyle/>
          <a:p>
            <a:r>
              <a:rPr lang="en-GB" sz="1400" i="1" dirty="0">
                <a:solidFill>
                  <a:schemeClr val="bg1"/>
                </a:solidFill>
              </a:rPr>
              <a:t>Photo of salt marsh at Lago Bastia, </a:t>
            </a:r>
            <a:r>
              <a:rPr lang="en-GB" sz="1400" i="1" dirty="0" err="1">
                <a:solidFill>
                  <a:schemeClr val="bg1"/>
                </a:solidFill>
              </a:rPr>
              <a:t>WaterLANDS</a:t>
            </a:r>
            <a:r>
              <a:rPr lang="en-GB" sz="1400" i="1" dirty="0">
                <a:solidFill>
                  <a:schemeClr val="bg1"/>
                </a:solidFill>
              </a:rPr>
              <a:t> Action Site, Venice Lagoon, Italy (</a:t>
            </a:r>
            <a:r>
              <a:rPr lang="en-GB" sz="1400" i="1" dirty="0" err="1">
                <a:solidFill>
                  <a:schemeClr val="bg1"/>
                </a:solidFill>
              </a:rPr>
              <a:t>D.Anderson</a:t>
            </a:r>
            <a:r>
              <a:rPr lang="en-GB" sz="1400" i="1" dirty="0">
                <a:solidFill>
                  <a:schemeClr val="bg1"/>
                </a:solidFill>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1B8BC7F-7A8D-4F76-F122-18E10158427C}"/>
              </a:ext>
            </a:extLst>
          </p:cNvPr>
          <p:cNvPicPr>
            <a:picLocks noChangeAspect="1"/>
          </p:cNvPicPr>
          <p:nvPr/>
        </p:nvPicPr>
        <p:blipFill>
          <a:blip r:embed="rId2">
            <a:extLst>
              <a:ext uri="{28A0092B-C50C-407E-A947-70E740481C1C}">
                <a14:useLocalDpi xmlns:a14="http://schemas.microsoft.com/office/drawing/2010/main" val="0"/>
              </a:ext>
            </a:extLst>
          </a:blip>
          <a:srcRect r="24376"/>
          <a:stretch>
            <a:fillRect/>
          </a:stretch>
        </p:blipFill>
        <p:spPr>
          <a:xfrm rot="5400000">
            <a:off x="4645743" y="2298114"/>
            <a:ext cx="4100984" cy="3050388"/>
          </a:xfrm>
          <a:prstGeom prst="rect">
            <a:avLst/>
          </a:prstGeom>
        </p:spPr>
      </p:pic>
      <p:sp>
        <p:nvSpPr>
          <p:cNvPr id="56322" name="Rectangle 2"/>
          <p:cNvSpPr>
            <a:spLocks noGrp="1" noChangeArrowheads="1"/>
          </p:cNvSpPr>
          <p:nvPr>
            <p:ph type="title"/>
          </p:nvPr>
        </p:nvSpPr>
        <p:spPr>
          <a:xfrm>
            <a:off x="1475656" y="299348"/>
            <a:ext cx="5424264" cy="1320660"/>
          </a:xfrm>
          <a:solidFill>
            <a:srgbClr val="F54C00"/>
          </a:solidFill>
        </p:spPr>
        <p:txBody>
          <a:bodyPr/>
          <a:lstStyle/>
          <a:p>
            <a:r>
              <a:rPr lang="en-GB" altLang="en-US" b="1" dirty="0">
                <a:solidFill>
                  <a:schemeClr val="bg1"/>
                </a:solidFill>
              </a:rPr>
              <a:t>What is salt marsh?</a:t>
            </a:r>
          </a:p>
        </p:txBody>
      </p:sp>
      <p:sp>
        <p:nvSpPr>
          <p:cNvPr id="56327" name="Rectangle 7"/>
          <p:cNvSpPr>
            <a:spLocks noGrp="1" noChangeArrowheads="1"/>
          </p:cNvSpPr>
          <p:nvPr>
            <p:ph type="body" idx="1"/>
          </p:nvPr>
        </p:nvSpPr>
        <p:spPr>
          <a:xfrm>
            <a:off x="179616" y="1772816"/>
            <a:ext cx="4464496" cy="4882852"/>
          </a:xfrm>
          <a:noFill/>
          <a:ln/>
        </p:spPr>
        <p:txBody>
          <a:bodyPr/>
          <a:lstStyle/>
          <a:p>
            <a:r>
              <a:rPr lang="en-GB" sz="1600" dirty="0"/>
              <a:t>Salt marsh is a low-lying coastal wetland environment that forms under calm water conditions within the </a:t>
            </a:r>
            <a:r>
              <a:rPr lang="en-GB" sz="1600" b="1" dirty="0"/>
              <a:t>intertidal zone</a:t>
            </a:r>
            <a:r>
              <a:rPr lang="en-GB" sz="1600" dirty="0"/>
              <a:t>.</a:t>
            </a:r>
          </a:p>
          <a:p>
            <a:pPr lvl="1"/>
            <a:r>
              <a:rPr lang="en-GB" sz="1400" dirty="0"/>
              <a:t>Salt marshes are alternately flooded and drained as the tide rises and falls.</a:t>
            </a:r>
          </a:p>
          <a:p>
            <a:pPr lvl="1"/>
            <a:r>
              <a:rPr lang="en-GB" sz="1400" dirty="0"/>
              <a:t>Different types of salt tolerant plants (</a:t>
            </a:r>
            <a:r>
              <a:rPr lang="en-GB" sz="1400" b="1" dirty="0"/>
              <a:t>halophytes</a:t>
            </a:r>
            <a:r>
              <a:rPr lang="en-GB" sz="1400" dirty="0"/>
              <a:t>) are adapted to grow at different levels of the marsh in relation to the tides.</a:t>
            </a:r>
            <a:endParaRPr lang="en-GB" sz="1800" dirty="0"/>
          </a:p>
          <a:p>
            <a:r>
              <a:rPr lang="en-GB" sz="1600" dirty="0"/>
              <a:t>Salt marsh plants colonize (and help to accumulate) muddy deposits of fine-grained particles (clay and silt).</a:t>
            </a:r>
          </a:p>
          <a:p>
            <a:r>
              <a:rPr lang="en-GB" sz="1600" dirty="0"/>
              <a:t>As with terrestrial peatlands, the waterlogged and anoxic (low oxygen) conditions lead to the buildup over time of </a:t>
            </a:r>
            <a:r>
              <a:rPr lang="en-GB" sz="1600" b="1" dirty="0"/>
              <a:t>peat</a:t>
            </a:r>
            <a:r>
              <a:rPr lang="en-GB" sz="1600" dirty="0"/>
              <a:t>.</a:t>
            </a:r>
          </a:p>
          <a:p>
            <a:pPr lvl="1"/>
            <a:r>
              <a:rPr lang="en-GB" sz="1400" dirty="0"/>
              <a:t>Peat is an organic rich substance, made up of the remains of partially decomposed plants, of which </a:t>
            </a:r>
            <a:r>
              <a:rPr lang="en-GB" sz="1400" u="sng" dirty="0"/>
              <a:t>at least </a:t>
            </a:r>
            <a:r>
              <a:rPr lang="en-GB" sz="1400" dirty="0"/>
              <a:t>30% of the dry weight is organic.</a:t>
            </a:r>
          </a:p>
        </p:txBody>
      </p:sp>
      <p:sp>
        <p:nvSpPr>
          <p:cNvPr id="4" name="TextBox 3">
            <a:extLst>
              <a:ext uri="{FF2B5EF4-FFF2-40B4-BE49-F238E27FC236}">
                <a16:creationId xmlns:a16="http://schemas.microsoft.com/office/drawing/2014/main" id="{5BB6A714-0D45-594E-2E58-1E10B2305B4C}"/>
              </a:ext>
            </a:extLst>
          </p:cNvPr>
          <p:cNvSpPr txBox="1"/>
          <p:nvPr/>
        </p:nvSpPr>
        <p:spPr>
          <a:xfrm>
            <a:off x="5171041" y="5444472"/>
            <a:ext cx="2664295" cy="406696"/>
          </a:xfrm>
          <a:prstGeom prst="rect">
            <a:avLst/>
          </a:prstGeom>
          <a:noFill/>
        </p:spPr>
        <p:txBody>
          <a:bodyPr wrap="square" rtlCol="0">
            <a:spAutoFit/>
          </a:bodyPr>
          <a:lstStyle/>
          <a:p>
            <a:r>
              <a:rPr lang="en-GB" sz="1000" b="1" i="1" dirty="0">
                <a:solidFill>
                  <a:schemeClr val="bg1"/>
                </a:solidFill>
              </a:rPr>
              <a:t>Salt marsh at Lago Bastia, </a:t>
            </a:r>
            <a:r>
              <a:rPr lang="en-GB" sz="1000" b="1" i="1" dirty="0" err="1">
                <a:solidFill>
                  <a:schemeClr val="bg1"/>
                </a:solidFill>
              </a:rPr>
              <a:t>WaterLANDS</a:t>
            </a:r>
            <a:r>
              <a:rPr lang="en-GB" sz="1000" b="1" i="1" dirty="0">
                <a:solidFill>
                  <a:schemeClr val="bg1"/>
                </a:solidFill>
              </a:rPr>
              <a:t> Action Site (</a:t>
            </a:r>
            <a:r>
              <a:rPr lang="en-GB" sz="1000" b="1" i="1" dirty="0" err="1">
                <a:solidFill>
                  <a:schemeClr val="bg1"/>
                </a:solidFill>
              </a:rPr>
              <a:t>S.McGuinness</a:t>
            </a:r>
            <a:r>
              <a:rPr lang="en-GB" sz="1000" b="1" i="1" dirty="0">
                <a:solidFill>
                  <a:schemeClr val="bg1"/>
                </a:solidFill>
              </a:rPr>
              <a:t>)</a:t>
            </a:r>
          </a:p>
        </p:txBody>
      </p:sp>
      <p:sp>
        <p:nvSpPr>
          <p:cNvPr id="6" name="TextBox 5">
            <a:extLst>
              <a:ext uri="{FF2B5EF4-FFF2-40B4-BE49-F238E27FC236}">
                <a16:creationId xmlns:a16="http://schemas.microsoft.com/office/drawing/2014/main" id="{FAE8D7C7-9EAB-7593-6D68-29586DF8BDD0}"/>
              </a:ext>
            </a:extLst>
          </p:cNvPr>
          <p:cNvSpPr txBox="1"/>
          <p:nvPr/>
        </p:nvSpPr>
        <p:spPr>
          <a:xfrm>
            <a:off x="4728492" y="5886499"/>
            <a:ext cx="4342856" cy="830997"/>
          </a:xfrm>
          <a:prstGeom prst="rect">
            <a:avLst/>
          </a:prstGeom>
          <a:noFill/>
        </p:spPr>
        <p:txBody>
          <a:bodyPr wrap="none" rtlCol="0">
            <a:spAutoFit/>
          </a:bodyPr>
          <a:lstStyle/>
          <a:p>
            <a:r>
              <a:rPr lang="en-GB" sz="1600" dirty="0"/>
              <a:t>Salt marsh plants colonize deposits of mud</a:t>
            </a:r>
          </a:p>
          <a:p>
            <a:r>
              <a:rPr lang="en-GB" sz="1600" dirty="0"/>
              <a:t>(mud flats) once the upper surface of the mud</a:t>
            </a:r>
          </a:p>
          <a:p>
            <a:r>
              <a:rPr lang="en-GB" sz="1600" dirty="0"/>
              <a:t>is exposed at about the average tide level.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F3ABF1C-1359-CA36-63FF-431E8FAF1465}"/>
              </a:ext>
            </a:extLst>
          </p:cNvPr>
          <p:cNvPicPr>
            <a:picLocks noChangeAspect="1"/>
          </p:cNvPicPr>
          <p:nvPr/>
        </p:nvPicPr>
        <p:blipFill>
          <a:blip r:embed="rId2"/>
          <a:stretch>
            <a:fillRect/>
          </a:stretch>
        </p:blipFill>
        <p:spPr>
          <a:xfrm>
            <a:off x="5084716" y="2224856"/>
            <a:ext cx="3980092" cy="2985068"/>
          </a:xfrm>
          <a:prstGeom prst="rect">
            <a:avLst/>
          </a:prstGeom>
        </p:spPr>
      </p:pic>
      <p:sp>
        <p:nvSpPr>
          <p:cNvPr id="50185" name="Rectangle 9"/>
          <p:cNvSpPr>
            <a:spLocks noGrp="1" noChangeArrowheads="1"/>
          </p:cNvSpPr>
          <p:nvPr>
            <p:ph type="body" idx="1"/>
          </p:nvPr>
        </p:nvSpPr>
        <p:spPr>
          <a:xfrm>
            <a:off x="189291" y="1772817"/>
            <a:ext cx="5028936" cy="2985068"/>
          </a:xfrm>
          <a:noFill/>
          <a:ln/>
        </p:spPr>
        <p:txBody>
          <a:bodyPr/>
          <a:lstStyle/>
          <a:p>
            <a:r>
              <a:rPr lang="en-GB" sz="1800" dirty="0"/>
              <a:t>The formation of salt marsh requires low wave energy, as well as an input of mud.</a:t>
            </a:r>
          </a:p>
          <a:p>
            <a:pPr lvl="1"/>
            <a:r>
              <a:rPr lang="en-GB" sz="1600" dirty="0"/>
              <a:t>The mud (clay and silt particles) are part of the </a:t>
            </a:r>
            <a:r>
              <a:rPr lang="en-GB" sz="1600" b="1" dirty="0"/>
              <a:t>suspended load </a:t>
            </a:r>
            <a:r>
              <a:rPr lang="en-GB" sz="1600" dirty="0"/>
              <a:t>of streams that reach the coast.</a:t>
            </a:r>
          </a:p>
          <a:p>
            <a:pPr lvl="1"/>
            <a:r>
              <a:rPr lang="en-GB" sz="1600" dirty="0"/>
              <a:t>Calm water conditions, along with the process of </a:t>
            </a:r>
            <a:r>
              <a:rPr lang="en-GB" sz="1600" b="1" dirty="0"/>
              <a:t>flocculation</a:t>
            </a:r>
            <a:r>
              <a:rPr lang="en-GB" sz="1600" dirty="0"/>
              <a:t>, enable microscopic clay particles to clump together and deposit.</a:t>
            </a:r>
          </a:p>
          <a:p>
            <a:r>
              <a:rPr lang="en-GB" sz="1800" dirty="0"/>
              <a:t>Such conditions are found in estuaries, behind spits, and in coastal lagoons.</a:t>
            </a:r>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dirty="0">
                <a:solidFill>
                  <a:schemeClr val="bg1"/>
                </a:solidFill>
              </a:rPr>
              <a:t>Conditions for salt marsh formation</a:t>
            </a:r>
            <a:endParaRPr lang="en-GB" altLang="en-US" b="1" kern="0" dirty="0">
              <a:solidFill>
                <a:schemeClr val="bg1"/>
              </a:solidFill>
            </a:endParaRPr>
          </a:p>
        </p:txBody>
      </p:sp>
      <p:pic>
        <p:nvPicPr>
          <p:cNvPr id="9" name="Picture 8">
            <a:extLst>
              <a:ext uri="{FF2B5EF4-FFF2-40B4-BE49-F238E27FC236}">
                <a16:creationId xmlns:a16="http://schemas.microsoft.com/office/drawing/2014/main" id="{6905E506-B2EC-BF0C-B7B7-726E4D4519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9181" y="4757885"/>
            <a:ext cx="2544417" cy="1852654"/>
          </a:xfrm>
          <a:prstGeom prst="rect">
            <a:avLst/>
          </a:prstGeom>
        </p:spPr>
      </p:pic>
      <p:sp>
        <p:nvSpPr>
          <p:cNvPr id="11" name="TextBox 10">
            <a:extLst>
              <a:ext uri="{FF2B5EF4-FFF2-40B4-BE49-F238E27FC236}">
                <a16:creationId xmlns:a16="http://schemas.microsoft.com/office/drawing/2014/main" id="{A4E098E6-176E-C6B8-3504-0CE077BF5369}"/>
              </a:ext>
            </a:extLst>
          </p:cNvPr>
          <p:cNvSpPr txBox="1"/>
          <p:nvPr/>
        </p:nvSpPr>
        <p:spPr>
          <a:xfrm>
            <a:off x="5084716" y="4956950"/>
            <a:ext cx="2914580" cy="246221"/>
          </a:xfrm>
          <a:prstGeom prst="rect">
            <a:avLst/>
          </a:prstGeom>
          <a:noFill/>
        </p:spPr>
        <p:txBody>
          <a:bodyPr wrap="none" rtlCol="0">
            <a:spAutoFit/>
          </a:bodyPr>
          <a:lstStyle/>
          <a:p>
            <a:r>
              <a:rPr lang="en-GB" sz="1000" b="1" i="1" dirty="0">
                <a:solidFill>
                  <a:schemeClr val="bg1"/>
                </a:solidFill>
              </a:rPr>
              <a:t>Salt marsh at Calshot, England (</a:t>
            </a:r>
            <a:r>
              <a:rPr lang="en-GB" sz="1000" b="1" i="1" dirty="0" err="1">
                <a:solidFill>
                  <a:schemeClr val="bg1"/>
                </a:solidFill>
              </a:rPr>
              <a:t>D.Anderson</a:t>
            </a:r>
            <a:r>
              <a:rPr lang="en-GB" sz="1000" b="1" i="1" dirty="0">
                <a:solidFill>
                  <a:schemeClr val="bg1"/>
                </a:solidFill>
              </a:rPr>
              <a:t>)</a:t>
            </a:r>
          </a:p>
        </p:txBody>
      </p:sp>
      <p:cxnSp>
        <p:nvCxnSpPr>
          <p:cNvPr id="12" name="Straight Arrow Connector 11">
            <a:extLst>
              <a:ext uri="{FF2B5EF4-FFF2-40B4-BE49-F238E27FC236}">
                <a16:creationId xmlns:a16="http://schemas.microsoft.com/office/drawing/2014/main" id="{96BFF435-A27B-0AD9-8084-1651D6BFDBD3}"/>
              </a:ext>
            </a:extLst>
          </p:cNvPr>
          <p:cNvCxnSpPr>
            <a:cxnSpLocks/>
          </p:cNvCxnSpPr>
          <p:nvPr/>
        </p:nvCxnSpPr>
        <p:spPr>
          <a:xfrm flipH="1">
            <a:off x="2699792" y="4956950"/>
            <a:ext cx="2232248" cy="776306"/>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6B3BEB8-2F7F-8BAF-8EED-49FCE123E717}"/>
              </a:ext>
            </a:extLst>
          </p:cNvPr>
          <p:cNvSpPr txBox="1"/>
          <p:nvPr/>
        </p:nvSpPr>
        <p:spPr>
          <a:xfrm>
            <a:off x="4788551" y="5302952"/>
            <a:ext cx="4373313" cy="523220"/>
          </a:xfrm>
          <a:prstGeom prst="rect">
            <a:avLst/>
          </a:prstGeom>
          <a:noFill/>
        </p:spPr>
        <p:txBody>
          <a:bodyPr wrap="none" rtlCol="0">
            <a:spAutoFit/>
          </a:bodyPr>
          <a:lstStyle/>
          <a:p>
            <a:r>
              <a:rPr lang="en-GB" sz="1400" dirty="0"/>
              <a:t>Salt marsh in the sheltered area behind Calshot Spit,</a:t>
            </a:r>
          </a:p>
          <a:p>
            <a:r>
              <a:rPr lang="en-GB" sz="1400" dirty="0"/>
              <a:t>Hampshire, England. Photo taken at low tide.</a:t>
            </a:r>
          </a:p>
        </p:txBody>
      </p:sp>
      <p:sp>
        <p:nvSpPr>
          <p:cNvPr id="18" name="TextBox 17">
            <a:extLst>
              <a:ext uri="{FF2B5EF4-FFF2-40B4-BE49-F238E27FC236}">
                <a16:creationId xmlns:a16="http://schemas.microsoft.com/office/drawing/2014/main" id="{755B8621-9934-44AE-79C1-C143B53A7704}"/>
              </a:ext>
            </a:extLst>
          </p:cNvPr>
          <p:cNvSpPr txBox="1"/>
          <p:nvPr/>
        </p:nvSpPr>
        <p:spPr>
          <a:xfrm>
            <a:off x="1323069" y="6610539"/>
            <a:ext cx="2544417" cy="246221"/>
          </a:xfrm>
          <a:prstGeom prst="rect">
            <a:avLst/>
          </a:prstGeom>
          <a:noFill/>
        </p:spPr>
        <p:txBody>
          <a:bodyPr wrap="square">
            <a:spAutoFit/>
          </a:bodyPr>
          <a:lstStyle/>
          <a:p>
            <a:r>
              <a:rPr lang="en-GB" sz="1000" dirty="0">
                <a:hlinkClick r:id="rId4"/>
              </a:rPr>
              <a:t>Calshot Spit - Wikipedia</a:t>
            </a:r>
            <a:endParaRPr lang="en-GB"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B1DE-20DC-AAF9-F82C-B5734483C2CA}"/>
              </a:ext>
            </a:extLst>
          </p:cNvPr>
          <p:cNvSpPr>
            <a:spLocks noGrp="1"/>
          </p:cNvSpPr>
          <p:nvPr>
            <p:ph type="title"/>
          </p:nvPr>
        </p:nvSpPr>
        <p:spPr/>
        <p:txBody>
          <a:bodyPr/>
          <a:lstStyle/>
          <a:p>
            <a:endParaRPr lang="en-GB"/>
          </a:p>
        </p:txBody>
      </p:sp>
      <p:sp>
        <p:nvSpPr>
          <p:cNvPr id="34823" name="Rectangle 7"/>
          <p:cNvSpPr>
            <a:spLocks noGrp="1" noChangeArrowheads="1"/>
          </p:cNvSpPr>
          <p:nvPr>
            <p:ph sz="half" idx="1"/>
          </p:nvPr>
        </p:nvSpPr>
        <p:spPr>
          <a:xfrm>
            <a:off x="148166" y="1737648"/>
            <a:ext cx="8744314" cy="2595912"/>
          </a:xfrm>
          <a:noFill/>
          <a:ln/>
        </p:spPr>
        <p:txBody>
          <a:bodyPr/>
          <a:lstStyle/>
          <a:p>
            <a:r>
              <a:rPr lang="en-GB" sz="1600" dirty="0"/>
              <a:t>Microscopic clay particle surfaces are negatively charged, so repel each other.</a:t>
            </a:r>
          </a:p>
          <a:p>
            <a:r>
              <a:rPr lang="en-GB" sz="1600" dirty="0"/>
              <a:t>To come out of suspension and be deposited, positive ions in sea water (e.g. sodium and calcium) neutralize the negative charge between clay particles, enabling them to stick together (flocculation).</a:t>
            </a:r>
          </a:p>
          <a:p>
            <a:pPr lvl="1"/>
            <a:r>
              <a:rPr lang="en-GB" sz="1400" dirty="0"/>
              <a:t>This forms clumps of mud that can fall through the water column.</a:t>
            </a:r>
          </a:p>
          <a:p>
            <a:r>
              <a:rPr lang="en-GB" sz="1600" dirty="0"/>
              <a:t>Mud builds up if the net input from streams exceeds erosional loss by wave action and currents. Mats of blue-green algae also help to hold the mud.</a:t>
            </a:r>
          </a:p>
          <a:p>
            <a:r>
              <a:rPr lang="en-GB" sz="1600" dirty="0"/>
              <a:t>With sufficient deposition, mud flats form that start to be colonized by specially adapted plants, initiating a process of </a:t>
            </a:r>
            <a:r>
              <a:rPr lang="en-GB" sz="1600" b="1" dirty="0"/>
              <a:t>plant succession</a:t>
            </a:r>
            <a:r>
              <a:rPr lang="en-GB" sz="1600" dirty="0"/>
              <a:t>.</a:t>
            </a:r>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Processes in salt marsh formation</a:t>
            </a:r>
          </a:p>
        </p:txBody>
      </p:sp>
      <p:pic>
        <p:nvPicPr>
          <p:cNvPr id="18" name="Picture 17">
            <a:extLst>
              <a:ext uri="{FF2B5EF4-FFF2-40B4-BE49-F238E27FC236}">
                <a16:creationId xmlns:a16="http://schemas.microsoft.com/office/drawing/2014/main" id="{7F9A1FFC-3A2A-C02E-4605-AABFD28F6882}"/>
              </a:ext>
            </a:extLst>
          </p:cNvPr>
          <p:cNvPicPr>
            <a:picLocks noChangeAspect="1"/>
          </p:cNvPicPr>
          <p:nvPr/>
        </p:nvPicPr>
        <p:blipFill>
          <a:blip r:embed="rId2"/>
          <a:stretch>
            <a:fillRect/>
          </a:stretch>
        </p:blipFill>
        <p:spPr>
          <a:xfrm>
            <a:off x="3779912" y="4218928"/>
            <a:ext cx="4745474" cy="2625092"/>
          </a:xfrm>
          <a:prstGeom prst="rect">
            <a:avLst/>
          </a:prstGeom>
        </p:spPr>
      </p:pic>
      <p:pic>
        <p:nvPicPr>
          <p:cNvPr id="19" name="Picture 18" descr="File:SpartinaAlterniflora.jpg">
            <a:extLst>
              <a:ext uri="{FF2B5EF4-FFF2-40B4-BE49-F238E27FC236}">
                <a16:creationId xmlns:a16="http://schemas.microsoft.com/office/drawing/2014/main" id="{957A05F7-6DC5-7CFA-69FD-769906C32B1F}"/>
              </a:ext>
            </a:extLst>
          </p:cNvPr>
          <p:cNvPicPr>
            <a:picLocks noChangeAspect="1"/>
          </p:cNvPicPr>
          <p:nvPr/>
        </p:nvPicPr>
        <p:blipFill>
          <a:blip r:embed="rId3"/>
          <a:stretch>
            <a:fillRect/>
          </a:stretch>
        </p:blipFill>
        <p:spPr>
          <a:xfrm>
            <a:off x="1177751" y="4654116"/>
            <a:ext cx="1572576" cy="2047768"/>
          </a:xfrm>
          <a:prstGeom prst="rect">
            <a:avLst/>
          </a:prstGeom>
        </p:spPr>
      </p:pic>
      <p:sp>
        <p:nvSpPr>
          <p:cNvPr id="21" name="TextBox 20">
            <a:extLst>
              <a:ext uri="{FF2B5EF4-FFF2-40B4-BE49-F238E27FC236}">
                <a16:creationId xmlns:a16="http://schemas.microsoft.com/office/drawing/2014/main" id="{C46ED1D7-E007-8F3E-3417-3F1A247D54F3}"/>
              </a:ext>
            </a:extLst>
          </p:cNvPr>
          <p:cNvSpPr txBox="1"/>
          <p:nvPr/>
        </p:nvSpPr>
        <p:spPr>
          <a:xfrm>
            <a:off x="971600" y="6667500"/>
            <a:ext cx="2221046" cy="215444"/>
          </a:xfrm>
          <a:prstGeom prst="rect">
            <a:avLst/>
          </a:prstGeom>
          <a:noFill/>
        </p:spPr>
        <p:txBody>
          <a:bodyPr wrap="square">
            <a:spAutoFit/>
          </a:bodyPr>
          <a:lstStyle/>
          <a:p>
            <a:r>
              <a:rPr lang="en-GB" sz="800" dirty="0">
                <a:hlinkClick r:id="rId4"/>
              </a:rPr>
              <a:t>File:SpartinaAlterniflora.jpg - Coastal Wiki</a:t>
            </a:r>
            <a:endParaRPr lang="en-GB" sz="800" dirty="0"/>
          </a:p>
        </p:txBody>
      </p:sp>
      <p:sp>
        <p:nvSpPr>
          <p:cNvPr id="23" name="TextBox 22">
            <a:extLst>
              <a:ext uri="{FF2B5EF4-FFF2-40B4-BE49-F238E27FC236}">
                <a16:creationId xmlns:a16="http://schemas.microsoft.com/office/drawing/2014/main" id="{F9F24AE8-43D9-B3B6-F3CA-B4D519FA9C48}"/>
              </a:ext>
            </a:extLst>
          </p:cNvPr>
          <p:cNvSpPr txBox="1"/>
          <p:nvPr/>
        </p:nvSpPr>
        <p:spPr>
          <a:xfrm>
            <a:off x="5796136" y="6568619"/>
            <a:ext cx="2664296" cy="246221"/>
          </a:xfrm>
          <a:prstGeom prst="rect">
            <a:avLst/>
          </a:prstGeom>
          <a:noFill/>
        </p:spPr>
        <p:txBody>
          <a:bodyPr wrap="square">
            <a:spAutoFit/>
          </a:bodyPr>
          <a:lstStyle/>
          <a:p>
            <a:r>
              <a:rPr lang="en-GB" sz="1000" dirty="0">
                <a:hlinkClick r:id="rId5"/>
              </a:rPr>
              <a:t>File:ZonationSaltMarshes.jpg - Coastal Wiki</a:t>
            </a:r>
            <a:endParaRPr lang="en-GB" sz="1000" dirty="0"/>
          </a:p>
        </p:txBody>
      </p:sp>
      <p:sp>
        <p:nvSpPr>
          <p:cNvPr id="24" name="TextBox 23">
            <a:extLst>
              <a:ext uri="{FF2B5EF4-FFF2-40B4-BE49-F238E27FC236}">
                <a16:creationId xmlns:a16="http://schemas.microsoft.com/office/drawing/2014/main" id="{6BA9CA22-35D2-510F-127D-7ADF69DFAF74}"/>
              </a:ext>
            </a:extLst>
          </p:cNvPr>
          <p:cNvSpPr txBox="1"/>
          <p:nvPr/>
        </p:nvSpPr>
        <p:spPr>
          <a:xfrm>
            <a:off x="465900" y="4319167"/>
            <a:ext cx="3140603" cy="307777"/>
          </a:xfrm>
          <a:prstGeom prst="rect">
            <a:avLst/>
          </a:prstGeom>
          <a:noFill/>
        </p:spPr>
        <p:txBody>
          <a:bodyPr wrap="none" rtlCol="0">
            <a:spAutoFit/>
          </a:bodyPr>
          <a:lstStyle/>
          <a:p>
            <a:r>
              <a:rPr lang="en-GB" sz="1400" b="1" dirty="0"/>
              <a:t>Cordgrass </a:t>
            </a:r>
            <a:r>
              <a:rPr lang="en-GB" sz="1400" dirty="0"/>
              <a:t>colonizes the low marsh.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323528" y="1772816"/>
            <a:ext cx="8280920" cy="1152128"/>
          </a:xfrm>
        </p:spPr>
        <p:txBody>
          <a:bodyPr/>
          <a:lstStyle/>
          <a:p>
            <a:r>
              <a:rPr lang="en-GB" sz="1600" dirty="0"/>
              <a:t>Salt marsh is widely distributed in the mid to high latitudes along low-lying and sheltered areas of the coast. Globally, it covers an area of under 53,000 km</a:t>
            </a:r>
            <a:r>
              <a:rPr lang="en-GB" sz="1600" baseline="30000" dirty="0"/>
              <a:t>2</a:t>
            </a:r>
            <a:r>
              <a:rPr lang="en-GB" sz="1600" dirty="0"/>
              <a:t>.</a:t>
            </a:r>
          </a:p>
          <a:p>
            <a:r>
              <a:rPr lang="en-GB" sz="1600" dirty="0"/>
              <a:t>In lower latitude regions (between about 25°N and S), mangrove forest typically develops along coasts, rather than salt marsh.</a:t>
            </a:r>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Global distribution of salt marsh</a:t>
            </a:r>
          </a:p>
        </p:txBody>
      </p:sp>
      <p:pic>
        <p:nvPicPr>
          <p:cNvPr id="2" name="Picture 1" descr="File:GlobalDistributionSaltMarshes.jpg">
            <a:extLst>
              <a:ext uri="{FF2B5EF4-FFF2-40B4-BE49-F238E27FC236}">
                <a16:creationId xmlns:a16="http://schemas.microsoft.com/office/drawing/2014/main" id="{B43F5C3E-E5A4-7696-EB0B-33E5FA736A46}"/>
              </a:ext>
            </a:extLst>
          </p:cNvPr>
          <p:cNvPicPr>
            <a:picLocks noChangeAspect="1"/>
          </p:cNvPicPr>
          <p:nvPr/>
        </p:nvPicPr>
        <p:blipFill>
          <a:blip r:embed="rId2"/>
          <a:stretch>
            <a:fillRect/>
          </a:stretch>
        </p:blipFill>
        <p:spPr>
          <a:xfrm>
            <a:off x="824783" y="2892152"/>
            <a:ext cx="7278410" cy="3666500"/>
          </a:xfrm>
          <a:prstGeom prst="rect">
            <a:avLst/>
          </a:prstGeom>
        </p:spPr>
      </p:pic>
      <p:sp>
        <p:nvSpPr>
          <p:cNvPr id="4" name="TextBox 3">
            <a:extLst>
              <a:ext uri="{FF2B5EF4-FFF2-40B4-BE49-F238E27FC236}">
                <a16:creationId xmlns:a16="http://schemas.microsoft.com/office/drawing/2014/main" id="{89408C96-D826-570F-15B3-90CB89D08671}"/>
              </a:ext>
            </a:extLst>
          </p:cNvPr>
          <p:cNvSpPr txBox="1"/>
          <p:nvPr/>
        </p:nvSpPr>
        <p:spPr>
          <a:xfrm>
            <a:off x="0" y="6167774"/>
            <a:ext cx="2160240" cy="400110"/>
          </a:xfrm>
          <a:prstGeom prst="rect">
            <a:avLst/>
          </a:prstGeom>
          <a:noFill/>
        </p:spPr>
        <p:txBody>
          <a:bodyPr wrap="square">
            <a:spAutoFit/>
          </a:bodyPr>
          <a:lstStyle/>
          <a:p>
            <a:r>
              <a:rPr lang="en-GB" sz="1000" dirty="0">
                <a:hlinkClick r:id="rId3"/>
              </a:rPr>
              <a:t>File:GlobalDistributionSaltMarshes.jpg - Coastal Wiki</a:t>
            </a:r>
            <a:endParaRPr lang="en-GB" sz="1000" dirty="0"/>
          </a:p>
        </p:txBody>
      </p:sp>
      <p:sp>
        <p:nvSpPr>
          <p:cNvPr id="5" name="TextBox 4">
            <a:extLst>
              <a:ext uri="{FF2B5EF4-FFF2-40B4-BE49-F238E27FC236}">
                <a16:creationId xmlns:a16="http://schemas.microsoft.com/office/drawing/2014/main" id="{B3161970-8328-119E-3C2D-104A5E1E1F78}"/>
              </a:ext>
            </a:extLst>
          </p:cNvPr>
          <p:cNvSpPr txBox="1"/>
          <p:nvPr/>
        </p:nvSpPr>
        <p:spPr>
          <a:xfrm>
            <a:off x="60960" y="6564104"/>
            <a:ext cx="9066906" cy="276999"/>
          </a:xfrm>
          <a:prstGeom prst="rect">
            <a:avLst/>
          </a:prstGeom>
          <a:noFill/>
        </p:spPr>
        <p:txBody>
          <a:bodyPr wrap="none" rtlCol="0">
            <a:spAutoFit/>
          </a:bodyPr>
          <a:lstStyle/>
          <a:p>
            <a:r>
              <a:rPr lang="en-GB" sz="1200" b="1" dirty="0"/>
              <a:t>General distribution of salt marsh. Note that specific plant composition varies according to regional and local conditions.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12DD5-6059-3A0B-B9D4-501B6C1E0FAD}"/>
            </a:ext>
          </a:extLst>
        </p:cNvPr>
        <p:cNvGrpSpPr/>
        <p:nvPr/>
      </p:nvGrpSpPr>
      <p:grpSpPr>
        <a:xfrm>
          <a:off x="0" y="0"/>
          <a:ext cx="0" cy="0"/>
          <a:chOff x="0" y="0"/>
          <a:chExt cx="0" cy="0"/>
        </a:xfrm>
      </p:grpSpPr>
      <p:sp>
        <p:nvSpPr>
          <p:cNvPr id="51206" name="Rectangle 6">
            <a:extLst>
              <a:ext uri="{FF2B5EF4-FFF2-40B4-BE49-F238E27FC236}">
                <a16:creationId xmlns:a16="http://schemas.microsoft.com/office/drawing/2014/main" id="{0273392E-8F98-9115-6328-A5DACFABD291}"/>
              </a:ext>
            </a:extLst>
          </p:cNvPr>
          <p:cNvSpPr>
            <a:spLocks noGrp="1" noChangeArrowheads="1"/>
          </p:cNvSpPr>
          <p:nvPr>
            <p:ph type="body" idx="1"/>
          </p:nvPr>
        </p:nvSpPr>
        <p:spPr>
          <a:xfrm>
            <a:off x="323528" y="1620008"/>
            <a:ext cx="7010400" cy="5193368"/>
          </a:xfrm>
          <a:noFill/>
          <a:ln/>
        </p:spPr>
        <p:txBody>
          <a:bodyPr/>
          <a:lstStyle/>
          <a:p>
            <a:r>
              <a:rPr lang="en-GB" altLang="en-US" sz="2000" dirty="0"/>
              <a:t>Ramsar classification</a:t>
            </a:r>
          </a:p>
          <a:p>
            <a:pPr lvl="1"/>
            <a:r>
              <a:rPr lang="en-GB" sz="1400" dirty="0"/>
              <a:t>The Ramsar Convention is an international treaty promoting the ‘conservation and wise use’ of wetlands that came into force in 1975.</a:t>
            </a:r>
          </a:p>
          <a:p>
            <a:pPr lvl="1"/>
            <a:r>
              <a:rPr lang="en-GB" sz="1400" dirty="0"/>
              <a:t>The ‘Ramsar wetland typology’ (classification) divides wetlands into three broad groups: marine/coastal, inland, and human-made.</a:t>
            </a:r>
          </a:p>
          <a:p>
            <a:pPr lvl="1"/>
            <a:r>
              <a:rPr lang="en-GB" sz="1400" dirty="0"/>
              <a:t>There are 12 categories of marine/coastal wetland, salt marsh is placed within type H, defined as: </a:t>
            </a:r>
            <a:r>
              <a:rPr lang="en-GB" sz="1400" b="1" dirty="0"/>
              <a:t>intertidal marshes; includes salt marshes, salt meadows, </a:t>
            </a:r>
            <a:r>
              <a:rPr lang="en-GB" sz="1400" b="1" dirty="0" err="1"/>
              <a:t>saltings</a:t>
            </a:r>
            <a:r>
              <a:rPr lang="en-GB" sz="1400" b="1" dirty="0"/>
              <a:t>, raised salt marshes; includes tidal brackish and freshwater marshes</a:t>
            </a:r>
            <a:r>
              <a:rPr lang="en-GB" sz="1400" dirty="0"/>
              <a:t>.</a:t>
            </a:r>
          </a:p>
          <a:p>
            <a:r>
              <a:rPr lang="en-GB" altLang="en-US" sz="2000" dirty="0"/>
              <a:t>Salt marsh varies along an elevational gradient.</a:t>
            </a:r>
          </a:p>
          <a:p>
            <a:pPr lvl="1"/>
            <a:r>
              <a:rPr lang="en-GB" altLang="en-US" sz="1400" b="1" dirty="0"/>
              <a:t>Low marsh</a:t>
            </a:r>
            <a:r>
              <a:rPr lang="en-GB" sz="1400" dirty="0"/>
              <a:t> is the area most frequently inundated, with highest level of salinity. Salt tolerant, pioneer species, inhabit this zone, such as cordgrass (</a:t>
            </a:r>
            <a:r>
              <a:rPr lang="en-GB" sz="1400" i="1" dirty="0"/>
              <a:t>Spartina</a:t>
            </a:r>
            <a:r>
              <a:rPr lang="en-GB" sz="1400" dirty="0"/>
              <a:t> species) and glassworts (</a:t>
            </a:r>
            <a:r>
              <a:rPr lang="en-GB" sz="1400" i="1" dirty="0"/>
              <a:t>Salicornia</a:t>
            </a:r>
            <a:r>
              <a:rPr lang="en-GB" sz="1400" dirty="0"/>
              <a:t> species).</a:t>
            </a:r>
          </a:p>
          <a:p>
            <a:pPr lvl="1"/>
            <a:r>
              <a:rPr lang="en-GB" sz="1400" b="1" dirty="0"/>
              <a:t>Middle marsh </a:t>
            </a:r>
            <a:r>
              <a:rPr lang="en-GB" sz="1400" dirty="0"/>
              <a:t>is a transitional zone, where the mud is more stabilized and plant biodiversity is higher, including plants such as salt grass (</a:t>
            </a:r>
            <a:r>
              <a:rPr lang="en-GB" sz="1400" i="1" dirty="0" err="1"/>
              <a:t>Puccinellia</a:t>
            </a:r>
            <a:r>
              <a:rPr lang="en-GB" sz="1400" dirty="0"/>
              <a:t> species), sea purslane, and sea aster which become more abundant.</a:t>
            </a:r>
          </a:p>
          <a:p>
            <a:pPr lvl="1"/>
            <a:r>
              <a:rPr lang="en-GB" sz="1400" b="1" dirty="0"/>
              <a:t>High marsh</a:t>
            </a:r>
            <a:r>
              <a:rPr lang="en-GB" sz="1400" dirty="0"/>
              <a:t> is less frequently inundated by tides, so having a lower salinity. Plants more adapted to brackish water colonize, such as sea lavender, and species of rushes and reeds.</a:t>
            </a:r>
          </a:p>
          <a:p>
            <a:pPr lvl="1"/>
            <a:r>
              <a:rPr lang="en-GB" sz="1400" dirty="0"/>
              <a:t>With continued elevational gain and improved soil fertility, shrubs and trees eventually colonize the higher areas furthest back from the sea.</a:t>
            </a:r>
          </a:p>
        </p:txBody>
      </p:sp>
      <p:sp>
        <p:nvSpPr>
          <p:cNvPr id="7" name="Rectangle 2">
            <a:extLst>
              <a:ext uri="{FF2B5EF4-FFF2-40B4-BE49-F238E27FC236}">
                <a16:creationId xmlns:a16="http://schemas.microsoft.com/office/drawing/2014/main" id="{08C2918C-CF83-0934-A1D3-A86E73EAFC2F}"/>
              </a:ext>
            </a:extLst>
          </p:cNvPr>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Classification of salt marsh</a:t>
            </a:r>
          </a:p>
        </p:txBody>
      </p:sp>
      <p:pic>
        <p:nvPicPr>
          <p:cNvPr id="2" name="Picture 2" descr="undefined">
            <a:extLst>
              <a:ext uri="{FF2B5EF4-FFF2-40B4-BE49-F238E27FC236}">
                <a16:creationId xmlns:a16="http://schemas.microsoft.com/office/drawing/2014/main" id="{F9128373-6A8A-8800-387A-F63DFF00500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8289" y="2060848"/>
            <a:ext cx="1554192" cy="16861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984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3" name="Rectangle 7"/>
          <p:cNvSpPr>
            <a:spLocks noGrp="1" noChangeArrowheads="1"/>
          </p:cNvSpPr>
          <p:nvPr>
            <p:ph type="body" idx="1"/>
          </p:nvPr>
        </p:nvSpPr>
        <p:spPr>
          <a:xfrm>
            <a:off x="251520" y="1620008"/>
            <a:ext cx="5040560" cy="5075804"/>
          </a:xfrm>
          <a:noFill/>
          <a:ln/>
        </p:spPr>
        <p:txBody>
          <a:bodyPr/>
          <a:lstStyle/>
          <a:p>
            <a:pPr marL="0" indent="0">
              <a:buNone/>
            </a:pPr>
            <a:r>
              <a:rPr lang="en-GB" sz="1800" dirty="0"/>
              <a:t>Salt marsh is important for:</a:t>
            </a:r>
          </a:p>
          <a:p>
            <a:r>
              <a:rPr lang="en-GB" sz="1600" b="1" dirty="0"/>
              <a:t>Coastal protection</a:t>
            </a:r>
          </a:p>
          <a:p>
            <a:pPr lvl="1"/>
            <a:r>
              <a:rPr lang="en-GB" sz="1400" dirty="0"/>
              <a:t>Slows tidal flows, absorbs wave energy and reduces erosion, defends coastal settlements against flooding and storm surge.</a:t>
            </a:r>
          </a:p>
          <a:p>
            <a:r>
              <a:rPr lang="en-GB" sz="1600" b="1" dirty="0"/>
              <a:t>Habitat and biodiversity</a:t>
            </a:r>
          </a:p>
          <a:p>
            <a:pPr lvl="1"/>
            <a:r>
              <a:rPr lang="en-GB" sz="1400" dirty="0"/>
              <a:t>Nursery or food source for 75% of commercially valuable fish and shellfish.</a:t>
            </a:r>
          </a:p>
          <a:p>
            <a:pPr lvl="1"/>
            <a:r>
              <a:rPr lang="en-GB" sz="1400" dirty="0"/>
              <a:t>Supports many species of birds and a wide range of other organisms.</a:t>
            </a:r>
          </a:p>
          <a:p>
            <a:r>
              <a:rPr lang="en-GB" sz="1600" b="1" dirty="0"/>
              <a:t>Pollution control</a:t>
            </a:r>
          </a:p>
          <a:p>
            <a:pPr lvl="1"/>
            <a:r>
              <a:rPr lang="en-GB" sz="1400" dirty="0"/>
              <a:t>Buffer for agricultural, industrial, or domestic pollution running off the land.</a:t>
            </a:r>
          </a:p>
          <a:p>
            <a:r>
              <a:rPr lang="en-GB" sz="1600" b="1" dirty="0"/>
              <a:t>Carbon sequestration (a ‘carbon sink’)</a:t>
            </a:r>
          </a:p>
          <a:p>
            <a:pPr lvl="1"/>
            <a:r>
              <a:rPr lang="en-GB" sz="1400" dirty="0"/>
              <a:t>Very effective at accumulating carbon (per area, 50 times more effective at carbon sequestration than forests).</a:t>
            </a:r>
            <a:endParaRPr lang="en-GB" sz="1600" dirty="0"/>
          </a:p>
          <a:p>
            <a:r>
              <a:rPr lang="en-GB" sz="1600" b="1" dirty="0"/>
              <a:t>Recreation</a:t>
            </a:r>
            <a:r>
              <a:rPr lang="en-GB" sz="1600" dirty="0"/>
              <a:t> (outdoor activities, local economy)</a:t>
            </a:r>
          </a:p>
          <a:p>
            <a:r>
              <a:rPr lang="en-GB" sz="1600" b="1" dirty="0"/>
              <a:t>Cultural/spiritual reasons </a:t>
            </a:r>
            <a:r>
              <a:rPr lang="en-GB" sz="1600" dirty="0"/>
              <a:t>(traditions, sense of place and connection to nature)</a:t>
            </a:r>
          </a:p>
          <a:p>
            <a:endParaRPr lang="en-GB" sz="1800" dirty="0"/>
          </a:p>
          <a:p>
            <a:endParaRPr lang="en-GB" sz="1800" dirty="0"/>
          </a:p>
        </p:txBody>
      </p:sp>
      <p:sp>
        <p:nvSpPr>
          <p:cNvPr id="7" name="Rectangle 2"/>
          <p:cNvSpPr txBox="1">
            <a:spLocks noChangeArrowheads="1"/>
          </p:cNvSpPr>
          <p:nvPr/>
        </p:nvSpPr>
        <p:spPr bwMode="auto">
          <a:xfrm>
            <a:off x="1475656" y="299348"/>
            <a:ext cx="5424264" cy="1320660"/>
          </a:xfrm>
          <a:prstGeom prst="rect">
            <a:avLst/>
          </a:prstGeom>
          <a:solidFill>
            <a:srgbClr val="797E01"/>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Salt marsh ecosystem services</a:t>
            </a:r>
          </a:p>
        </p:txBody>
      </p:sp>
      <p:pic>
        <p:nvPicPr>
          <p:cNvPr id="2" name="Picture 2">
            <a:extLst>
              <a:ext uri="{FF2B5EF4-FFF2-40B4-BE49-F238E27FC236}">
                <a16:creationId xmlns:a16="http://schemas.microsoft.com/office/drawing/2014/main" id="{60C3E9BA-CB07-D684-EA3C-7CF7ECB3C0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1361" y="2132856"/>
            <a:ext cx="3648405" cy="273630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E8A7D71-346C-A538-A70F-0EDA62DB5159}"/>
              </a:ext>
            </a:extLst>
          </p:cNvPr>
          <p:cNvSpPr txBox="1"/>
          <p:nvPr/>
        </p:nvSpPr>
        <p:spPr>
          <a:xfrm>
            <a:off x="5376089" y="5013176"/>
            <a:ext cx="3384375" cy="461665"/>
          </a:xfrm>
          <a:prstGeom prst="rect">
            <a:avLst/>
          </a:prstGeom>
          <a:noFill/>
        </p:spPr>
        <p:txBody>
          <a:bodyPr wrap="square" rtlCol="0">
            <a:spAutoFit/>
          </a:bodyPr>
          <a:lstStyle/>
          <a:p>
            <a:r>
              <a:rPr lang="en-GB" sz="1200" dirty="0"/>
              <a:t>Generalized summary of types of ecosystem services </a:t>
            </a:r>
            <a:r>
              <a:rPr lang="en-GB" sz="1200" i="1" dirty="0"/>
              <a:t>(Wikipedia Creative Commons)</a:t>
            </a:r>
          </a:p>
        </p:txBody>
      </p:sp>
    </p:spTree>
    <p:extLst>
      <p:ext uri="{BB962C8B-B14F-4D97-AF65-F5344CB8AC3E}">
        <p14:creationId xmlns:p14="http://schemas.microsoft.com/office/powerpoint/2010/main" val="218218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A3A62-24B1-CBF9-7AA3-1F5FBBC925F0}"/>
            </a:ext>
          </a:extLst>
        </p:cNvPr>
        <p:cNvGrpSpPr/>
        <p:nvPr/>
      </p:nvGrpSpPr>
      <p:grpSpPr>
        <a:xfrm>
          <a:off x="0" y="0"/>
          <a:ext cx="0" cy="0"/>
          <a:chOff x="0" y="0"/>
          <a:chExt cx="0" cy="0"/>
        </a:xfrm>
      </p:grpSpPr>
      <p:sp>
        <p:nvSpPr>
          <p:cNvPr id="7" name="Rectangle 2">
            <a:extLst>
              <a:ext uri="{FF2B5EF4-FFF2-40B4-BE49-F238E27FC236}">
                <a16:creationId xmlns:a16="http://schemas.microsoft.com/office/drawing/2014/main" id="{34070B04-8538-6B61-05DB-678531A27A90}"/>
              </a:ext>
            </a:extLst>
          </p:cNvPr>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Salt marsh ecosystem services</a:t>
            </a:r>
          </a:p>
        </p:txBody>
      </p:sp>
      <p:sp>
        <p:nvSpPr>
          <p:cNvPr id="2" name="Content Placeholder 1">
            <a:extLst>
              <a:ext uri="{FF2B5EF4-FFF2-40B4-BE49-F238E27FC236}">
                <a16:creationId xmlns:a16="http://schemas.microsoft.com/office/drawing/2014/main" id="{3ADD2521-EB0C-6482-9955-A39114C6182A}"/>
              </a:ext>
            </a:extLst>
          </p:cNvPr>
          <p:cNvSpPr>
            <a:spLocks noGrp="1"/>
          </p:cNvSpPr>
          <p:nvPr>
            <p:ph idx="1"/>
          </p:nvPr>
        </p:nvSpPr>
        <p:spPr>
          <a:xfrm>
            <a:off x="179512" y="5237992"/>
            <a:ext cx="8784976" cy="1503375"/>
          </a:xfrm>
        </p:spPr>
        <p:txBody>
          <a:bodyPr/>
          <a:lstStyle/>
          <a:p>
            <a:r>
              <a:rPr lang="en-GB" sz="1800" b="1" dirty="0"/>
              <a:t>Ecosystem services</a:t>
            </a:r>
            <a:r>
              <a:rPr lang="en-GB" sz="1800" dirty="0"/>
              <a:t>: functions or effects of natural ecosystems that provide direct or indirect benefits to people.</a:t>
            </a:r>
          </a:p>
          <a:p>
            <a:pPr lvl="1"/>
            <a:r>
              <a:rPr lang="en-GB" sz="1600" dirty="0"/>
              <a:t>Summary diagram of provisioning, regulating, and cultural services provided by salt marshes.</a:t>
            </a:r>
          </a:p>
          <a:p>
            <a:pPr lvl="1"/>
            <a:r>
              <a:rPr lang="en-GB" sz="1200" dirty="0"/>
              <a:t>Source: </a:t>
            </a:r>
            <a:r>
              <a:rPr lang="en-GB" sz="1200" dirty="0">
                <a:hlinkClick r:id="rId2"/>
              </a:rPr>
              <a:t>Salt marsh macrofauna: An overview of functions and services – ScienceDirect</a:t>
            </a:r>
            <a:r>
              <a:rPr lang="en-GB" sz="1200" dirty="0"/>
              <a:t> (Creative Commons, by 4.0)</a:t>
            </a:r>
          </a:p>
          <a:p>
            <a:endParaRPr lang="en-GB" dirty="0"/>
          </a:p>
        </p:txBody>
      </p:sp>
      <p:pic>
        <p:nvPicPr>
          <p:cNvPr id="9" name="Picture 8">
            <a:extLst>
              <a:ext uri="{FF2B5EF4-FFF2-40B4-BE49-F238E27FC236}">
                <a16:creationId xmlns:a16="http://schemas.microsoft.com/office/drawing/2014/main" id="{9D1106BF-2A04-4A6D-7EF3-423B60146730}"/>
              </a:ext>
            </a:extLst>
          </p:cNvPr>
          <p:cNvPicPr>
            <a:picLocks noChangeAspect="1"/>
          </p:cNvPicPr>
          <p:nvPr/>
        </p:nvPicPr>
        <p:blipFill>
          <a:blip r:embed="rId3">
            <a:extLst>
              <a:ext uri="{28A0092B-C50C-407E-A947-70E740481C1C}">
                <a14:useLocalDpi xmlns:a14="http://schemas.microsoft.com/office/drawing/2010/main" val="0"/>
              </a:ext>
            </a:extLst>
          </a:blip>
          <a:srcRect t="64210"/>
          <a:stretch>
            <a:fillRect/>
          </a:stretch>
        </p:blipFill>
        <p:spPr>
          <a:xfrm>
            <a:off x="533567" y="1988840"/>
            <a:ext cx="8076866" cy="2880320"/>
          </a:xfrm>
          <a:prstGeom prst="rect">
            <a:avLst/>
          </a:prstGeom>
        </p:spPr>
      </p:pic>
    </p:spTree>
    <p:extLst>
      <p:ext uri="{BB962C8B-B14F-4D97-AF65-F5344CB8AC3E}">
        <p14:creationId xmlns:p14="http://schemas.microsoft.com/office/powerpoint/2010/main" val="2664501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5" name="Rectangle 9"/>
          <p:cNvSpPr>
            <a:spLocks noGrp="1" noChangeArrowheads="1"/>
          </p:cNvSpPr>
          <p:nvPr>
            <p:ph type="body" idx="1"/>
          </p:nvPr>
        </p:nvSpPr>
        <p:spPr>
          <a:xfrm>
            <a:off x="179512" y="1700808"/>
            <a:ext cx="8784976" cy="4968485"/>
          </a:xfrm>
          <a:noFill/>
          <a:ln/>
        </p:spPr>
        <p:txBody>
          <a:bodyPr/>
          <a:lstStyle/>
          <a:p>
            <a:r>
              <a:rPr lang="en-GB" sz="1800" b="1" dirty="0"/>
              <a:t>Blue carbon</a:t>
            </a:r>
            <a:r>
              <a:rPr lang="en-GB" sz="1800" dirty="0"/>
              <a:t>:</a:t>
            </a:r>
          </a:p>
          <a:p>
            <a:pPr lvl="1"/>
            <a:r>
              <a:rPr lang="en-GB" sz="1600" dirty="0"/>
              <a:t>Refers to organic carbon that is sequestered (absorbed) and stored by the oceans and coastal ecosystems.</a:t>
            </a:r>
          </a:p>
          <a:p>
            <a:r>
              <a:rPr lang="en-GB" sz="1600" dirty="0"/>
              <a:t>Globally, the most important coastal ecosystems for storing blue carbon are, in order, mangrove forests, sea grass meadows, and salt marshes.</a:t>
            </a:r>
          </a:p>
          <a:p>
            <a:pPr marL="0" indent="0">
              <a:buNone/>
            </a:pPr>
            <a:endParaRPr lang="en-GB" sz="1600" dirty="0"/>
          </a:p>
          <a:p>
            <a:r>
              <a:rPr lang="en-GB" sz="1600" dirty="0"/>
              <a:t>Similar to terrestrial peatlands, salt marshes accumulate organic matter much faster than it can decompose, due to waterlogged, anaerobic conditions.</a:t>
            </a:r>
          </a:p>
          <a:p>
            <a:pPr marL="0" indent="0">
              <a:buNone/>
            </a:pPr>
            <a:endParaRPr lang="en-GB" sz="1600" dirty="0"/>
          </a:p>
          <a:p>
            <a:r>
              <a:rPr lang="en-GB" sz="1600" dirty="0"/>
              <a:t>The high rates of biological productivity of salt marsh leads to the formation of deep peat deposits. Accumulation rates can exceed 200 gCO</a:t>
            </a:r>
            <a:r>
              <a:rPr lang="en-GB" sz="1600" baseline="-25000" dirty="0"/>
              <a:t>2</a:t>
            </a:r>
            <a:r>
              <a:rPr lang="en-GB" sz="1600" dirty="0"/>
              <a:t>/m</a:t>
            </a:r>
            <a:r>
              <a:rPr lang="en-GB" sz="1600" baseline="30000" dirty="0"/>
              <a:t>2</a:t>
            </a:r>
            <a:r>
              <a:rPr lang="en-GB" sz="1600" dirty="0"/>
              <a:t>/year.</a:t>
            </a:r>
          </a:p>
          <a:p>
            <a:pPr lvl="1"/>
            <a:r>
              <a:rPr lang="en-GB" sz="1000" dirty="0">
                <a:hlinkClick r:id="rId2"/>
              </a:rPr>
              <a:t>Global carbon sequestration in tidal, saline wetland soils - Chmura - 2003 - Global Biogeochemical Cycles - Wiley Online Library</a:t>
            </a:r>
            <a:endParaRPr lang="en-GB" sz="1000" dirty="0"/>
          </a:p>
          <a:p>
            <a:pPr marL="0" indent="0">
              <a:buNone/>
            </a:pPr>
            <a:endParaRPr lang="en-GB" sz="1600" dirty="0"/>
          </a:p>
          <a:p>
            <a:r>
              <a:rPr lang="en-GB" sz="1600" dirty="0"/>
              <a:t>The presence of sulphate in coastal wetlands inhibits methane (CH</a:t>
            </a:r>
            <a:r>
              <a:rPr lang="en-GB" sz="1600" baseline="-25000" dirty="0"/>
              <a:t>4</a:t>
            </a:r>
            <a:r>
              <a:rPr lang="en-GB" sz="1600" dirty="0"/>
              <a:t>) production, in contrast with terrestrial wetlands.</a:t>
            </a:r>
          </a:p>
          <a:p>
            <a:pPr marL="0" indent="0">
              <a:buNone/>
            </a:pPr>
            <a:endParaRPr lang="en-GB" sz="1600" dirty="0"/>
          </a:p>
          <a:p>
            <a:r>
              <a:rPr lang="en-GB" sz="1600" dirty="0"/>
              <a:t>Coastal wetlands are almost ten times as effective as terrestrial peatlands at accumulating carbon per unit area, and they are more carbon dense, so storing more per unit area.</a:t>
            </a:r>
          </a:p>
          <a:p>
            <a:endParaRPr lang="en-GB" altLang="en-US" sz="2400" dirty="0"/>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sz="3600" b="1" kern="0" dirty="0">
                <a:solidFill>
                  <a:schemeClr val="bg1"/>
                </a:solidFill>
              </a:rPr>
              <a:t>The value of salt marsh for ‘blue carbon’</a:t>
            </a:r>
          </a:p>
        </p:txBody>
      </p:sp>
    </p:spTree>
    <p:extLst>
      <p:ext uri="{BB962C8B-B14F-4D97-AF65-F5344CB8AC3E}">
        <p14:creationId xmlns:p14="http://schemas.microsoft.com/office/powerpoint/2010/main" val="4090012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C8206-AEEC-5E6E-DED8-58B43E038AA6}"/>
            </a:ext>
          </a:extLst>
        </p:cNvPr>
        <p:cNvGrpSpPr/>
        <p:nvPr/>
      </p:nvGrpSpPr>
      <p:grpSpPr>
        <a:xfrm>
          <a:off x="0" y="0"/>
          <a:ext cx="0" cy="0"/>
          <a:chOff x="0" y="0"/>
          <a:chExt cx="0" cy="0"/>
        </a:xfrm>
      </p:grpSpPr>
      <p:sp>
        <p:nvSpPr>
          <p:cNvPr id="50185" name="Rectangle 9">
            <a:extLst>
              <a:ext uri="{FF2B5EF4-FFF2-40B4-BE49-F238E27FC236}">
                <a16:creationId xmlns:a16="http://schemas.microsoft.com/office/drawing/2014/main" id="{188A9096-C766-7082-D90A-7551CE805A1E}"/>
              </a:ext>
            </a:extLst>
          </p:cNvPr>
          <p:cNvSpPr>
            <a:spLocks noGrp="1" noChangeArrowheads="1"/>
          </p:cNvSpPr>
          <p:nvPr>
            <p:ph type="body" idx="1"/>
          </p:nvPr>
        </p:nvSpPr>
        <p:spPr>
          <a:xfrm>
            <a:off x="179512" y="6381328"/>
            <a:ext cx="8784976" cy="389657"/>
          </a:xfrm>
          <a:noFill/>
          <a:ln/>
        </p:spPr>
        <p:txBody>
          <a:bodyPr/>
          <a:lstStyle/>
          <a:p>
            <a:r>
              <a:rPr lang="en-GB" sz="1800" dirty="0"/>
              <a:t>Examples of salt marsh plants</a:t>
            </a:r>
            <a:endParaRPr lang="en-GB" altLang="en-US" sz="1800" dirty="0"/>
          </a:p>
        </p:txBody>
      </p:sp>
      <p:sp>
        <p:nvSpPr>
          <p:cNvPr id="6" name="Rectangle 2">
            <a:extLst>
              <a:ext uri="{FF2B5EF4-FFF2-40B4-BE49-F238E27FC236}">
                <a16:creationId xmlns:a16="http://schemas.microsoft.com/office/drawing/2014/main" id="{116C7923-FA92-346A-7D62-C6A9F063EB7D}"/>
              </a:ext>
            </a:extLst>
          </p:cNvPr>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Biodiversity of salt marsh</a:t>
            </a:r>
          </a:p>
        </p:txBody>
      </p:sp>
      <p:sp>
        <p:nvSpPr>
          <p:cNvPr id="9" name="TextBox 8">
            <a:extLst>
              <a:ext uri="{FF2B5EF4-FFF2-40B4-BE49-F238E27FC236}">
                <a16:creationId xmlns:a16="http://schemas.microsoft.com/office/drawing/2014/main" id="{9F409F7D-0A16-8B57-22D5-24D0211F9DB6}"/>
              </a:ext>
            </a:extLst>
          </p:cNvPr>
          <p:cNvSpPr txBox="1"/>
          <p:nvPr/>
        </p:nvSpPr>
        <p:spPr>
          <a:xfrm>
            <a:off x="1455310" y="3649925"/>
            <a:ext cx="1810848" cy="461665"/>
          </a:xfrm>
          <a:prstGeom prst="rect">
            <a:avLst/>
          </a:prstGeom>
          <a:noFill/>
        </p:spPr>
        <p:txBody>
          <a:bodyPr wrap="square" rtlCol="0">
            <a:spAutoFit/>
          </a:bodyPr>
          <a:lstStyle/>
          <a:p>
            <a:r>
              <a:rPr lang="en-GB" sz="1200" b="1" dirty="0"/>
              <a:t>Cordgrass (</a:t>
            </a:r>
            <a:r>
              <a:rPr lang="en-GB" sz="1200" b="1" i="1" dirty="0"/>
              <a:t>Spartina spp</a:t>
            </a:r>
            <a:r>
              <a:rPr lang="en-GB" sz="1200" b="1" dirty="0"/>
              <a:t>.)</a:t>
            </a:r>
          </a:p>
        </p:txBody>
      </p:sp>
      <p:sp>
        <p:nvSpPr>
          <p:cNvPr id="10" name="TextBox 9">
            <a:extLst>
              <a:ext uri="{FF2B5EF4-FFF2-40B4-BE49-F238E27FC236}">
                <a16:creationId xmlns:a16="http://schemas.microsoft.com/office/drawing/2014/main" id="{022CDF78-2168-C2F7-7B8D-FDC7E3281523}"/>
              </a:ext>
            </a:extLst>
          </p:cNvPr>
          <p:cNvSpPr txBox="1"/>
          <p:nvPr/>
        </p:nvSpPr>
        <p:spPr>
          <a:xfrm>
            <a:off x="3936142" y="3664277"/>
            <a:ext cx="2202127" cy="461665"/>
          </a:xfrm>
          <a:prstGeom prst="rect">
            <a:avLst/>
          </a:prstGeom>
          <a:noFill/>
        </p:spPr>
        <p:txBody>
          <a:bodyPr wrap="square" rtlCol="0">
            <a:spAutoFit/>
          </a:bodyPr>
          <a:lstStyle/>
          <a:p>
            <a:r>
              <a:rPr lang="en-GB" sz="1200" b="1" dirty="0"/>
              <a:t>Glasswort or marsh samphire (</a:t>
            </a:r>
            <a:r>
              <a:rPr lang="en-GB" sz="1200" b="1" i="1" dirty="0"/>
              <a:t>Salicornia spp</a:t>
            </a:r>
            <a:r>
              <a:rPr lang="en-GB" sz="1200" b="1" dirty="0"/>
              <a:t>.)</a:t>
            </a:r>
          </a:p>
        </p:txBody>
      </p:sp>
      <p:sp>
        <p:nvSpPr>
          <p:cNvPr id="11" name="TextBox 10">
            <a:extLst>
              <a:ext uri="{FF2B5EF4-FFF2-40B4-BE49-F238E27FC236}">
                <a16:creationId xmlns:a16="http://schemas.microsoft.com/office/drawing/2014/main" id="{C1434EEA-9F61-4C66-CD99-E42FD9DE8682}"/>
              </a:ext>
            </a:extLst>
          </p:cNvPr>
          <p:cNvSpPr txBox="1"/>
          <p:nvPr/>
        </p:nvSpPr>
        <p:spPr>
          <a:xfrm>
            <a:off x="6198063" y="3654749"/>
            <a:ext cx="2202128" cy="461665"/>
          </a:xfrm>
          <a:prstGeom prst="rect">
            <a:avLst/>
          </a:prstGeom>
          <a:noFill/>
        </p:spPr>
        <p:txBody>
          <a:bodyPr wrap="square" rtlCol="0">
            <a:spAutoFit/>
          </a:bodyPr>
          <a:lstStyle/>
          <a:p>
            <a:r>
              <a:rPr lang="en-GB" sz="1200" b="1" dirty="0"/>
              <a:t>Sea purslane (</a:t>
            </a:r>
            <a:r>
              <a:rPr lang="en-GB" sz="1200" b="1" i="1" dirty="0" err="1"/>
              <a:t>Halimione</a:t>
            </a:r>
            <a:r>
              <a:rPr lang="en-GB" sz="1200" b="1" i="1" dirty="0"/>
              <a:t> </a:t>
            </a:r>
            <a:r>
              <a:rPr lang="en-GB" sz="1200" b="1" i="1" dirty="0" err="1"/>
              <a:t>portulacoides</a:t>
            </a:r>
            <a:r>
              <a:rPr lang="en-GB" sz="1200" b="1" dirty="0"/>
              <a:t>)</a:t>
            </a:r>
          </a:p>
        </p:txBody>
      </p:sp>
      <p:sp>
        <p:nvSpPr>
          <p:cNvPr id="12" name="TextBox 11">
            <a:extLst>
              <a:ext uri="{FF2B5EF4-FFF2-40B4-BE49-F238E27FC236}">
                <a16:creationId xmlns:a16="http://schemas.microsoft.com/office/drawing/2014/main" id="{30034CD8-3B31-900E-EC7A-59CAF23E540F}"/>
              </a:ext>
            </a:extLst>
          </p:cNvPr>
          <p:cNvSpPr txBox="1"/>
          <p:nvPr/>
        </p:nvSpPr>
        <p:spPr>
          <a:xfrm>
            <a:off x="1475656" y="5934668"/>
            <a:ext cx="1750530" cy="461665"/>
          </a:xfrm>
          <a:prstGeom prst="rect">
            <a:avLst/>
          </a:prstGeom>
          <a:noFill/>
        </p:spPr>
        <p:txBody>
          <a:bodyPr wrap="square" rtlCol="0">
            <a:spAutoFit/>
          </a:bodyPr>
          <a:lstStyle/>
          <a:p>
            <a:r>
              <a:rPr lang="en-GB" sz="1200" b="1" dirty="0"/>
              <a:t>Sea aster (</a:t>
            </a:r>
            <a:r>
              <a:rPr lang="en-GB" sz="1200" b="1" i="1" dirty="0" err="1"/>
              <a:t>Tripolium</a:t>
            </a:r>
            <a:r>
              <a:rPr lang="en-GB" sz="1200" b="1" i="1" dirty="0"/>
              <a:t> spp</a:t>
            </a:r>
            <a:r>
              <a:rPr lang="en-GB" sz="1200" b="1" dirty="0"/>
              <a:t>.)</a:t>
            </a:r>
          </a:p>
        </p:txBody>
      </p:sp>
      <p:sp>
        <p:nvSpPr>
          <p:cNvPr id="13" name="TextBox 12">
            <a:extLst>
              <a:ext uri="{FF2B5EF4-FFF2-40B4-BE49-F238E27FC236}">
                <a16:creationId xmlns:a16="http://schemas.microsoft.com/office/drawing/2014/main" id="{3C6B86EB-7B86-DCF8-8495-61A50D89A30F}"/>
              </a:ext>
            </a:extLst>
          </p:cNvPr>
          <p:cNvSpPr txBox="1"/>
          <p:nvPr/>
        </p:nvSpPr>
        <p:spPr>
          <a:xfrm>
            <a:off x="4127121" y="5943552"/>
            <a:ext cx="1440160" cy="461665"/>
          </a:xfrm>
          <a:prstGeom prst="rect">
            <a:avLst/>
          </a:prstGeom>
          <a:noFill/>
        </p:spPr>
        <p:txBody>
          <a:bodyPr wrap="square" rtlCol="0">
            <a:spAutoFit/>
          </a:bodyPr>
          <a:lstStyle/>
          <a:p>
            <a:r>
              <a:rPr lang="en-GB" sz="1200" b="1" dirty="0"/>
              <a:t>Sea lavender (</a:t>
            </a:r>
            <a:r>
              <a:rPr lang="en-GB" sz="1200" b="1" i="1" dirty="0"/>
              <a:t>Limonium spp.)</a:t>
            </a:r>
          </a:p>
        </p:txBody>
      </p:sp>
      <p:sp>
        <p:nvSpPr>
          <p:cNvPr id="14" name="TextBox 13">
            <a:extLst>
              <a:ext uri="{FF2B5EF4-FFF2-40B4-BE49-F238E27FC236}">
                <a16:creationId xmlns:a16="http://schemas.microsoft.com/office/drawing/2014/main" id="{6F594A38-6010-E15A-73E2-49AA56576729}"/>
              </a:ext>
            </a:extLst>
          </p:cNvPr>
          <p:cNvSpPr txBox="1"/>
          <p:nvPr/>
        </p:nvSpPr>
        <p:spPr>
          <a:xfrm>
            <a:off x="6474328" y="5934667"/>
            <a:ext cx="1771670" cy="461665"/>
          </a:xfrm>
          <a:prstGeom prst="rect">
            <a:avLst/>
          </a:prstGeom>
          <a:noFill/>
        </p:spPr>
        <p:txBody>
          <a:bodyPr wrap="square" rtlCol="0">
            <a:spAutoFit/>
          </a:bodyPr>
          <a:lstStyle/>
          <a:p>
            <a:r>
              <a:rPr lang="en-GB" sz="1200" b="1" dirty="0"/>
              <a:t>Sea thrift (</a:t>
            </a:r>
            <a:r>
              <a:rPr lang="en-GB" sz="1200" b="1" i="1" dirty="0" err="1"/>
              <a:t>Armeria</a:t>
            </a:r>
            <a:r>
              <a:rPr lang="en-GB" sz="1200" b="1" i="1" dirty="0"/>
              <a:t> maritima</a:t>
            </a:r>
            <a:r>
              <a:rPr lang="en-GB" sz="1200" b="1" dirty="0"/>
              <a:t>)</a:t>
            </a:r>
          </a:p>
        </p:txBody>
      </p:sp>
      <p:pic>
        <p:nvPicPr>
          <p:cNvPr id="4" name="Picture 3">
            <a:extLst>
              <a:ext uri="{FF2B5EF4-FFF2-40B4-BE49-F238E27FC236}">
                <a16:creationId xmlns:a16="http://schemas.microsoft.com/office/drawing/2014/main" id="{48F06D43-F3A3-F521-5BD7-AB0F72BFC7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166" y="1777243"/>
            <a:ext cx="1656184" cy="1850509"/>
          </a:xfrm>
          <a:prstGeom prst="rect">
            <a:avLst/>
          </a:prstGeom>
        </p:spPr>
      </p:pic>
      <p:pic>
        <p:nvPicPr>
          <p:cNvPr id="7" name="Picture 6">
            <a:extLst>
              <a:ext uri="{FF2B5EF4-FFF2-40B4-BE49-F238E27FC236}">
                <a16:creationId xmlns:a16="http://schemas.microsoft.com/office/drawing/2014/main" id="{602F21B5-D298-2C00-ECED-8136B96DB6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747331" y="1945815"/>
            <a:ext cx="1988840" cy="1491630"/>
          </a:xfrm>
          <a:prstGeom prst="rect">
            <a:avLst/>
          </a:prstGeom>
        </p:spPr>
      </p:pic>
      <p:pic>
        <p:nvPicPr>
          <p:cNvPr id="16" name="Picture 15">
            <a:extLst>
              <a:ext uri="{FF2B5EF4-FFF2-40B4-BE49-F238E27FC236}">
                <a16:creationId xmlns:a16="http://schemas.microsoft.com/office/drawing/2014/main" id="{7FF65A9F-8C94-ABD7-2412-D5A200856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0179" y="1764656"/>
            <a:ext cx="2405819" cy="1804364"/>
          </a:xfrm>
          <a:prstGeom prst="rect">
            <a:avLst/>
          </a:prstGeom>
        </p:spPr>
      </p:pic>
      <p:pic>
        <p:nvPicPr>
          <p:cNvPr id="18" name="Picture 17">
            <a:extLst>
              <a:ext uri="{FF2B5EF4-FFF2-40B4-BE49-F238E27FC236}">
                <a16:creationId xmlns:a16="http://schemas.microsoft.com/office/drawing/2014/main" id="{324EB864-1961-9C7D-35E0-3A79B2698C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7854" y="4199884"/>
            <a:ext cx="1273814" cy="1698418"/>
          </a:xfrm>
          <a:prstGeom prst="rect">
            <a:avLst/>
          </a:prstGeom>
        </p:spPr>
      </p:pic>
      <p:pic>
        <p:nvPicPr>
          <p:cNvPr id="20" name="Picture 19">
            <a:extLst>
              <a:ext uri="{FF2B5EF4-FFF2-40B4-BE49-F238E27FC236}">
                <a16:creationId xmlns:a16="http://schemas.microsoft.com/office/drawing/2014/main" id="{3AC0CAF5-EF2E-732E-23D6-3BE96A45C6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7251" y="4339175"/>
            <a:ext cx="2202128" cy="1531167"/>
          </a:xfrm>
          <a:prstGeom prst="rect">
            <a:avLst/>
          </a:prstGeom>
        </p:spPr>
      </p:pic>
      <p:pic>
        <p:nvPicPr>
          <p:cNvPr id="22" name="Picture 21">
            <a:extLst>
              <a:ext uri="{FF2B5EF4-FFF2-40B4-BE49-F238E27FC236}">
                <a16:creationId xmlns:a16="http://schemas.microsoft.com/office/drawing/2014/main" id="{09CE02E7-E481-527F-DC58-10B6A76BC3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8063" y="4290358"/>
            <a:ext cx="2114466" cy="1628800"/>
          </a:xfrm>
          <a:prstGeom prst="rect">
            <a:avLst/>
          </a:prstGeom>
        </p:spPr>
      </p:pic>
      <p:sp>
        <p:nvSpPr>
          <p:cNvPr id="2" name="TextBox 1">
            <a:extLst>
              <a:ext uri="{FF2B5EF4-FFF2-40B4-BE49-F238E27FC236}">
                <a16:creationId xmlns:a16="http://schemas.microsoft.com/office/drawing/2014/main" id="{76486B3E-EE3C-C7DD-AFF3-4052E193A151}"/>
              </a:ext>
            </a:extLst>
          </p:cNvPr>
          <p:cNvSpPr txBox="1"/>
          <p:nvPr/>
        </p:nvSpPr>
        <p:spPr>
          <a:xfrm>
            <a:off x="5498435" y="6523078"/>
            <a:ext cx="2901756" cy="246221"/>
          </a:xfrm>
          <a:prstGeom prst="rect">
            <a:avLst/>
          </a:prstGeom>
          <a:noFill/>
        </p:spPr>
        <p:txBody>
          <a:bodyPr wrap="none" rtlCol="0">
            <a:spAutoFit/>
          </a:bodyPr>
          <a:lstStyle/>
          <a:p>
            <a:r>
              <a:rPr lang="en-GB" sz="1000" i="1" dirty="0"/>
              <a:t>Source of photos: Wikipedia Creative Commons</a:t>
            </a:r>
          </a:p>
        </p:txBody>
      </p:sp>
    </p:spTree>
    <p:extLst>
      <p:ext uri="{BB962C8B-B14F-4D97-AF65-F5344CB8AC3E}">
        <p14:creationId xmlns:p14="http://schemas.microsoft.com/office/powerpoint/2010/main" val="3564940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90192" y="1988840"/>
            <a:ext cx="4536504" cy="4664016"/>
          </a:xfrm>
        </p:spPr>
        <p:txBody>
          <a:bodyPr/>
          <a:lstStyle/>
          <a:p>
            <a:r>
              <a:rPr lang="en-GB" sz="2400" dirty="0"/>
              <a:t>Salt marsh habitat supports a vast range of organisms.</a:t>
            </a:r>
            <a:endParaRPr lang="en-GB" altLang="en-US" sz="2400" dirty="0"/>
          </a:p>
          <a:p>
            <a:pPr lvl="1"/>
            <a:r>
              <a:rPr lang="en-GB" altLang="en-US" sz="1800" dirty="0"/>
              <a:t>Invertebrates include insects, worms, molluscs (e.g. clams, mussels, snails), crustaceans (e.g. shrimps, crabs).</a:t>
            </a:r>
          </a:p>
          <a:p>
            <a:pPr lvl="1"/>
            <a:r>
              <a:rPr lang="en-GB" sz="1800" dirty="0"/>
              <a:t>A great diversity of birds rely on salt marsh (both permanent and migratory). Well known wading birds include herons, curlews, avocets, and oyster catchers.</a:t>
            </a:r>
          </a:p>
          <a:p>
            <a:pPr lvl="1"/>
            <a:r>
              <a:rPr lang="en-GB" sz="1800" dirty="0"/>
              <a:t>Different levels of salt marsh support various species of fish, mammals, and some specially adapted amphibians.</a:t>
            </a:r>
            <a:endParaRPr lang="en-GB" sz="1600" dirty="0"/>
          </a:p>
          <a:p>
            <a:pPr lvl="1"/>
            <a:endParaRPr lang="en-GB" altLang="en-US" dirty="0"/>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Biodiversity of salt marsh</a:t>
            </a:r>
          </a:p>
        </p:txBody>
      </p:sp>
      <p:sp>
        <p:nvSpPr>
          <p:cNvPr id="3" name="TextBox 2">
            <a:extLst>
              <a:ext uri="{FF2B5EF4-FFF2-40B4-BE49-F238E27FC236}">
                <a16:creationId xmlns:a16="http://schemas.microsoft.com/office/drawing/2014/main" id="{264AAA75-8B7C-00A2-0277-080E2312E242}"/>
              </a:ext>
            </a:extLst>
          </p:cNvPr>
          <p:cNvSpPr txBox="1"/>
          <p:nvPr/>
        </p:nvSpPr>
        <p:spPr>
          <a:xfrm>
            <a:off x="5004048" y="5345832"/>
            <a:ext cx="3585282" cy="461665"/>
          </a:xfrm>
          <a:prstGeom prst="rect">
            <a:avLst/>
          </a:prstGeom>
          <a:noFill/>
        </p:spPr>
        <p:txBody>
          <a:bodyPr wrap="square" rtlCol="0">
            <a:spAutoFit/>
          </a:bodyPr>
          <a:lstStyle/>
          <a:p>
            <a:r>
              <a:rPr lang="en-GB" sz="1200" i="1" dirty="0"/>
              <a:t>Pied avocet (Andreas </a:t>
            </a:r>
            <a:r>
              <a:rPr lang="en-GB" sz="1200" i="1" dirty="0" err="1"/>
              <a:t>Trepte</a:t>
            </a:r>
            <a:r>
              <a:rPr lang="en-GB" sz="1200" i="1" dirty="0"/>
              <a:t> </a:t>
            </a:r>
            <a:r>
              <a:rPr lang="en-GB" sz="1200" dirty="0" err="1">
                <a:hlinkClick r:id="rId2"/>
              </a:rPr>
              <a:t>Vögel</a:t>
            </a:r>
            <a:r>
              <a:rPr lang="en-GB" sz="1200" dirty="0">
                <a:hlinkClick r:id="rId2"/>
              </a:rPr>
              <a:t> in Deutschland - in Deutschland</a:t>
            </a:r>
            <a:r>
              <a:rPr lang="en-GB" sz="1200" i="1" dirty="0"/>
              <a:t>,) Wikipedia Creative Commons)</a:t>
            </a:r>
          </a:p>
        </p:txBody>
      </p:sp>
      <p:pic>
        <p:nvPicPr>
          <p:cNvPr id="5" name="Picture 4">
            <a:extLst>
              <a:ext uri="{FF2B5EF4-FFF2-40B4-BE49-F238E27FC236}">
                <a16:creationId xmlns:a16="http://schemas.microsoft.com/office/drawing/2014/main" id="{7E2037D9-95DE-40C4-CDC4-37504331D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5941" y="2204864"/>
            <a:ext cx="4187957" cy="3140968"/>
          </a:xfrm>
          <a:prstGeom prst="rect">
            <a:avLst/>
          </a:prstGeom>
        </p:spPr>
      </p:pic>
    </p:spTree>
    <p:extLst>
      <p:ext uri="{BB962C8B-B14F-4D97-AF65-F5344CB8AC3E}">
        <p14:creationId xmlns:p14="http://schemas.microsoft.com/office/powerpoint/2010/main" val="1426251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90844-CD4B-FE6B-3BCB-2E6C5DC25575}"/>
            </a:ext>
          </a:extLst>
        </p:cNvPr>
        <p:cNvGrpSpPr/>
        <p:nvPr/>
      </p:nvGrpSpPr>
      <p:grpSpPr>
        <a:xfrm>
          <a:off x="0" y="0"/>
          <a:ext cx="0" cy="0"/>
          <a:chOff x="0" y="0"/>
          <a:chExt cx="0" cy="0"/>
        </a:xfrm>
      </p:grpSpPr>
      <p:sp>
        <p:nvSpPr>
          <p:cNvPr id="56322" name="Rectangle 2">
            <a:extLst>
              <a:ext uri="{FF2B5EF4-FFF2-40B4-BE49-F238E27FC236}">
                <a16:creationId xmlns:a16="http://schemas.microsoft.com/office/drawing/2014/main" id="{F73EDA64-533F-AE73-DCDA-E9600C49E7F1}"/>
              </a:ext>
            </a:extLst>
          </p:cNvPr>
          <p:cNvSpPr>
            <a:spLocks noGrp="1" noChangeArrowheads="1"/>
          </p:cNvSpPr>
          <p:nvPr>
            <p:ph type="title"/>
          </p:nvPr>
        </p:nvSpPr>
        <p:spPr>
          <a:xfrm>
            <a:off x="1475656" y="299348"/>
            <a:ext cx="5424264" cy="1320660"/>
          </a:xfrm>
          <a:solidFill>
            <a:srgbClr val="F54C00"/>
          </a:solidFill>
        </p:spPr>
        <p:txBody>
          <a:bodyPr/>
          <a:lstStyle/>
          <a:p>
            <a:r>
              <a:rPr lang="en-GB" altLang="en-US" b="1" dirty="0">
                <a:solidFill>
                  <a:schemeClr val="bg1"/>
                </a:solidFill>
              </a:rPr>
              <a:t>Biodiversity of salt marsh</a:t>
            </a:r>
          </a:p>
        </p:txBody>
      </p:sp>
      <p:sp>
        <p:nvSpPr>
          <p:cNvPr id="56327" name="Rectangle 7">
            <a:extLst>
              <a:ext uri="{FF2B5EF4-FFF2-40B4-BE49-F238E27FC236}">
                <a16:creationId xmlns:a16="http://schemas.microsoft.com/office/drawing/2014/main" id="{B33F929A-C482-2A42-18F1-A2BE58745213}"/>
              </a:ext>
            </a:extLst>
          </p:cNvPr>
          <p:cNvSpPr>
            <a:spLocks noGrp="1" noChangeArrowheads="1"/>
          </p:cNvSpPr>
          <p:nvPr>
            <p:ph type="body" idx="1"/>
          </p:nvPr>
        </p:nvSpPr>
        <p:spPr>
          <a:xfrm>
            <a:off x="434936" y="2333118"/>
            <a:ext cx="4061152" cy="3312368"/>
          </a:xfrm>
          <a:noFill/>
          <a:ln/>
        </p:spPr>
        <p:txBody>
          <a:bodyPr/>
          <a:lstStyle/>
          <a:p>
            <a:r>
              <a:rPr lang="en-GB" sz="1800" dirty="0"/>
              <a:t>This illustration provides an example of a </a:t>
            </a:r>
            <a:r>
              <a:rPr lang="en-GB" sz="1800" b="1" dirty="0"/>
              <a:t>food web </a:t>
            </a:r>
            <a:r>
              <a:rPr lang="en-GB" sz="1800" dirty="0"/>
              <a:t>in a North American salt marsh.</a:t>
            </a:r>
          </a:p>
          <a:p>
            <a:pPr marL="0" indent="0">
              <a:buNone/>
            </a:pPr>
            <a:endParaRPr lang="en-GB" sz="1800" dirty="0"/>
          </a:p>
          <a:p>
            <a:r>
              <a:rPr lang="en-GB" sz="1800" dirty="0"/>
              <a:t>Notice the interconnections between different organisms.</a:t>
            </a:r>
          </a:p>
          <a:p>
            <a:pPr marL="0" indent="0">
              <a:buNone/>
            </a:pPr>
            <a:endParaRPr lang="en-GB" sz="1800" dirty="0"/>
          </a:p>
          <a:p>
            <a:r>
              <a:rPr lang="en-GB" sz="1800" dirty="0"/>
              <a:t>Consider how the ecosystem would change if any one organism is removed.</a:t>
            </a:r>
            <a:endParaRPr lang="en-GB" altLang="en-US" sz="1800" dirty="0"/>
          </a:p>
        </p:txBody>
      </p:sp>
      <p:pic>
        <p:nvPicPr>
          <p:cNvPr id="5" name="Picture 4">
            <a:extLst>
              <a:ext uri="{FF2B5EF4-FFF2-40B4-BE49-F238E27FC236}">
                <a16:creationId xmlns:a16="http://schemas.microsoft.com/office/drawing/2014/main" id="{FF76E345-A51F-D0A3-2434-5BACD7FC1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7321" y="1707396"/>
            <a:ext cx="3538408" cy="4961964"/>
          </a:xfrm>
          <a:prstGeom prst="rect">
            <a:avLst/>
          </a:prstGeom>
        </p:spPr>
      </p:pic>
      <p:sp>
        <p:nvSpPr>
          <p:cNvPr id="7" name="TextBox 6">
            <a:extLst>
              <a:ext uri="{FF2B5EF4-FFF2-40B4-BE49-F238E27FC236}">
                <a16:creationId xmlns:a16="http://schemas.microsoft.com/office/drawing/2014/main" id="{C1632B6D-F44B-9F61-FB47-5386D8B1F852}"/>
              </a:ext>
            </a:extLst>
          </p:cNvPr>
          <p:cNvSpPr txBox="1"/>
          <p:nvPr/>
        </p:nvSpPr>
        <p:spPr>
          <a:xfrm>
            <a:off x="179512" y="6358597"/>
            <a:ext cx="4572000" cy="400110"/>
          </a:xfrm>
          <a:prstGeom prst="rect">
            <a:avLst/>
          </a:prstGeom>
          <a:noFill/>
        </p:spPr>
        <p:txBody>
          <a:bodyPr wrap="square">
            <a:spAutoFit/>
          </a:bodyPr>
          <a:lstStyle/>
          <a:p>
            <a:r>
              <a:rPr lang="en-GB" sz="1000" dirty="0"/>
              <a:t>Source: </a:t>
            </a:r>
            <a:r>
              <a:rPr lang="en-GB" sz="1000" dirty="0">
                <a:hlinkClick r:id="rId3"/>
              </a:rPr>
              <a:t>Salt marsh macrofauna: An overview of functions and services - ScienceDirect</a:t>
            </a:r>
            <a:r>
              <a:rPr lang="en-GB" sz="1000" dirty="0"/>
              <a:t> (Creative Commons, CC by 4.0)</a:t>
            </a:r>
          </a:p>
        </p:txBody>
      </p:sp>
    </p:spTree>
    <p:extLst>
      <p:ext uri="{BB962C8B-B14F-4D97-AF65-F5344CB8AC3E}">
        <p14:creationId xmlns:p14="http://schemas.microsoft.com/office/powerpoint/2010/main" val="387202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395536" y="1988840"/>
            <a:ext cx="8352928" cy="4569812"/>
          </a:xfrm>
        </p:spPr>
        <p:txBody>
          <a:bodyPr/>
          <a:lstStyle/>
          <a:p>
            <a:r>
              <a:rPr lang="en-GB" altLang="en-US" sz="2000" dirty="0"/>
              <a:t>Coastal lagoons are shallow bodies of water sheltered from the open sea by barrier beaches, islands, or reefs.</a:t>
            </a:r>
          </a:p>
          <a:p>
            <a:pPr marL="0" indent="0">
              <a:buNone/>
            </a:pPr>
            <a:endParaRPr lang="en-GB" altLang="en-US" sz="2000" dirty="0"/>
          </a:p>
          <a:p>
            <a:r>
              <a:rPr lang="en-GB" sz="2000" dirty="0"/>
              <a:t>They form along low gradient coastlines and have areas of </a:t>
            </a:r>
            <a:r>
              <a:rPr lang="en-GB" sz="2000" b="1" dirty="0"/>
              <a:t>brackish</a:t>
            </a:r>
            <a:r>
              <a:rPr lang="en-GB" sz="2000" dirty="0"/>
              <a:t> water, due to mixing between sea water and fresh water from streams.</a:t>
            </a:r>
          </a:p>
          <a:p>
            <a:pPr marL="0" indent="0">
              <a:buNone/>
            </a:pPr>
            <a:endParaRPr lang="en-GB" sz="2000" dirty="0"/>
          </a:p>
          <a:p>
            <a:r>
              <a:rPr lang="en-GB" sz="2000" dirty="0"/>
              <a:t>On geological timescales they are short-lived systems that respond dynamically to sea level changes and changes in sediment inputs/outputs from terrestrial and marine processes.</a:t>
            </a:r>
          </a:p>
          <a:p>
            <a:pPr marL="0" indent="0">
              <a:buNone/>
            </a:pPr>
            <a:endParaRPr lang="en-GB" sz="2000" dirty="0"/>
          </a:p>
          <a:p>
            <a:r>
              <a:rPr lang="en-GB" sz="2000" dirty="0"/>
              <a:t>They are usually connected to the open sea by passages (inlets) between barrier islands.</a:t>
            </a:r>
            <a:endParaRPr lang="en-GB" altLang="en-US" sz="2000" dirty="0"/>
          </a:p>
          <a:p>
            <a:pPr lvl="1"/>
            <a:endParaRPr lang="en-GB" sz="1600" dirty="0"/>
          </a:p>
          <a:p>
            <a:pPr lvl="1"/>
            <a:endParaRPr lang="en-GB" altLang="en-US" dirty="0"/>
          </a:p>
        </p:txBody>
      </p:sp>
      <p:sp>
        <p:nvSpPr>
          <p:cNvPr id="7" name="Rectangle 2"/>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Coastal lagoons</a:t>
            </a:r>
          </a:p>
        </p:txBody>
      </p:sp>
    </p:spTree>
    <p:extLst>
      <p:ext uri="{BB962C8B-B14F-4D97-AF65-F5344CB8AC3E}">
        <p14:creationId xmlns:p14="http://schemas.microsoft.com/office/powerpoint/2010/main" val="3690491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5AF6D-CD7F-CFA9-F3AA-696B382A5FA9}"/>
            </a:ext>
          </a:extLst>
        </p:cNvPr>
        <p:cNvGrpSpPr/>
        <p:nvPr/>
      </p:nvGrpSpPr>
      <p:grpSpPr>
        <a:xfrm>
          <a:off x="0" y="0"/>
          <a:ext cx="0" cy="0"/>
          <a:chOff x="0" y="0"/>
          <a:chExt cx="0" cy="0"/>
        </a:xfrm>
      </p:grpSpPr>
      <p:sp>
        <p:nvSpPr>
          <p:cNvPr id="56322" name="Rectangle 2">
            <a:extLst>
              <a:ext uri="{FF2B5EF4-FFF2-40B4-BE49-F238E27FC236}">
                <a16:creationId xmlns:a16="http://schemas.microsoft.com/office/drawing/2014/main" id="{E929DCFA-F938-F3DC-AD10-D5BCA9AD56A3}"/>
              </a:ext>
            </a:extLst>
          </p:cNvPr>
          <p:cNvSpPr>
            <a:spLocks noGrp="1" noChangeArrowheads="1"/>
          </p:cNvSpPr>
          <p:nvPr>
            <p:ph type="title"/>
          </p:nvPr>
        </p:nvSpPr>
        <p:spPr>
          <a:xfrm>
            <a:off x="1475656" y="299348"/>
            <a:ext cx="5424264" cy="1320660"/>
          </a:xfrm>
          <a:solidFill>
            <a:srgbClr val="F54C00"/>
          </a:solidFill>
        </p:spPr>
        <p:txBody>
          <a:bodyPr/>
          <a:lstStyle/>
          <a:p>
            <a:r>
              <a:rPr lang="en-GB" altLang="en-US" b="1" dirty="0">
                <a:solidFill>
                  <a:schemeClr val="bg1"/>
                </a:solidFill>
              </a:rPr>
              <a:t>Features of coastal lagoons</a:t>
            </a:r>
          </a:p>
        </p:txBody>
      </p:sp>
      <p:sp>
        <p:nvSpPr>
          <p:cNvPr id="56327" name="Rectangle 7">
            <a:extLst>
              <a:ext uri="{FF2B5EF4-FFF2-40B4-BE49-F238E27FC236}">
                <a16:creationId xmlns:a16="http://schemas.microsoft.com/office/drawing/2014/main" id="{8D971F28-B8E1-DDDD-301D-1279F75FAA65}"/>
              </a:ext>
            </a:extLst>
          </p:cNvPr>
          <p:cNvSpPr>
            <a:spLocks noGrp="1" noChangeArrowheads="1"/>
          </p:cNvSpPr>
          <p:nvPr>
            <p:ph type="body" idx="1"/>
          </p:nvPr>
        </p:nvSpPr>
        <p:spPr>
          <a:xfrm>
            <a:off x="502568" y="2420888"/>
            <a:ext cx="3685220" cy="2880320"/>
          </a:xfrm>
          <a:noFill/>
          <a:ln/>
        </p:spPr>
        <p:txBody>
          <a:bodyPr/>
          <a:lstStyle/>
          <a:p>
            <a:r>
              <a:rPr lang="en-GB" sz="2000" dirty="0"/>
              <a:t>Coastal lagoons extend along around 15% of the world’s coasts.</a:t>
            </a:r>
          </a:p>
          <a:p>
            <a:pPr marL="0" indent="0">
              <a:buNone/>
            </a:pPr>
            <a:endParaRPr lang="en-GB" sz="2000" dirty="0"/>
          </a:p>
          <a:p>
            <a:r>
              <a:rPr lang="en-GB" sz="2000" dirty="0"/>
              <a:t>This illustration shows the types of features that are characteristic of coastal lagoons.</a:t>
            </a:r>
            <a:endParaRPr lang="en-GB" altLang="en-US" dirty="0"/>
          </a:p>
        </p:txBody>
      </p:sp>
      <p:pic>
        <p:nvPicPr>
          <p:cNvPr id="2" name="Picture 2" descr="http://www.ecologyandsociety.org/vol14/iss1/art8/figure1.jpg">
            <a:extLst>
              <a:ext uri="{FF2B5EF4-FFF2-40B4-BE49-F238E27FC236}">
                <a16:creationId xmlns:a16="http://schemas.microsoft.com/office/drawing/2014/main" id="{E42401E2-FE6D-6DE5-A46B-E5C3B5A6B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1988840"/>
            <a:ext cx="4966808" cy="425726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780DFA55-3CF4-4206-46C0-80FEEF31C75C}"/>
              </a:ext>
            </a:extLst>
          </p:cNvPr>
          <p:cNvSpPr/>
          <p:nvPr/>
        </p:nvSpPr>
        <p:spPr>
          <a:xfrm>
            <a:off x="4048016" y="6263069"/>
            <a:ext cx="4464496" cy="276999"/>
          </a:xfrm>
          <a:prstGeom prst="rect">
            <a:avLst/>
          </a:prstGeom>
        </p:spPr>
        <p:txBody>
          <a:bodyPr wrap="square">
            <a:spAutoFit/>
          </a:bodyPr>
          <a:lstStyle/>
          <a:p>
            <a:r>
              <a:rPr lang="en-GB" sz="1200" dirty="0">
                <a:hlinkClick r:id="rId3"/>
              </a:rPr>
              <a:t>http://www.ecologyandsociety.org/vol14/iss1/art8/figure1.html</a:t>
            </a:r>
            <a:r>
              <a:rPr lang="en-GB" sz="1200" dirty="0"/>
              <a:t> </a:t>
            </a:r>
          </a:p>
        </p:txBody>
      </p:sp>
    </p:spTree>
    <p:extLst>
      <p:ext uri="{BB962C8B-B14F-4D97-AF65-F5344CB8AC3E}">
        <p14:creationId xmlns:p14="http://schemas.microsoft.com/office/powerpoint/2010/main" val="40096866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6" name="Rectangle 6"/>
          <p:cNvSpPr>
            <a:spLocks noGrp="1" noChangeArrowheads="1"/>
          </p:cNvSpPr>
          <p:nvPr>
            <p:ph type="body" idx="1"/>
          </p:nvPr>
        </p:nvSpPr>
        <p:spPr>
          <a:xfrm>
            <a:off x="179513" y="1916832"/>
            <a:ext cx="3960440" cy="4586384"/>
          </a:xfrm>
          <a:noFill/>
          <a:ln/>
        </p:spPr>
        <p:txBody>
          <a:bodyPr/>
          <a:lstStyle/>
          <a:p>
            <a:r>
              <a:rPr lang="en-GB" sz="1400" dirty="0"/>
              <a:t>The Venice Lagoon is located in north-east Italy, along the north-west Adriatic coast.</a:t>
            </a:r>
          </a:p>
          <a:p>
            <a:pPr marL="0" indent="0">
              <a:buNone/>
            </a:pPr>
            <a:endParaRPr lang="en-GB" sz="1400" dirty="0"/>
          </a:p>
          <a:p>
            <a:r>
              <a:rPr lang="en-GB" sz="1400" dirty="0"/>
              <a:t>It is about 50 km long by 20 km wide (approx. 550 km</a:t>
            </a:r>
            <a:r>
              <a:rPr lang="en-GB" sz="1400" baseline="30000" dirty="0"/>
              <a:t>2</a:t>
            </a:r>
            <a:r>
              <a:rPr lang="en-GB" sz="1400" dirty="0"/>
              <a:t>), comprising the largest area of wetland in the Mediterranean basin.</a:t>
            </a:r>
          </a:p>
          <a:p>
            <a:pPr marL="0" indent="0">
              <a:buNone/>
            </a:pPr>
            <a:endParaRPr lang="en-GB" sz="1400" dirty="0"/>
          </a:p>
          <a:p>
            <a:r>
              <a:rPr lang="en-GB" sz="1400" dirty="0"/>
              <a:t>About 70% of the lagoon is open water (averaging about 1 m depth), and it is criss-crossed by a network of deeper artificial channels for shipping.</a:t>
            </a:r>
          </a:p>
          <a:p>
            <a:pPr marL="0" indent="0">
              <a:buNone/>
            </a:pPr>
            <a:endParaRPr lang="en-GB" sz="1400" dirty="0"/>
          </a:p>
          <a:p>
            <a:r>
              <a:rPr lang="en-GB" sz="1400" dirty="0"/>
              <a:t>Within the lagoon there are islands, sandbanks, mud flats, and salt marshes.</a:t>
            </a:r>
          </a:p>
          <a:p>
            <a:endParaRPr lang="en-GB" sz="1400" dirty="0"/>
          </a:p>
          <a:p>
            <a:r>
              <a:rPr lang="en-GB" sz="1400" dirty="0"/>
              <a:t>The area of salt marsh in the lagoon has declined by 75% since 1810, with only about 45 km</a:t>
            </a:r>
            <a:r>
              <a:rPr lang="en-GB" sz="1400" baseline="30000" dirty="0"/>
              <a:t>2</a:t>
            </a:r>
            <a:r>
              <a:rPr lang="en-GB" sz="1400" dirty="0"/>
              <a:t> remaining today.</a:t>
            </a:r>
          </a:p>
          <a:p>
            <a:endParaRPr lang="en-GB" sz="1400" dirty="0"/>
          </a:p>
        </p:txBody>
      </p:sp>
      <p:sp>
        <p:nvSpPr>
          <p:cNvPr id="7" name="Rectangle 2"/>
          <p:cNvSpPr txBox="1">
            <a:spLocks noChangeArrowheads="1"/>
          </p:cNvSpPr>
          <p:nvPr/>
        </p:nvSpPr>
        <p:spPr bwMode="auto">
          <a:xfrm>
            <a:off x="1475656" y="299348"/>
            <a:ext cx="5424264" cy="1320660"/>
          </a:xfrm>
          <a:prstGeom prst="rect">
            <a:avLst/>
          </a:prstGeom>
          <a:solidFill>
            <a:srgbClr val="740160"/>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Example: the Venice Lagoon</a:t>
            </a:r>
          </a:p>
        </p:txBody>
      </p:sp>
      <p:pic>
        <p:nvPicPr>
          <p:cNvPr id="8" name="Picture 7">
            <a:extLst>
              <a:ext uri="{FF2B5EF4-FFF2-40B4-BE49-F238E27FC236}">
                <a16:creationId xmlns:a16="http://schemas.microsoft.com/office/drawing/2014/main" id="{59BACB11-492F-D972-2426-2BB12E946F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433" y="1700808"/>
            <a:ext cx="4730355" cy="4929917"/>
          </a:xfrm>
          <a:prstGeom prst="rect">
            <a:avLst/>
          </a:prstGeom>
        </p:spPr>
      </p:pic>
      <p:sp>
        <p:nvSpPr>
          <p:cNvPr id="9" name="TextBox 8">
            <a:extLst>
              <a:ext uri="{FF2B5EF4-FFF2-40B4-BE49-F238E27FC236}">
                <a16:creationId xmlns:a16="http://schemas.microsoft.com/office/drawing/2014/main" id="{D1AE3F15-1F1C-0954-7BE6-311C67DADAA2}"/>
              </a:ext>
            </a:extLst>
          </p:cNvPr>
          <p:cNvSpPr txBox="1"/>
          <p:nvPr/>
        </p:nvSpPr>
        <p:spPr>
          <a:xfrm>
            <a:off x="4139953" y="6584017"/>
            <a:ext cx="2707344" cy="276999"/>
          </a:xfrm>
          <a:prstGeom prst="rect">
            <a:avLst/>
          </a:prstGeom>
          <a:noFill/>
        </p:spPr>
        <p:txBody>
          <a:bodyPr wrap="none" rtlCol="0">
            <a:spAutoFit/>
          </a:bodyPr>
          <a:lstStyle/>
          <a:p>
            <a:r>
              <a:rPr lang="en-GB" sz="1200" dirty="0"/>
              <a:t>Source: </a:t>
            </a:r>
            <a:r>
              <a:rPr lang="en-GB" sz="1200" dirty="0">
                <a:hlinkClick r:id="rId3"/>
              </a:rPr>
              <a:t>Venetian Lagoon - Wikipedia</a:t>
            </a:r>
            <a:endParaRPr lang="en-GB" sz="1200" dirty="0"/>
          </a:p>
        </p:txBody>
      </p:sp>
    </p:spTree>
    <p:extLst>
      <p:ext uri="{BB962C8B-B14F-4D97-AF65-F5344CB8AC3E}">
        <p14:creationId xmlns:p14="http://schemas.microsoft.com/office/powerpoint/2010/main" val="12994989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475656" y="299348"/>
            <a:ext cx="5424264" cy="1320660"/>
          </a:xfrm>
          <a:solidFill>
            <a:srgbClr val="F54C00"/>
          </a:solidFill>
        </p:spPr>
        <p:txBody>
          <a:bodyPr/>
          <a:lstStyle/>
          <a:p>
            <a:r>
              <a:rPr lang="en-GB" altLang="en-US" sz="3600" b="1" dirty="0">
                <a:solidFill>
                  <a:schemeClr val="bg1"/>
                </a:solidFill>
              </a:rPr>
              <a:t>Salt marshes: a threatened ecosystem</a:t>
            </a:r>
          </a:p>
        </p:txBody>
      </p:sp>
      <p:sp>
        <p:nvSpPr>
          <p:cNvPr id="56327" name="Rectangle 7"/>
          <p:cNvSpPr>
            <a:spLocks noGrp="1" noChangeArrowheads="1"/>
          </p:cNvSpPr>
          <p:nvPr>
            <p:ph type="body" idx="1"/>
          </p:nvPr>
        </p:nvSpPr>
        <p:spPr>
          <a:xfrm>
            <a:off x="143508" y="1700808"/>
            <a:ext cx="4356484" cy="4190523"/>
          </a:xfrm>
          <a:noFill/>
          <a:ln/>
        </p:spPr>
        <p:txBody>
          <a:bodyPr/>
          <a:lstStyle/>
          <a:p>
            <a:r>
              <a:rPr lang="en-GB" sz="2000" dirty="0"/>
              <a:t>Salt marsh is one of the most threatened ecosystems worldwide.</a:t>
            </a:r>
          </a:p>
          <a:p>
            <a:pPr lvl="1"/>
            <a:r>
              <a:rPr lang="en-GB" sz="1600" dirty="0"/>
              <a:t>Globally, the area of salt marshes has declined by around half since the year 1900.</a:t>
            </a:r>
          </a:p>
          <a:p>
            <a:pPr lvl="1"/>
            <a:r>
              <a:rPr lang="en-GB" sz="1600" dirty="0"/>
              <a:t>Today’s rate of salt marsh loss (0.28% per year) is similar to the global rate of forest loss.</a:t>
            </a:r>
          </a:p>
          <a:p>
            <a:pPr lvl="2"/>
            <a:r>
              <a:rPr lang="en-GB" sz="1200" dirty="0">
                <a:hlinkClick r:id="rId2"/>
              </a:rPr>
              <a:t>Vanishing saltmarshes threaten climate progress but recovery is within reach   | UK Centre for Ecology &amp; Hydrology</a:t>
            </a:r>
            <a:endParaRPr lang="en-GB" sz="1200" dirty="0"/>
          </a:p>
          <a:p>
            <a:pPr lvl="1"/>
            <a:r>
              <a:rPr lang="en-GB" sz="1600" dirty="0"/>
              <a:t>Since the year 1860, the UK has lost 85% of its salt marshes, with about 45,000 hectares remaining. </a:t>
            </a:r>
            <a:r>
              <a:rPr lang="en-GB" sz="1200" dirty="0"/>
              <a:t>(</a:t>
            </a:r>
            <a:r>
              <a:rPr lang="en-GB" sz="1200" dirty="0">
                <a:hlinkClick r:id="rId3"/>
              </a:rPr>
              <a:t>Saltmarsh-factsheet-Oct2023.pdf</a:t>
            </a:r>
            <a:r>
              <a:rPr lang="en-GB" sz="1200" dirty="0"/>
              <a:t>)</a:t>
            </a:r>
          </a:p>
          <a:p>
            <a:pPr lvl="1"/>
            <a:endParaRPr lang="en-GB" sz="1400" dirty="0"/>
          </a:p>
          <a:p>
            <a:endParaRPr lang="en-GB" sz="1600" dirty="0"/>
          </a:p>
        </p:txBody>
      </p:sp>
      <p:pic>
        <p:nvPicPr>
          <p:cNvPr id="3" name="Picture 2">
            <a:extLst>
              <a:ext uri="{FF2B5EF4-FFF2-40B4-BE49-F238E27FC236}">
                <a16:creationId xmlns:a16="http://schemas.microsoft.com/office/drawing/2014/main" id="{63FC3CC8-C8EB-3878-7F2F-59BEC26D56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2920" y="2708920"/>
            <a:ext cx="4572000" cy="3429000"/>
          </a:xfrm>
          <a:prstGeom prst="rect">
            <a:avLst/>
          </a:prstGeom>
        </p:spPr>
      </p:pic>
      <p:sp>
        <p:nvSpPr>
          <p:cNvPr id="4" name="TextBox 3">
            <a:extLst>
              <a:ext uri="{FF2B5EF4-FFF2-40B4-BE49-F238E27FC236}">
                <a16:creationId xmlns:a16="http://schemas.microsoft.com/office/drawing/2014/main" id="{24E92336-42CB-AE04-D790-DC71573B1A6D}"/>
              </a:ext>
            </a:extLst>
          </p:cNvPr>
          <p:cNvSpPr txBox="1"/>
          <p:nvPr/>
        </p:nvSpPr>
        <p:spPr>
          <a:xfrm>
            <a:off x="4469328" y="6137920"/>
            <a:ext cx="4512517" cy="307777"/>
          </a:xfrm>
          <a:prstGeom prst="rect">
            <a:avLst/>
          </a:prstGeom>
          <a:noFill/>
        </p:spPr>
        <p:txBody>
          <a:bodyPr wrap="none" rtlCol="0">
            <a:spAutoFit/>
          </a:bodyPr>
          <a:lstStyle/>
          <a:p>
            <a:r>
              <a:rPr lang="en-GB" sz="1400" i="1" dirty="0"/>
              <a:t>Eroding salt marsh in the Venice Lagoon (</a:t>
            </a:r>
            <a:r>
              <a:rPr lang="en-GB" sz="1400" i="1" dirty="0" err="1"/>
              <a:t>D.Anderson</a:t>
            </a:r>
            <a:r>
              <a:rPr lang="en-GB" sz="1400" i="1" dirty="0"/>
              <a:t>)</a:t>
            </a:r>
          </a:p>
        </p:txBody>
      </p:sp>
      <p:sp>
        <p:nvSpPr>
          <p:cNvPr id="5" name="TextBox 4">
            <a:extLst>
              <a:ext uri="{FF2B5EF4-FFF2-40B4-BE49-F238E27FC236}">
                <a16:creationId xmlns:a16="http://schemas.microsoft.com/office/drawing/2014/main" id="{07B5F7F6-0253-D4A0-D141-AB6DF8820B5E}"/>
              </a:ext>
            </a:extLst>
          </p:cNvPr>
          <p:cNvSpPr txBox="1"/>
          <p:nvPr/>
        </p:nvSpPr>
        <p:spPr>
          <a:xfrm>
            <a:off x="1475656" y="6137920"/>
            <a:ext cx="2577950" cy="646331"/>
          </a:xfrm>
          <a:prstGeom prst="rect">
            <a:avLst/>
          </a:prstGeom>
          <a:noFill/>
        </p:spPr>
        <p:txBody>
          <a:bodyPr wrap="none" rtlCol="0">
            <a:spAutoFit/>
          </a:bodyPr>
          <a:lstStyle/>
          <a:p>
            <a:r>
              <a:rPr lang="en-GB" sz="1200" b="1" dirty="0"/>
              <a:t>Riprap in the foreground to</a:t>
            </a:r>
          </a:p>
          <a:p>
            <a:r>
              <a:rPr lang="en-GB" sz="1200" b="1" dirty="0"/>
              <a:t>absorb wave energy and prevent</a:t>
            </a:r>
          </a:p>
          <a:p>
            <a:r>
              <a:rPr lang="en-GB" sz="1200" b="1" dirty="0"/>
              <a:t>further erosion</a:t>
            </a:r>
          </a:p>
        </p:txBody>
      </p:sp>
      <p:cxnSp>
        <p:nvCxnSpPr>
          <p:cNvPr id="6" name="Straight Arrow Connector 5">
            <a:extLst>
              <a:ext uri="{FF2B5EF4-FFF2-40B4-BE49-F238E27FC236}">
                <a16:creationId xmlns:a16="http://schemas.microsoft.com/office/drawing/2014/main" id="{9AE1D196-1BC4-1C38-516D-F0D1CF245FC7}"/>
              </a:ext>
            </a:extLst>
          </p:cNvPr>
          <p:cNvCxnSpPr>
            <a:cxnSpLocks/>
          </p:cNvCxnSpPr>
          <p:nvPr/>
        </p:nvCxnSpPr>
        <p:spPr>
          <a:xfrm flipV="1">
            <a:off x="3635896" y="5766627"/>
            <a:ext cx="833432" cy="470685"/>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B139C8-2DDD-D500-BFBF-F83C017587B6}"/>
              </a:ext>
            </a:extLst>
          </p:cNvPr>
          <p:cNvSpPr txBox="1"/>
          <p:nvPr/>
        </p:nvSpPr>
        <p:spPr>
          <a:xfrm>
            <a:off x="6972337" y="2262643"/>
            <a:ext cx="2177199" cy="276999"/>
          </a:xfrm>
          <a:prstGeom prst="rect">
            <a:avLst/>
          </a:prstGeom>
          <a:noFill/>
        </p:spPr>
        <p:txBody>
          <a:bodyPr wrap="none" rtlCol="0">
            <a:spAutoFit/>
          </a:bodyPr>
          <a:lstStyle/>
          <a:p>
            <a:r>
              <a:rPr lang="en-GB" sz="1200" b="1" dirty="0"/>
              <a:t>Area of eroding salt marsh</a:t>
            </a:r>
          </a:p>
        </p:txBody>
      </p:sp>
      <p:cxnSp>
        <p:nvCxnSpPr>
          <p:cNvPr id="9" name="Straight Arrow Connector 8">
            <a:extLst>
              <a:ext uri="{FF2B5EF4-FFF2-40B4-BE49-F238E27FC236}">
                <a16:creationId xmlns:a16="http://schemas.microsoft.com/office/drawing/2014/main" id="{0F20C57C-8696-B6FD-F76B-700AD0B22AC7}"/>
              </a:ext>
            </a:extLst>
          </p:cNvPr>
          <p:cNvCxnSpPr>
            <a:cxnSpLocks/>
          </p:cNvCxnSpPr>
          <p:nvPr/>
        </p:nvCxnSpPr>
        <p:spPr>
          <a:xfrm flipH="1">
            <a:off x="6228184" y="2539642"/>
            <a:ext cx="2016224" cy="196947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5076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D9B7-B0F7-0BAB-B322-21804EF7A9BF}"/>
            </a:ext>
          </a:extLst>
        </p:cNvPr>
        <p:cNvGrpSpPr/>
        <p:nvPr/>
      </p:nvGrpSpPr>
      <p:grpSpPr>
        <a:xfrm>
          <a:off x="0" y="0"/>
          <a:ext cx="0" cy="0"/>
          <a:chOff x="0" y="0"/>
          <a:chExt cx="0" cy="0"/>
        </a:xfrm>
      </p:grpSpPr>
      <p:sp>
        <p:nvSpPr>
          <p:cNvPr id="35843" name="Rectangle 3">
            <a:extLst>
              <a:ext uri="{FF2B5EF4-FFF2-40B4-BE49-F238E27FC236}">
                <a16:creationId xmlns:a16="http://schemas.microsoft.com/office/drawing/2014/main" id="{1F357559-199C-EE73-4E4A-08C21E93DD61}"/>
              </a:ext>
            </a:extLst>
          </p:cNvPr>
          <p:cNvSpPr>
            <a:spLocks noGrp="1" noChangeArrowheads="1"/>
          </p:cNvSpPr>
          <p:nvPr>
            <p:ph type="body" idx="1"/>
          </p:nvPr>
        </p:nvSpPr>
        <p:spPr>
          <a:xfrm>
            <a:off x="395536" y="1772816"/>
            <a:ext cx="8352928" cy="4968552"/>
          </a:xfrm>
        </p:spPr>
        <p:txBody>
          <a:bodyPr/>
          <a:lstStyle/>
          <a:p>
            <a:r>
              <a:rPr lang="en-GB" sz="2000" dirty="0"/>
              <a:t>The main drivers of salt marsh loss are:</a:t>
            </a:r>
          </a:p>
          <a:p>
            <a:pPr lvl="1"/>
            <a:r>
              <a:rPr lang="en-GB" sz="1600" b="1" dirty="0"/>
              <a:t>Land reclamation, coastal development</a:t>
            </a:r>
          </a:p>
          <a:p>
            <a:pPr lvl="2"/>
            <a:r>
              <a:rPr lang="en-GB" sz="1200" dirty="0"/>
              <a:t>Drainage for turning wetland to farmland, for industrial and residential developments on the coast, and also for ports and transport infrastructure.</a:t>
            </a:r>
          </a:p>
          <a:p>
            <a:pPr lvl="1"/>
            <a:r>
              <a:rPr lang="en-GB" sz="1600" b="1" dirty="0"/>
              <a:t>Pollution</a:t>
            </a:r>
          </a:p>
          <a:p>
            <a:pPr lvl="2"/>
            <a:r>
              <a:rPr lang="en-GB" sz="1200" dirty="0"/>
              <a:t>Runoff of agricultural fertilizers (causing </a:t>
            </a:r>
            <a:r>
              <a:rPr lang="en-GB" sz="1200" b="1" dirty="0"/>
              <a:t>eutrophication</a:t>
            </a:r>
            <a:r>
              <a:rPr lang="en-GB" sz="1200" dirty="0"/>
              <a:t>), industrial waste, oil spills, waste tipping.</a:t>
            </a:r>
          </a:p>
          <a:p>
            <a:pPr lvl="2"/>
            <a:r>
              <a:rPr lang="en-GB" sz="1200" dirty="0"/>
              <a:t>Eutrophication refers to the overloading of an aquatic ecosystem with nutrients, causing algal blooms. This has the effect of blocking sunlight for aquatic plants and depleting water of dissolved oxygen.</a:t>
            </a:r>
          </a:p>
          <a:p>
            <a:pPr lvl="1"/>
            <a:r>
              <a:rPr lang="en-GB" sz="1600" b="1" dirty="0"/>
              <a:t>Invasive species</a:t>
            </a:r>
          </a:p>
          <a:p>
            <a:pPr lvl="2"/>
            <a:r>
              <a:rPr lang="en-GB" sz="1200" dirty="0"/>
              <a:t>E.g. introduction of American Smooth cordgrass in UK caused hybridisation with the native cordgrass. The resulting ‘Common cordgrass’ causes decline of biodiversity due to its rapid spread, ability to outcompete other plants, and dense cover that harms invertebrate populations and wading birds.</a:t>
            </a:r>
          </a:p>
          <a:p>
            <a:pPr lvl="1"/>
            <a:r>
              <a:rPr lang="en-GB" sz="1600" b="1" dirty="0"/>
              <a:t>Climate change and sea level rise</a:t>
            </a:r>
          </a:p>
          <a:p>
            <a:pPr lvl="2"/>
            <a:r>
              <a:rPr lang="en-GB" sz="1200" dirty="0"/>
              <a:t>Hotter and drier summers change the habitat for organisms.</a:t>
            </a:r>
          </a:p>
          <a:p>
            <a:pPr lvl="2"/>
            <a:r>
              <a:rPr lang="en-GB" sz="1200" dirty="0"/>
              <a:t>Stronger storms, coupled with sea level rise, leads to episodes of high wave energy and drowning of salt marsh.</a:t>
            </a:r>
          </a:p>
          <a:p>
            <a:pPr lvl="1"/>
            <a:r>
              <a:rPr lang="en-GB" sz="1600" b="1" dirty="0"/>
              <a:t>Coastal erosion and lack of space for movement of salt marsh</a:t>
            </a:r>
          </a:p>
          <a:p>
            <a:pPr lvl="2"/>
            <a:r>
              <a:rPr lang="en-GB" sz="1200" dirty="0"/>
              <a:t>Linked to climate change and sea level rise, increased erosion can cause salt marsh to shift from net gain to net loss of sediment.</a:t>
            </a:r>
          </a:p>
          <a:p>
            <a:pPr lvl="2"/>
            <a:r>
              <a:rPr lang="en-GB" altLang="en-US" sz="1200" dirty="0"/>
              <a:t>Coupled with coastal development and hard engineering schemes, salt marsh cannot move inland in response to sea level rise. This is the problem known as </a:t>
            </a:r>
            <a:r>
              <a:rPr lang="en-GB" altLang="en-US" sz="1200" b="1" dirty="0"/>
              <a:t>coastal squeeze</a:t>
            </a:r>
            <a:r>
              <a:rPr lang="en-GB" altLang="en-US" sz="1200" dirty="0"/>
              <a:t>.</a:t>
            </a:r>
          </a:p>
          <a:p>
            <a:pPr marL="0" indent="0">
              <a:buNone/>
            </a:pPr>
            <a:endParaRPr lang="en-GB" altLang="en-US" sz="2000" dirty="0"/>
          </a:p>
          <a:p>
            <a:pPr lvl="1"/>
            <a:endParaRPr lang="en-GB" sz="1600" dirty="0"/>
          </a:p>
          <a:p>
            <a:pPr lvl="1"/>
            <a:endParaRPr lang="en-GB" altLang="en-US" dirty="0"/>
          </a:p>
        </p:txBody>
      </p:sp>
      <p:sp>
        <p:nvSpPr>
          <p:cNvPr id="7" name="Rectangle 2">
            <a:extLst>
              <a:ext uri="{FF2B5EF4-FFF2-40B4-BE49-F238E27FC236}">
                <a16:creationId xmlns:a16="http://schemas.microsoft.com/office/drawing/2014/main" id="{B96826C4-D751-110A-56D6-AE71D724ABD9}"/>
              </a:ext>
            </a:extLst>
          </p:cNvPr>
          <p:cNvSpPr txBox="1">
            <a:spLocks noChangeArrowheads="1"/>
          </p:cNvSpPr>
          <p:nvPr/>
        </p:nvSpPr>
        <p:spPr bwMode="auto">
          <a:xfrm>
            <a:off x="1475656" y="299348"/>
            <a:ext cx="5424264" cy="1320660"/>
          </a:xfrm>
          <a:prstGeom prst="rect">
            <a:avLst/>
          </a:prstGeom>
          <a:solidFill>
            <a:srgbClr val="B70005"/>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Reasons for loss of salt marsh</a:t>
            </a:r>
          </a:p>
        </p:txBody>
      </p:sp>
    </p:spTree>
    <p:extLst>
      <p:ext uri="{BB962C8B-B14F-4D97-AF65-F5344CB8AC3E}">
        <p14:creationId xmlns:p14="http://schemas.microsoft.com/office/powerpoint/2010/main" val="86084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5" name="Rectangle 9"/>
          <p:cNvSpPr>
            <a:spLocks noGrp="1" noChangeArrowheads="1"/>
          </p:cNvSpPr>
          <p:nvPr>
            <p:ph type="body" idx="1"/>
          </p:nvPr>
        </p:nvSpPr>
        <p:spPr>
          <a:xfrm>
            <a:off x="179512" y="1700808"/>
            <a:ext cx="8784976" cy="5040559"/>
          </a:xfrm>
          <a:noFill/>
          <a:ln/>
        </p:spPr>
        <p:txBody>
          <a:bodyPr/>
          <a:lstStyle/>
          <a:p>
            <a:r>
              <a:rPr lang="en-GB" sz="1200" b="1" dirty="0"/>
              <a:t>Methods of conservation and restoration of salt marsh are covered later in this unit, using the example of the Venice Lagoon </a:t>
            </a:r>
            <a:r>
              <a:rPr lang="en-GB" sz="1200" b="1" dirty="0" err="1"/>
              <a:t>WaterLANDS</a:t>
            </a:r>
            <a:r>
              <a:rPr lang="en-GB" sz="1200" b="1" dirty="0"/>
              <a:t> Action Site, Italy.</a:t>
            </a:r>
          </a:p>
          <a:p>
            <a:r>
              <a:rPr lang="en-GB" sz="1200" dirty="0"/>
              <a:t>You can find out more about the topics addressed in this slide set by following the hyperlinks listed here.</a:t>
            </a:r>
          </a:p>
          <a:p>
            <a:r>
              <a:rPr lang="en-GB" sz="1200" dirty="0"/>
              <a:t>YouTube videos</a:t>
            </a:r>
          </a:p>
          <a:p>
            <a:pPr lvl="1"/>
            <a:r>
              <a:rPr lang="en-GB" sz="1000" dirty="0">
                <a:hlinkClick r:id="rId2"/>
              </a:rPr>
              <a:t>Exploring the Solent's Salt Marshes</a:t>
            </a:r>
            <a:r>
              <a:rPr lang="en-GB" sz="1000" dirty="0"/>
              <a:t> (10.55min video offering a good overview of the formation, features, and value of salt marsh, including the threats facing them. By the Hampshire &amp; Isle of Wight Wildlife Trust.)</a:t>
            </a:r>
          </a:p>
          <a:p>
            <a:pPr lvl="1"/>
            <a:r>
              <a:rPr lang="en-GB" sz="1000" dirty="0">
                <a:hlinkClick r:id="rId3"/>
              </a:rPr>
              <a:t>Wetland Wise: What is a Salt Marsh?</a:t>
            </a:r>
            <a:r>
              <a:rPr lang="en-GB" sz="1000" dirty="0"/>
              <a:t> (2.49min video, including examples of salt marsh plants and animals. By Natural Areas Conservancy.)</a:t>
            </a:r>
          </a:p>
          <a:p>
            <a:r>
              <a:rPr lang="en-GB" sz="1200" dirty="0"/>
              <a:t> General wetlands overview, including salt marsh:</a:t>
            </a:r>
          </a:p>
          <a:p>
            <a:pPr lvl="1"/>
            <a:r>
              <a:rPr lang="en-GB" sz="1200" dirty="0"/>
              <a:t>Ramsar website, for searching wetlands of international importance, including salt marshes </a:t>
            </a:r>
            <a:r>
              <a:rPr lang="en-GB" sz="1200" dirty="0">
                <a:hlinkClick r:id="rId4"/>
              </a:rPr>
              <a:t>Wetlands of International Importance | The Convention on Wetlands</a:t>
            </a:r>
            <a:r>
              <a:rPr lang="en-GB" sz="1200" dirty="0"/>
              <a:t> and data base of designated sites </a:t>
            </a:r>
            <a:r>
              <a:rPr lang="en-GB" sz="1200" dirty="0">
                <a:hlinkClick r:id="rId5"/>
              </a:rPr>
              <a:t>Home | Ramsar Sites Information Service</a:t>
            </a:r>
            <a:endParaRPr lang="en-GB" sz="1200" dirty="0"/>
          </a:p>
          <a:p>
            <a:pPr lvl="1"/>
            <a:r>
              <a:rPr lang="en-GB" sz="1200" dirty="0"/>
              <a:t>Ramsar website, photo gallery: </a:t>
            </a:r>
            <a:r>
              <a:rPr lang="en-GB" sz="1200" dirty="0">
                <a:hlinkClick r:id="rId6"/>
              </a:rPr>
              <a:t>Photo gallery | The Convention on Wetlands</a:t>
            </a:r>
            <a:r>
              <a:rPr lang="en-GB" sz="1200" dirty="0"/>
              <a:t> There is also a video gallery.</a:t>
            </a:r>
          </a:p>
          <a:p>
            <a:r>
              <a:rPr lang="en-GB" sz="1200" dirty="0"/>
              <a:t>Salt marshes overview:</a:t>
            </a:r>
          </a:p>
          <a:p>
            <a:pPr lvl="1"/>
            <a:r>
              <a:rPr lang="en-GB" sz="1000" dirty="0"/>
              <a:t>WWF 2025 report: </a:t>
            </a:r>
            <a:r>
              <a:rPr lang="en-GB" sz="1000" dirty="0">
                <a:hlinkClick r:id="rId7"/>
              </a:rPr>
              <a:t>State of the World's Saltmarshes 2025</a:t>
            </a:r>
            <a:r>
              <a:rPr lang="en-GB" sz="1000" dirty="0"/>
              <a:t> </a:t>
            </a:r>
          </a:p>
          <a:p>
            <a:pPr lvl="1"/>
            <a:r>
              <a:rPr lang="en-GB" sz="1000" dirty="0"/>
              <a:t>UK Centre for Ecology &amp; Hydrology, salt marsh in the UK: </a:t>
            </a:r>
            <a:r>
              <a:rPr lang="en-GB" sz="1000" dirty="0">
                <a:hlinkClick r:id="rId8"/>
              </a:rPr>
              <a:t>Saltmarsh-factsheet-Oct2023.pdf</a:t>
            </a:r>
            <a:endParaRPr lang="en-GB" sz="1000" dirty="0"/>
          </a:p>
          <a:p>
            <a:pPr lvl="1"/>
            <a:r>
              <a:rPr lang="en-GB" sz="1000" dirty="0"/>
              <a:t>Earth Org summary 2024: </a:t>
            </a:r>
            <a:r>
              <a:rPr lang="en-GB" sz="1000" dirty="0">
                <a:hlinkClick r:id="rId9"/>
              </a:rPr>
              <a:t>What Are Salt Marshes and Why Are They Important? | </a:t>
            </a:r>
            <a:r>
              <a:rPr lang="en-GB" sz="1000" dirty="0" err="1">
                <a:hlinkClick r:id="rId9"/>
              </a:rPr>
              <a:t>Earth.Org</a:t>
            </a:r>
            <a:r>
              <a:rPr lang="en-GB" sz="1000" dirty="0"/>
              <a:t> </a:t>
            </a:r>
          </a:p>
          <a:p>
            <a:pPr lvl="1"/>
            <a:r>
              <a:rPr lang="en-GB" sz="1000" dirty="0"/>
              <a:t>Global mapping of salt marsh distribution 2017: </a:t>
            </a:r>
            <a:r>
              <a:rPr lang="en-GB" sz="1000" dirty="0">
                <a:hlinkClick r:id="rId10"/>
              </a:rPr>
              <a:t>A global map of saltmarshes - PMC</a:t>
            </a:r>
            <a:endParaRPr lang="en-GB" sz="1000" dirty="0"/>
          </a:p>
          <a:p>
            <a:r>
              <a:rPr lang="en-GB" sz="1200" dirty="0"/>
              <a:t>Salt marsh ecology:</a:t>
            </a:r>
          </a:p>
          <a:p>
            <a:pPr lvl="1"/>
            <a:r>
              <a:rPr lang="en-GB" sz="1200" dirty="0">
                <a:hlinkClick r:id="rId11"/>
              </a:rPr>
              <a:t>Saltmarsh Plants – Portsmouth Museum and Art Gallery</a:t>
            </a:r>
            <a:r>
              <a:rPr lang="en-GB" sz="1200" dirty="0"/>
              <a:t> (includes descriptions, photographs, and herbarium specimens of salt marsh plants)</a:t>
            </a:r>
          </a:p>
          <a:p>
            <a:pPr lvl="1"/>
            <a:r>
              <a:rPr lang="en-GB" sz="1200" dirty="0">
                <a:hlinkClick r:id="rId12"/>
              </a:rPr>
              <a:t>The NHBS Introduction to Habitats: Saltmarsh</a:t>
            </a:r>
            <a:endParaRPr lang="en-GB" sz="1200" dirty="0"/>
          </a:p>
          <a:p>
            <a:pPr lvl="1"/>
            <a:r>
              <a:rPr lang="en-GB" sz="1200" dirty="0">
                <a:hlinkClick r:id="rId13"/>
              </a:rPr>
              <a:t>Salt Marsh Plants - Friends of Portbury Wharf Nature Reserve</a:t>
            </a:r>
            <a:r>
              <a:rPr lang="en-GB" sz="1200" dirty="0"/>
              <a:t> </a:t>
            </a:r>
          </a:p>
          <a:p>
            <a:r>
              <a:rPr lang="en-GB" sz="1200" dirty="0"/>
              <a:t>Importance of salt marsh and threats:</a:t>
            </a:r>
          </a:p>
          <a:p>
            <a:pPr lvl="1"/>
            <a:r>
              <a:rPr lang="en-GB" sz="1200" dirty="0">
                <a:hlinkClick r:id="rId14"/>
              </a:rPr>
              <a:t>Saltmarsh – Threats</a:t>
            </a:r>
            <a:r>
              <a:rPr lang="en-GB" sz="1200" dirty="0"/>
              <a:t> (East Grampian Coastal Partnership)</a:t>
            </a:r>
          </a:p>
          <a:p>
            <a:pPr lvl="1"/>
            <a:r>
              <a:rPr lang="en-GB" sz="1200" dirty="0">
                <a:hlinkClick r:id="rId15"/>
              </a:rPr>
              <a:t>Coastal saltmarsh – </a:t>
            </a:r>
            <a:r>
              <a:rPr lang="en-GB" sz="1200" dirty="0" err="1">
                <a:hlinkClick r:id="rId15"/>
              </a:rPr>
              <a:t>Buglife</a:t>
            </a:r>
            <a:r>
              <a:rPr lang="en-GB" sz="1200" dirty="0"/>
              <a:t> (A charity dedicated to the conservation of invertebrate organisms)</a:t>
            </a:r>
          </a:p>
          <a:p>
            <a:endParaRPr lang="en-GB" altLang="en-US" dirty="0"/>
          </a:p>
        </p:txBody>
      </p:sp>
      <p:sp>
        <p:nvSpPr>
          <p:cNvPr id="6" name="Rectangle 2"/>
          <p:cNvSpPr txBox="1">
            <a:spLocks noChangeArrowheads="1"/>
          </p:cNvSpPr>
          <p:nvPr/>
        </p:nvSpPr>
        <p:spPr bwMode="auto">
          <a:xfrm>
            <a:off x="1475656" y="299348"/>
            <a:ext cx="5424264" cy="1320660"/>
          </a:xfrm>
          <a:prstGeom prst="rect">
            <a:avLst/>
          </a:prstGeom>
          <a:solidFill>
            <a:srgbClr val="01415B"/>
          </a:solidFill>
          <a:ln>
            <a:noFill/>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6300">
                <a:solidFill>
                  <a:schemeClr val="tx2"/>
                </a:solidFill>
                <a:latin typeface="Helvetica" pitchFamily="34" charset="0"/>
              </a:defRPr>
            </a:lvl2pPr>
            <a:lvl3pPr algn="l" rtl="0" fontAlgn="base">
              <a:spcBef>
                <a:spcPct val="0"/>
              </a:spcBef>
              <a:spcAft>
                <a:spcPct val="0"/>
              </a:spcAft>
              <a:defRPr sz="6300">
                <a:solidFill>
                  <a:schemeClr val="tx2"/>
                </a:solidFill>
                <a:latin typeface="Helvetica" pitchFamily="34" charset="0"/>
              </a:defRPr>
            </a:lvl3pPr>
            <a:lvl4pPr algn="l" rtl="0" fontAlgn="base">
              <a:spcBef>
                <a:spcPct val="0"/>
              </a:spcBef>
              <a:spcAft>
                <a:spcPct val="0"/>
              </a:spcAft>
              <a:defRPr sz="6300">
                <a:solidFill>
                  <a:schemeClr val="tx2"/>
                </a:solidFill>
                <a:latin typeface="Helvetica" pitchFamily="34" charset="0"/>
              </a:defRPr>
            </a:lvl4pPr>
            <a:lvl5pPr algn="l" rtl="0" fontAlgn="base">
              <a:spcBef>
                <a:spcPct val="0"/>
              </a:spcBef>
              <a:spcAft>
                <a:spcPct val="0"/>
              </a:spcAft>
              <a:defRPr sz="6300">
                <a:solidFill>
                  <a:schemeClr val="tx2"/>
                </a:solidFill>
                <a:latin typeface="Helvetica" pitchFamily="34" charset="0"/>
              </a:defRPr>
            </a:lvl5pPr>
            <a:lvl6pPr marL="457200" algn="l" rtl="0" fontAlgn="base">
              <a:spcBef>
                <a:spcPct val="0"/>
              </a:spcBef>
              <a:spcAft>
                <a:spcPct val="0"/>
              </a:spcAft>
              <a:defRPr sz="6300">
                <a:solidFill>
                  <a:schemeClr val="tx2"/>
                </a:solidFill>
                <a:latin typeface="Helvetica" pitchFamily="34" charset="0"/>
              </a:defRPr>
            </a:lvl6pPr>
            <a:lvl7pPr marL="914400" algn="l" rtl="0" fontAlgn="base">
              <a:spcBef>
                <a:spcPct val="0"/>
              </a:spcBef>
              <a:spcAft>
                <a:spcPct val="0"/>
              </a:spcAft>
              <a:defRPr sz="6300">
                <a:solidFill>
                  <a:schemeClr val="tx2"/>
                </a:solidFill>
                <a:latin typeface="Helvetica" pitchFamily="34" charset="0"/>
              </a:defRPr>
            </a:lvl7pPr>
            <a:lvl8pPr marL="1371600" algn="l" rtl="0" fontAlgn="base">
              <a:spcBef>
                <a:spcPct val="0"/>
              </a:spcBef>
              <a:spcAft>
                <a:spcPct val="0"/>
              </a:spcAft>
              <a:defRPr sz="6300">
                <a:solidFill>
                  <a:schemeClr val="tx2"/>
                </a:solidFill>
                <a:latin typeface="Helvetica" pitchFamily="34" charset="0"/>
              </a:defRPr>
            </a:lvl8pPr>
            <a:lvl9pPr marL="1828800" algn="l" rtl="0" fontAlgn="base">
              <a:spcBef>
                <a:spcPct val="0"/>
              </a:spcBef>
              <a:spcAft>
                <a:spcPct val="0"/>
              </a:spcAft>
              <a:defRPr sz="6300">
                <a:solidFill>
                  <a:schemeClr val="tx2"/>
                </a:solidFill>
                <a:latin typeface="Helvetica" pitchFamily="34" charset="0"/>
              </a:defRPr>
            </a:lvl9pPr>
          </a:lstStyle>
          <a:p>
            <a:r>
              <a:rPr lang="en-GB" altLang="en-US" b="1" kern="0" dirty="0">
                <a:solidFill>
                  <a:schemeClr val="bg1"/>
                </a:solidFill>
              </a:rPr>
              <a:t>Sources of further information</a:t>
            </a:r>
          </a:p>
        </p:txBody>
      </p:sp>
    </p:spTree>
    <p:extLst>
      <p:ext uri="{BB962C8B-B14F-4D97-AF65-F5344CB8AC3E}">
        <p14:creationId xmlns:p14="http://schemas.microsoft.com/office/powerpoint/2010/main" val="3620928977"/>
      </p:ext>
    </p:extLst>
  </p:cSld>
  <p:clrMapOvr>
    <a:masterClrMapping/>
  </p:clrMapOvr>
</p:sld>
</file>

<file path=ppt/theme/theme1.xml><?xml version="1.0" encoding="utf-8"?>
<a:theme xmlns:a="http://schemas.openxmlformats.org/drawingml/2006/main" name="RGS-IBG master slide">
  <a:themeElements>
    <a:clrScheme name="RGS-IBG master slide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fontScheme name="RGS-IBG master slid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GS-IBG master slide 1">
        <a:dk1>
          <a:srgbClr val="25252F"/>
        </a:dk1>
        <a:lt1>
          <a:srgbClr val="9999FF"/>
        </a:lt1>
        <a:dk2>
          <a:srgbClr val="000000"/>
        </a:dk2>
        <a:lt2>
          <a:srgbClr val="FFFFFF"/>
        </a:lt2>
        <a:accent1>
          <a:srgbClr val="3366FF"/>
        </a:accent1>
        <a:accent2>
          <a:srgbClr val="003399"/>
        </a:accent2>
        <a:accent3>
          <a:srgbClr val="AAAAAA"/>
        </a:accent3>
        <a:accent4>
          <a:srgbClr val="8282DA"/>
        </a:accent4>
        <a:accent5>
          <a:srgbClr val="ADB8FF"/>
        </a:accent5>
        <a:accent6>
          <a:srgbClr val="002D8A"/>
        </a:accent6>
        <a:hlink>
          <a:srgbClr val="009999"/>
        </a:hlink>
        <a:folHlink>
          <a:srgbClr val="B2B2B2"/>
        </a:folHlink>
      </a:clrScheme>
      <a:clrMap bg1="dk2" tx1="lt1" bg2="dk1" tx2="lt2" accent1="accent1" accent2="accent2" accent3="accent3" accent4="accent4" accent5="accent5" accent6="accent6" hlink="hlink" folHlink="folHlink"/>
    </a:extraClrScheme>
    <a:extraClrScheme>
      <a:clrScheme name="RGS-IBG master slide 2">
        <a:dk1>
          <a:srgbClr val="314183"/>
        </a:dk1>
        <a:lt1>
          <a:srgbClr val="FFFFFF"/>
        </a:lt1>
        <a:dk2>
          <a:srgbClr val="0B1E45"/>
        </a:dk2>
        <a:lt2>
          <a:srgbClr val="FFFFFF"/>
        </a:lt2>
        <a:accent1>
          <a:srgbClr val="6666FF"/>
        </a:accent1>
        <a:accent2>
          <a:srgbClr val="0066FF"/>
        </a:accent2>
        <a:accent3>
          <a:srgbClr val="AAABB0"/>
        </a:accent3>
        <a:accent4>
          <a:srgbClr val="DADADA"/>
        </a:accent4>
        <a:accent5>
          <a:srgbClr val="B8B8FF"/>
        </a:accent5>
        <a:accent6>
          <a:srgbClr val="005CE7"/>
        </a:accent6>
        <a:hlink>
          <a:srgbClr val="006699"/>
        </a:hlink>
        <a:folHlink>
          <a:srgbClr val="B2B2B2"/>
        </a:folHlink>
      </a:clrScheme>
      <a:clrMap bg1="dk2" tx1="lt1" bg2="dk1" tx2="lt2" accent1="accent1" accent2="accent2" accent3="accent3" accent4="accent4" accent5="accent5" accent6="accent6" hlink="hlink" folHlink="folHlink"/>
    </a:extraClrScheme>
    <a:extraClrScheme>
      <a:clrScheme name="RGS-IBG master slide 3">
        <a:dk1>
          <a:srgbClr val="194349"/>
        </a:dk1>
        <a:lt1>
          <a:srgbClr val="FFFFCC"/>
        </a:lt1>
        <a:dk2>
          <a:srgbClr val="006666"/>
        </a:dk2>
        <a:lt2>
          <a:srgbClr val="FFFFFF"/>
        </a:lt2>
        <a:accent1>
          <a:srgbClr val="99CC00"/>
        </a:accent1>
        <a:accent2>
          <a:srgbClr val="00B6B2"/>
        </a:accent2>
        <a:accent3>
          <a:srgbClr val="AAB8B8"/>
        </a:accent3>
        <a:accent4>
          <a:srgbClr val="DADAAE"/>
        </a:accent4>
        <a:accent5>
          <a:srgbClr val="CAE2AA"/>
        </a:accent5>
        <a:accent6>
          <a:srgbClr val="00A5A1"/>
        </a:accent6>
        <a:hlink>
          <a:srgbClr val="669900"/>
        </a:hlink>
        <a:folHlink>
          <a:srgbClr val="666699"/>
        </a:folHlink>
      </a:clrScheme>
      <a:clrMap bg1="dk2" tx1="lt1" bg2="dk1" tx2="lt2" accent1="accent1" accent2="accent2" accent3="accent3" accent4="accent4" accent5="accent5" accent6="accent6" hlink="hlink" folHlink="folHlink"/>
    </a:extraClrScheme>
    <a:extraClrScheme>
      <a:clrScheme name="RGS-IBG master slide 4">
        <a:dk1>
          <a:srgbClr val="194349"/>
        </a:dk1>
        <a:lt1>
          <a:srgbClr val="FFFFCC"/>
        </a:lt1>
        <a:dk2>
          <a:srgbClr val="0000FF"/>
        </a:dk2>
        <a:lt2>
          <a:srgbClr val="FFFFFF"/>
        </a:lt2>
        <a:accent1>
          <a:srgbClr val="0099FF"/>
        </a:accent1>
        <a:accent2>
          <a:srgbClr val="33CC33"/>
        </a:accent2>
        <a:accent3>
          <a:srgbClr val="AAAAFF"/>
        </a:accent3>
        <a:accent4>
          <a:srgbClr val="DADAAE"/>
        </a:accent4>
        <a:accent5>
          <a:srgbClr val="AACAFF"/>
        </a:accent5>
        <a:accent6>
          <a:srgbClr val="2DB92D"/>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RGS-IBG master slide 5">
        <a:dk1>
          <a:srgbClr val="194349"/>
        </a:dk1>
        <a:lt1>
          <a:srgbClr val="FFFFCC"/>
        </a:lt1>
        <a:dk2>
          <a:srgbClr val="72A497"/>
        </a:dk2>
        <a:lt2>
          <a:srgbClr val="000000"/>
        </a:lt2>
        <a:accent1>
          <a:srgbClr val="805D32"/>
        </a:accent1>
        <a:accent2>
          <a:srgbClr val="7D2F3C"/>
        </a:accent2>
        <a:accent3>
          <a:srgbClr val="BCCFC9"/>
        </a:accent3>
        <a:accent4>
          <a:srgbClr val="DADAAE"/>
        </a:accent4>
        <a:accent5>
          <a:srgbClr val="C0B6AD"/>
        </a:accent5>
        <a:accent6>
          <a:srgbClr val="712A35"/>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RGS-IBG master slide 6">
        <a:dk1>
          <a:srgbClr val="1C1C1C"/>
        </a:dk1>
        <a:lt1>
          <a:srgbClr val="FFFFFF"/>
        </a:lt1>
        <a:dk2>
          <a:srgbClr val="710F0F"/>
        </a:dk2>
        <a:lt2>
          <a:srgbClr val="FFFFFF"/>
        </a:lt2>
        <a:accent1>
          <a:srgbClr val="FF9900"/>
        </a:accent1>
        <a:accent2>
          <a:srgbClr val="FF3300"/>
        </a:accent2>
        <a:accent3>
          <a:srgbClr val="BBAAAA"/>
        </a:accent3>
        <a:accent4>
          <a:srgbClr val="DADADA"/>
        </a:accent4>
        <a:accent5>
          <a:srgbClr val="FFCAAA"/>
        </a:accent5>
        <a:accent6>
          <a:srgbClr val="E72D00"/>
        </a:accent6>
        <a:hlink>
          <a:srgbClr val="666699"/>
        </a:hlink>
        <a:folHlink>
          <a:srgbClr val="996633"/>
        </a:folHlink>
      </a:clrScheme>
      <a:clrMap bg1="dk2" tx1="lt1" bg2="dk1" tx2="lt2" accent1="accent1" accent2="accent2" accent3="accent3" accent4="accent4" accent5="accent5" accent6="accent6" hlink="hlink" folHlink="folHlink"/>
    </a:extraClrScheme>
    <a:extraClrScheme>
      <a:clrScheme name="RGS-IBG master slide 7">
        <a:dk1>
          <a:srgbClr val="336666"/>
        </a:dk1>
        <a:lt1>
          <a:srgbClr val="FFFFFF"/>
        </a:lt1>
        <a:dk2>
          <a:srgbClr val="000000"/>
        </a:dk2>
        <a:lt2>
          <a:srgbClr val="666699"/>
        </a:lt2>
        <a:accent1>
          <a:srgbClr val="99CCCC"/>
        </a:accent1>
        <a:accent2>
          <a:srgbClr val="CCCCCC"/>
        </a:accent2>
        <a:accent3>
          <a:srgbClr val="FFFFFF"/>
        </a:accent3>
        <a:accent4>
          <a:srgbClr val="2A5656"/>
        </a:accent4>
        <a:accent5>
          <a:srgbClr val="CAE2E2"/>
        </a:accent5>
        <a:accent6>
          <a:srgbClr val="B9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RGS-IBG master slide 8">
        <a:dk1>
          <a:srgbClr val="000000"/>
        </a:dk1>
        <a:lt1>
          <a:srgbClr val="FFFFFF"/>
        </a:lt1>
        <a:dk2>
          <a:srgbClr val="000000"/>
        </a:dk2>
        <a:lt2>
          <a:srgbClr val="666699"/>
        </a:lt2>
        <a:accent1>
          <a:srgbClr val="FF9900"/>
        </a:accent1>
        <a:accent2>
          <a:srgbClr val="FF0000"/>
        </a:accent2>
        <a:accent3>
          <a:srgbClr val="FFFFFF"/>
        </a:accent3>
        <a:accent4>
          <a:srgbClr val="000000"/>
        </a:accent4>
        <a:accent5>
          <a:srgbClr val="FFCAAA"/>
        </a:accent5>
        <a:accent6>
          <a:srgbClr val="E70000"/>
        </a:accent6>
        <a:hlink>
          <a:srgbClr val="336699"/>
        </a:hlink>
        <a:folHlink>
          <a:srgbClr val="808080"/>
        </a:folHlink>
      </a:clrScheme>
      <a:clrMap bg1="lt1" tx1="dk1" bg2="lt2" tx2="dk2" accent1="accent1" accent2="accent2" accent3="accent3" accent4="accent4" accent5="accent5" accent6="accent6" hlink="hlink" folHlink="folHlink"/>
    </a:extraClrScheme>
    <a:extraClrScheme>
      <a:clrScheme name="RGS-IBG master slide 9">
        <a:dk1>
          <a:srgbClr val="000000"/>
        </a:dk1>
        <a:lt1>
          <a:srgbClr val="FFFFFF"/>
        </a:lt1>
        <a:dk2>
          <a:srgbClr val="000000"/>
        </a:dk2>
        <a:lt2>
          <a:srgbClr val="666699"/>
        </a:lt2>
        <a:accent1>
          <a:srgbClr val="CC3300"/>
        </a:accent1>
        <a:accent2>
          <a:srgbClr val="CC9900"/>
        </a:accent2>
        <a:accent3>
          <a:srgbClr val="FFFFFF"/>
        </a:accent3>
        <a:accent4>
          <a:srgbClr val="000000"/>
        </a:accent4>
        <a:accent5>
          <a:srgbClr val="E2ADAA"/>
        </a:accent5>
        <a:accent6>
          <a:srgbClr val="B98A00"/>
        </a:accent6>
        <a:hlink>
          <a:srgbClr val="CC6600"/>
        </a:hlink>
        <a:folHlink>
          <a:srgbClr val="808080"/>
        </a:folHlink>
      </a:clrScheme>
      <a:clrMap bg1="lt1" tx1="dk1" bg2="lt2" tx2="dk2" accent1="accent1" accent2="accent2" accent3="accent3" accent4="accent4" accent5="accent5" accent6="accent6" hlink="hlink" folHlink="folHlink"/>
    </a:extraClrScheme>
    <a:extraClrScheme>
      <a:clrScheme name="RGS-IBG master slide 10">
        <a:dk1>
          <a:srgbClr val="000000"/>
        </a:dk1>
        <a:lt1>
          <a:srgbClr val="FFFFFF"/>
        </a:lt1>
        <a:dk2>
          <a:srgbClr val="000000"/>
        </a:dk2>
        <a:lt2>
          <a:srgbClr val="666699"/>
        </a:lt2>
        <a:accent1>
          <a:srgbClr val="666699"/>
        </a:accent1>
        <a:accent2>
          <a:srgbClr val="9999FF"/>
        </a:accent2>
        <a:accent3>
          <a:srgbClr val="FFFFFF"/>
        </a:accent3>
        <a:accent4>
          <a:srgbClr val="000000"/>
        </a:accent4>
        <a:accent5>
          <a:srgbClr val="B8B8CA"/>
        </a:accent5>
        <a:accent6>
          <a:srgbClr val="8A8AE7"/>
        </a:accent6>
        <a:hlink>
          <a:srgbClr val="3366FF"/>
        </a:hlink>
        <a:folHlink>
          <a:srgbClr val="80808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RGS-IBG Powerpoint template</Template>
  <TotalTime>17522</TotalTime>
  <Words>2383</Words>
  <Application>Microsoft Office PowerPoint</Application>
  <PresentationFormat>On-screen Show (4:3)</PresentationFormat>
  <Paragraphs>173</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Helvetica</vt:lpstr>
      <vt:lpstr>Times New Roman</vt:lpstr>
      <vt:lpstr>Wingdings</vt:lpstr>
      <vt:lpstr>RGS-IBG master slide</vt:lpstr>
      <vt:lpstr>Salt marsh and coastal lagoons</vt:lpstr>
      <vt:lpstr>What is salt marsh?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Biodiversity of salt marsh</vt:lpstr>
      <vt:lpstr>PowerPoint Presentation</vt:lpstr>
      <vt:lpstr>Features of coastal lagoons</vt:lpstr>
      <vt:lpstr>PowerPoint Presentation</vt:lpstr>
      <vt:lpstr>Salt marshes: a threatened ecosystem</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Simon Pinfield</dc:creator>
  <cp:lastModifiedBy>Anderson, David - DEA (Geography)</cp:lastModifiedBy>
  <cp:revision>3</cp:revision>
  <dcterms:created xsi:type="dcterms:W3CDTF">2018-10-26T14:47:48Z</dcterms:created>
  <dcterms:modified xsi:type="dcterms:W3CDTF">2026-08-20T16:12:33Z</dcterms:modified>
</cp:coreProperties>
</file>