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8"/>
  </p:notesMasterIdLst>
  <p:sldIdLst>
    <p:sldId id="292" r:id="rId2"/>
    <p:sldId id="288" r:id="rId3"/>
    <p:sldId id="282" r:id="rId4"/>
    <p:sldId id="281" r:id="rId5"/>
    <p:sldId id="289" r:id="rId6"/>
    <p:sldId id="300" r:id="rId7"/>
    <p:sldId id="310" r:id="rId8"/>
    <p:sldId id="309" r:id="rId9"/>
    <p:sldId id="301" r:id="rId10"/>
    <p:sldId id="302" r:id="rId11"/>
    <p:sldId id="307" r:id="rId12"/>
    <p:sldId id="308" r:id="rId13"/>
    <p:sldId id="303" r:id="rId14"/>
    <p:sldId id="304" r:id="rId15"/>
    <p:sldId id="305" r:id="rId16"/>
    <p:sldId id="306" r:id="rId17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Helvetic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Helvetic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Helvetic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Helvetic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9">
          <p15:clr>
            <a:srgbClr val="A4A3A4"/>
          </p15:clr>
        </p15:guide>
        <p15:guide id="2" pos="93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rah Badger" initials="SB" lastIdx="1" clrIdx="0">
    <p:extLst>
      <p:ext uri="{19B8F6BF-5375-455C-9EA6-DF929625EA0E}">
        <p15:presenceInfo xmlns:p15="http://schemas.microsoft.com/office/powerpoint/2012/main" userId="eef3dbf8be48713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40160"/>
    <a:srgbClr val="797E01"/>
    <a:srgbClr val="B70005"/>
    <a:srgbClr val="01415B"/>
    <a:srgbClr val="D6621A"/>
    <a:srgbClr val="CE5300"/>
    <a:srgbClr val="D65700"/>
    <a:srgbClr val="F54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88015" autoAdjust="0"/>
  </p:normalViewPr>
  <p:slideViewPr>
    <p:cSldViewPr showGuides="1">
      <p:cViewPr varScale="1">
        <p:scale>
          <a:sx n="76" d="100"/>
          <a:sy n="76" d="100"/>
        </p:scale>
        <p:origin x="1670" y="53"/>
      </p:cViewPr>
      <p:guideLst>
        <p:guide orient="horz" pos="119"/>
        <p:guide pos="93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5" d="100"/>
          <a:sy n="65" d="100"/>
        </p:scale>
        <p:origin x="3154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324523-0F8E-4598-B466-B40667D642AC}" type="datetimeFigureOut">
              <a:rPr lang="en-GB" smtClean="0"/>
              <a:t>06/09/2019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97E395-083F-4092-8DED-3440120F86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5632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7E395-083F-4092-8DED-3440120F86D1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59668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State House is the ruin in the background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7E395-083F-4092-8DED-3440120F86D1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80625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Typical structures for new arrivals into the State House settlement. These dwellings are constructed by the migrants themselves.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7E395-083F-4092-8DED-3440120F86D1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0428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This type of structure is more permanent and the migrants aspire to this. It is typical for people to be able to move to this type of dwelling after a few years. These tend to be built by NGOs such as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Norwegian Refugee Council. For further details please see https://www.nrc.no/news/2014/april/700-households-resettled-in-hargeisa-somaliland/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7E395-083F-4092-8DED-3440120F86D1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99306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75656" y="188640"/>
            <a:ext cx="5542334" cy="1542033"/>
          </a:xfrm>
        </p:spPr>
        <p:txBody>
          <a:bodyPr anchor="t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66D574-CA4E-41EC-BFB7-1A202831826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69885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6375" y="190501"/>
            <a:ext cx="5496272" cy="1438299"/>
          </a:xfrm>
        </p:spPr>
        <p:txBody>
          <a:bodyPr anchor="t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9D9BD6-16DF-460D-8818-BAFF0451FD4D}" type="slidenum">
              <a:rPr lang="en-GB" altLang="en-US"/>
              <a:pPr/>
              <a:t>‹#›</a:t>
            </a:fld>
            <a:endParaRPr lang="en-GB" altLang="en-US"/>
          </a:p>
        </p:txBody>
      </p:sp>
      <p:pic>
        <p:nvPicPr>
          <p:cNvPr id="7" name="Picture 15" descr="rgs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0272" y="313264"/>
            <a:ext cx="1824451" cy="1315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7057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6375" y="190500"/>
            <a:ext cx="5424264" cy="1438300"/>
          </a:xfrm>
        </p:spPr>
        <p:txBody>
          <a:bodyPr anchor="t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844825"/>
            <a:ext cx="3429000" cy="417497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844825"/>
            <a:ext cx="3429000" cy="417497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4E1A6E-B03C-4BA9-BCC3-75FC69A50594}" type="slidenum">
              <a:rPr lang="en-GB" altLang="en-US"/>
              <a:pPr/>
              <a:t>‹#›</a:t>
            </a:fld>
            <a:endParaRPr lang="en-GB" altLang="en-US"/>
          </a:p>
        </p:txBody>
      </p:sp>
      <p:pic>
        <p:nvPicPr>
          <p:cNvPr id="8" name="Picture 15" descr="rgs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0272" y="313264"/>
            <a:ext cx="1824451" cy="1315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0226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6375" y="188912"/>
            <a:ext cx="5472608" cy="1439887"/>
          </a:xfrm>
        </p:spPr>
        <p:txBody>
          <a:bodyPr anchor="t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2816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12578"/>
            <a:ext cx="4040188" cy="368071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72816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12578"/>
            <a:ext cx="4041775" cy="368071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BC778C-4985-4B87-A566-26D203ABF273}" type="slidenum">
              <a:rPr lang="en-GB" altLang="en-US"/>
              <a:pPr/>
              <a:t>‹#›</a:t>
            </a:fld>
            <a:endParaRPr lang="en-GB" altLang="en-US"/>
          </a:p>
        </p:txBody>
      </p:sp>
      <p:pic>
        <p:nvPicPr>
          <p:cNvPr id="10" name="Picture 15" descr="rgs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0272" y="313264"/>
            <a:ext cx="1824451" cy="1315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7481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6375" y="206902"/>
            <a:ext cx="5424264" cy="1421898"/>
          </a:xfrm>
        </p:spPr>
        <p:txBody>
          <a:bodyPr anchor="t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47EEAF-DD4E-4CF4-BBA0-EAA76F911A92}" type="slidenum">
              <a:rPr lang="en-GB" altLang="en-US"/>
              <a:pPr/>
              <a:t>‹#›</a:t>
            </a:fld>
            <a:endParaRPr lang="en-GB" altLang="en-US"/>
          </a:p>
        </p:txBody>
      </p:sp>
      <p:pic>
        <p:nvPicPr>
          <p:cNvPr id="6" name="Picture 15" descr="rgs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0272" y="313264"/>
            <a:ext cx="1824451" cy="1315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5173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D577BE-B60F-4443-89BA-AC6850FF3B7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43641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7028184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88913"/>
            <a:ext cx="5227984" cy="45386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7028184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4CE6AA-BD4D-4B50-801E-5FC26DDB2F1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15214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00CBFF-0372-4B6D-9726-814647025C5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90232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6375" y="188913"/>
            <a:ext cx="5471889" cy="1439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485925" y="1844824"/>
            <a:ext cx="3429000" cy="41749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7325" y="1844824"/>
            <a:ext cx="3429000" cy="41749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629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766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24000" y="6248400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fld id="{99EC163C-451A-4E6F-ACF7-668EB386970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43726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76375" y="188640"/>
            <a:ext cx="5471889" cy="1411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 dirty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0" y="2060575"/>
            <a:ext cx="7010400" cy="395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 dirty="0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294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endParaRPr lang="en-GB" altLang="en-US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en-GB" altLang="en-US"/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24000" y="6248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03FE48AF-ABF3-40F6-B23F-7A4E1289867F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46087" name="Line 7"/>
          <p:cNvSpPr>
            <a:spLocks noChangeShapeType="1"/>
          </p:cNvSpPr>
          <p:nvPr userDrawn="1"/>
        </p:nvSpPr>
        <p:spPr bwMode="auto">
          <a:xfrm flipV="1">
            <a:off x="1371600" y="304800"/>
            <a:ext cx="0" cy="1295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6088" name="Oval 8"/>
          <p:cNvSpPr>
            <a:spLocks noChangeArrowheads="1"/>
          </p:cNvSpPr>
          <p:nvPr userDrawn="1"/>
        </p:nvSpPr>
        <p:spPr bwMode="auto">
          <a:xfrm>
            <a:off x="152400" y="838200"/>
            <a:ext cx="228600" cy="228600"/>
          </a:xfrm>
          <a:prstGeom prst="ellipse">
            <a:avLst/>
          </a:prstGeom>
          <a:solidFill>
            <a:srgbClr val="F54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46089" name="Oval 9"/>
          <p:cNvSpPr>
            <a:spLocks noChangeArrowheads="1"/>
          </p:cNvSpPr>
          <p:nvPr userDrawn="1"/>
        </p:nvSpPr>
        <p:spPr bwMode="auto">
          <a:xfrm>
            <a:off x="539750" y="838200"/>
            <a:ext cx="228600" cy="228600"/>
          </a:xfrm>
          <a:prstGeom prst="ellipse">
            <a:avLst/>
          </a:prstGeom>
          <a:solidFill>
            <a:srgbClr val="01415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46090" name="Oval 10"/>
          <p:cNvSpPr>
            <a:spLocks noChangeArrowheads="1"/>
          </p:cNvSpPr>
          <p:nvPr userDrawn="1"/>
        </p:nvSpPr>
        <p:spPr bwMode="auto">
          <a:xfrm>
            <a:off x="927100" y="838200"/>
            <a:ext cx="228600" cy="228600"/>
          </a:xfrm>
          <a:prstGeom prst="ellipse">
            <a:avLst/>
          </a:prstGeom>
          <a:solidFill>
            <a:srgbClr val="B7000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2400">
              <a:latin typeface="Times New Roman" pitchFamily="18" charset="0"/>
            </a:endParaRPr>
          </a:p>
        </p:txBody>
      </p:sp>
      <p:pic>
        <p:nvPicPr>
          <p:cNvPr id="23" name="Picture 15" descr="rgs"/>
          <p:cNvPicPr>
            <a:picLocks noChangeAspect="1" noChangeArrowheads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0272" y="313264"/>
            <a:ext cx="1824451" cy="1315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3" r:id="rId3"/>
    <p:sldLayoutId id="2147483654" r:id="rId4"/>
    <p:sldLayoutId id="2147483655" r:id="rId5"/>
    <p:sldLayoutId id="2147483656" r:id="rId6"/>
    <p:sldLayoutId id="2147483658" r:id="rId7"/>
    <p:sldLayoutId id="2147483659" r:id="rId8"/>
    <p:sldLayoutId id="2147483661" r:id="rId9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Helvetic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Helvetic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Helvetic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Helvetic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Helvetic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Helvetic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Helvetic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Helvetic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54C00"/>
        </a:buClr>
        <a:buSzPct val="70000"/>
        <a:buFont typeface="Wingdings" pitchFamily="2" charset="2"/>
        <a:buChar char="¢"/>
        <a:defRPr sz="30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1415B"/>
        </a:buClr>
        <a:buSzPct val="75000"/>
        <a:buFont typeface="Wingdings" pitchFamily="2" charset="2"/>
        <a:buChar char="l"/>
        <a:defRPr sz="2800">
          <a:solidFill>
            <a:schemeClr val="tx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B70005"/>
        </a:buClr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797E01"/>
        </a:buClr>
        <a:buChar char="•"/>
        <a:defRPr sz="2000">
          <a:solidFill>
            <a:schemeClr val="tx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740160"/>
        </a:buClr>
        <a:buChar char="•"/>
        <a:defRPr sz="200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740160"/>
        </a:buClr>
        <a:buChar char="•"/>
        <a:defRPr sz="20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740160"/>
        </a:buClr>
        <a:buChar char="•"/>
        <a:defRPr sz="20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740160"/>
        </a:buClr>
        <a:buChar char="•"/>
        <a:defRPr sz="20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740160"/>
        </a:buClr>
        <a:buChar char="•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rc.no/news/2014/april/700-households-resettled-in-hargeisa-somaliland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gs.org/schools/teaching-resources/migrants-on-the-margins-(1)/hargeisa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1475656" y="299348"/>
            <a:ext cx="5424264" cy="1320660"/>
          </a:xfrm>
          <a:solidFill>
            <a:srgbClr val="F54C00"/>
          </a:solidFill>
        </p:spPr>
        <p:txBody>
          <a:bodyPr/>
          <a:lstStyle/>
          <a:p>
            <a:r>
              <a:rPr lang="en-GB" altLang="en-US" b="1" dirty="0">
                <a:solidFill>
                  <a:schemeClr val="bg1"/>
                </a:solidFill>
              </a:rPr>
              <a:t>Migrants on the margins</a:t>
            </a:r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524000" y="2060575"/>
            <a:ext cx="7440488" cy="3959225"/>
          </a:xfrm>
          <a:noFill/>
          <a:ln/>
        </p:spPr>
        <p:txBody>
          <a:bodyPr/>
          <a:lstStyle/>
          <a:p>
            <a:r>
              <a:rPr lang="en-GB" altLang="en-US" dirty="0"/>
              <a:t>The densification of Hargeisa, Somaliland</a:t>
            </a:r>
          </a:p>
          <a:p>
            <a:pPr lvl="1"/>
            <a:r>
              <a:rPr lang="en-GB" altLang="en-US" dirty="0"/>
              <a:t>How has the density of housing in a squatter settlement changed through time?</a:t>
            </a:r>
          </a:p>
          <a:p>
            <a:pPr lvl="1"/>
            <a:r>
              <a:rPr lang="en-GB" altLang="en-US" dirty="0"/>
              <a:t>The following slides show how the State House settlement in Hargeisa has changed between 2002-2018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475656" y="299348"/>
            <a:ext cx="5424264" cy="1320660"/>
          </a:xfrm>
          <a:prstGeom prst="rect">
            <a:avLst/>
          </a:prstGeom>
          <a:solidFill>
            <a:srgbClr val="B70005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9pPr>
          </a:lstStyle>
          <a:p>
            <a:r>
              <a:rPr lang="en-GB" altLang="en-US" b="1" kern="0" dirty="0">
                <a:solidFill>
                  <a:schemeClr val="bg1"/>
                </a:solidFill>
              </a:rPr>
              <a:t>Types of dwelling</a:t>
            </a:r>
          </a:p>
        </p:txBody>
      </p:sp>
      <p:pic>
        <p:nvPicPr>
          <p:cNvPr id="5" name="Picture 4" descr="A picture containing sky, outdoor, ground, building&#10;&#10;Description generated with very high confidence">
            <a:extLst>
              <a:ext uri="{FF2B5EF4-FFF2-40B4-BE49-F238E27FC236}">
                <a16:creationId xmlns:a16="http://schemas.microsoft.com/office/drawing/2014/main" id="{9A0EEDFB-2F93-4D30-A585-012E8B036B3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730"/>
          <a:stretch/>
        </p:blipFill>
        <p:spPr>
          <a:xfrm>
            <a:off x="0" y="1714498"/>
            <a:ext cx="9144000" cy="51435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F74E8F2-359A-4EED-84AB-634BB804FCC3}"/>
              </a:ext>
            </a:extLst>
          </p:cNvPr>
          <p:cNvSpPr txBox="1"/>
          <p:nvPr/>
        </p:nvSpPr>
        <p:spPr>
          <a:xfrm>
            <a:off x="6660232" y="6309320"/>
            <a:ext cx="2202658" cy="324222"/>
          </a:xfrm>
          <a:prstGeom prst="rect">
            <a:avLst/>
          </a:prstGeom>
          <a:solidFill>
            <a:schemeClr val="bg1"/>
          </a:solidFill>
          <a:ln w="127000" cap="sq" cmpd="thinThick">
            <a:solidFill>
              <a:schemeClr val="bg1"/>
            </a:solidFill>
          </a:ln>
        </p:spPr>
        <p:txBody>
          <a:bodyPr vert="horz" wrap="square" lIns="91440" tIns="45720" rIns="91440" bIns="45720" rtlCol="0" anchor="ctr">
            <a:normAutofit fontScale="92500" lnSpcReduction="1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b="1" dirty="0">
                <a:latin typeface="Angsana New" panose="02020603050405020304" pitchFamily="18" charset="-34"/>
                <a:ea typeface="+mj-ea"/>
                <a:cs typeface="Angsana New" panose="02020603050405020304" pitchFamily="18" charset="-34"/>
              </a:rPr>
              <a:t>State House, Hargeisa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47D4D4F-C7AB-47D2-9B38-8DD0EFCA4BB1}"/>
              </a:ext>
            </a:extLst>
          </p:cNvPr>
          <p:cNvSpPr txBox="1"/>
          <p:nvPr/>
        </p:nvSpPr>
        <p:spPr>
          <a:xfrm>
            <a:off x="107504" y="1772816"/>
            <a:ext cx="6120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Examples of dwellings in Hargeisa © Chris Smith 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80197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217C7DA-EF10-4B23-9436-A4AD0BF1DE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33" y="260648"/>
            <a:ext cx="9028533" cy="6019023"/>
          </a:xfr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14AA7E0-605F-4E85-96D4-7C57D2CAAD08}"/>
              </a:ext>
            </a:extLst>
          </p:cNvPr>
          <p:cNvSpPr/>
          <p:nvPr/>
        </p:nvSpPr>
        <p:spPr>
          <a:xfrm>
            <a:off x="57732" y="260648"/>
            <a:ext cx="61704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Tents made of recycled material and clothing in Hargeisa</a:t>
            </a:r>
          </a:p>
          <a:p>
            <a:r>
              <a:rPr lang="en-GB" dirty="0"/>
              <a:t>© Chris Smith  </a:t>
            </a:r>
          </a:p>
        </p:txBody>
      </p:sp>
    </p:spTree>
    <p:extLst>
      <p:ext uri="{BB962C8B-B14F-4D97-AF65-F5344CB8AC3E}">
        <p14:creationId xmlns:p14="http://schemas.microsoft.com/office/powerpoint/2010/main" val="21322963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D08344E-656E-4EBF-9A3E-6BB7D3732D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02" y="260648"/>
            <a:ext cx="8964995" cy="5976664"/>
          </a:xfr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3BAB574-F6DE-46FB-BFE5-EEAEB9249F7D}"/>
              </a:ext>
            </a:extLst>
          </p:cNvPr>
          <p:cNvSpPr/>
          <p:nvPr/>
        </p:nvSpPr>
        <p:spPr>
          <a:xfrm>
            <a:off x="89502" y="297522"/>
            <a:ext cx="77228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Dwellings made from tin sheeting and recycled materials in Hargeisa</a:t>
            </a:r>
          </a:p>
          <a:p>
            <a:r>
              <a:rPr lang="en-GB" dirty="0"/>
              <a:t>© Chris Smith </a:t>
            </a:r>
          </a:p>
        </p:txBody>
      </p:sp>
    </p:spTree>
    <p:extLst>
      <p:ext uri="{BB962C8B-B14F-4D97-AF65-F5344CB8AC3E}">
        <p14:creationId xmlns:p14="http://schemas.microsoft.com/office/powerpoint/2010/main" val="3029246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3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GB" altLang="en-US" dirty="0"/>
              <a:t>Those constructed by the individuals and are often a mixture of mud and materials such as clothing.</a:t>
            </a:r>
          </a:p>
          <a:p>
            <a:r>
              <a:rPr lang="en-GB" altLang="en-US" dirty="0"/>
              <a:t>The dwellings are constructed from materials such as corrugated iron for the roofing and have been provided by NGO’s such as the example here - </a:t>
            </a:r>
            <a:r>
              <a:rPr lang="en-GB" dirty="0">
                <a:hlinkClick r:id="rId2"/>
              </a:rPr>
              <a:t>Norwegian Refugee Council </a:t>
            </a:r>
            <a:endParaRPr lang="en-GB" dirty="0"/>
          </a:p>
          <a:p>
            <a:r>
              <a:rPr lang="en-GB" altLang="en-US" dirty="0"/>
              <a:t>The more permanent structures offer a sense of security.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475656" y="299348"/>
            <a:ext cx="5424264" cy="1320660"/>
          </a:xfrm>
          <a:prstGeom prst="rect">
            <a:avLst/>
          </a:prstGeom>
          <a:solidFill>
            <a:srgbClr val="797E0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9pPr>
          </a:lstStyle>
          <a:p>
            <a:r>
              <a:rPr lang="en-GB" altLang="en-US" b="1" kern="0" dirty="0">
                <a:solidFill>
                  <a:schemeClr val="bg1"/>
                </a:solidFill>
              </a:rPr>
              <a:t>Types of dwelling - review</a:t>
            </a:r>
          </a:p>
        </p:txBody>
      </p:sp>
    </p:spTree>
    <p:extLst>
      <p:ext uri="{BB962C8B-B14F-4D97-AF65-F5344CB8AC3E}">
        <p14:creationId xmlns:p14="http://schemas.microsoft.com/office/powerpoint/2010/main" val="38610132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6" name="Rectangle 6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GB" altLang="en-US" dirty="0"/>
              <a:t>What are the challenges that rapidly growing settlements such as Hargeisa are facing in terms of meeting the needs of migrants?</a:t>
            </a:r>
          </a:p>
          <a:p>
            <a:r>
              <a:rPr lang="en-GB" altLang="en-US" dirty="0"/>
              <a:t>The people who live in these squatter settlements often feel ‘trapped’ or ‘invisible’. </a:t>
            </a:r>
            <a:r>
              <a:rPr lang="en-GB" altLang="en-US"/>
              <a:t>What </a:t>
            </a:r>
            <a:r>
              <a:rPr lang="en-GB" altLang="en-US" dirty="0"/>
              <a:t>do you think they mean by this?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475656" y="299348"/>
            <a:ext cx="5424264" cy="1320660"/>
          </a:xfrm>
          <a:prstGeom prst="rect">
            <a:avLst/>
          </a:prstGeom>
          <a:solidFill>
            <a:srgbClr val="740160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9pPr>
          </a:lstStyle>
          <a:p>
            <a:r>
              <a:rPr lang="en-GB" altLang="en-US" b="1" kern="0" dirty="0">
                <a:solidFill>
                  <a:schemeClr val="bg1"/>
                </a:solidFill>
              </a:rPr>
              <a:t>Discussion points</a:t>
            </a:r>
          </a:p>
        </p:txBody>
      </p:sp>
    </p:spTree>
    <p:extLst>
      <p:ext uri="{BB962C8B-B14F-4D97-AF65-F5344CB8AC3E}">
        <p14:creationId xmlns:p14="http://schemas.microsoft.com/office/powerpoint/2010/main" val="12994989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1475656" y="299348"/>
            <a:ext cx="5424264" cy="1320660"/>
          </a:xfrm>
          <a:solidFill>
            <a:srgbClr val="F54C00"/>
          </a:solidFill>
        </p:spPr>
        <p:txBody>
          <a:bodyPr/>
          <a:lstStyle/>
          <a:p>
            <a:r>
              <a:rPr lang="en-GB" altLang="en-US" b="1" dirty="0">
                <a:solidFill>
                  <a:schemeClr val="bg1"/>
                </a:solidFill>
              </a:rPr>
              <a:t>Possible solutions – discussion points</a:t>
            </a:r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490900" y="1772816"/>
            <a:ext cx="7010400" cy="3959225"/>
          </a:xfrm>
          <a:noFill/>
          <a:ln/>
        </p:spPr>
        <p:txBody>
          <a:bodyPr/>
          <a:lstStyle/>
          <a:p>
            <a:r>
              <a:rPr lang="en-GB" altLang="en-US" dirty="0"/>
              <a:t>How do migrants build social networks? How do these networks help communities to feel a sense of belonging?</a:t>
            </a:r>
          </a:p>
          <a:p>
            <a:r>
              <a:rPr lang="en-GB" altLang="en-US" dirty="0"/>
              <a:t>Whose responsibility is it to ensure that these communities receive the opportunities that they were seeking when they moved? Governments, NGO’s, private sector companies or the individuals themselves?</a:t>
            </a:r>
          </a:p>
        </p:txBody>
      </p:sp>
    </p:spTree>
    <p:extLst>
      <p:ext uri="{BB962C8B-B14F-4D97-AF65-F5344CB8AC3E}">
        <p14:creationId xmlns:p14="http://schemas.microsoft.com/office/powerpoint/2010/main" val="7650760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475656" y="299348"/>
            <a:ext cx="5424264" cy="1320660"/>
          </a:xfrm>
          <a:prstGeom prst="rect">
            <a:avLst/>
          </a:prstGeom>
          <a:solidFill>
            <a:srgbClr val="01415B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9pPr>
          </a:lstStyle>
          <a:p>
            <a:r>
              <a:rPr lang="en-GB" altLang="en-US" b="1" kern="0" dirty="0">
                <a:solidFill>
                  <a:schemeClr val="bg1"/>
                </a:solidFill>
              </a:rPr>
              <a:t>Useful links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04BCD28B-7951-4162-9970-84B7F78567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2060575"/>
            <a:ext cx="7010400" cy="395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54C00"/>
              </a:buClr>
              <a:buSzPct val="70000"/>
              <a:buFont typeface="Wingdings" pitchFamily="2" charset="2"/>
              <a:buChar char="¢"/>
              <a:defRPr sz="3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1415B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70005"/>
              </a:buClr>
              <a:buChar char="•"/>
              <a:defRPr sz="2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97E01"/>
              </a:buClr>
              <a:buChar char="•"/>
              <a:defRPr sz="2000">
                <a:solidFill>
                  <a:schemeClr val="tx2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40160"/>
              </a:buClr>
              <a:buChar char="•"/>
              <a:defRPr sz="200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40160"/>
              </a:buClr>
              <a:buChar char="•"/>
              <a:defRPr sz="2000">
                <a:solidFill>
                  <a:schemeClr val="tx2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40160"/>
              </a:buClr>
              <a:buChar char="•"/>
              <a:defRPr sz="2000">
                <a:solidFill>
                  <a:schemeClr val="tx2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40160"/>
              </a:buClr>
              <a:buChar char="•"/>
              <a:defRPr sz="2000">
                <a:solidFill>
                  <a:schemeClr val="tx2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40160"/>
              </a:buClr>
              <a:buChar char="•"/>
              <a:defRPr sz="2000">
                <a:solidFill>
                  <a:schemeClr val="tx2"/>
                </a:solidFill>
                <a:latin typeface="+mn-lt"/>
              </a:defRPr>
            </a:lvl9pPr>
          </a:lstStyle>
          <a:p>
            <a:r>
              <a:rPr lang="en-GB" altLang="en-US" kern="0" dirty="0"/>
              <a:t>Further resources on Hargeisa can be found </a:t>
            </a:r>
            <a:r>
              <a:rPr lang="en-GB" altLang="en-US" kern="0" dirty="0">
                <a:hlinkClick r:id="rId2"/>
              </a:rPr>
              <a:t>here</a:t>
            </a:r>
            <a:r>
              <a:rPr lang="en-GB" altLang="en-US" kern="0" dirty="0"/>
              <a:t> including a video interview, a map and the poster ‘How are cities changing?’</a:t>
            </a:r>
          </a:p>
        </p:txBody>
      </p:sp>
    </p:spTree>
    <p:extLst>
      <p:ext uri="{BB962C8B-B14F-4D97-AF65-F5344CB8AC3E}">
        <p14:creationId xmlns:p14="http://schemas.microsoft.com/office/powerpoint/2010/main" val="30634627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475656" y="299348"/>
            <a:ext cx="5424264" cy="1320660"/>
          </a:xfrm>
          <a:prstGeom prst="rect">
            <a:avLst/>
          </a:prstGeom>
          <a:solidFill>
            <a:srgbClr val="01415B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9pPr>
          </a:lstStyle>
          <a:p>
            <a:r>
              <a:rPr lang="en-GB" altLang="en-US" b="1" kern="0" dirty="0">
                <a:solidFill>
                  <a:schemeClr val="bg1"/>
                </a:solidFill>
              </a:rPr>
              <a:t>State House</a:t>
            </a:r>
          </a:p>
          <a:p>
            <a:r>
              <a:rPr lang="en-GB" altLang="en-US" b="1" kern="0" dirty="0">
                <a:solidFill>
                  <a:schemeClr val="bg1"/>
                </a:solidFill>
              </a:rPr>
              <a:t>Hargeisa - 2002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D851132-EEB3-452C-B4C3-E9342EBE90F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120" y="1627560"/>
            <a:ext cx="7415759" cy="523799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475656" y="299348"/>
            <a:ext cx="5424264" cy="1320660"/>
          </a:xfrm>
          <a:prstGeom prst="rect">
            <a:avLst/>
          </a:prstGeom>
          <a:solidFill>
            <a:srgbClr val="B70005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9pPr>
          </a:lstStyle>
          <a:p>
            <a:r>
              <a:rPr lang="en-GB" altLang="en-US" b="1" kern="0" dirty="0">
                <a:solidFill>
                  <a:schemeClr val="bg1"/>
                </a:solidFill>
              </a:rPr>
              <a:t>State House</a:t>
            </a:r>
          </a:p>
          <a:p>
            <a:r>
              <a:rPr lang="en-GB" altLang="en-US" b="1" kern="0" dirty="0">
                <a:solidFill>
                  <a:schemeClr val="bg1"/>
                </a:solidFill>
              </a:rPr>
              <a:t>Hargeisa - 2008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AD1AF23-5637-4E4A-926F-2CBC7CC760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339" y="1646907"/>
            <a:ext cx="7381321" cy="5213667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475656" y="299348"/>
            <a:ext cx="5424264" cy="1320660"/>
          </a:xfrm>
          <a:prstGeom prst="rect">
            <a:avLst/>
          </a:prstGeom>
          <a:solidFill>
            <a:srgbClr val="797E0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9pPr>
          </a:lstStyle>
          <a:p>
            <a:r>
              <a:rPr lang="en-GB" altLang="en-US" b="1" kern="0" dirty="0">
                <a:solidFill>
                  <a:schemeClr val="bg1"/>
                </a:solidFill>
              </a:rPr>
              <a:t>State House</a:t>
            </a:r>
          </a:p>
          <a:p>
            <a:r>
              <a:rPr lang="en-GB" altLang="en-US" b="1" kern="0" dirty="0">
                <a:solidFill>
                  <a:schemeClr val="bg1"/>
                </a:solidFill>
              </a:rPr>
              <a:t>Hargeisa - 2014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0B7B04-7941-4B18-BEAC-7BAB2FDB46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120" y="1620008"/>
            <a:ext cx="7415760" cy="523799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475656" y="299348"/>
            <a:ext cx="5424264" cy="1320660"/>
          </a:xfrm>
          <a:prstGeom prst="rect">
            <a:avLst/>
          </a:prstGeom>
          <a:solidFill>
            <a:srgbClr val="740160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9pPr>
          </a:lstStyle>
          <a:p>
            <a:r>
              <a:rPr lang="en-GB" altLang="en-US" b="1" kern="0" dirty="0">
                <a:solidFill>
                  <a:schemeClr val="bg1"/>
                </a:solidFill>
              </a:rPr>
              <a:t>State House</a:t>
            </a:r>
          </a:p>
          <a:p>
            <a:r>
              <a:rPr lang="en-GB" altLang="en-US" b="1" kern="0" dirty="0">
                <a:solidFill>
                  <a:schemeClr val="bg1"/>
                </a:solidFill>
              </a:rPr>
              <a:t>Hargeisa - 2018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32E3E73-BB0C-4094-B610-93E8BB78F4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670118"/>
            <a:ext cx="7344816" cy="518788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1475656" y="299348"/>
            <a:ext cx="5424264" cy="1320660"/>
          </a:xfrm>
          <a:solidFill>
            <a:srgbClr val="F54C00"/>
          </a:solidFill>
        </p:spPr>
        <p:txBody>
          <a:bodyPr/>
          <a:lstStyle/>
          <a:p>
            <a:r>
              <a:rPr lang="en-GB" altLang="en-US" b="1" dirty="0">
                <a:solidFill>
                  <a:schemeClr val="bg1"/>
                </a:solidFill>
              </a:rPr>
              <a:t>Densification activity</a:t>
            </a:r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GB" altLang="en-US" dirty="0"/>
              <a:t>Using the satellite images from Hargeisa, estimate the density of settlements for each year</a:t>
            </a:r>
          </a:p>
          <a:p>
            <a:r>
              <a:rPr lang="en-GB" altLang="en-US" dirty="0"/>
              <a:t>How has the density of the State House settlement changed through time?</a:t>
            </a:r>
          </a:p>
          <a:p>
            <a:r>
              <a:rPr lang="en-GB" altLang="en-US" dirty="0"/>
              <a:t>What settlement patterns can you observe? Why do you think it has developed in this way?</a:t>
            </a:r>
          </a:p>
        </p:txBody>
      </p:sp>
    </p:spTree>
    <p:extLst>
      <p:ext uri="{BB962C8B-B14F-4D97-AF65-F5344CB8AC3E}">
        <p14:creationId xmlns:p14="http://schemas.microsoft.com/office/powerpoint/2010/main" val="31328741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475656" y="299348"/>
            <a:ext cx="5424264" cy="1320660"/>
          </a:xfrm>
          <a:prstGeom prst="rect">
            <a:avLst/>
          </a:prstGeom>
          <a:solidFill>
            <a:srgbClr val="01415B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9pPr>
          </a:lstStyle>
          <a:p>
            <a:r>
              <a:rPr lang="en-GB" altLang="en-US" b="1" kern="0" dirty="0">
                <a:solidFill>
                  <a:schemeClr val="bg1"/>
                </a:solidFill>
              </a:rPr>
              <a:t>Building size and occupancy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04BCD28B-7951-4162-9970-84B7F78567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2060575"/>
            <a:ext cx="7010400" cy="395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54C00"/>
              </a:buClr>
              <a:buSzPct val="70000"/>
              <a:buFont typeface="Wingdings" pitchFamily="2" charset="2"/>
              <a:buChar char="¢"/>
              <a:defRPr sz="3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1415B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70005"/>
              </a:buClr>
              <a:buChar char="•"/>
              <a:defRPr sz="2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97E01"/>
              </a:buClr>
              <a:buChar char="•"/>
              <a:defRPr sz="2000">
                <a:solidFill>
                  <a:schemeClr val="tx2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40160"/>
              </a:buClr>
              <a:buChar char="•"/>
              <a:defRPr sz="200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40160"/>
              </a:buClr>
              <a:buChar char="•"/>
              <a:defRPr sz="2000">
                <a:solidFill>
                  <a:schemeClr val="tx2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40160"/>
              </a:buClr>
              <a:buChar char="•"/>
              <a:defRPr sz="2000">
                <a:solidFill>
                  <a:schemeClr val="tx2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40160"/>
              </a:buClr>
              <a:buChar char="•"/>
              <a:defRPr sz="2000">
                <a:solidFill>
                  <a:schemeClr val="tx2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40160"/>
              </a:buClr>
              <a:buChar char="•"/>
              <a:defRPr sz="2000">
                <a:solidFill>
                  <a:schemeClr val="tx2"/>
                </a:solidFill>
                <a:latin typeface="+mn-lt"/>
              </a:defRPr>
            </a:lvl9pPr>
          </a:lstStyle>
          <a:p>
            <a:r>
              <a:rPr lang="en-GB" altLang="en-US" kern="0" dirty="0"/>
              <a:t>The slide below shows the size of the buildings in State House.</a:t>
            </a:r>
          </a:p>
          <a:p>
            <a:r>
              <a:rPr lang="en-GB" altLang="en-US" kern="0" dirty="0"/>
              <a:t>The average occupancy in the dwellings is 7.</a:t>
            </a:r>
          </a:p>
          <a:p>
            <a:r>
              <a:rPr lang="en-GB" altLang="en-US" kern="0" dirty="0"/>
              <a:t>Can you calculate how many people are living in State House?</a:t>
            </a:r>
          </a:p>
          <a:p>
            <a:endParaRPr lang="en-GB" altLang="en-US" kern="0" dirty="0"/>
          </a:p>
          <a:p>
            <a:endParaRPr lang="en-GB" altLang="en-US" kern="0" dirty="0"/>
          </a:p>
          <a:p>
            <a:endParaRPr lang="en-GB" altLang="en-US" kern="0" dirty="0"/>
          </a:p>
          <a:p>
            <a:endParaRPr lang="en-GB" altLang="en-US" kern="0" dirty="0"/>
          </a:p>
        </p:txBody>
      </p:sp>
    </p:spTree>
    <p:extLst>
      <p:ext uri="{BB962C8B-B14F-4D97-AF65-F5344CB8AC3E}">
        <p14:creationId xmlns:p14="http://schemas.microsoft.com/office/powerpoint/2010/main" val="35141569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475656" y="299348"/>
            <a:ext cx="5424264" cy="1320660"/>
          </a:xfrm>
          <a:prstGeom prst="rect">
            <a:avLst/>
          </a:prstGeom>
          <a:solidFill>
            <a:srgbClr val="797E0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9pPr>
          </a:lstStyle>
          <a:p>
            <a:r>
              <a:rPr lang="en-GB" altLang="en-US" b="1" kern="0" dirty="0">
                <a:solidFill>
                  <a:schemeClr val="bg1"/>
                </a:solidFill>
              </a:rPr>
              <a:t>Building size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6CBACC-7D25-47F9-A45C-2D6B487B2E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801928"/>
            <a:ext cx="6921730" cy="5030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6081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475656" y="299348"/>
            <a:ext cx="5424264" cy="1320660"/>
          </a:xfrm>
          <a:prstGeom prst="rect">
            <a:avLst/>
          </a:prstGeom>
          <a:solidFill>
            <a:srgbClr val="01415B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9pPr>
          </a:lstStyle>
          <a:p>
            <a:r>
              <a:rPr lang="en-GB" altLang="en-US" b="1" kern="0" dirty="0">
                <a:solidFill>
                  <a:schemeClr val="bg1"/>
                </a:solidFill>
              </a:rPr>
              <a:t>Types of dwelling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04BCD28B-7951-4162-9970-84B7F78567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2060575"/>
            <a:ext cx="7010400" cy="395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54C00"/>
              </a:buClr>
              <a:buSzPct val="70000"/>
              <a:buFont typeface="Wingdings" pitchFamily="2" charset="2"/>
              <a:buChar char="¢"/>
              <a:defRPr sz="3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1415B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70005"/>
              </a:buClr>
              <a:buChar char="•"/>
              <a:defRPr sz="2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97E01"/>
              </a:buClr>
              <a:buChar char="•"/>
              <a:defRPr sz="2000">
                <a:solidFill>
                  <a:schemeClr val="tx2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40160"/>
              </a:buClr>
              <a:buChar char="•"/>
              <a:defRPr sz="200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40160"/>
              </a:buClr>
              <a:buChar char="•"/>
              <a:defRPr sz="2000">
                <a:solidFill>
                  <a:schemeClr val="tx2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40160"/>
              </a:buClr>
              <a:buChar char="•"/>
              <a:defRPr sz="2000">
                <a:solidFill>
                  <a:schemeClr val="tx2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40160"/>
              </a:buClr>
              <a:buChar char="•"/>
              <a:defRPr sz="2000">
                <a:solidFill>
                  <a:schemeClr val="tx2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40160"/>
              </a:buClr>
              <a:buChar char="•"/>
              <a:defRPr sz="2000">
                <a:solidFill>
                  <a:schemeClr val="tx2"/>
                </a:solidFill>
                <a:latin typeface="+mn-lt"/>
              </a:defRPr>
            </a:lvl9pPr>
          </a:lstStyle>
          <a:p>
            <a:r>
              <a:rPr lang="en-GB" altLang="en-US" kern="0" dirty="0"/>
              <a:t>Look at the two different types of dwelling in the photographs on the next slides</a:t>
            </a:r>
          </a:p>
          <a:p>
            <a:r>
              <a:rPr lang="en-GB" altLang="en-US" kern="0" dirty="0"/>
              <a:t>Describe the materials used in the two different types of dwelling</a:t>
            </a:r>
          </a:p>
          <a:p>
            <a:r>
              <a:rPr lang="en-GB" altLang="en-US" kern="0" dirty="0"/>
              <a:t>Why do you think that the people living in this settlement aspire to live in the dwellings in the background?</a:t>
            </a:r>
          </a:p>
          <a:p>
            <a:endParaRPr lang="en-GB" altLang="en-US" kern="0" dirty="0"/>
          </a:p>
        </p:txBody>
      </p:sp>
    </p:spTree>
    <p:extLst>
      <p:ext uri="{BB962C8B-B14F-4D97-AF65-F5344CB8AC3E}">
        <p14:creationId xmlns:p14="http://schemas.microsoft.com/office/powerpoint/2010/main" val="2224489130"/>
      </p:ext>
    </p:extLst>
  </p:cSld>
  <p:clrMapOvr>
    <a:masterClrMapping/>
  </p:clrMapOvr>
</p:sld>
</file>

<file path=ppt/theme/theme1.xml><?xml version="1.0" encoding="utf-8"?>
<a:theme xmlns:a="http://schemas.openxmlformats.org/drawingml/2006/main" name="RGS-IBG master slide">
  <a:themeElements>
    <a:clrScheme name="RGS-IBG master slide 8">
      <a:dk1>
        <a:srgbClr val="000000"/>
      </a:dk1>
      <a:lt1>
        <a:srgbClr val="FFFFFF"/>
      </a:lt1>
      <a:dk2>
        <a:srgbClr val="000000"/>
      </a:dk2>
      <a:lt2>
        <a:srgbClr val="666699"/>
      </a:lt2>
      <a:accent1>
        <a:srgbClr val="FF9900"/>
      </a:accent1>
      <a:accent2>
        <a:srgbClr val="FF0000"/>
      </a:accent2>
      <a:accent3>
        <a:srgbClr val="FFFFFF"/>
      </a:accent3>
      <a:accent4>
        <a:srgbClr val="000000"/>
      </a:accent4>
      <a:accent5>
        <a:srgbClr val="FFCAAA"/>
      </a:accent5>
      <a:accent6>
        <a:srgbClr val="E70000"/>
      </a:accent6>
      <a:hlink>
        <a:srgbClr val="336699"/>
      </a:hlink>
      <a:folHlink>
        <a:srgbClr val="808080"/>
      </a:folHlink>
    </a:clrScheme>
    <a:fontScheme name="RGS-IBG master slide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GS-IBG master slide 1">
        <a:dk1>
          <a:srgbClr val="25252F"/>
        </a:dk1>
        <a:lt1>
          <a:srgbClr val="9999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3399"/>
        </a:accent2>
        <a:accent3>
          <a:srgbClr val="AAAAAA"/>
        </a:accent3>
        <a:accent4>
          <a:srgbClr val="8282DA"/>
        </a:accent4>
        <a:accent5>
          <a:srgbClr val="ADB8FF"/>
        </a:accent5>
        <a:accent6>
          <a:srgbClr val="002D8A"/>
        </a:accent6>
        <a:hlink>
          <a:srgbClr val="0099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GS-IBG master slide 2">
        <a:dk1>
          <a:srgbClr val="314183"/>
        </a:dk1>
        <a:lt1>
          <a:srgbClr val="FFFFFF"/>
        </a:lt1>
        <a:dk2>
          <a:srgbClr val="0B1E45"/>
        </a:dk2>
        <a:lt2>
          <a:srgbClr val="FFFFFF"/>
        </a:lt2>
        <a:accent1>
          <a:srgbClr val="6666FF"/>
        </a:accent1>
        <a:accent2>
          <a:srgbClr val="0066FF"/>
        </a:accent2>
        <a:accent3>
          <a:srgbClr val="AAABB0"/>
        </a:accent3>
        <a:accent4>
          <a:srgbClr val="DADADA"/>
        </a:accent4>
        <a:accent5>
          <a:srgbClr val="B8B8FF"/>
        </a:accent5>
        <a:accent6>
          <a:srgbClr val="005CE7"/>
        </a:accent6>
        <a:hlink>
          <a:srgbClr val="00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GS-IBG master slide 3">
        <a:dk1>
          <a:srgbClr val="194349"/>
        </a:dk1>
        <a:lt1>
          <a:srgbClr val="FFFFCC"/>
        </a:lt1>
        <a:dk2>
          <a:srgbClr val="006666"/>
        </a:dk2>
        <a:lt2>
          <a:srgbClr val="FFFFFF"/>
        </a:lt2>
        <a:accent1>
          <a:srgbClr val="99CC00"/>
        </a:accent1>
        <a:accent2>
          <a:srgbClr val="00B6B2"/>
        </a:accent2>
        <a:accent3>
          <a:srgbClr val="AAB8B8"/>
        </a:accent3>
        <a:accent4>
          <a:srgbClr val="DADAAE"/>
        </a:accent4>
        <a:accent5>
          <a:srgbClr val="CAE2AA"/>
        </a:accent5>
        <a:accent6>
          <a:srgbClr val="00A5A1"/>
        </a:accent6>
        <a:hlink>
          <a:srgbClr val="669900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GS-IBG master slide 4">
        <a:dk1>
          <a:srgbClr val="194349"/>
        </a:dk1>
        <a:lt1>
          <a:srgbClr val="FFFFCC"/>
        </a:lt1>
        <a:dk2>
          <a:srgbClr val="0000FF"/>
        </a:dk2>
        <a:lt2>
          <a:srgbClr val="FFFFFF"/>
        </a:lt2>
        <a:accent1>
          <a:srgbClr val="0099FF"/>
        </a:accent1>
        <a:accent2>
          <a:srgbClr val="33CC33"/>
        </a:accent2>
        <a:accent3>
          <a:srgbClr val="AAAAFF"/>
        </a:accent3>
        <a:accent4>
          <a:srgbClr val="DADAAE"/>
        </a:accent4>
        <a:accent5>
          <a:srgbClr val="AACAFF"/>
        </a:accent5>
        <a:accent6>
          <a:srgbClr val="2DB9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GS-IBG master slide 5">
        <a:dk1>
          <a:srgbClr val="194349"/>
        </a:dk1>
        <a:lt1>
          <a:srgbClr val="FFFFCC"/>
        </a:lt1>
        <a:dk2>
          <a:srgbClr val="72A497"/>
        </a:dk2>
        <a:lt2>
          <a:srgbClr val="000000"/>
        </a:lt2>
        <a:accent1>
          <a:srgbClr val="805D32"/>
        </a:accent1>
        <a:accent2>
          <a:srgbClr val="7D2F3C"/>
        </a:accent2>
        <a:accent3>
          <a:srgbClr val="BCCFC9"/>
        </a:accent3>
        <a:accent4>
          <a:srgbClr val="DADAAE"/>
        </a:accent4>
        <a:accent5>
          <a:srgbClr val="C0B6AD"/>
        </a:accent5>
        <a:accent6>
          <a:srgbClr val="712A35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GS-IBG master slide 6">
        <a:dk1>
          <a:srgbClr val="1C1C1C"/>
        </a:dk1>
        <a:lt1>
          <a:srgbClr val="FFFFFF"/>
        </a:lt1>
        <a:dk2>
          <a:srgbClr val="710F0F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BB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666699"/>
        </a:hlink>
        <a:folHlink>
          <a:srgbClr val="99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GS-IBG master slide 7">
        <a:dk1>
          <a:srgbClr val="336666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CCCCCC"/>
        </a:accent2>
        <a:accent3>
          <a:srgbClr val="FFFFFF"/>
        </a:accent3>
        <a:accent4>
          <a:srgbClr val="2A5656"/>
        </a:accent4>
        <a:accent5>
          <a:srgbClr val="CAE2E2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GS-IBG master slide 8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3366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GS-IBG master slide 9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CC33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B98A00"/>
        </a:accent6>
        <a:hlink>
          <a:srgbClr val="CC66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GS-IBG master slide 10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666699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8A8AE7"/>
        </a:accent6>
        <a:hlink>
          <a:srgbClr val="33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RGS-IBG Powerpoint template</Template>
  <TotalTime>89</TotalTime>
  <Words>531</Words>
  <Application>Microsoft Office PowerPoint</Application>
  <PresentationFormat>On-screen Show (4:3)</PresentationFormat>
  <Paragraphs>53</Paragraphs>
  <Slides>16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Angsana New</vt:lpstr>
      <vt:lpstr>Calibri</vt:lpstr>
      <vt:lpstr>Helvetica</vt:lpstr>
      <vt:lpstr>Times New Roman</vt:lpstr>
      <vt:lpstr>Wingdings</vt:lpstr>
      <vt:lpstr>RGS-IBG master slide</vt:lpstr>
      <vt:lpstr>Migrants on the margins</vt:lpstr>
      <vt:lpstr>PowerPoint Presentation</vt:lpstr>
      <vt:lpstr>PowerPoint Presentation</vt:lpstr>
      <vt:lpstr>PowerPoint Presentation</vt:lpstr>
      <vt:lpstr>PowerPoint Presentation</vt:lpstr>
      <vt:lpstr>Densification activity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Possible solutions – discussion points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Simon Pinfield</dc:creator>
  <cp:lastModifiedBy>Edward Badger</cp:lastModifiedBy>
  <cp:revision>22</cp:revision>
  <dcterms:created xsi:type="dcterms:W3CDTF">2018-10-26T14:47:48Z</dcterms:created>
  <dcterms:modified xsi:type="dcterms:W3CDTF">2019-09-06T13:00:44Z</dcterms:modified>
</cp:coreProperties>
</file>