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Raleway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aleway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Raleway-italic.fntdata"/><Relationship Id="rId6" Type="http://schemas.openxmlformats.org/officeDocument/2006/relationships/slide" Target="slides/slide1.xml"/><Relationship Id="rId18" Type="http://schemas.openxmlformats.org/officeDocument/2006/relationships/font" Target="fonts/Raleway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mages.unsplash.com/photo-1558906050-d6d6aa390fd3?q=80&amp;w=2063&amp;auto=format&amp;fit=crop&amp;ixlib=rb-4.0.3&amp;ixid=M3wxMjA3fDB8MHxwaG90by1wYWdlfHx8fGVufDB8fHx8fA%3D%3D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unsplash.com/photos/shallow-focus-photography-of-compass-on-brown-table-4ozvhBh2LoY" TargetMode="External"/><Relationship Id="rId3" Type="http://schemas.openxmlformats.org/officeDocument/2006/relationships/hyperlink" Target="https://unsplash.com/photos/close-up-photography-of-map-yg8Cz-i5U30" TargetMode="External"/><Relationship Id="rId4" Type="http://schemas.openxmlformats.org/officeDocument/2006/relationships/hyperlink" Target="https://unsplash.com/photos/black-konica-slr-camera-on-map-MDGpwpMY2Ws" TargetMode="External"/><Relationship Id="rId5" Type="http://schemas.openxmlformats.org/officeDocument/2006/relationships/hyperlink" Target="https://unsplash.com/photos/black-binoculars-on-brown-wood-log-ae-NhYKAmEg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unsplash.com/photos/blue-green-and-yellow-world-map-l68Z6eF2peA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dn.images.fecom-media.com/FE057463/images/HE1536237_160456-P1_72m61SOK6k.jpg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dn.images.fecom-media.com/FE057463/images/HE1536237_160456-P1_72m61SOK6k.jpg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ourdailycraft.com/2016/04/04/map-your-route-craft-challenge-day-95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Image:</a:t>
            </a:r>
            <a:r>
              <a:rPr lang="en-GB" u="sng">
                <a:solidFill>
                  <a:schemeClr val="hlink"/>
                </a:solidFill>
                <a:hlinkClick r:id="rId2"/>
              </a:rPr>
              <a:t>https://images.unsplash.com/photo-1558906050-d6d6aa390fd3?q=80&amp;w=2063&amp;auto=format&amp;fit=crop&amp;ixlib=rb-4.0.3&amp;ixid=M3wxMjA3fDB8MHxwaG90by1wYWdlfHx8fGVufDB8fHx8fA%3D%3D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f1e90eb919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f1e90eb919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Answer</a:t>
            </a:r>
            <a:r>
              <a:rPr lang="en-GB"/>
              <a:t> = the geographic North Pole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075802dd6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075802dd6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f1e90eb919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f1e90eb919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Compass - </a:t>
            </a:r>
            <a:r>
              <a:rPr lang="en-GB" u="sng">
                <a:solidFill>
                  <a:schemeClr val="hlink"/>
                </a:solidFill>
                <a:hlinkClick r:id="rId2"/>
              </a:rPr>
              <a:t>https://unsplash.com/photos/shallow-focus-photography-of-compass-on-brown-table-4ozvhBh2LoY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Map -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https://unsplash.com/photos/close-up-photography-of-map-yg8Cz-i5U30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Camera - </a:t>
            </a:r>
            <a:r>
              <a:rPr lang="en-GB" u="sng">
                <a:solidFill>
                  <a:schemeClr val="hlink"/>
                </a:solidFill>
                <a:hlinkClick r:id="rId4"/>
              </a:rPr>
              <a:t>https://unsplash.com/photos/black-konica-slr-camera-on-map-MDGpwpMY2Ws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Binoculars - </a:t>
            </a:r>
            <a:r>
              <a:rPr lang="en-GB" u="sng">
                <a:solidFill>
                  <a:schemeClr val="hlink"/>
                </a:solidFill>
                <a:hlinkClick r:id="rId5"/>
              </a:rPr>
              <a:t>https://unsplash.com/photos/black-binoculars-on-brown-wood-log-ae-NhYKAmEg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f1e90eb919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f1e90eb919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Map image: </a:t>
            </a:r>
            <a:r>
              <a:rPr lang="en-GB" u="sng">
                <a:solidFill>
                  <a:schemeClr val="hlink"/>
                </a:solidFill>
                <a:hlinkClick r:id="rId2"/>
              </a:rPr>
              <a:t>https://unsplash.com/photos/blue-green-and-yellow-world-map-l68Z6eF2peA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eb8a79d72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eb8a79d72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Give students some time to explore the map and </a:t>
            </a:r>
            <a:r>
              <a:rPr b="1" lang="en-GB"/>
              <a:t>discuss</a:t>
            </a:r>
            <a:r>
              <a:rPr b="1" lang="en-GB"/>
              <a:t> with their partners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Image link: </a:t>
            </a:r>
            <a:r>
              <a:rPr lang="en-GB" u="sng">
                <a:solidFill>
                  <a:schemeClr val="hlink"/>
                </a:solidFill>
                <a:hlinkClick r:id="rId2"/>
              </a:rPr>
              <a:t>HE1536237_160456-P1_72m61SOK6k.jpg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f1e90eb919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f1e90eb919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Ask students to bullet point the four key components (just the bold)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Image link: </a:t>
            </a:r>
            <a:r>
              <a:rPr lang="en-GB" u="sng">
                <a:solidFill>
                  <a:schemeClr val="hlink"/>
                </a:solidFill>
                <a:hlinkClick r:id="rId2"/>
              </a:rPr>
              <a:t>HE1536237_160456-P1_72m61SOK6k.jpg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f1e90eb919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f1e90eb919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f1e90eb919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f1e90eb919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02977ddcc9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02977ddcc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0734ae188f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0734ae188f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Image - </a:t>
            </a:r>
            <a:r>
              <a:rPr lang="en-GB" u="sng">
                <a:solidFill>
                  <a:schemeClr val="hlink"/>
                </a:solidFill>
                <a:hlinkClick r:id="rId2"/>
              </a:rPr>
              <a:t>https://www.ourdailycraft.com/2016/04/04/map-your-route-craft-challenge-day-95/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F6B26B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solidFill>
            <a:srgbClr val="FCE5CD"/>
          </a:solidFill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aleway"/>
              <a:buChar char="●"/>
              <a:defRPr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○"/>
              <a:defRPr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■"/>
              <a:defRPr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●"/>
              <a:defRPr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○"/>
              <a:defRPr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■"/>
              <a:defRPr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●"/>
              <a:defRPr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○"/>
              <a:defRPr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■"/>
              <a:defRPr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Geographer's Toolbox: Maps</a:t>
            </a:r>
            <a:endParaRPr/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4572000" y="1152475"/>
            <a:ext cx="42603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DO NOW: </a:t>
            </a:r>
            <a:r>
              <a:rPr lang="en-GB"/>
              <a:t>Imagine you are </a:t>
            </a:r>
            <a:r>
              <a:rPr lang="en-GB"/>
              <a:t>packing</a:t>
            </a:r>
            <a:r>
              <a:rPr lang="en-GB"/>
              <a:t> a Geographer’s ‘toolbox’ with equipment a geographer may need when exploring / </a:t>
            </a:r>
            <a:r>
              <a:rPr lang="en-GB"/>
              <a:t>researching</a:t>
            </a:r>
            <a:r>
              <a:rPr lang="en-GB"/>
              <a:t> - </a:t>
            </a:r>
            <a:r>
              <a:rPr b="1" i="1" lang="en-GB"/>
              <a:t>list </a:t>
            </a:r>
            <a:r>
              <a:rPr lang="en-GB"/>
              <a:t>what you would pack!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/>
              <a:t>Challenge</a:t>
            </a:r>
            <a:r>
              <a:rPr lang="en-GB"/>
              <a:t>: What geographical </a:t>
            </a:r>
            <a:r>
              <a:rPr b="1" i="1" lang="en-GB"/>
              <a:t>skills</a:t>
            </a:r>
            <a:r>
              <a:rPr lang="en-GB"/>
              <a:t> would someone need to be able to use the equipmen</a:t>
            </a:r>
            <a:r>
              <a:rPr lang="en-GB"/>
              <a:t>t?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0" l="0" r="3025" t="0"/>
          <a:stretch/>
        </p:blipFill>
        <p:spPr>
          <a:xfrm>
            <a:off x="311700" y="1524575"/>
            <a:ext cx="4137948" cy="287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Finally…</a:t>
            </a:r>
            <a:endParaRPr/>
          </a:p>
        </p:txBody>
      </p:sp>
      <p:sp>
        <p:nvSpPr>
          <p:cNvPr id="139" name="Google Shape;139;p22"/>
          <p:cNvSpPr txBox="1"/>
          <p:nvPr>
            <p:ph idx="1" type="body"/>
          </p:nvPr>
        </p:nvSpPr>
        <p:spPr>
          <a:xfrm>
            <a:off x="1981800" y="1916650"/>
            <a:ext cx="5180400" cy="211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Try work out this </a:t>
            </a:r>
            <a:r>
              <a:rPr b="1" lang="en-GB"/>
              <a:t>geography</a:t>
            </a:r>
            <a:r>
              <a:rPr b="1" lang="en-GB"/>
              <a:t> riddle: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“You’re standing on the surface of the Earth. You walk one mile south, one mile west, and one mile north. You end up exactly where you started. Where are you?”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Prep Learning: Exploring Space and Place Maps </a:t>
            </a:r>
            <a:endParaRPr/>
          </a:p>
        </p:txBody>
      </p:sp>
      <p:sp>
        <p:nvSpPr>
          <p:cNvPr id="145" name="Google Shape;145;p23"/>
          <p:cNvSpPr txBox="1"/>
          <p:nvPr>
            <p:ph idx="1" type="body"/>
          </p:nvPr>
        </p:nvSpPr>
        <p:spPr>
          <a:xfrm>
            <a:off x="311700" y="1152475"/>
            <a:ext cx="8520600" cy="36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en-GB" sz="1225"/>
              <a:t>Prep Learning Task:</a:t>
            </a:r>
            <a:r>
              <a:rPr lang="en-GB" sz="1225"/>
              <a:t> Exploring Space and Place Maps </a:t>
            </a:r>
            <a:endParaRPr sz="1225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en-GB" sz="1225"/>
              <a:t>Objective: </a:t>
            </a:r>
            <a:r>
              <a:rPr lang="en-GB" sz="1225"/>
              <a:t>To understand how different types of maps represent both physical space and human connections to places</a:t>
            </a:r>
            <a:endParaRPr b="1" sz="1225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en-GB" sz="1225"/>
              <a:t>Instructions:</a:t>
            </a:r>
            <a:endParaRPr b="1" sz="1225"/>
          </a:p>
          <a:p>
            <a:pPr indent="-30638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25"/>
              <a:buAutoNum type="arabicPeriod"/>
            </a:pPr>
            <a:r>
              <a:rPr b="1" lang="en-GB" sz="1225"/>
              <a:t>Map Comparison:</a:t>
            </a:r>
            <a:endParaRPr b="1" sz="1225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-GB" sz="1225"/>
              <a:t>Find two different maps of the same area (e.g., your town or country). These could be:</a:t>
            </a:r>
            <a:endParaRPr sz="1225"/>
          </a:p>
          <a:p>
            <a:pPr indent="-30638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25"/>
              <a:buChar char="-"/>
            </a:pPr>
            <a:r>
              <a:rPr lang="en-GB" sz="1225"/>
              <a:t>A road map or satellite map (focused on </a:t>
            </a:r>
            <a:r>
              <a:rPr b="1" lang="en-GB" sz="1225"/>
              <a:t>space</a:t>
            </a:r>
            <a:r>
              <a:rPr lang="en-GB" sz="1225"/>
              <a:t>).</a:t>
            </a:r>
            <a:endParaRPr sz="1225"/>
          </a:p>
          <a:p>
            <a:pPr indent="-30638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25"/>
              <a:buChar char="-"/>
            </a:pPr>
            <a:r>
              <a:rPr lang="en-GB" sz="1225"/>
              <a:t>A cultural or historical map (focused on </a:t>
            </a:r>
            <a:r>
              <a:rPr b="1" lang="en-GB" sz="1225"/>
              <a:t>place</a:t>
            </a:r>
            <a:r>
              <a:rPr lang="en-GB" sz="1225"/>
              <a:t>).</a:t>
            </a:r>
            <a:endParaRPr sz="1225"/>
          </a:p>
          <a:p>
            <a:pPr indent="-30638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25"/>
              <a:buChar char="-"/>
            </a:pPr>
            <a:r>
              <a:rPr lang="en-GB" sz="1225"/>
              <a:t>Print or draw them, or provide links if digital.</a:t>
            </a:r>
            <a:endParaRPr sz="1225"/>
          </a:p>
          <a:p>
            <a:pPr indent="-30638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25"/>
              <a:buAutoNum type="arabicPeriod"/>
            </a:pPr>
            <a:r>
              <a:rPr b="1" lang="en-GB" sz="1225"/>
              <a:t>Questions to Answer </a:t>
            </a:r>
            <a:r>
              <a:rPr lang="en-GB" sz="1225"/>
              <a:t>- you can answer these in your books or annotate the maps with your answers </a:t>
            </a:r>
            <a:endParaRPr sz="1225"/>
          </a:p>
          <a:p>
            <a:pPr indent="45720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en-GB" sz="1225"/>
              <a:t>Space Map:</a:t>
            </a:r>
            <a:endParaRPr b="1" sz="1225"/>
          </a:p>
          <a:p>
            <a:pPr indent="-306387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25"/>
              <a:buChar char="-"/>
            </a:pPr>
            <a:r>
              <a:rPr lang="en-GB" sz="1225"/>
              <a:t>What features does the map focus on (roads, buildings, natural landmarks)?</a:t>
            </a:r>
            <a:endParaRPr sz="1225"/>
          </a:p>
          <a:p>
            <a:pPr indent="-306387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25"/>
              <a:buChar char="-"/>
            </a:pPr>
            <a:r>
              <a:rPr lang="en-GB" sz="1225"/>
              <a:t>How does this map help you understand the physical layout of the area?</a:t>
            </a:r>
            <a:endParaRPr sz="1225"/>
          </a:p>
          <a:p>
            <a:pPr indent="45720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en-GB" sz="1225"/>
              <a:t>Place Map:</a:t>
            </a:r>
            <a:endParaRPr b="1" sz="1225"/>
          </a:p>
          <a:p>
            <a:pPr indent="-306387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25"/>
              <a:buChar char="-"/>
            </a:pPr>
            <a:r>
              <a:rPr lang="en-GB" sz="1225"/>
              <a:t>What social, cultural, or emotional connections does the second map show?</a:t>
            </a:r>
            <a:endParaRPr sz="1225"/>
          </a:p>
          <a:p>
            <a:pPr indent="-306387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25"/>
              <a:buChar char="-"/>
            </a:pPr>
            <a:r>
              <a:rPr lang="en-GB" sz="1225"/>
              <a:t>How does this map offer a different perspective on the area compared to the first map?</a:t>
            </a:r>
            <a:endParaRPr sz="1225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en-GB" sz="1225"/>
              <a:t>Reflection (1-2 paragraphs):</a:t>
            </a:r>
            <a:endParaRPr b="1" sz="1225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i="1" lang="en-GB" sz="1225"/>
              <a:t>How do maps of space and place help us understand geography in different ways?</a:t>
            </a:r>
            <a:endParaRPr sz="1225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0" y="0"/>
            <a:ext cx="3171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Potential answers…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2730" l="23824" r="27042" t="5635"/>
          <a:stretch/>
        </p:blipFill>
        <p:spPr>
          <a:xfrm>
            <a:off x="1045126" y="707950"/>
            <a:ext cx="1344951" cy="16721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/>
          <p:nvPr/>
        </p:nvSpPr>
        <p:spPr>
          <a:xfrm>
            <a:off x="976900" y="2380050"/>
            <a:ext cx="1481400" cy="2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Raleway"/>
                <a:ea typeface="Raleway"/>
                <a:cs typeface="Raleway"/>
                <a:sym typeface="Raleway"/>
              </a:rPr>
              <a:t>Compass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6477" y="707950"/>
            <a:ext cx="2508174" cy="16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5">
            <a:alphaModFix/>
          </a:blip>
          <a:srcRect b="8349" l="0" r="25705" t="0"/>
          <a:stretch/>
        </p:blipFill>
        <p:spPr>
          <a:xfrm>
            <a:off x="569016" y="2914925"/>
            <a:ext cx="2033577" cy="167210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/>
          <p:nvPr/>
        </p:nvSpPr>
        <p:spPr>
          <a:xfrm>
            <a:off x="845100" y="4631650"/>
            <a:ext cx="1481400" cy="2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Raleway"/>
                <a:ea typeface="Raleway"/>
                <a:cs typeface="Raleway"/>
                <a:sym typeface="Raleway"/>
              </a:rPr>
              <a:t>Camera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3831300" y="2380050"/>
            <a:ext cx="1481400" cy="2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Raleway"/>
                <a:ea typeface="Raleway"/>
                <a:cs typeface="Raleway"/>
                <a:sym typeface="Raleway"/>
              </a:rPr>
              <a:t>Map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0275" y="707950"/>
            <a:ext cx="2356818" cy="167210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/>
          <p:nvPr/>
        </p:nvSpPr>
        <p:spPr>
          <a:xfrm>
            <a:off x="6651050" y="2380050"/>
            <a:ext cx="1481400" cy="2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Raleway"/>
                <a:ea typeface="Raleway"/>
                <a:cs typeface="Raleway"/>
                <a:sym typeface="Raleway"/>
              </a:rPr>
              <a:t>Field notebook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 rotWithShape="1">
          <a:blip r:embed="rId7">
            <a:alphaModFix/>
          </a:blip>
          <a:srcRect b="0" l="25412" r="0" t="33217"/>
          <a:stretch/>
        </p:blipFill>
        <p:spPr>
          <a:xfrm>
            <a:off x="3480375" y="2898324"/>
            <a:ext cx="2356825" cy="158255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/>
          <p:nvPr/>
        </p:nvSpPr>
        <p:spPr>
          <a:xfrm>
            <a:off x="3831300" y="4556850"/>
            <a:ext cx="1481400" cy="2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Raleway"/>
                <a:ea typeface="Raleway"/>
                <a:cs typeface="Raleway"/>
                <a:sym typeface="Raleway"/>
              </a:rPr>
              <a:t>Binoculars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6128175" y="2779920"/>
            <a:ext cx="2508300" cy="20733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770"/>
              <a:buNone/>
            </a:pPr>
            <a:r>
              <a:rPr b="1" lang="en-GB" sz="1800">
                <a:latin typeface="Raleway"/>
                <a:ea typeface="Raleway"/>
                <a:cs typeface="Raleway"/>
                <a:sym typeface="Raleway"/>
              </a:rPr>
              <a:t>Today we are going to focus on </a:t>
            </a:r>
            <a:r>
              <a:rPr b="1" lang="en-GB" sz="1800" u="sng">
                <a:latin typeface="Raleway"/>
                <a:ea typeface="Raleway"/>
                <a:cs typeface="Raleway"/>
                <a:sym typeface="Raleway"/>
              </a:rPr>
              <a:t>one </a:t>
            </a:r>
            <a:r>
              <a:rPr b="1" lang="en-GB" sz="1800">
                <a:latin typeface="Raleway"/>
                <a:ea typeface="Raleway"/>
                <a:cs typeface="Raleway"/>
                <a:sym typeface="Raleway"/>
              </a:rPr>
              <a:t>vital tool that all geographers use… </a:t>
            </a:r>
            <a:endParaRPr sz="179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3" name="Google Shape;73;p14"/>
          <p:cNvSpPr/>
          <p:nvPr/>
        </p:nvSpPr>
        <p:spPr>
          <a:xfrm>
            <a:off x="3363300" y="626150"/>
            <a:ext cx="2417400" cy="2073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311700" y="445025"/>
            <a:ext cx="5499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a map?</a:t>
            </a:r>
            <a:endParaRPr/>
          </a:p>
        </p:txBody>
      </p:sp>
      <p:sp>
        <p:nvSpPr>
          <p:cNvPr id="79" name="Google Shape;79;p15"/>
          <p:cNvSpPr txBox="1"/>
          <p:nvPr>
            <p:ph idx="1" type="body"/>
          </p:nvPr>
        </p:nvSpPr>
        <p:spPr>
          <a:xfrm>
            <a:off x="5958000" y="445025"/>
            <a:ext cx="2874300" cy="24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FFFF00"/>
                </a:highlight>
              </a:rPr>
              <a:t>A </a:t>
            </a:r>
            <a:r>
              <a:rPr b="1" lang="en-GB">
                <a:highlight>
                  <a:srgbClr val="FFFF00"/>
                </a:highlight>
              </a:rPr>
              <a:t>map</a:t>
            </a:r>
            <a:r>
              <a:rPr lang="en-GB">
                <a:highlight>
                  <a:srgbClr val="FFFF00"/>
                </a:highlight>
              </a:rPr>
              <a:t> is symbolic representation of selected characteristics of a location.</a:t>
            </a:r>
            <a:endParaRPr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/>
              <a:t>THINK</a:t>
            </a:r>
            <a:r>
              <a:rPr lang="en-GB"/>
              <a:t>: When have you or your family used a map recently? What was it used for?</a:t>
            </a: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70125"/>
            <a:ext cx="5499177" cy="365447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5998400" y="2962225"/>
            <a:ext cx="2937300" cy="19086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Raleway"/>
                <a:ea typeface="Raleway"/>
                <a:cs typeface="Raleway"/>
                <a:sym typeface="Raleway"/>
              </a:rPr>
              <a:t>Who creates maps?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Raleway"/>
                <a:ea typeface="Raleway"/>
                <a:cs typeface="Raleway"/>
                <a:sym typeface="Raleway"/>
              </a:rPr>
              <a:t>Cartographers</a:t>
            </a:r>
            <a:r>
              <a:rPr lang="en-GB">
                <a:latin typeface="Raleway"/>
                <a:ea typeface="Raleway"/>
                <a:cs typeface="Raleway"/>
                <a:sym typeface="Raleway"/>
              </a:rPr>
              <a:t> create and update maps, incorporating both historical data and modern geospatial technologies like GIS (Geographic Information Systems)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Key components of maps</a:t>
            </a:r>
            <a:endParaRPr/>
          </a:p>
        </p:txBody>
      </p:sp>
      <p:sp>
        <p:nvSpPr>
          <p:cNvPr id="87" name="Google Shape;87;p16"/>
          <p:cNvSpPr txBox="1"/>
          <p:nvPr/>
        </p:nvSpPr>
        <p:spPr>
          <a:xfrm>
            <a:off x="4153150" y="1151900"/>
            <a:ext cx="4679100" cy="37014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770"/>
              <a:buNone/>
            </a:pPr>
            <a:r>
              <a:rPr b="1" lang="en-GB" sz="1800">
                <a:latin typeface="Raleway"/>
                <a:ea typeface="Raleway"/>
                <a:cs typeface="Raleway"/>
                <a:sym typeface="Raleway"/>
              </a:rPr>
              <a:t>Identifying map components:</a:t>
            </a:r>
            <a:endParaRPr b="1" sz="18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770"/>
              <a:buNone/>
            </a:pPr>
            <a:r>
              <a:rPr b="1" lang="en-GB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Step 1</a:t>
            </a:r>
            <a:r>
              <a:rPr lang="en-GB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- Start at the contents page (p. 2-3)</a:t>
            </a:r>
            <a:endParaRPr sz="18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770"/>
              <a:buNone/>
            </a:pPr>
            <a:r>
              <a:rPr b="1" lang="en-GB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Step 2 </a:t>
            </a:r>
            <a:r>
              <a:rPr lang="en-GB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- Find a </a:t>
            </a:r>
            <a:r>
              <a:rPr lang="en-GB" sz="1800">
                <a:latin typeface="Raleway"/>
                <a:ea typeface="Raleway"/>
                <a:cs typeface="Raleway"/>
                <a:sym typeface="Raleway"/>
              </a:rPr>
              <a:t>map of the United Kingdom</a:t>
            </a:r>
            <a:r>
              <a:rPr lang="en-GB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1" i="1" lang="en-GB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(first pair to find the map will receive a house point each!) </a:t>
            </a:r>
            <a:endParaRPr sz="18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770"/>
              <a:buNone/>
            </a:pPr>
            <a:r>
              <a:rPr b="1" lang="en-GB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Step 3 - </a:t>
            </a:r>
            <a:r>
              <a:rPr lang="en-GB" sz="1800">
                <a:latin typeface="Raleway"/>
                <a:ea typeface="Raleway"/>
                <a:cs typeface="Raleway"/>
                <a:sym typeface="Raleway"/>
              </a:rPr>
              <a:t>Talk to your partner:</a:t>
            </a:r>
            <a:r>
              <a:rPr b="1" lang="en-GB" sz="180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What </a:t>
            </a:r>
            <a:r>
              <a:rPr b="1" lang="en-GB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key components </a:t>
            </a:r>
            <a:r>
              <a:rPr lang="en-GB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can you see on this map? What makes it a </a:t>
            </a:r>
            <a:r>
              <a:rPr b="1" lang="en-GB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good</a:t>
            </a:r>
            <a:r>
              <a:rPr lang="en-GB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map?</a:t>
            </a:r>
            <a:endParaRPr sz="179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 rotWithShape="1">
          <a:blip r:embed="rId3">
            <a:alphaModFix/>
          </a:blip>
          <a:srcRect b="0" l="12437" r="12045" t="0"/>
          <a:stretch/>
        </p:blipFill>
        <p:spPr>
          <a:xfrm>
            <a:off x="1006950" y="1083038"/>
            <a:ext cx="2899200" cy="3839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Key components of maps</a:t>
            </a:r>
            <a:endParaRPr/>
          </a:p>
        </p:txBody>
      </p:sp>
      <p:sp>
        <p:nvSpPr>
          <p:cNvPr id="94" name="Google Shape;94;p17"/>
          <p:cNvSpPr txBox="1"/>
          <p:nvPr/>
        </p:nvSpPr>
        <p:spPr>
          <a:xfrm>
            <a:off x="4289325" y="1151888"/>
            <a:ext cx="4483200" cy="37014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770"/>
              <a:buNone/>
            </a:pPr>
            <a:r>
              <a:rPr b="1" lang="en-GB" sz="1800">
                <a:latin typeface="Raleway"/>
                <a:ea typeface="Raleway"/>
                <a:cs typeface="Raleway"/>
                <a:sym typeface="Raleway"/>
              </a:rPr>
              <a:t>Key </a:t>
            </a:r>
            <a:r>
              <a:rPr b="1" lang="en-GB" sz="1800">
                <a:latin typeface="Raleway"/>
                <a:ea typeface="Raleway"/>
                <a:cs typeface="Raleway"/>
                <a:sym typeface="Raleway"/>
              </a:rPr>
              <a:t>components</a:t>
            </a:r>
            <a:r>
              <a:rPr b="1" lang="en-GB" sz="1800">
                <a:latin typeface="Raleway"/>
                <a:ea typeface="Raleway"/>
                <a:cs typeface="Raleway"/>
                <a:sym typeface="Raleway"/>
              </a:rPr>
              <a:t> of a map:</a:t>
            </a:r>
            <a:endParaRPr b="1" sz="18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latin typeface="Raleway"/>
                <a:ea typeface="Raleway"/>
                <a:cs typeface="Raleway"/>
                <a:sym typeface="Raleway"/>
              </a:rPr>
              <a:t>Title</a:t>
            </a:r>
            <a:r>
              <a:rPr lang="en-GB">
                <a:latin typeface="Raleway"/>
                <a:ea typeface="Raleway"/>
                <a:cs typeface="Raleway"/>
                <a:sym typeface="Raleway"/>
              </a:rPr>
              <a:t>: The title of the map tells us what the map is about.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latin typeface="Raleway"/>
                <a:ea typeface="Raleway"/>
                <a:cs typeface="Raleway"/>
                <a:sym typeface="Raleway"/>
              </a:rPr>
              <a:t>Key</a:t>
            </a:r>
            <a:r>
              <a:rPr lang="en-GB">
                <a:latin typeface="Raleway"/>
                <a:ea typeface="Raleway"/>
                <a:cs typeface="Raleway"/>
                <a:sym typeface="Raleway"/>
              </a:rPr>
              <a:t>: The key explains the symbols used on the map. Show various symbols and what they represent, like mountains, rivers, cities, and roads.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latin typeface="Raleway"/>
                <a:ea typeface="Raleway"/>
                <a:cs typeface="Raleway"/>
                <a:sym typeface="Raleway"/>
              </a:rPr>
              <a:t>Scale</a:t>
            </a:r>
            <a:r>
              <a:rPr lang="en-GB">
                <a:latin typeface="Raleway"/>
                <a:ea typeface="Raleway"/>
                <a:cs typeface="Raleway"/>
                <a:sym typeface="Raleway"/>
              </a:rPr>
              <a:t>: The scale shows the relationship between distances on the map and actual distances on the ground. For example, one inch on the map might represent 100 miles in real life.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latin typeface="Raleway"/>
                <a:ea typeface="Raleway"/>
                <a:cs typeface="Raleway"/>
                <a:sym typeface="Raleway"/>
              </a:rPr>
              <a:t>Compass Rose</a:t>
            </a:r>
            <a:r>
              <a:rPr lang="en-GB">
                <a:latin typeface="Raleway"/>
                <a:ea typeface="Raleway"/>
                <a:cs typeface="Raleway"/>
                <a:sym typeface="Raleway"/>
              </a:rPr>
              <a:t>: This shows the cardinal directions (North, South, East, West). The compass rose helps us understand the orientation of the map.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b="0" l="12437" r="12045" t="0"/>
          <a:stretch/>
        </p:blipFill>
        <p:spPr>
          <a:xfrm>
            <a:off x="1006950" y="1083038"/>
            <a:ext cx="2899200" cy="3839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Why are maps so important to geographers?</a:t>
            </a:r>
            <a:endParaRPr/>
          </a:p>
        </p:txBody>
      </p:sp>
      <p:sp>
        <p:nvSpPr>
          <p:cNvPr id="101" name="Google Shape;101;p18"/>
          <p:cNvSpPr txBox="1"/>
          <p:nvPr>
            <p:ph idx="1" type="body"/>
          </p:nvPr>
        </p:nvSpPr>
        <p:spPr>
          <a:xfrm>
            <a:off x="311700" y="1098750"/>
            <a:ext cx="8520600" cy="102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Turn and talk</a:t>
            </a:r>
            <a:r>
              <a:rPr lang="en-GB"/>
              <a:t>: With your partner, discuss why you think maps are so important to geographers.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/>
              <a:t>Challenge</a:t>
            </a:r>
            <a:r>
              <a:rPr lang="en-GB"/>
              <a:t>: What geographical jobs can you think of that would require map skills?</a:t>
            </a:r>
            <a:endParaRPr/>
          </a:p>
        </p:txBody>
      </p:sp>
      <p:sp>
        <p:nvSpPr>
          <p:cNvPr id="102" name="Google Shape;102;p18"/>
          <p:cNvSpPr/>
          <p:nvPr/>
        </p:nvSpPr>
        <p:spPr>
          <a:xfrm>
            <a:off x="3186150" y="2461875"/>
            <a:ext cx="2771700" cy="1381200"/>
          </a:xfrm>
          <a:prstGeom prst="ellipse">
            <a:avLst/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Raleway"/>
                <a:ea typeface="Raleway"/>
                <a:cs typeface="Raleway"/>
                <a:sym typeface="Raleway"/>
              </a:rPr>
              <a:t>The importance of maps to geographers</a:t>
            </a:r>
            <a:endParaRPr sz="19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Why are maps so important to geographers?</a:t>
            </a:r>
            <a:endParaRPr/>
          </a:p>
        </p:txBody>
      </p:sp>
      <p:sp>
        <p:nvSpPr>
          <p:cNvPr id="108" name="Google Shape;108;p19"/>
          <p:cNvSpPr/>
          <p:nvPr/>
        </p:nvSpPr>
        <p:spPr>
          <a:xfrm>
            <a:off x="3186150" y="2161975"/>
            <a:ext cx="2771700" cy="1381200"/>
          </a:xfrm>
          <a:prstGeom prst="ellipse">
            <a:avLst/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Raleway"/>
                <a:ea typeface="Raleway"/>
                <a:cs typeface="Raleway"/>
                <a:sym typeface="Raleway"/>
              </a:rPr>
              <a:t>The importance of maps to geographers</a:t>
            </a:r>
            <a:endParaRPr sz="19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9" name="Google Shape;109;p19"/>
          <p:cNvSpPr txBox="1"/>
          <p:nvPr/>
        </p:nvSpPr>
        <p:spPr>
          <a:xfrm>
            <a:off x="5670575" y="1199550"/>
            <a:ext cx="3000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latin typeface="Raleway"/>
                <a:ea typeface="Raleway"/>
                <a:cs typeface="Raleway"/>
                <a:sym typeface="Raleway"/>
              </a:rPr>
              <a:t>Decision Making and Planning: </a:t>
            </a:r>
            <a:r>
              <a:rPr lang="en-GB" sz="1300">
                <a:latin typeface="Raleway"/>
                <a:ea typeface="Raleway"/>
                <a:cs typeface="Raleway"/>
                <a:sym typeface="Raleway"/>
              </a:rPr>
              <a:t>important for planning things like new roads, cities, or parks, and for helping people prepare for natural disasters.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0" name="Google Shape;110;p19"/>
          <p:cNvSpPr txBox="1"/>
          <p:nvPr/>
        </p:nvSpPr>
        <p:spPr>
          <a:xfrm>
            <a:off x="311700" y="1199550"/>
            <a:ext cx="30000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latin typeface="Raleway"/>
                <a:ea typeface="Raleway"/>
                <a:cs typeface="Raleway"/>
                <a:sym typeface="Raleway"/>
              </a:rPr>
              <a:t>Navigation:</a:t>
            </a:r>
            <a:r>
              <a:rPr lang="en-GB" sz="1300">
                <a:latin typeface="Raleway"/>
                <a:ea typeface="Raleway"/>
                <a:cs typeface="Raleway"/>
                <a:sym typeface="Raleway"/>
              </a:rPr>
              <a:t> Geographers use maps to help them find their way when they explore new places or when they study areas in detail. 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311700" y="3643700"/>
            <a:ext cx="3000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latin typeface="Raleway"/>
                <a:ea typeface="Raleway"/>
                <a:cs typeface="Raleway"/>
                <a:sym typeface="Raleway"/>
              </a:rPr>
              <a:t>Connections and Links:</a:t>
            </a:r>
            <a:r>
              <a:rPr lang="en-GB" sz="1300">
                <a:latin typeface="Raleway"/>
                <a:ea typeface="Raleway"/>
                <a:cs typeface="Raleway"/>
                <a:sym typeface="Raleway"/>
              </a:rPr>
              <a:t> Maps show how different things are connected, like how a river might affect where people build towns or how mountains can affect the weather.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5832300" y="3643700"/>
            <a:ext cx="3000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latin typeface="Raleway"/>
                <a:ea typeface="Raleway"/>
                <a:cs typeface="Raleway"/>
                <a:sym typeface="Raleway"/>
              </a:rPr>
              <a:t>Learning About History:</a:t>
            </a:r>
            <a:r>
              <a:rPr lang="en-GB" sz="1300">
                <a:latin typeface="Raleway"/>
                <a:ea typeface="Raleway"/>
                <a:cs typeface="Raleway"/>
                <a:sym typeface="Raleway"/>
              </a:rPr>
              <a:t> Old maps help geographers understand how the world has changed over time and how people in the past saw the world.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13" name="Google Shape;113;p19"/>
          <p:cNvCxnSpPr>
            <a:stCxn id="108" idx="1"/>
          </p:cNvCxnSpPr>
          <p:nvPr/>
        </p:nvCxnSpPr>
        <p:spPr>
          <a:xfrm rot="10800000">
            <a:off x="3107856" y="1680247"/>
            <a:ext cx="484200" cy="684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4" name="Google Shape;114;p19"/>
          <p:cNvCxnSpPr/>
          <p:nvPr/>
        </p:nvCxnSpPr>
        <p:spPr>
          <a:xfrm flipH="1" rot="10800000">
            <a:off x="5098125" y="1552950"/>
            <a:ext cx="590700" cy="63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5" name="Google Shape;115;p19"/>
          <p:cNvCxnSpPr/>
          <p:nvPr/>
        </p:nvCxnSpPr>
        <p:spPr>
          <a:xfrm>
            <a:off x="5770600" y="3225200"/>
            <a:ext cx="1054200" cy="46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6" name="Google Shape;116;p19"/>
          <p:cNvCxnSpPr/>
          <p:nvPr/>
        </p:nvCxnSpPr>
        <p:spPr>
          <a:xfrm flipH="1">
            <a:off x="2253825" y="3125250"/>
            <a:ext cx="1035900" cy="499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7" name="Google Shape;117;p19"/>
          <p:cNvSpPr/>
          <p:nvPr/>
        </p:nvSpPr>
        <p:spPr>
          <a:xfrm>
            <a:off x="311700" y="2161975"/>
            <a:ext cx="28746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Career link: Pilot / Navy Captain </a:t>
            </a:r>
            <a:endParaRPr sz="1300">
              <a:solidFill>
                <a:srgbClr val="FF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8" name="Google Shape;118;p19"/>
          <p:cNvSpPr/>
          <p:nvPr/>
        </p:nvSpPr>
        <p:spPr>
          <a:xfrm>
            <a:off x="5832300" y="2323650"/>
            <a:ext cx="33117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Career link:  Transportation Planner </a:t>
            </a:r>
            <a:endParaRPr sz="1300">
              <a:solidFill>
                <a:srgbClr val="FF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9" name="Google Shape;119;p19"/>
          <p:cNvSpPr/>
          <p:nvPr/>
        </p:nvSpPr>
        <p:spPr>
          <a:xfrm>
            <a:off x="311700" y="4786650"/>
            <a:ext cx="27717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Career link: Flood Risk Engineer</a:t>
            </a:r>
            <a:endParaRPr sz="1300">
              <a:solidFill>
                <a:srgbClr val="FF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0" name="Google Shape;120;p19"/>
          <p:cNvSpPr/>
          <p:nvPr/>
        </p:nvSpPr>
        <p:spPr>
          <a:xfrm>
            <a:off x="5832300" y="4786650"/>
            <a:ext cx="23646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Career link: Archaeologist</a:t>
            </a:r>
            <a:endParaRPr sz="1300">
              <a:solidFill>
                <a:srgbClr val="FF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Personal geographies: abstract mapping </a:t>
            </a:r>
            <a:endParaRPr/>
          </a:p>
        </p:txBody>
      </p:sp>
      <p:sp>
        <p:nvSpPr>
          <p:cNvPr id="126" name="Google Shape;126;p20"/>
          <p:cNvSpPr txBox="1"/>
          <p:nvPr>
            <p:ph idx="1" type="body"/>
          </p:nvPr>
        </p:nvSpPr>
        <p:spPr>
          <a:xfrm>
            <a:off x="311700" y="1152475"/>
            <a:ext cx="8520600" cy="3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Maps can represent </a:t>
            </a:r>
            <a:r>
              <a:rPr b="1" lang="en-GB" sz="1400"/>
              <a:t>space</a:t>
            </a:r>
            <a:r>
              <a:rPr lang="en-GB" sz="1400"/>
              <a:t> by highlighting locational patterns, as seen in an atlas, while others can representing </a:t>
            </a:r>
            <a:r>
              <a:rPr b="1" lang="en-GB" sz="1400"/>
              <a:t>place</a:t>
            </a:r>
            <a:r>
              <a:rPr lang="en-GB" sz="1400"/>
              <a:t> by illustrating the social and emotional connections people have with locations. We will now explore your </a:t>
            </a:r>
            <a:r>
              <a:rPr b="1" i="1" lang="en-GB" sz="1400"/>
              <a:t>personal geographies</a:t>
            </a:r>
            <a:r>
              <a:rPr lang="en-GB" sz="1400"/>
              <a:t> by creating maps that focus on the concept of </a:t>
            </a:r>
            <a:r>
              <a:rPr b="1" lang="en-GB" sz="1400"/>
              <a:t>place</a:t>
            </a:r>
            <a:r>
              <a:rPr lang="en-GB" sz="1400"/>
              <a:t>, specifically your journey to school.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400"/>
              <a:t>Before we continue - Take a few moments to think about your daily journey to school. Consider the following questions:</a:t>
            </a:r>
            <a:endParaRPr b="1" sz="1400"/>
          </a:p>
          <a:p>
            <a:pPr indent="-311150" lvl="1" marL="9144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aleway"/>
              <a:buChar char="○"/>
            </a:pPr>
            <a:r>
              <a:rPr lang="en-GB"/>
              <a:t>What route do you take?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aleway"/>
              <a:buChar char="○"/>
            </a:pPr>
            <a:r>
              <a:rPr lang="en-GB"/>
              <a:t>What transportation do you use (walking, biking, bus, car, etc.)?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aleway"/>
              <a:buChar char="○"/>
            </a:pPr>
            <a:r>
              <a:rPr lang="en-GB"/>
              <a:t>What landmarks, neighbourhoods, or significant places do you pass?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aleway"/>
              <a:buChar char="○"/>
            </a:pPr>
            <a:r>
              <a:rPr lang="en-GB"/>
              <a:t>Are there any specific experiences or memories associated with your journey?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aleway"/>
              <a:buChar char="○"/>
            </a:pPr>
            <a:r>
              <a:rPr lang="en-GB"/>
              <a:t>What are some elements that make your journey unique (e.g., a favourite coffee shop, a park, or a busy crossing)?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Personal geographies: abstract mapping </a:t>
            </a:r>
            <a:endParaRPr/>
          </a:p>
        </p:txBody>
      </p:sp>
      <p:sp>
        <p:nvSpPr>
          <p:cNvPr id="132" name="Google Shape;132;p21"/>
          <p:cNvSpPr txBox="1"/>
          <p:nvPr>
            <p:ph idx="1" type="body"/>
          </p:nvPr>
        </p:nvSpPr>
        <p:spPr>
          <a:xfrm>
            <a:off x="311700" y="1152475"/>
            <a:ext cx="4260300" cy="369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/>
              <a:t>Design Your Map: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GB" sz="1200"/>
              <a:t>Create an abstract representation of your journey to school. It doesn’t need to be to scale.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GB" sz="1200"/>
              <a:t>Use geographic symbols for significant locations (e.g., a sun for a park, a bus for transportation) and include directional arrows to illustrate your route.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/>
              <a:t>Personal ‘Place’ Elements: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GB" sz="1200"/>
              <a:t>Add symbols that represent your emotional experiences at key locations (e.g., a heart for a favourite spot).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GB" sz="1200"/>
              <a:t>Use colours to convey your mood during different parts of the journey.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/>
              <a:t>Annotate Features: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GB" sz="1200"/>
              <a:t>Write descriptive labels for significant places (e.g., “The park where I relax” or “The busy crossing I cross”).</a:t>
            </a:r>
            <a:endParaRPr b="1" sz="1200"/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170125"/>
            <a:ext cx="4267200" cy="3742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