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7"/>
  </p:notesMasterIdLst>
  <p:sldIdLst>
    <p:sldId id="265" r:id="rId5"/>
    <p:sldId id="266" r:id="rId6"/>
    <p:sldId id="267" r:id="rId7"/>
    <p:sldId id="270" r:id="rId8"/>
    <p:sldId id="271" r:id="rId9"/>
    <p:sldId id="268" r:id="rId10"/>
    <p:sldId id="276" r:id="rId11"/>
    <p:sldId id="269" r:id="rId12"/>
    <p:sldId id="274" r:id="rId13"/>
    <p:sldId id="273" r:id="rId14"/>
    <p:sldId id="275" r:id="rId15"/>
    <p:sldId id="284" r:id="rId16"/>
    <p:sldId id="272" r:id="rId17"/>
    <p:sldId id="333" r:id="rId18"/>
    <p:sldId id="256" r:id="rId19"/>
    <p:sldId id="277" r:id="rId20"/>
    <p:sldId id="278" r:id="rId21"/>
    <p:sldId id="283" r:id="rId22"/>
    <p:sldId id="279" r:id="rId23"/>
    <p:sldId id="281" r:id="rId24"/>
    <p:sldId id="280" r:id="rId25"/>
    <p:sldId id="282"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EAD6"/>
    <a:srgbClr val="C9CBBC"/>
    <a:srgbClr val="FFFFD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97A0529-085E-4579-BD56-871905AFA234}" v="5" dt="2025-12-12T12:00:55.8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15" autoAdjust="0"/>
    <p:restoredTop sz="94660"/>
  </p:normalViewPr>
  <p:slideViewPr>
    <p:cSldViewPr snapToGrid="0">
      <p:cViewPr varScale="1">
        <p:scale>
          <a:sx n="73" d="100"/>
          <a:sy n="73" d="100"/>
        </p:scale>
        <p:origin x="528" y="7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aire Brown" userId="9f19065e-62d3-4dfd-ae7a-4e29e714addb" providerId="ADAL" clId="{44A93E90-0FC1-4601-BB4D-AF1A8FA54292}"/>
    <pc:docChg chg="custSel modSld">
      <pc:chgData name="Claire Brown" userId="9f19065e-62d3-4dfd-ae7a-4e29e714addb" providerId="ADAL" clId="{44A93E90-0FC1-4601-BB4D-AF1A8FA54292}" dt="2025-12-12T12:01:36.291" v="119" actId="122"/>
      <pc:docMkLst>
        <pc:docMk/>
      </pc:docMkLst>
      <pc:sldChg chg="addSp delSp modSp mod delAnim modAnim">
        <pc:chgData name="Claire Brown" userId="9f19065e-62d3-4dfd-ae7a-4e29e714addb" providerId="ADAL" clId="{44A93E90-0FC1-4601-BB4D-AF1A8FA54292}" dt="2025-12-12T12:01:36.291" v="119" actId="122"/>
        <pc:sldMkLst>
          <pc:docMk/>
          <pc:sldMk cId="749258116" sldId="265"/>
        </pc:sldMkLst>
        <pc:spChg chg="add del mod">
          <ac:chgData name="Claire Brown" userId="9f19065e-62d3-4dfd-ae7a-4e29e714addb" providerId="ADAL" clId="{44A93E90-0FC1-4601-BB4D-AF1A8FA54292}" dt="2025-12-12T11:59:23.601" v="2" actId="478"/>
          <ac:spMkLst>
            <pc:docMk/>
            <pc:sldMk cId="749258116" sldId="265"/>
            <ac:spMk id="4" creationId="{9E14AB57-1D72-62EE-1E06-7CDB0495DD9A}"/>
          </ac:spMkLst>
        </pc:spChg>
        <pc:spChg chg="add mod ord">
          <ac:chgData name="Claire Brown" userId="9f19065e-62d3-4dfd-ae7a-4e29e714addb" providerId="ADAL" clId="{44A93E90-0FC1-4601-BB4D-AF1A8FA54292}" dt="2025-12-12T12:01:30.265" v="117" actId="114"/>
          <ac:spMkLst>
            <pc:docMk/>
            <pc:sldMk cId="749258116" sldId="265"/>
            <ac:spMk id="5" creationId="{B35B66C6-0C90-FA67-9930-5FE81DC07346}"/>
          </ac:spMkLst>
        </pc:spChg>
        <pc:spChg chg="del">
          <ac:chgData name="Claire Brown" userId="9f19065e-62d3-4dfd-ae7a-4e29e714addb" providerId="ADAL" clId="{44A93E90-0FC1-4601-BB4D-AF1A8FA54292}" dt="2025-12-12T12:00:49.476" v="63" actId="478"/>
          <ac:spMkLst>
            <pc:docMk/>
            <pc:sldMk cId="749258116" sldId="265"/>
            <ac:spMk id="7" creationId="{338B747D-A9E4-7401-B60D-BA7B28E68868}"/>
          </ac:spMkLst>
        </pc:spChg>
        <pc:spChg chg="del">
          <ac:chgData name="Claire Brown" userId="9f19065e-62d3-4dfd-ae7a-4e29e714addb" providerId="ADAL" clId="{44A93E90-0FC1-4601-BB4D-AF1A8FA54292}" dt="2025-12-12T12:00:33.122" v="60" actId="478"/>
          <ac:spMkLst>
            <pc:docMk/>
            <pc:sldMk cId="749258116" sldId="265"/>
            <ac:spMk id="10" creationId="{04ABE616-A122-2FD9-1CDC-07128DC85EB4}"/>
          </ac:spMkLst>
        </pc:spChg>
        <pc:spChg chg="add del mod">
          <ac:chgData name="Claire Brown" userId="9f19065e-62d3-4dfd-ae7a-4e29e714addb" providerId="ADAL" clId="{44A93E90-0FC1-4601-BB4D-AF1A8FA54292}" dt="2025-12-12T12:00:49.478" v="65"/>
          <ac:spMkLst>
            <pc:docMk/>
            <pc:sldMk cId="749258116" sldId="265"/>
            <ac:spMk id="11" creationId="{C3B9E540-0D0F-9E96-7A9C-4F1A129DD485}"/>
          </ac:spMkLst>
        </pc:spChg>
        <pc:spChg chg="add mod">
          <ac:chgData name="Claire Brown" userId="9f19065e-62d3-4dfd-ae7a-4e29e714addb" providerId="ADAL" clId="{44A93E90-0FC1-4601-BB4D-AF1A8FA54292}" dt="2025-12-12T12:01:36.291" v="119" actId="122"/>
          <ac:spMkLst>
            <pc:docMk/>
            <pc:sldMk cId="749258116" sldId="265"/>
            <ac:spMk id="13" creationId="{2F296DD1-959C-67D4-5893-ACB22D66DF12}"/>
          </ac:spMkLst>
        </pc:spChg>
        <pc:picChg chg="del">
          <ac:chgData name="Claire Brown" userId="9f19065e-62d3-4dfd-ae7a-4e29e714addb" providerId="ADAL" clId="{44A93E90-0FC1-4601-BB4D-AF1A8FA54292}" dt="2025-12-12T11:59:16.141" v="0" actId="478"/>
          <ac:picMkLst>
            <pc:docMk/>
            <pc:sldMk cId="749258116" sldId="265"/>
            <ac:picMk id="6" creationId="{75EBF0D9-7892-C059-2773-2A98778F94BE}"/>
          </ac:picMkLst>
        </pc:picChg>
        <pc:picChg chg="del">
          <ac:chgData name="Claire Brown" userId="9f19065e-62d3-4dfd-ae7a-4e29e714addb" providerId="ADAL" clId="{44A93E90-0FC1-4601-BB4D-AF1A8FA54292}" dt="2025-12-12T12:00:29.993" v="58" actId="21"/>
          <ac:picMkLst>
            <pc:docMk/>
            <pc:sldMk cId="749258116" sldId="265"/>
            <ac:picMk id="9" creationId="{37D6D812-0407-1BEE-7371-A74A0E7D4BCD}"/>
          </ac:picMkLst>
        </pc:picChg>
        <pc:cxnChg chg="del">
          <ac:chgData name="Claire Brown" userId="9f19065e-62d3-4dfd-ae7a-4e29e714addb" providerId="ADAL" clId="{44A93E90-0FC1-4601-BB4D-AF1A8FA54292}" dt="2025-12-12T12:00:32.028" v="59" actId="478"/>
          <ac:cxnSpMkLst>
            <pc:docMk/>
            <pc:sldMk cId="749258116" sldId="265"/>
            <ac:cxnSpMk id="12" creationId="{0B18CAF7-A03C-2BE8-818B-9050E06B56E9}"/>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A29218-8B1F-4D5D-856F-B7F86CC2C2E6}" type="datetimeFigureOut">
              <a:rPr lang="en-GB" smtClean="0"/>
              <a:t>12/12/2025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E60F89-04FC-44B2-8197-E66EC27EB000}" type="slidenum">
              <a:rPr lang="en-GB" smtClean="0"/>
              <a:t>‹#›</a:t>
            </a:fld>
            <a:endParaRPr lang="en-GB"/>
          </a:p>
        </p:txBody>
      </p:sp>
    </p:spTree>
    <p:extLst>
      <p:ext uri="{BB962C8B-B14F-4D97-AF65-F5344CB8AC3E}">
        <p14:creationId xmlns:p14="http://schemas.microsoft.com/office/powerpoint/2010/main" val="5481061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8A5B348B-4402-4804-BFC9-BB23667D8A36}" type="slidenum">
              <a:rPr lang="en-GB" smtClean="0"/>
              <a:t>8</a:t>
            </a:fld>
            <a:endParaRPr lang="en-GB"/>
          </a:p>
        </p:txBody>
      </p:sp>
    </p:spTree>
    <p:extLst>
      <p:ext uri="{BB962C8B-B14F-4D97-AF65-F5344CB8AC3E}">
        <p14:creationId xmlns:p14="http://schemas.microsoft.com/office/powerpoint/2010/main" val="1381354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9E60F89-04FC-44B2-8197-E66EC27EB000}" type="slidenum">
              <a:rPr lang="en-GB" smtClean="0"/>
              <a:t>18</a:t>
            </a:fld>
            <a:endParaRPr lang="en-GB"/>
          </a:p>
        </p:txBody>
      </p:sp>
    </p:spTree>
    <p:extLst>
      <p:ext uri="{BB962C8B-B14F-4D97-AF65-F5344CB8AC3E}">
        <p14:creationId xmlns:p14="http://schemas.microsoft.com/office/powerpoint/2010/main" val="17439316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0B80F-B2AA-5A4A-5531-7659EC925159}"/>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0F17540A-0332-F47D-6441-B71B4645EC0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C9F72865-7DC7-BCF6-7529-203EC000E428}"/>
              </a:ext>
            </a:extLst>
          </p:cNvPr>
          <p:cNvSpPr>
            <a:spLocks noGrp="1"/>
          </p:cNvSpPr>
          <p:nvPr>
            <p:ph type="dt" sz="half" idx="10"/>
          </p:nvPr>
        </p:nvSpPr>
        <p:spPr/>
        <p:txBody>
          <a:bodyPr/>
          <a:lstStyle/>
          <a:p>
            <a:fld id="{01D2679E-1561-495A-A9F2-0D13C85E719C}" type="datetimeFigureOut">
              <a:rPr lang="en-GB" smtClean="0"/>
              <a:t>12/12/2025</a:t>
            </a:fld>
            <a:endParaRPr lang="en-GB"/>
          </a:p>
        </p:txBody>
      </p:sp>
      <p:sp>
        <p:nvSpPr>
          <p:cNvPr id="5" name="Footer Placeholder 4">
            <a:extLst>
              <a:ext uri="{FF2B5EF4-FFF2-40B4-BE49-F238E27FC236}">
                <a16:creationId xmlns:a16="http://schemas.microsoft.com/office/drawing/2014/main" id="{F984739D-D851-C73E-3D6F-9F041E9D197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302073-3452-158B-4C71-86E0C093A458}"/>
              </a:ext>
            </a:extLst>
          </p:cNvPr>
          <p:cNvSpPr>
            <a:spLocks noGrp="1"/>
          </p:cNvSpPr>
          <p:nvPr>
            <p:ph type="sldNum" sz="quarter" idx="12"/>
          </p:nvPr>
        </p:nvSpPr>
        <p:spPr/>
        <p:txBody>
          <a:bodyPr/>
          <a:lstStyle/>
          <a:p>
            <a:fld id="{4496814F-EC5F-4081-BC16-8A6F8265DA53}" type="slidenum">
              <a:rPr lang="en-GB" smtClean="0"/>
              <a:t>‹#›</a:t>
            </a:fld>
            <a:endParaRPr lang="en-GB"/>
          </a:p>
        </p:txBody>
      </p:sp>
    </p:spTree>
    <p:extLst>
      <p:ext uri="{BB962C8B-B14F-4D97-AF65-F5344CB8AC3E}">
        <p14:creationId xmlns:p14="http://schemas.microsoft.com/office/powerpoint/2010/main" val="38067889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953D5-9CDE-4420-E4E6-37938152B2B5}"/>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CE843F08-E429-1AB8-71B4-52C8B69D96D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C365047-4E88-F76D-AB96-84BD4AA46E4B}"/>
              </a:ext>
            </a:extLst>
          </p:cNvPr>
          <p:cNvSpPr>
            <a:spLocks noGrp="1"/>
          </p:cNvSpPr>
          <p:nvPr>
            <p:ph type="dt" sz="half" idx="10"/>
          </p:nvPr>
        </p:nvSpPr>
        <p:spPr/>
        <p:txBody>
          <a:bodyPr/>
          <a:lstStyle/>
          <a:p>
            <a:fld id="{01D2679E-1561-495A-A9F2-0D13C85E719C}" type="datetimeFigureOut">
              <a:rPr lang="en-GB" smtClean="0"/>
              <a:t>12/12/2025</a:t>
            </a:fld>
            <a:endParaRPr lang="en-GB"/>
          </a:p>
        </p:txBody>
      </p:sp>
      <p:sp>
        <p:nvSpPr>
          <p:cNvPr id="5" name="Footer Placeholder 4">
            <a:extLst>
              <a:ext uri="{FF2B5EF4-FFF2-40B4-BE49-F238E27FC236}">
                <a16:creationId xmlns:a16="http://schemas.microsoft.com/office/drawing/2014/main" id="{EAF506BE-0324-E703-8E14-A4F193ED94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8F639BD-EA29-D21B-74CE-B18F96778703}"/>
              </a:ext>
            </a:extLst>
          </p:cNvPr>
          <p:cNvSpPr>
            <a:spLocks noGrp="1"/>
          </p:cNvSpPr>
          <p:nvPr>
            <p:ph type="sldNum" sz="quarter" idx="12"/>
          </p:nvPr>
        </p:nvSpPr>
        <p:spPr/>
        <p:txBody>
          <a:bodyPr/>
          <a:lstStyle/>
          <a:p>
            <a:fld id="{4496814F-EC5F-4081-BC16-8A6F8265DA53}" type="slidenum">
              <a:rPr lang="en-GB" smtClean="0"/>
              <a:t>‹#›</a:t>
            </a:fld>
            <a:endParaRPr lang="en-GB"/>
          </a:p>
        </p:txBody>
      </p:sp>
    </p:spTree>
    <p:extLst>
      <p:ext uri="{BB962C8B-B14F-4D97-AF65-F5344CB8AC3E}">
        <p14:creationId xmlns:p14="http://schemas.microsoft.com/office/powerpoint/2010/main" val="3439785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6161B3-19F9-A13C-C3BA-6F53781BC643}"/>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F30D7BFB-E4C3-5D42-BD61-78C62DF3B37F}"/>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A9DFD57-5F8F-71CB-F286-5823FD9171B8}"/>
              </a:ext>
            </a:extLst>
          </p:cNvPr>
          <p:cNvSpPr>
            <a:spLocks noGrp="1"/>
          </p:cNvSpPr>
          <p:nvPr>
            <p:ph type="dt" sz="half" idx="10"/>
          </p:nvPr>
        </p:nvSpPr>
        <p:spPr/>
        <p:txBody>
          <a:bodyPr/>
          <a:lstStyle/>
          <a:p>
            <a:fld id="{01D2679E-1561-495A-A9F2-0D13C85E719C}" type="datetimeFigureOut">
              <a:rPr lang="en-GB" smtClean="0"/>
              <a:t>12/12/2025</a:t>
            </a:fld>
            <a:endParaRPr lang="en-GB"/>
          </a:p>
        </p:txBody>
      </p:sp>
      <p:sp>
        <p:nvSpPr>
          <p:cNvPr id="5" name="Footer Placeholder 4">
            <a:extLst>
              <a:ext uri="{FF2B5EF4-FFF2-40B4-BE49-F238E27FC236}">
                <a16:creationId xmlns:a16="http://schemas.microsoft.com/office/drawing/2014/main" id="{D077EE80-E56E-1F55-B1EB-350700D74A9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527C41-2F8E-0579-E627-D445D59DFDB0}"/>
              </a:ext>
            </a:extLst>
          </p:cNvPr>
          <p:cNvSpPr>
            <a:spLocks noGrp="1"/>
          </p:cNvSpPr>
          <p:nvPr>
            <p:ph type="sldNum" sz="quarter" idx="12"/>
          </p:nvPr>
        </p:nvSpPr>
        <p:spPr/>
        <p:txBody>
          <a:bodyPr/>
          <a:lstStyle/>
          <a:p>
            <a:fld id="{4496814F-EC5F-4081-BC16-8A6F8265DA53}" type="slidenum">
              <a:rPr lang="en-GB" smtClean="0"/>
              <a:t>‹#›</a:t>
            </a:fld>
            <a:endParaRPr lang="en-GB"/>
          </a:p>
        </p:txBody>
      </p:sp>
    </p:spTree>
    <p:extLst>
      <p:ext uri="{BB962C8B-B14F-4D97-AF65-F5344CB8AC3E}">
        <p14:creationId xmlns:p14="http://schemas.microsoft.com/office/powerpoint/2010/main" val="2093327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E42A3-C5C2-FF43-4705-2477230D96EB}"/>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DBEFB042-48F3-E30F-300F-15BA853D98D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F5428E85-529C-111A-D779-8668D0A05FEB}"/>
              </a:ext>
            </a:extLst>
          </p:cNvPr>
          <p:cNvSpPr>
            <a:spLocks noGrp="1"/>
          </p:cNvSpPr>
          <p:nvPr>
            <p:ph type="dt" sz="half" idx="10"/>
          </p:nvPr>
        </p:nvSpPr>
        <p:spPr/>
        <p:txBody>
          <a:bodyPr/>
          <a:lstStyle/>
          <a:p>
            <a:fld id="{01D2679E-1561-495A-A9F2-0D13C85E719C}" type="datetimeFigureOut">
              <a:rPr lang="en-GB" smtClean="0"/>
              <a:t>12/12/2025</a:t>
            </a:fld>
            <a:endParaRPr lang="en-GB"/>
          </a:p>
        </p:txBody>
      </p:sp>
      <p:sp>
        <p:nvSpPr>
          <p:cNvPr id="5" name="Footer Placeholder 4">
            <a:extLst>
              <a:ext uri="{FF2B5EF4-FFF2-40B4-BE49-F238E27FC236}">
                <a16:creationId xmlns:a16="http://schemas.microsoft.com/office/drawing/2014/main" id="{4A91C229-52BF-B885-88BD-C23CF7EA365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A489A68-7193-023A-BD52-31AB727D6B39}"/>
              </a:ext>
            </a:extLst>
          </p:cNvPr>
          <p:cNvSpPr>
            <a:spLocks noGrp="1"/>
          </p:cNvSpPr>
          <p:nvPr>
            <p:ph type="sldNum" sz="quarter" idx="12"/>
          </p:nvPr>
        </p:nvSpPr>
        <p:spPr/>
        <p:txBody>
          <a:bodyPr/>
          <a:lstStyle/>
          <a:p>
            <a:fld id="{4496814F-EC5F-4081-BC16-8A6F8265DA53}" type="slidenum">
              <a:rPr lang="en-GB" smtClean="0"/>
              <a:t>‹#›</a:t>
            </a:fld>
            <a:endParaRPr lang="en-GB"/>
          </a:p>
        </p:txBody>
      </p:sp>
    </p:spTree>
    <p:extLst>
      <p:ext uri="{BB962C8B-B14F-4D97-AF65-F5344CB8AC3E}">
        <p14:creationId xmlns:p14="http://schemas.microsoft.com/office/powerpoint/2010/main" val="749696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826AF-87BC-E85F-0DCB-AB486EF7D34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3874FD0A-C154-565D-BBD9-05E773D116E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3C166FD-EFDB-A3D5-CF1E-790D8B9E560C}"/>
              </a:ext>
            </a:extLst>
          </p:cNvPr>
          <p:cNvSpPr>
            <a:spLocks noGrp="1"/>
          </p:cNvSpPr>
          <p:nvPr>
            <p:ph type="dt" sz="half" idx="10"/>
          </p:nvPr>
        </p:nvSpPr>
        <p:spPr/>
        <p:txBody>
          <a:bodyPr/>
          <a:lstStyle/>
          <a:p>
            <a:fld id="{01D2679E-1561-495A-A9F2-0D13C85E719C}" type="datetimeFigureOut">
              <a:rPr lang="en-GB" smtClean="0"/>
              <a:t>12/12/2025</a:t>
            </a:fld>
            <a:endParaRPr lang="en-GB"/>
          </a:p>
        </p:txBody>
      </p:sp>
      <p:sp>
        <p:nvSpPr>
          <p:cNvPr id="5" name="Footer Placeholder 4">
            <a:extLst>
              <a:ext uri="{FF2B5EF4-FFF2-40B4-BE49-F238E27FC236}">
                <a16:creationId xmlns:a16="http://schemas.microsoft.com/office/drawing/2014/main" id="{A3585C82-F999-BDCD-57F0-91E46D54D2B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F628DC8-A65D-0B45-355A-22C07BE43FFE}"/>
              </a:ext>
            </a:extLst>
          </p:cNvPr>
          <p:cNvSpPr>
            <a:spLocks noGrp="1"/>
          </p:cNvSpPr>
          <p:nvPr>
            <p:ph type="sldNum" sz="quarter" idx="12"/>
          </p:nvPr>
        </p:nvSpPr>
        <p:spPr/>
        <p:txBody>
          <a:bodyPr/>
          <a:lstStyle/>
          <a:p>
            <a:fld id="{4496814F-EC5F-4081-BC16-8A6F8265DA53}" type="slidenum">
              <a:rPr lang="en-GB" smtClean="0"/>
              <a:t>‹#›</a:t>
            </a:fld>
            <a:endParaRPr lang="en-GB"/>
          </a:p>
        </p:txBody>
      </p:sp>
    </p:spTree>
    <p:extLst>
      <p:ext uri="{BB962C8B-B14F-4D97-AF65-F5344CB8AC3E}">
        <p14:creationId xmlns:p14="http://schemas.microsoft.com/office/powerpoint/2010/main" val="117070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E177A-E41E-CD12-8465-59501D418C89}"/>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A48093C5-482B-5FE2-F8F9-5B9478E28E5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0AC46EC4-09C8-8A0E-8B84-C48BFE1DA1CE}"/>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D542C884-7EC5-61E7-5189-6434DC7FBB08}"/>
              </a:ext>
            </a:extLst>
          </p:cNvPr>
          <p:cNvSpPr>
            <a:spLocks noGrp="1"/>
          </p:cNvSpPr>
          <p:nvPr>
            <p:ph type="dt" sz="half" idx="10"/>
          </p:nvPr>
        </p:nvSpPr>
        <p:spPr/>
        <p:txBody>
          <a:bodyPr/>
          <a:lstStyle/>
          <a:p>
            <a:fld id="{01D2679E-1561-495A-A9F2-0D13C85E719C}" type="datetimeFigureOut">
              <a:rPr lang="en-GB" smtClean="0"/>
              <a:t>12/12/2025</a:t>
            </a:fld>
            <a:endParaRPr lang="en-GB"/>
          </a:p>
        </p:txBody>
      </p:sp>
      <p:sp>
        <p:nvSpPr>
          <p:cNvPr id="6" name="Footer Placeholder 5">
            <a:extLst>
              <a:ext uri="{FF2B5EF4-FFF2-40B4-BE49-F238E27FC236}">
                <a16:creationId xmlns:a16="http://schemas.microsoft.com/office/drawing/2014/main" id="{A4B47A33-B809-BAA6-7A55-F80849BE72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ADB4E2D-AE55-43FB-1DA7-B801936E6E61}"/>
              </a:ext>
            </a:extLst>
          </p:cNvPr>
          <p:cNvSpPr>
            <a:spLocks noGrp="1"/>
          </p:cNvSpPr>
          <p:nvPr>
            <p:ph type="sldNum" sz="quarter" idx="12"/>
          </p:nvPr>
        </p:nvSpPr>
        <p:spPr/>
        <p:txBody>
          <a:bodyPr/>
          <a:lstStyle/>
          <a:p>
            <a:fld id="{4496814F-EC5F-4081-BC16-8A6F8265DA53}" type="slidenum">
              <a:rPr lang="en-GB" smtClean="0"/>
              <a:t>‹#›</a:t>
            </a:fld>
            <a:endParaRPr lang="en-GB"/>
          </a:p>
        </p:txBody>
      </p:sp>
    </p:spTree>
    <p:extLst>
      <p:ext uri="{BB962C8B-B14F-4D97-AF65-F5344CB8AC3E}">
        <p14:creationId xmlns:p14="http://schemas.microsoft.com/office/powerpoint/2010/main" val="33677767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D9317-0DB3-E941-0F88-34E780D49BE1}"/>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5C39D054-6C25-4210-B1B4-13E546312C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98E8DE19-6AA4-2434-784E-EE3D118500B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8CEEB1A5-339B-B16B-C7BB-E970BD4E2D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2775DB21-5171-AD0F-0010-468E4B1FBE0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34DCE7BF-1D46-1304-CB48-DA606AF2A2CB}"/>
              </a:ext>
            </a:extLst>
          </p:cNvPr>
          <p:cNvSpPr>
            <a:spLocks noGrp="1"/>
          </p:cNvSpPr>
          <p:nvPr>
            <p:ph type="dt" sz="half" idx="10"/>
          </p:nvPr>
        </p:nvSpPr>
        <p:spPr/>
        <p:txBody>
          <a:bodyPr/>
          <a:lstStyle/>
          <a:p>
            <a:fld id="{01D2679E-1561-495A-A9F2-0D13C85E719C}" type="datetimeFigureOut">
              <a:rPr lang="en-GB" smtClean="0"/>
              <a:t>12/12/2025</a:t>
            </a:fld>
            <a:endParaRPr lang="en-GB"/>
          </a:p>
        </p:txBody>
      </p:sp>
      <p:sp>
        <p:nvSpPr>
          <p:cNvPr id="8" name="Footer Placeholder 7">
            <a:extLst>
              <a:ext uri="{FF2B5EF4-FFF2-40B4-BE49-F238E27FC236}">
                <a16:creationId xmlns:a16="http://schemas.microsoft.com/office/drawing/2014/main" id="{12695ED7-0A45-1240-1F68-0E299297314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B42235E-A421-2166-D2D7-4522FE97F712}"/>
              </a:ext>
            </a:extLst>
          </p:cNvPr>
          <p:cNvSpPr>
            <a:spLocks noGrp="1"/>
          </p:cNvSpPr>
          <p:nvPr>
            <p:ph type="sldNum" sz="quarter" idx="12"/>
          </p:nvPr>
        </p:nvSpPr>
        <p:spPr/>
        <p:txBody>
          <a:bodyPr/>
          <a:lstStyle/>
          <a:p>
            <a:fld id="{4496814F-EC5F-4081-BC16-8A6F8265DA53}" type="slidenum">
              <a:rPr lang="en-GB" smtClean="0"/>
              <a:t>‹#›</a:t>
            </a:fld>
            <a:endParaRPr lang="en-GB"/>
          </a:p>
        </p:txBody>
      </p:sp>
    </p:spTree>
    <p:extLst>
      <p:ext uri="{BB962C8B-B14F-4D97-AF65-F5344CB8AC3E}">
        <p14:creationId xmlns:p14="http://schemas.microsoft.com/office/powerpoint/2010/main" val="48709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BD708-B5F0-FEED-2923-F3FB46A42E4F}"/>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EA0528E3-E76D-B2D4-9103-34F0DF3F98FB}"/>
              </a:ext>
            </a:extLst>
          </p:cNvPr>
          <p:cNvSpPr>
            <a:spLocks noGrp="1"/>
          </p:cNvSpPr>
          <p:nvPr>
            <p:ph type="dt" sz="half" idx="10"/>
          </p:nvPr>
        </p:nvSpPr>
        <p:spPr/>
        <p:txBody>
          <a:bodyPr/>
          <a:lstStyle/>
          <a:p>
            <a:fld id="{01D2679E-1561-495A-A9F2-0D13C85E719C}" type="datetimeFigureOut">
              <a:rPr lang="en-GB" smtClean="0"/>
              <a:t>12/12/2025</a:t>
            </a:fld>
            <a:endParaRPr lang="en-GB"/>
          </a:p>
        </p:txBody>
      </p:sp>
      <p:sp>
        <p:nvSpPr>
          <p:cNvPr id="4" name="Footer Placeholder 3">
            <a:extLst>
              <a:ext uri="{FF2B5EF4-FFF2-40B4-BE49-F238E27FC236}">
                <a16:creationId xmlns:a16="http://schemas.microsoft.com/office/drawing/2014/main" id="{A03F6C61-21C7-1D1E-C28F-D90501A7E67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C3BC782-E387-4D12-EDE5-91A683B9E9D5}"/>
              </a:ext>
            </a:extLst>
          </p:cNvPr>
          <p:cNvSpPr>
            <a:spLocks noGrp="1"/>
          </p:cNvSpPr>
          <p:nvPr>
            <p:ph type="sldNum" sz="quarter" idx="12"/>
          </p:nvPr>
        </p:nvSpPr>
        <p:spPr/>
        <p:txBody>
          <a:bodyPr/>
          <a:lstStyle/>
          <a:p>
            <a:fld id="{4496814F-EC5F-4081-BC16-8A6F8265DA53}" type="slidenum">
              <a:rPr lang="en-GB" smtClean="0"/>
              <a:t>‹#›</a:t>
            </a:fld>
            <a:endParaRPr lang="en-GB"/>
          </a:p>
        </p:txBody>
      </p:sp>
    </p:spTree>
    <p:extLst>
      <p:ext uri="{BB962C8B-B14F-4D97-AF65-F5344CB8AC3E}">
        <p14:creationId xmlns:p14="http://schemas.microsoft.com/office/powerpoint/2010/main" val="3554466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20D3FAC-8059-CC6B-FAAC-F2686238EC5F}"/>
              </a:ext>
            </a:extLst>
          </p:cNvPr>
          <p:cNvSpPr>
            <a:spLocks noGrp="1"/>
          </p:cNvSpPr>
          <p:nvPr>
            <p:ph type="dt" sz="half" idx="10"/>
          </p:nvPr>
        </p:nvSpPr>
        <p:spPr/>
        <p:txBody>
          <a:bodyPr/>
          <a:lstStyle/>
          <a:p>
            <a:fld id="{01D2679E-1561-495A-A9F2-0D13C85E719C}" type="datetimeFigureOut">
              <a:rPr lang="en-GB" smtClean="0"/>
              <a:t>12/12/2025</a:t>
            </a:fld>
            <a:endParaRPr lang="en-GB"/>
          </a:p>
        </p:txBody>
      </p:sp>
      <p:sp>
        <p:nvSpPr>
          <p:cNvPr id="3" name="Footer Placeholder 2">
            <a:extLst>
              <a:ext uri="{FF2B5EF4-FFF2-40B4-BE49-F238E27FC236}">
                <a16:creationId xmlns:a16="http://schemas.microsoft.com/office/drawing/2014/main" id="{B31FA670-F89E-1B67-B7DF-C284EB93364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5A7B7BE-DFD8-F85F-C1C2-EA28019F9DD3}"/>
              </a:ext>
            </a:extLst>
          </p:cNvPr>
          <p:cNvSpPr>
            <a:spLocks noGrp="1"/>
          </p:cNvSpPr>
          <p:nvPr>
            <p:ph type="sldNum" sz="quarter" idx="12"/>
          </p:nvPr>
        </p:nvSpPr>
        <p:spPr/>
        <p:txBody>
          <a:bodyPr/>
          <a:lstStyle/>
          <a:p>
            <a:fld id="{4496814F-EC5F-4081-BC16-8A6F8265DA53}" type="slidenum">
              <a:rPr lang="en-GB" smtClean="0"/>
              <a:t>‹#›</a:t>
            </a:fld>
            <a:endParaRPr lang="en-GB"/>
          </a:p>
        </p:txBody>
      </p:sp>
    </p:spTree>
    <p:extLst>
      <p:ext uri="{BB962C8B-B14F-4D97-AF65-F5344CB8AC3E}">
        <p14:creationId xmlns:p14="http://schemas.microsoft.com/office/powerpoint/2010/main" val="246836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C76A8-2243-6FBE-0F97-163A15983A4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891BA9EB-D15F-A474-5D13-3146D011CF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A3418814-9A5A-C3F5-B9AC-6C407C79B2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BF7ACA5-EFA3-6775-E426-40551E783D60}"/>
              </a:ext>
            </a:extLst>
          </p:cNvPr>
          <p:cNvSpPr>
            <a:spLocks noGrp="1"/>
          </p:cNvSpPr>
          <p:nvPr>
            <p:ph type="dt" sz="half" idx="10"/>
          </p:nvPr>
        </p:nvSpPr>
        <p:spPr/>
        <p:txBody>
          <a:bodyPr/>
          <a:lstStyle/>
          <a:p>
            <a:fld id="{01D2679E-1561-495A-A9F2-0D13C85E719C}" type="datetimeFigureOut">
              <a:rPr lang="en-GB" smtClean="0"/>
              <a:t>12/12/2025</a:t>
            </a:fld>
            <a:endParaRPr lang="en-GB"/>
          </a:p>
        </p:txBody>
      </p:sp>
      <p:sp>
        <p:nvSpPr>
          <p:cNvPr id="6" name="Footer Placeholder 5">
            <a:extLst>
              <a:ext uri="{FF2B5EF4-FFF2-40B4-BE49-F238E27FC236}">
                <a16:creationId xmlns:a16="http://schemas.microsoft.com/office/drawing/2014/main" id="{80449B6F-F589-1F57-7CCC-6615C852D64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AB5BD6E-35EF-6AEE-ECAB-2BAB1BA8BBB2}"/>
              </a:ext>
            </a:extLst>
          </p:cNvPr>
          <p:cNvSpPr>
            <a:spLocks noGrp="1"/>
          </p:cNvSpPr>
          <p:nvPr>
            <p:ph type="sldNum" sz="quarter" idx="12"/>
          </p:nvPr>
        </p:nvSpPr>
        <p:spPr/>
        <p:txBody>
          <a:bodyPr/>
          <a:lstStyle/>
          <a:p>
            <a:fld id="{4496814F-EC5F-4081-BC16-8A6F8265DA53}" type="slidenum">
              <a:rPr lang="en-GB" smtClean="0"/>
              <a:t>‹#›</a:t>
            </a:fld>
            <a:endParaRPr lang="en-GB"/>
          </a:p>
        </p:txBody>
      </p:sp>
    </p:spTree>
    <p:extLst>
      <p:ext uri="{BB962C8B-B14F-4D97-AF65-F5344CB8AC3E}">
        <p14:creationId xmlns:p14="http://schemas.microsoft.com/office/powerpoint/2010/main" val="6384826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A8AD4-8AAD-4197-B69C-06A31A629C1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9296D974-FA8D-DDE9-1C2A-254FD720C19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31EED20-0E88-ED45-D077-9994774FCC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953CD6F-41CB-4D6A-8611-523AF18D4FF8}"/>
              </a:ext>
            </a:extLst>
          </p:cNvPr>
          <p:cNvSpPr>
            <a:spLocks noGrp="1"/>
          </p:cNvSpPr>
          <p:nvPr>
            <p:ph type="dt" sz="half" idx="10"/>
          </p:nvPr>
        </p:nvSpPr>
        <p:spPr/>
        <p:txBody>
          <a:bodyPr/>
          <a:lstStyle/>
          <a:p>
            <a:fld id="{01D2679E-1561-495A-A9F2-0D13C85E719C}" type="datetimeFigureOut">
              <a:rPr lang="en-GB" smtClean="0"/>
              <a:t>12/12/2025</a:t>
            </a:fld>
            <a:endParaRPr lang="en-GB"/>
          </a:p>
        </p:txBody>
      </p:sp>
      <p:sp>
        <p:nvSpPr>
          <p:cNvPr id="6" name="Footer Placeholder 5">
            <a:extLst>
              <a:ext uri="{FF2B5EF4-FFF2-40B4-BE49-F238E27FC236}">
                <a16:creationId xmlns:a16="http://schemas.microsoft.com/office/drawing/2014/main" id="{ADFCAC88-21B0-5918-89A2-8E1CB82E29F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E406CF8-6D79-504D-E261-BBFE046F0797}"/>
              </a:ext>
            </a:extLst>
          </p:cNvPr>
          <p:cNvSpPr>
            <a:spLocks noGrp="1"/>
          </p:cNvSpPr>
          <p:nvPr>
            <p:ph type="sldNum" sz="quarter" idx="12"/>
          </p:nvPr>
        </p:nvSpPr>
        <p:spPr/>
        <p:txBody>
          <a:bodyPr/>
          <a:lstStyle/>
          <a:p>
            <a:fld id="{4496814F-EC5F-4081-BC16-8A6F8265DA53}" type="slidenum">
              <a:rPr lang="en-GB" smtClean="0"/>
              <a:t>‹#›</a:t>
            </a:fld>
            <a:endParaRPr lang="en-GB"/>
          </a:p>
        </p:txBody>
      </p:sp>
    </p:spTree>
    <p:extLst>
      <p:ext uri="{BB962C8B-B14F-4D97-AF65-F5344CB8AC3E}">
        <p14:creationId xmlns:p14="http://schemas.microsoft.com/office/powerpoint/2010/main" val="1653301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68FF05-1632-A30F-F3A0-F00812FD6F6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A603208A-E834-E14C-1BB6-43151939C7D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52F6257-355D-6FF9-FE64-5F50E77C2B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1D2679E-1561-495A-A9F2-0D13C85E719C}" type="datetimeFigureOut">
              <a:rPr lang="en-GB" smtClean="0"/>
              <a:t>12/12/2025</a:t>
            </a:fld>
            <a:endParaRPr lang="en-GB"/>
          </a:p>
        </p:txBody>
      </p:sp>
      <p:sp>
        <p:nvSpPr>
          <p:cNvPr id="5" name="Footer Placeholder 4">
            <a:extLst>
              <a:ext uri="{FF2B5EF4-FFF2-40B4-BE49-F238E27FC236}">
                <a16:creationId xmlns:a16="http://schemas.microsoft.com/office/drawing/2014/main" id="{163BDC58-B6EF-EE67-264D-64B39A8E39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5D1FD4BF-EFA5-0605-E8BB-BE15919CE9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496814F-EC5F-4081-BC16-8A6F8265DA53}" type="slidenum">
              <a:rPr lang="en-GB" smtClean="0"/>
              <a:t>‹#›</a:t>
            </a:fld>
            <a:endParaRPr lang="en-GB"/>
          </a:p>
        </p:txBody>
      </p:sp>
    </p:spTree>
    <p:extLst>
      <p:ext uri="{BB962C8B-B14F-4D97-AF65-F5344CB8AC3E}">
        <p14:creationId xmlns:p14="http://schemas.microsoft.com/office/powerpoint/2010/main" val="11079586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https://online.kidsdiscover.com/unit/islands" TargetMode="External"/><Relationship Id="rId3" Type="http://schemas.openxmlformats.org/officeDocument/2006/relationships/image" Target="../media/image3.svg"/><Relationship Id="rId7" Type="http://schemas.openxmlformats.org/officeDocument/2006/relationships/hyperlink" Target="https://earth.google.com/web/@0,-4.26739994,0a,22251752.77375655d,35y,0h,0t,0r/data=CgRCAggBQgIIAEoNCP___________wEQAA" TargetMode="External"/><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hyperlink" Target="https://science.nasa.gov/earth/" TargetMode="External"/><Relationship Id="rId5" Type="http://schemas.openxmlformats.org/officeDocument/2006/relationships/hyperlink" Target="https://education.nationalgeographic.org/resource/island/" TargetMode="External"/><Relationship Id="rId4" Type="http://schemas.openxmlformats.org/officeDocument/2006/relationships/hyperlink" Target="https://www.bbc.co.uk/bitesize/articles/z7bqgwx" TargetMode="External"/><Relationship Id="rId9" Type="http://schemas.openxmlformats.org/officeDocument/2006/relationships/hyperlink" Target="https://world-geography-games.com/en/world_islands.html"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education.nationalgeographic.org/resource/island/"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education.nationalgeographic.org/resource/island/"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education.nationalgeographic.org/resource/islan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hyperlink" Target="https://education.nationalgeographic.org/resource/island/"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education.nationalgeographic.org/resource/island/"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education.nationalgeographic.org/resource/island/"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6119A1-9E8B-0B9D-3EC5-40EA7EE004E6}"/>
              </a:ext>
            </a:extLst>
          </p:cNvPr>
          <p:cNvSpPr>
            <a:spLocks noGrp="1"/>
          </p:cNvSpPr>
          <p:nvPr>
            <p:ph type="title"/>
          </p:nvPr>
        </p:nvSpPr>
        <p:spPr>
          <a:xfrm>
            <a:off x="0" y="-352013"/>
            <a:ext cx="10515600" cy="1325563"/>
          </a:xfrm>
        </p:spPr>
        <p:txBody>
          <a:bodyPr/>
          <a:lstStyle/>
          <a:p>
            <a:r>
              <a:rPr lang="en-GB" dirty="0"/>
              <a:t>Starter</a:t>
            </a:r>
          </a:p>
        </p:txBody>
      </p:sp>
      <p:sp>
        <p:nvSpPr>
          <p:cNvPr id="3" name="Content Placeholder 2">
            <a:extLst>
              <a:ext uri="{FF2B5EF4-FFF2-40B4-BE49-F238E27FC236}">
                <a16:creationId xmlns:a16="http://schemas.microsoft.com/office/drawing/2014/main" id="{2582318B-38C6-EACE-5BFE-4C8C56903526}"/>
              </a:ext>
            </a:extLst>
          </p:cNvPr>
          <p:cNvSpPr>
            <a:spLocks noGrp="1"/>
          </p:cNvSpPr>
          <p:nvPr>
            <p:ph idx="1"/>
          </p:nvPr>
        </p:nvSpPr>
        <p:spPr>
          <a:xfrm>
            <a:off x="43465" y="667928"/>
            <a:ext cx="12148535" cy="4351338"/>
          </a:xfrm>
        </p:spPr>
        <p:txBody>
          <a:bodyPr/>
          <a:lstStyle/>
          <a:p>
            <a:pPr marL="0" indent="0">
              <a:buNone/>
            </a:pPr>
            <a:r>
              <a:rPr lang="en-GB" dirty="0"/>
              <a:t>Where do you think this might be a map from? </a:t>
            </a:r>
          </a:p>
          <a:p>
            <a:pPr marL="0" indent="0">
              <a:buNone/>
            </a:pPr>
            <a:r>
              <a:rPr lang="en-GB" dirty="0"/>
              <a:t>Have you been? </a:t>
            </a:r>
          </a:p>
          <a:p>
            <a:pPr marL="0" indent="0">
              <a:buNone/>
            </a:pPr>
            <a:r>
              <a:rPr lang="en-GB" dirty="0"/>
              <a:t>How might this link to our new topic?</a:t>
            </a:r>
          </a:p>
        </p:txBody>
      </p:sp>
      <p:sp>
        <p:nvSpPr>
          <p:cNvPr id="8" name="TextBox 7">
            <a:extLst>
              <a:ext uri="{FF2B5EF4-FFF2-40B4-BE49-F238E27FC236}">
                <a16:creationId xmlns:a16="http://schemas.microsoft.com/office/drawing/2014/main" id="{596DB797-F8AE-5A11-F100-07AABA85F4B8}"/>
              </a:ext>
            </a:extLst>
          </p:cNvPr>
          <p:cNvSpPr txBox="1"/>
          <p:nvPr/>
        </p:nvSpPr>
        <p:spPr>
          <a:xfrm>
            <a:off x="7692655" y="2081572"/>
            <a:ext cx="4215810" cy="646331"/>
          </a:xfrm>
          <a:prstGeom prst="rect">
            <a:avLst/>
          </a:prstGeom>
          <a:noFill/>
        </p:spPr>
        <p:txBody>
          <a:bodyPr wrap="square" rtlCol="0">
            <a:spAutoFit/>
          </a:bodyPr>
          <a:lstStyle/>
          <a:p>
            <a:r>
              <a:rPr lang="en-GB" dirty="0"/>
              <a:t>If Jersey is a ‘near’ island, can you think of an example of a ‘far away’ island?</a:t>
            </a:r>
          </a:p>
        </p:txBody>
      </p:sp>
      <p:sp>
        <p:nvSpPr>
          <p:cNvPr id="5" name="TextBox 4">
            <a:extLst>
              <a:ext uri="{FF2B5EF4-FFF2-40B4-BE49-F238E27FC236}">
                <a16:creationId xmlns:a16="http://schemas.microsoft.com/office/drawing/2014/main" id="{B35B66C6-0C90-FA67-9930-5FE81DC07346}"/>
              </a:ext>
            </a:extLst>
          </p:cNvPr>
          <p:cNvSpPr txBox="1"/>
          <p:nvPr/>
        </p:nvSpPr>
        <p:spPr>
          <a:xfrm>
            <a:off x="504497" y="2387194"/>
            <a:ext cx="6970191" cy="3970318"/>
          </a:xfrm>
          <a:prstGeom prst="rect">
            <a:avLst/>
          </a:prstGeom>
          <a:noFill/>
          <a:ln w="12700">
            <a:solidFill>
              <a:schemeClr val="tx1"/>
            </a:solidFill>
          </a:ln>
        </p:spPr>
        <p:txBody>
          <a:bodyPr wrap="square" rtlCol="0">
            <a:spAutoFit/>
          </a:bodyPr>
          <a:lstStyle/>
          <a:p>
            <a:r>
              <a:rPr lang="en-GB" i="1" dirty="0"/>
              <a:t>Insert image of map of an island</a:t>
            </a:r>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
        <p:nvSpPr>
          <p:cNvPr id="13" name="TextBox 12">
            <a:extLst>
              <a:ext uri="{FF2B5EF4-FFF2-40B4-BE49-F238E27FC236}">
                <a16:creationId xmlns:a16="http://schemas.microsoft.com/office/drawing/2014/main" id="{2F296DD1-959C-67D4-5893-ACB22D66DF12}"/>
              </a:ext>
            </a:extLst>
          </p:cNvPr>
          <p:cNvSpPr txBox="1"/>
          <p:nvPr/>
        </p:nvSpPr>
        <p:spPr>
          <a:xfrm>
            <a:off x="7819697" y="2890345"/>
            <a:ext cx="3867806" cy="3416320"/>
          </a:xfrm>
          <a:prstGeom prst="rect">
            <a:avLst/>
          </a:prstGeom>
          <a:noFill/>
          <a:ln w="12700">
            <a:solidFill>
              <a:schemeClr val="tx1"/>
            </a:solidFill>
          </a:ln>
        </p:spPr>
        <p:txBody>
          <a:bodyPr wrap="square" rtlCol="0">
            <a:spAutoFit/>
          </a:bodyPr>
          <a:lstStyle/>
          <a:p>
            <a:pPr algn="ctr"/>
            <a:r>
              <a:rPr lang="en-GB" i="1" dirty="0"/>
              <a:t>Insert image of a map showing Jersey</a:t>
            </a:r>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749258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9E21A-E9E4-28D8-40F8-8BDD4C82EBDE}"/>
              </a:ext>
            </a:extLst>
          </p:cNvPr>
          <p:cNvSpPr>
            <a:spLocks noGrp="1"/>
          </p:cNvSpPr>
          <p:nvPr>
            <p:ph type="title"/>
          </p:nvPr>
        </p:nvSpPr>
        <p:spPr>
          <a:xfrm>
            <a:off x="168349" y="141841"/>
            <a:ext cx="10515600" cy="1325563"/>
          </a:xfrm>
        </p:spPr>
        <p:txBody>
          <a:bodyPr/>
          <a:lstStyle/>
          <a:p>
            <a:r>
              <a:rPr lang="en-GB" dirty="0"/>
              <a:t>‘Just Room Enough’</a:t>
            </a:r>
          </a:p>
        </p:txBody>
      </p:sp>
      <p:sp>
        <p:nvSpPr>
          <p:cNvPr id="3" name="Content Placeholder 2">
            <a:extLst>
              <a:ext uri="{FF2B5EF4-FFF2-40B4-BE49-F238E27FC236}">
                <a16:creationId xmlns:a16="http://schemas.microsoft.com/office/drawing/2014/main" id="{28A3CB39-9EB2-51E1-16CA-3F530BC4FB61}"/>
              </a:ext>
            </a:extLst>
          </p:cNvPr>
          <p:cNvSpPr>
            <a:spLocks noGrp="1"/>
          </p:cNvSpPr>
          <p:nvPr>
            <p:ph idx="1"/>
          </p:nvPr>
        </p:nvSpPr>
        <p:spPr>
          <a:xfrm>
            <a:off x="295939" y="1467404"/>
            <a:ext cx="11798596" cy="4351338"/>
          </a:xfrm>
        </p:spPr>
        <p:txBody>
          <a:bodyPr/>
          <a:lstStyle/>
          <a:p>
            <a:pPr marL="0" indent="0">
              <a:buNone/>
            </a:pPr>
            <a:r>
              <a:rPr lang="en-GB" dirty="0"/>
              <a:t>Can you think of an example of a small-scale island and an example of a large-scale island?</a:t>
            </a:r>
          </a:p>
          <a:p>
            <a:pPr marL="0" indent="0">
              <a:buNone/>
            </a:pPr>
            <a:r>
              <a:rPr lang="en-GB" dirty="0"/>
              <a:t>What do you think determines whether it is small or large?</a:t>
            </a:r>
          </a:p>
          <a:p>
            <a:pPr marL="0" indent="0">
              <a:buNone/>
            </a:pPr>
            <a:r>
              <a:rPr lang="en-GB" dirty="0"/>
              <a:t>Which factors might determine whether a person chooses to live on a specific island?</a:t>
            </a:r>
          </a:p>
          <a:p>
            <a:pPr marL="0" indent="0">
              <a:buNone/>
            </a:pPr>
            <a:r>
              <a:rPr lang="en-GB" dirty="0"/>
              <a:t>What factors might determine whether an island is inhabitable or not?</a:t>
            </a:r>
          </a:p>
        </p:txBody>
      </p:sp>
    </p:spTree>
    <p:extLst>
      <p:ext uri="{BB962C8B-B14F-4D97-AF65-F5344CB8AC3E}">
        <p14:creationId xmlns:p14="http://schemas.microsoft.com/office/powerpoint/2010/main" val="1301198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777F5-9375-C5DE-4283-3B3CBF645D53}"/>
              </a:ext>
            </a:extLst>
          </p:cNvPr>
          <p:cNvSpPr>
            <a:spLocks noGrp="1"/>
          </p:cNvSpPr>
          <p:nvPr>
            <p:ph type="title"/>
          </p:nvPr>
        </p:nvSpPr>
        <p:spPr>
          <a:xfrm>
            <a:off x="14177" y="0"/>
            <a:ext cx="10515600" cy="1325563"/>
          </a:xfrm>
        </p:spPr>
        <p:txBody>
          <a:bodyPr/>
          <a:lstStyle/>
          <a:p>
            <a:r>
              <a:rPr lang="en-GB" dirty="0"/>
              <a:t>Atlas Skills</a:t>
            </a:r>
          </a:p>
        </p:txBody>
      </p:sp>
      <p:sp>
        <p:nvSpPr>
          <p:cNvPr id="3" name="Content Placeholder 2">
            <a:extLst>
              <a:ext uri="{FF2B5EF4-FFF2-40B4-BE49-F238E27FC236}">
                <a16:creationId xmlns:a16="http://schemas.microsoft.com/office/drawing/2014/main" id="{3A4EA562-0430-683F-8FAB-92525D4CA10E}"/>
              </a:ext>
            </a:extLst>
          </p:cNvPr>
          <p:cNvSpPr>
            <a:spLocks noGrp="1"/>
          </p:cNvSpPr>
          <p:nvPr>
            <p:ph idx="1"/>
          </p:nvPr>
        </p:nvSpPr>
        <p:spPr>
          <a:xfrm>
            <a:off x="67339" y="1038816"/>
            <a:ext cx="12110483" cy="4351338"/>
          </a:xfrm>
        </p:spPr>
        <p:txBody>
          <a:bodyPr>
            <a:normAutofit/>
          </a:bodyPr>
          <a:lstStyle/>
          <a:p>
            <a:pPr marL="0" indent="0">
              <a:buNone/>
            </a:pPr>
            <a:r>
              <a:rPr lang="en-GB" sz="2000" dirty="0"/>
              <a:t>Using your Atlases, you need to find examples of at least 2 ‘small-scale’ islands &amp; 2 ‘large scale’ islands. </a:t>
            </a:r>
          </a:p>
          <a:p>
            <a:pPr marL="0" indent="0">
              <a:buNone/>
            </a:pPr>
            <a:r>
              <a:rPr lang="en-GB" sz="2000" dirty="0"/>
              <a:t>On your world map, locate them &amp; see add extra information e.g. area, population size etc.</a:t>
            </a:r>
          </a:p>
          <a:p>
            <a:pPr marL="0" indent="0">
              <a:buNone/>
            </a:pPr>
            <a:r>
              <a:rPr lang="en-GB" sz="2000" dirty="0"/>
              <a:t>Use the example below to help guide you. It is completely up to you how you choose to present your information &amp; which information you choose to use. You might want to use the example below to help you. </a:t>
            </a:r>
          </a:p>
          <a:p>
            <a:pPr marL="0" indent="0">
              <a:buNone/>
            </a:pPr>
            <a:r>
              <a:rPr lang="en-GB" sz="2000" dirty="0"/>
              <a:t>An atlas doesn’t just show us a location, it provides us with a lot of extra information about places too. </a:t>
            </a:r>
          </a:p>
        </p:txBody>
      </p:sp>
      <p:sp>
        <p:nvSpPr>
          <p:cNvPr id="4" name="Oval 3">
            <a:extLst>
              <a:ext uri="{FF2B5EF4-FFF2-40B4-BE49-F238E27FC236}">
                <a16:creationId xmlns:a16="http://schemas.microsoft.com/office/drawing/2014/main" id="{83DF9ADC-496E-CD0E-D478-D2480A260224}"/>
              </a:ext>
            </a:extLst>
          </p:cNvPr>
          <p:cNvSpPr/>
          <p:nvPr/>
        </p:nvSpPr>
        <p:spPr>
          <a:xfrm>
            <a:off x="5098311" y="3916343"/>
            <a:ext cx="457200" cy="435935"/>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Box 4">
            <a:extLst>
              <a:ext uri="{FF2B5EF4-FFF2-40B4-BE49-F238E27FC236}">
                <a16:creationId xmlns:a16="http://schemas.microsoft.com/office/drawing/2014/main" id="{17307AF7-E1BB-98D0-BF89-111D25F122CF}"/>
              </a:ext>
            </a:extLst>
          </p:cNvPr>
          <p:cNvSpPr txBox="1"/>
          <p:nvPr/>
        </p:nvSpPr>
        <p:spPr>
          <a:xfrm>
            <a:off x="304999" y="3014956"/>
            <a:ext cx="2289345" cy="1723549"/>
          </a:xfrm>
          <a:prstGeom prst="rect">
            <a:avLst/>
          </a:prstGeom>
          <a:noFill/>
          <a:ln>
            <a:solidFill>
              <a:schemeClr val="accent1">
                <a:lumMod val="60000"/>
                <a:lumOff val="40000"/>
              </a:schemeClr>
            </a:solidFill>
          </a:ln>
        </p:spPr>
        <p:txBody>
          <a:bodyPr wrap="none" rtlCol="0">
            <a:spAutoFit/>
          </a:bodyPr>
          <a:lstStyle/>
          <a:p>
            <a:pPr algn="ctr"/>
            <a:r>
              <a:rPr lang="en-GB" b="1" u="sng" dirty="0"/>
              <a:t>Greenland</a:t>
            </a:r>
            <a:r>
              <a:rPr lang="en-GB" dirty="0"/>
              <a:t> </a:t>
            </a:r>
          </a:p>
          <a:p>
            <a:r>
              <a:rPr lang="en-GB" b="1" dirty="0"/>
              <a:t>Large-scale island</a:t>
            </a:r>
          </a:p>
          <a:p>
            <a:r>
              <a:rPr lang="en-GB" sz="1400" u="sng" dirty="0"/>
              <a:t>Population: </a:t>
            </a:r>
            <a:r>
              <a:rPr lang="en-GB" sz="1400" dirty="0"/>
              <a:t>around 55,700</a:t>
            </a:r>
          </a:p>
          <a:p>
            <a:r>
              <a:rPr lang="en-GB" sz="1400" u="sng" dirty="0"/>
              <a:t>Area</a:t>
            </a:r>
            <a:r>
              <a:rPr lang="en-GB" sz="1400" dirty="0"/>
              <a:t>: 822,700 square miles</a:t>
            </a:r>
          </a:p>
          <a:p>
            <a:r>
              <a:rPr lang="en-GB" sz="1400" u="sng" dirty="0"/>
              <a:t>Birth rate </a:t>
            </a:r>
            <a:r>
              <a:rPr lang="en-GB" sz="1100" dirty="0"/>
              <a:t>(per 1000): </a:t>
            </a:r>
            <a:r>
              <a:rPr lang="en-GB" sz="1400" dirty="0"/>
              <a:t>14.8</a:t>
            </a:r>
          </a:p>
          <a:p>
            <a:r>
              <a:rPr lang="en-GB" sz="1400" u="sng" dirty="0"/>
              <a:t>Death rate </a:t>
            </a:r>
            <a:r>
              <a:rPr lang="en-GB" sz="1100" dirty="0"/>
              <a:t>(per 1000): </a:t>
            </a:r>
            <a:r>
              <a:rPr lang="en-GB" sz="1400" dirty="0"/>
              <a:t>9.3</a:t>
            </a:r>
          </a:p>
          <a:p>
            <a:r>
              <a:rPr lang="en-GB" sz="1400" u="sng" dirty="0"/>
              <a:t>Life expectancy</a:t>
            </a:r>
            <a:r>
              <a:rPr lang="en-GB" sz="1400" dirty="0"/>
              <a:t>:  70.3</a:t>
            </a:r>
          </a:p>
        </p:txBody>
      </p:sp>
      <p:cxnSp>
        <p:nvCxnSpPr>
          <p:cNvPr id="7" name="Straight Arrow Connector 6">
            <a:extLst>
              <a:ext uri="{FF2B5EF4-FFF2-40B4-BE49-F238E27FC236}">
                <a16:creationId xmlns:a16="http://schemas.microsoft.com/office/drawing/2014/main" id="{0212FB7B-2FFF-282E-E77F-0693CB77D234}"/>
              </a:ext>
            </a:extLst>
          </p:cNvPr>
          <p:cNvCxnSpPr>
            <a:cxnSpLocks/>
            <a:stCxn id="4" idx="1"/>
            <a:endCxn id="5" idx="3"/>
          </p:cNvCxnSpPr>
          <p:nvPr/>
        </p:nvCxnSpPr>
        <p:spPr>
          <a:xfrm flipH="1" flipV="1">
            <a:off x="2594344" y="3876731"/>
            <a:ext cx="2570922" cy="103453"/>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6" name="Rectangle 5">
            <a:extLst>
              <a:ext uri="{FF2B5EF4-FFF2-40B4-BE49-F238E27FC236}">
                <a16:creationId xmlns:a16="http://schemas.microsoft.com/office/drawing/2014/main" id="{A093EFE3-C20C-B86F-BB54-6F0FF7AC5527}"/>
              </a:ext>
            </a:extLst>
          </p:cNvPr>
          <p:cNvSpPr/>
          <p:nvPr/>
        </p:nvSpPr>
        <p:spPr>
          <a:xfrm>
            <a:off x="3072808" y="3625703"/>
            <a:ext cx="5124893" cy="255713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939C4DB0-3496-C81F-6340-740D1DD9D4C1}"/>
              </a:ext>
            </a:extLst>
          </p:cNvPr>
          <p:cNvSpPr txBox="1"/>
          <p:nvPr/>
        </p:nvSpPr>
        <p:spPr>
          <a:xfrm>
            <a:off x="4619847" y="5720316"/>
            <a:ext cx="2119555" cy="338554"/>
          </a:xfrm>
          <a:prstGeom prst="rect">
            <a:avLst/>
          </a:prstGeom>
          <a:noFill/>
        </p:spPr>
        <p:txBody>
          <a:bodyPr wrap="none" rtlCol="0">
            <a:spAutoFit/>
          </a:bodyPr>
          <a:lstStyle/>
          <a:p>
            <a:r>
              <a:rPr lang="en-GB" sz="1600" i="1" dirty="0"/>
              <a:t>World map worksheet</a:t>
            </a:r>
          </a:p>
        </p:txBody>
      </p:sp>
    </p:spTree>
    <p:extLst>
      <p:ext uri="{BB962C8B-B14F-4D97-AF65-F5344CB8AC3E}">
        <p14:creationId xmlns:p14="http://schemas.microsoft.com/office/powerpoint/2010/main" val="320160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B72132-E12C-E148-37AA-5E9FE800E0B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FB98418-6E15-06E4-A349-E1D0106C5EA2}"/>
              </a:ext>
            </a:extLst>
          </p:cNvPr>
          <p:cNvSpPr>
            <a:spLocks noGrp="1"/>
          </p:cNvSpPr>
          <p:nvPr>
            <p:ph idx="1"/>
          </p:nvPr>
        </p:nvSpPr>
        <p:spPr>
          <a:xfrm>
            <a:off x="0" y="74428"/>
            <a:ext cx="11935047" cy="5873935"/>
          </a:xfrm>
        </p:spPr>
        <p:txBody>
          <a:bodyPr>
            <a:normAutofit/>
          </a:bodyPr>
          <a:lstStyle/>
          <a:p>
            <a:pPr marL="0" indent="0">
              <a:buNone/>
            </a:pPr>
            <a:r>
              <a:rPr lang="en-GB" sz="2400" dirty="0"/>
              <a:t>Return to your A3 sheet from the start of the lesson. What information can you add?</a:t>
            </a:r>
          </a:p>
          <a:p>
            <a:pPr marL="0" indent="0">
              <a:buNone/>
            </a:pPr>
            <a:r>
              <a:rPr lang="en-GB" sz="2400" dirty="0"/>
              <a:t>Make sure to include enough room for the next few lessons, as we will be adding to it each time. </a:t>
            </a:r>
          </a:p>
        </p:txBody>
      </p:sp>
      <p:sp>
        <p:nvSpPr>
          <p:cNvPr id="4" name="Cloud 3">
            <a:extLst>
              <a:ext uri="{FF2B5EF4-FFF2-40B4-BE49-F238E27FC236}">
                <a16:creationId xmlns:a16="http://schemas.microsoft.com/office/drawing/2014/main" id="{77FFBE1F-12AF-0658-EAB5-643EF89BC52A}"/>
              </a:ext>
            </a:extLst>
          </p:cNvPr>
          <p:cNvSpPr/>
          <p:nvPr/>
        </p:nvSpPr>
        <p:spPr>
          <a:xfrm>
            <a:off x="4117901" y="3242929"/>
            <a:ext cx="3918098" cy="2339163"/>
          </a:xfrm>
          <a:prstGeom prst="cloud">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tx1"/>
                </a:solidFill>
              </a:rPr>
              <a:t>ISLANDS</a:t>
            </a:r>
          </a:p>
        </p:txBody>
      </p:sp>
      <p:sp>
        <p:nvSpPr>
          <p:cNvPr id="5" name="TextBox 4">
            <a:extLst>
              <a:ext uri="{FF2B5EF4-FFF2-40B4-BE49-F238E27FC236}">
                <a16:creationId xmlns:a16="http://schemas.microsoft.com/office/drawing/2014/main" id="{2CFFAD2F-A4D6-44D6-0401-8FE5607823D7}"/>
              </a:ext>
            </a:extLst>
          </p:cNvPr>
          <p:cNvSpPr txBox="1"/>
          <p:nvPr/>
        </p:nvSpPr>
        <p:spPr>
          <a:xfrm>
            <a:off x="8798442" y="3827721"/>
            <a:ext cx="2505751" cy="369332"/>
          </a:xfrm>
          <a:prstGeom prst="rect">
            <a:avLst/>
          </a:prstGeom>
          <a:noFill/>
        </p:spPr>
        <p:txBody>
          <a:bodyPr wrap="none" rtlCol="0">
            <a:spAutoFit/>
          </a:bodyPr>
          <a:lstStyle/>
          <a:p>
            <a:r>
              <a:rPr lang="en-GB" dirty="0"/>
              <a:t>Jersey, Channel Islands</a:t>
            </a:r>
          </a:p>
        </p:txBody>
      </p:sp>
      <p:sp>
        <p:nvSpPr>
          <p:cNvPr id="6" name="TextBox 5">
            <a:extLst>
              <a:ext uri="{FF2B5EF4-FFF2-40B4-BE49-F238E27FC236}">
                <a16:creationId xmlns:a16="http://schemas.microsoft.com/office/drawing/2014/main" id="{BEBFBDC3-4568-8F54-FE5C-A1A210307A12}"/>
              </a:ext>
            </a:extLst>
          </p:cNvPr>
          <p:cNvSpPr txBox="1"/>
          <p:nvPr/>
        </p:nvSpPr>
        <p:spPr>
          <a:xfrm>
            <a:off x="7748800" y="6088415"/>
            <a:ext cx="3671454" cy="369332"/>
          </a:xfrm>
          <a:prstGeom prst="rect">
            <a:avLst/>
          </a:prstGeom>
          <a:noFill/>
        </p:spPr>
        <p:txBody>
          <a:bodyPr wrap="none" rtlCol="0">
            <a:spAutoFit/>
          </a:bodyPr>
          <a:lstStyle/>
          <a:p>
            <a:r>
              <a:rPr lang="en-GB" dirty="0"/>
              <a:t>A body of land surrounded by water</a:t>
            </a:r>
          </a:p>
        </p:txBody>
      </p:sp>
      <p:sp>
        <p:nvSpPr>
          <p:cNvPr id="7" name="TextBox 6">
            <a:extLst>
              <a:ext uri="{FF2B5EF4-FFF2-40B4-BE49-F238E27FC236}">
                <a16:creationId xmlns:a16="http://schemas.microsoft.com/office/drawing/2014/main" id="{3B5843BA-B95D-034B-4306-4D8BEE161F25}"/>
              </a:ext>
            </a:extLst>
          </p:cNvPr>
          <p:cNvSpPr txBox="1"/>
          <p:nvPr/>
        </p:nvSpPr>
        <p:spPr>
          <a:xfrm>
            <a:off x="326064" y="5250053"/>
            <a:ext cx="2773327" cy="1200329"/>
          </a:xfrm>
          <a:prstGeom prst="rect">
            <a:avLst/>
          </a:prstGeom>
          <a:noFill/>
        </p:spPr>
        <p:txBody>
          <a:bodyPr wrap="square" rtlCol="0">
            <a:spAutoFit/>
          </a:bodyPr>
          <a:lstStyle/>
          <a:p>
            <a:r>
              <a:rPr lang="en-GB" dirty="0"/>
              <a:t>An estimated 670,000 islands. </a:t>
            </a:r>
          </a:p>
          <a:p>
            <a:r>
              <a:rPr lang="en-GB" dirty="0"/>
              <a:t>11,000 of which are permanently inhabited.</a:t>
            </a:r>
          </a:p>
        </p:txBody>
      </p:sp>
      <p:cxnSp>
        <p:nvCxnSpPr>
          <p:cNvPr id="9" name="Straight Arrow Connector 8">
            <a:extLst>
              <a:ext uri="{FF2B5EF4-FFF2-40B4-BE49-F238E27FC236}">
                <a16:creationId xmlns:a16="http://schemas.microsoft.com/office/drawing/2014/main" id="{1C9C37F4-A15B-E44B-4FC1-7E1460C8B9A1}"/>
              </a:ext>
            </a:extLst>
          </p:cNvPr>
          <p:cNvCxnSpPr/>
          <p:nvPr/>
        </p:nvCxnSpPr>
        <p:spPr>
          <a:xfrm flipH="1">
            <a:off x="2519915" y="4997303"/>
            <a:ext cx="1727791" cy="781493"/>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0" name="Straight Arrow Connector 9">
            <a:extLst>
              <a:ext uri="{FF2B5EF4-FFF2-40B4-BE49-F238E27FC236}">
                <a16:creationId xmlns:a16="http://schemas.microsoft.com/office/drawing/2014/main" id="{EDFAE8DA-9E4F-B662-0BDB-E62F583DAE64}"/>
              </a:ext>
            </a:extLst>
          </p:cNvPr>
          <p:cNvCxnSpPr>
            <a:cxnSpLocks/>
            <a:endCxn id="5" idx="1"/>
          </p:cNvCxnSpPr>
          <p:nvPr/>
        </p:nvCxnSpPr>
        <p:spPr>
          <a:xfrm flipV="1">
            <a:off x="7930115" y="4012387"/>
            <a:ext cx="868327" cy="90009"/>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2" name="Straight Arrow Connector 11">
            <a:extLst>
              <a:ext uri="{FF2B5EF4-FFF2-40B4-BE49-F238E27FC236}">
                <a16:creationId xmlns:a16="http://schemas.microsoft.com/office/drawing/2014/main" id="{D2EB545F-4CCD-EAD5-1076-F6AE5EF94D1C}"/>
              </a:ext>
            </a:extLst>
          </p:cNvPr>
          <p:cNvCxnSpPr>
            <a:cxnSpLocks/>
          </p:cNvCxnSpPr>
          <p:nvPr/>
        </p:nvCxnSpPr>
        <p:spPr>
          <a:xfrm>
            <a:off x="7495951" y="4887248"/>
            <a:ext cx="669854" cy="1199246"/>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41195973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820FA-1F78-8344-5331-CEFFF41B4607}"/>
              </a:ext>
            </a:extLst>
          </p:cNvPr>
          <p:cNvSpPr>
            <a:spLocks noGrp="1"/>
          </p:cNvSpPr>
          <p:nvPr>
            <p:ph type="title"/>
          </p:nvPr>
        </p:nvSpPr>
        <p:spPr/>
        <p:txBody>
          <a:bodyPr/>
          <a:lstStyle/>
          <a:p>
            <a:r>
              <a:rPr lang="en-GB" dirty="0"/>
              <a:t>Homework</a:t>
            </a:r>
          </a:p>
        </p:txBody>
      </p:sp>
      <p:sp>
        <p:nvSpPr>
          <p:cNvPr id="3" name="Content Placeholder 2">
            <a:extLst>
              <a:ext uri="{FF2B5EF4-FFF2-40B4-BE49-F238E27FC236}">
                <a16:creationId xmlns:a16="http://schemas.microsoft.com/office/drawing/2014/main" id="{EB15CFE1-4853-7962-68F1-9A82D3F8BBD1}"/>
              </a:ext>
            </a:extLst>
          </p:cNvPr>
          <p:cNvSpPr>
            <a:spLocks noGrp="1"/>
          </p:cNvSpPr>
          <p:nvPr>
            <p:ph idx="1"/>
          </p:nvPr>
        </p:nvSpPr>
        <p:spPr>
          <a:xfrm>
            <a:off x="838199" y="1472609"/>
            <a:ext cx="10799135" cy="5020266"/>
          </a:xfrm>
        </p:spPr>
        <p:txBody>
          <a:bodyPr>
            <a:normAutofit fontScale="92500" lnSpcReduction="10000"/>
          </a:bodyPr>
          <a:lstStyle/>
          <a:p>
            <a:pPr marL="0" indent="0">
              <a:buNone/>
            </a:pPr>
            <a:r>
              <a:rPr lang="en-GB" dirty="0"/>
              <a:t>Find a news article about a ‘near’ and a ‘far’ island OR a news article about a ‘small scale’ or ‘large scale’ island.</a:t>
            </a:r>
          </a:p>
          <a:p>
            <a:pPr marL="0" indent="0">
              <a:buNone/>
            </a:pPr>
            <a:r>
              <a:rPr lang="en-GB" dirty="0"/>
              <a:t> </a:t>
            </a:r>
          </a:p>
          <a:p>
            <a:pPr marL="0" indent="0">
              <a:buNone/>
            </a:pPr>
            <a:r>
              <a:rPr lang="en-GB" dirty="0"/>
              <a:t>It is completely up to you, which news articles you choose. </a:t>
            </a:r>
          </a:p>
          <a:p>
            <a:pPr marL="0" indent="0">
              <a:buNone/>
            </a:pPr>
            <a:endParaRPr lang="en-GB" dirty="0"/>
          </a:p>
          <a:p>
            <a:pPr marL="0" indent="0">
              <a:buNone/>
            </a:pPr>
            <a:r>
              <a:rPr lang="en-GB" dirty="0"/>
              <a:t>You should:</a:t>
            </a:r>
          </a:p>
          <a:p>
            <a:pPr>
              <a:buFontTx/>
              <a:buChar char="-"/>
            </a:pPr>
            <a:r>
              <a:rPr lang="en-GB" dirty="0"/>
              <a:t>Summarise the information from the news article, into one paragraph.</a:t>
            </a:r>
          </a:p>
          <a:p>
            <a:pPr>
              <a:buFontTx/>
              <a:buChar char="-"/>
            </a:pPr>
            <a:r>
              <a:rPr lang="en-GB" dirty="0"/>
              <a:t>Choose at least 3 geographical key words to link to the article &amp; explain how they link and what they mean.</a:t>
            </a:r>
          </a:p>
          <a:p>
            <a:pPr>
              <a:buFontTx/>
              <a:buChar char="-"/>
            </a:pPr>
            <a:r>
              <a:rPr lang="en-GB" dirty="0"/>
              <a:t>What do the articles make you want to find out more information about? Write 3 questions you could research further.</a:t>
            </a:r>
          </a:p>
          <a:p>
            <a:pPr>
              <a:buFontTx/>
              <a:buChar char="-"/>
            </a:pPr>
            <a:r>
              <a:rPr lang="en-GB" dirty="0"/>
              <a:t>Websites like Newsround, BBC news etc,  will help you with this. </a:t>
            </a:r>
          </a:p>
        </p:txBody>
      </p:sp>
    </p:spTree>
    <p:extLst>
      <p:ext uri="{BB962C8B-B14F-4D97-AF65-F5344CB8AC3E}">
        <p14:creationId xmlns:p14="http://schemas.microsoft.com/office/powerpoint/2010/main" val="489266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78A0B-2E5A-26D8-8541-DFCCA09058E1}"/>
              </a:ext>
            </a:extLst>
          </p:cNvPr>
          <p:cNvSpPr>
            <a:spLocks noGrp="1"/>
          </p:cNvSpPr>
          <p:nvPr>
            <p:ph type="title"/>
          </p:nvPr>
        </p:nvSpPr>
        <p:spPr>
          <a:xfrm>
            <a:off x="0" y="0"/>
            <a:ext cx="6280551" cy="1527048"/>
          </a:xfrm>
        </p:spPr>
        <p:txBody>
          <a:bodyPr anchor="b">
            <a:normAutofit/>
          </a:bodyPr>
          <a:lstStyle/>
          <a:p>
            <a:r>
              <a:rPr lang="en-GB" sz="3600" dirty="0"/>
              <a:t>Plenary: </a:t>
            </a:r>
            <a:br>
              <a:rPr lang="en-GB" dirty="0"/>
            </a:br>
            <a:r>
              <a:rPr lang="en-GB" dirty="0"/>
              <a:t>Quote of the day</a:t>
            </a:r>
          </a:p>
        </p:txBody>
      </p:sp>
      <p:sp>
        <p:nvSpPr>
          <p:cNvPr id="3" name="Content Placeholder 2">
            <a:extLst>
              <a:ext uri="{FF2B5EF4-FFF2-40B4-BE49-F238E27FC236}">
                <a16:creationId xmlns:a16="http://schemas.microsoft.com/office/drawing/2014/main" id="{0DB63527-EC8C-B8E6-49EF-F990AD5435AC}"/>
              </a:ext>
            </a:extLst>
          </p:cNvPr>
          <p:cNvSpPr>
            <a:spLocks noGrp="1"/>
          </p:cNvSpPr>
          <p:nvPr>
            <p:ph idx="1"/>
          </p:nvPr>
        </p:nvSpPr>
        <p:spPr>
          <a:xfrm>
            <a:off x="3309257" y="2382969"/>
            <a:ext cx="5573486" cy="4096512"/>
          </a:xfrm>
        </p:spPr>
        <p:txBody>
          <a:bodyPr>
            <a:normAutofit/>
          </a:bodyPr>
          <a:lstStyle/>
          <a:p>
            <a:pPr marL="0" indent="0">
              <a:buNone/>
            </a:pPr>
            <a:r>
              <a:rPr lang="en-GB" dirty="0"/>
              <a:t>“In our changing world, nothing changes more than geography”.</a:t>
            </a:r>
          </a:p>
          <a:p>
            <a:pPr marL="0" indent="0">
              <a:buNone/>
            </a:pPr>
            <a:r>
              <a:rPr lang="en-GB" b="1" dirty="0"/>
              <a:t>Pearl S. Buck</a:t>
            </a:r>
          </a:p>
        </p:txBody>
      </p:sp>
      <p:sp>
        <p:nvSpPr>
          <p:cNvPr id="4" name="Content Placeholder 2">
            <a:extLst>
              <a:ext uri="{FF2B5EF4-FFF2-40B4-BE49-F238E27FC236}">
                <a16:creationId xmlns:a16="http://schemas.microsoft.com/office/drawing/2014/main" id="{D24A8179-507A-15C5-2499-8AC8720306A1}"/>
              </a:ext>
            </a:extLst>
          </p:cNvPr>
          <p:cNvSpPr txBox="1">
            <a:spLocks/>
          </p:cNvSpPr>
          <p:nvPr/>
        </p:nvSpPr>
        <p:spPr>
          <a:xfrm>
            <a:off x="238980" y="5237882"/>
            <a:ext cx="5151727" cy="1302984"/>
          </a:xfrm>
          <a:prstGeom prst="rect">
            <a:avLst/>
          </a:prstGeom>
          <a:solidFill>
            <a:schemeClr val="tx2">
              <a:lumMod val="10000"/>
              <a:lumOff val="90000"/>
            </a:schemeClr>
          </a:solidFill>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dirty="0"/>
              <a:t>What do you think about this quote?</a:t>
            </a:r>
          </a:p>
          <a:p>
            <a:pPr marL="0" indent="0">
              <a:buFont typeface="Arial" panose="020B0604020202020204" pitchFamily="34" charset="0"/>
              <a:buNone/>
            </a:pPr>
            <a:r>
              <a:rPr lang="en-GB" dirty="0"/>
              <a:t>To what extent do you agree/disagree with it?</a:t>
            </a:r>
          </a:p>
        </p:txBody>
      </p:sp>
    </p:spTree>
    <p:extLst>
      <p:ext uri="{BB962C8B-B14F-4D97-AF65-F5344CB8AC3E}">
        <p14:creationId xmlns:p14="http://schemas.microsoft.com/office/powerpoint/2010/main" val="1690019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D1">
            <a:alpha val="20000"/>
          </a:srgbClr>
        </a:solidFill>
        <a:effectLst/>
      </p:bgPr>
    </p:bg>
    <p:spTree>
      <p:nvGrpSpPr>
        <p:cNvPr id="1" name=""/>
        <p:cNvGrpSpPr/>
        <p:nvPr/>
      </p:nvGrpSpPr>
      <p:grpSpPr>
        <a:xfrm>
          <a:off x="0" y="0"/>
          <a:ext cx="0" cy="0"/>
          <a:chOff x="0" y="0"/>
          <a:chExt cx="0" cy="0"/>
        </a:xfrm>
      </p:grpSpPr>
      <p:grpSp>
        <p:nvGrpSpPr>
          <p:cNvPr id="2" name="Group 2"/>
          <p:cNvGrpSpPr/>
          <p:nvPr/>
        </p:nvGrpSpPr>
        <p:grpSpPr>
          <a:xfrm>
            <a:off x="0" y="0"/>
            <a:ext cx="685800" cy="6858000"/>
            <a:chOff x="0" y="0"/>
            <a:chExt cx="270933" cy="2709333"/>
          </a:xfrm>
        </p:grpSpPr>
        <p:sp>
          <p:nvSpPr>
            <p:cNvPr id="3" name="Freeform 3"/>
            <p:cNvSpPr/>
            <p:nvPr/>
          </p:nvSpPr>
          <p:spPr>
            <a:xfrm>
              <a:off x="0" y="0"/>
              <a:ext cx="270933" cy="2709333"/>
            </a:xfrm>
            <a:custGeom>
              <a:avLst/>
              <a:gdLst/>
              <a:ahLst/>
              <a:cxnLst/>
              <a:rect l="l" t="t" r="r" b="b"/>
              <a:pathLst>
                <a:path w="270933" h="2709333">
                  <a:moveTo>
                    <a:pt x="0" y="0"/>
                  </a:moveTo>
                  <a:lnTo>
                    <a:pt x="270933" y="0"/>
                  </a:lnTo>
                  <a:lnTo>
                    <a:pt x="270933" y="2709333"/>
                  </a:lnTo>
                  <a:lnTo>
                    <a:pt x="0" y="2709333"/>
                  </a:lnTo>
                  <a:close/>
                </a:path>
              </a:pathLst>
            </a:custGeom>
            <a:solidFill>
              <a:srgbClr val="FEFCF1"/>
            </a:solidFill>
            <a:ln w="19050" cap="sq">
              <a:solidFill>
                <a:srgbClr val="000000"/>
              </a:solidFill>
              <a:prstDash val="solid"/>
              <a:miter/>
            </a:ln>
          </p:spPr>
          <p:txBody>
            <a:bodyPr/>
            <a:lstStyle/>
            <a:p>
              <a:endParaRPr lang="en-GB" sz="1200"/>
            </a:p>
          </p:txBody>
        </p:sp>
        <p:sp>
          <p:nvSpPr>
            <p:cNvPr id="4" name="TextBox 4"/>
            <p:cNvSpPr txBox="1"/>
            <p:nvPr/>
          </p:nvSpPr>
          <p:spPr>
            <a:xfrm>
              <a:off x="0" y="-66675"/>
              <a:ext cx="270933" cy="2776008"/>
            </a:xfrm>
            <a:prstGeom prst="rect">
              <a:avLst/>
            </a:prstGeom>
          </p:spPr>
          <p:txBody>
            <a:bodyPr lIns="33867" tIns="33867" rIns="33867" bIns="33867" rtlCol="0" anchor="ctr"/>
            <a:lstStyle/>
            <a:p>
              <a:pPr algn="ctr">
                <a:lnSpc>
                  <a:spcPts val="1773"/>
                </a:lnSpc>
                <a:spcBef>
                  <a:spcPct val="0"/>
                </a:spcBef>
              </a:pPr>
              <a:endParaRPr sz="1200"/>
            </a:p>
          </p:txBody>
        </p:sp>
      </p:grpSp>
      <p:grpSp>
        <p:nvGrpSpPr>
          <p:cNvPr id="5" name="Group 5"/>
          <p:cNvGrpSpPr/>
          <p:nvPr/>
        </p:nvGrpSpPr>
        <p:grpSpPr>
          <a:xfrm>
            <a:off x="187805" y="685800"/>
            <a:ext cx="310190" cy="310190"/>
            <a:chOff x="0" y="0"/>
            <a:chExt cx="812800" cy="812800"/>
          </a:xfrm>
        </p:grpSpPr>
        <p:sp>
          <p:nvSpPr>
            <p:cNvPr id="6" name="Freeform 6"/>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solidFill>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7" name="TextBox 7"/>
            <p:cNvSpPr txBox="1"/>
            <p:nvPr/>
          </p:nvSpPr>
          <p:spPr>
            <a:xfrm>
              <a:off x="76200" y="38100"/>
              <a:ext cx="660400" cy="698500"/>
            </a:xfrm>
            <a:prstGeom prst="rect">
              <a:avLst/>
            </a:prstGeom>
          </p:spPr>
          <p:txBody>
            <a:bodyPr lIns="33867" tIns="33867" rIns="33867" bIns="33867" rtlCol="0" anchor="ctr"/>
            <a:lstStyle/>
            <a:p>
              <a:pPr algn="ctr">
                <a:lnSpc>
                  <a:spcPts val="1695"/>
                </a:lnSpc>
              </a:pPr>
              <a:endParaRPr sz="1200">
                <a:latin typeface="Trebuchet MS" panose="020B0603020202020204" pitchFamily="34" charset="0"/>
                <a:ea typeface="True Typewriter" panose="020B0604020202020204" charset="0"/>
                <a:cs typeface="True Typewriter" panose="020B0604020202020204" charset="0"/>
              </a:endParaRPr>
            </a:p>
          </p:txBody>
        </p:sp>
      </p:grpSp>
      <p:sp>
        <p:nvSpPr>
          <p:cNvPr id="8" name="TextBox 8"/>
          <p:cNvSpPr txBox="1"/>
          <p:nvPr/>
        </p:nvSpPr>
        <p:spPr>
          <a:xfrm>
            <a:off x="873605" y="-167470"/>
            <a:ext cx="9079036" cy="1242776"/>
          </a:xfrm>
          <a:prstGeom prst="rect">
            <a:avLst/>
          </a:prstGeom>
        </p:spPr>
        <p:txBody>
          <a:bodyPr lIns="0" tIns="0" rIns="0" bIns="0" rtlCol="0" anchor="t">
            <a:spAutoFit/>
          </a:bodyPr>
          <a:lstStyle/>
          <a:p>
            <a:pPr>
              <a:lnSpc>
                <a:spcPts val="11063"/>
              </a:lnSpc>
              <a:spcBef>
                <a:spcPct val="0"/>
              </a:spcBef>
            </a:pPr>
            <a:r>
              <a:rPr lang="en-US" sz="48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WANT TO KNOW MORE?</a:t>
            </a:r>
          </a:p>
        </p:txBody>
      </p:sp>
      <p:grpSp>
        <p:nvGrpSpPr>
          <p:cNvPr id="9" name="Group 9"/>
          <p:cNvGrpSpPr/>
          <p:nvPr/>
        </p:nvGrpSpPr>
        <p:grpSpPr>
          <a:xfrm>
            <a:off x="187805" y="3273905"/>
            <a:ext cx="310190" cy="310190"/>
            <a:chOff x="0" y="0"/>
            <a:chExt cx="812800" cy="812800"/>
          </a:xfrm>
        </p:grpSpPr>
        <p:sp>
          <p:nvSpPr>
            <p:cNvPr id="10" name="Freeform 1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solidFill>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11" name="TextBox 11"/>
            <p:cNvSpPr txBox="1"/>
            <p:nvPr/>
          </p:nvSpPr>
          <p:spPr>
            <a:xfrm>
              <a:off x="76200" y="38100"/>
              <a:ext cx="660400" cy="698500"/>
            </a:xfrm>
            <a:prstGeom prst="rect">
              <a:avLst/>
            </a:prstGeom>
          </p:spPr>
          <p:txBody>
            <a:bodyPr lIns="33867" tIns="33867" rIns="33867" bIns="33867" rtlCol="0" anchor="ctr"/>
            <a:lstStyle/>
            <a:p>
              <a:pPr algn="ctr">
                <a:lnSpc>
                  <a:spcPts val="1695"/>
                </a:lnSpc>
              </a:pPr>
              <a:endParaRPr sz="1200">
                <a:latin typeface="Trebuchet MS" panose="020B0603020202020204" pitchFamily="34" charset="0"/>
                <a:ea typeface="True Typewriter" panose="020B0604020202020204" charset="0"/>
                <a:cs typeface="True Typewriter" panose="020B0604020202020204" charset="0"/>
              </a:endParaRPr>
            </a:p>
          </p:txBody>
        </p:sp>
      </p:grpSp>
      <p:grpSp>
        <p:nvGrpSpPr>
          <p:cNvPr id="12" name="Group 12"/>
          <p:cNvGrpSpPr/>
          <p:nvPr/>
        </p:nvGrpSpPr>
        <p:grpSpPr>
          <a:xfrm>
            <a:off x="187805" y="5863746"/>
            <a:ext cx="310190" cy="310190"/>
            <a:chOff x="0" y="0"/>
            <a:chExt cx="812800" cy="812800"/>
          </a:xfrm>
        </p:grpSpPr>
        <p:sp>
          <p:nvSpPr>
            <p:cNvPr id="13" name="Freeform 1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000000"/>
            </a:solidFill>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14" name="TextBox 14"/>
            <p:cNvSpPr txBox="1"/>
            <p:nvPr/>
          </p:nvSpPr>
          <p:spPr>
            <a:xfrm>
              <a:off x="76200" y="38100"/>
              <a:ext cx="660400" cy="698500"/>
            </a:xfrm>
            <a:prstGeom prst="rect">
              <a:avLst/>
            </a:prstGeom>
          </p:spPr>
          <p:txBody>
            <a:bodyPr lIns="33867" tIns="33867" rIns="33867" bIns="33867" rtlCol="0" anchor="ctr"/>
            <a:lstStyle/>
            <a:p>
              <a:pPr algn="ctr">
                <a:lnSpc>
                  <a:spcPts val="1695"/>
                </a:lnSpc>
              </a:pPr>
              <a:endParaRPr sz="1200">
                <a:latin typeface="Trebuchet MS" panose="020B0603020202020204" pitchFamily="34" charset="0"/>
                <a:ea typeface="True Typewriter" panose="020B0604020202020204" charset="0"/>
                <a:cs typeface="True Typewriter" panose="020B0604020202020204" charset="0"/>
              </a:endParaRPr>
            </a:p>
          </p:txBody>
        </p:sp>
      </p:grpSp>
      <p:sp>
        <p:nvSpPr>
          <p:cNvPr id="15" name="Freeform 15"/>
          <p:cNvSpPr/>
          <p:nvPr/>
        </p:nvSpPr>
        <p:spPr>
          <a:xfrm rot="10410470">
            <a:off x="9591150" y="194483"/>
            <a:ext cx="2688592" cy="767471"/>
          </a:xfrm>
          <a:custGeom>
            <a:avLst/>
            <a:gdLst/>
            <a:ahLst/>
            <a:cxnLst/>
            <a:rect l="l" t="t" r="r" b="b"/>
            <a:pathLst>
              <a:path w="4032888" h="1151206">
                <a:moveTo>
                  <a:pt x="0" y="0"/>
                </a:moveTo>
                <a:lnTo>
                  <a:pt x="4032888" y="0"/>
                </a:lnTo>
                <a:lnTo>
                  <a:pt x="4032888" y="1151206"/>
                </a:lnTo>
                <a:lnTo>
                  <a:pt x="0" y="1151206"/>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GB" sz="1200"/>
          </a:p>
        </p:txBody>
      </p:sp>
      <p:sp>
        <p:nvSpPr>
          <p:cNvPr id="16" name="TextBox 16"/>
          <p:cNvSpPr txBox="1"/>
          <p:nvPr/>
        </p:nvSpPr>
        <p:spPr>
          <a:xfrm>
            <a:off x="9334033" y="266823"/>
            <a:ext cx="2298767" cy="433517"/>
          </a:xfrm>
          <a:prstGeom prst="rect">
            <a:avLst/>
          </a:prstGeom>
        </p:spPr>
        <p:txBody>
          <a:bodyPr lIns="0" tIns="0" rIns="0" bIns="0" rtlCol="0" anchor="t">
            <a:spAutoFit/>
          </a:bodyPr>
          <a:lstStyle/>
          <a:p>
            <a:pPr algn="r">
              <a:lnSpc>
                <a:spcPts val="3878"/>
              </a:lnSpc>
            </a:pPr>
            <a:r>
              <a:rPr lang="en-US"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LESSON ONE</a:t>
            </a:r>
          </a:p>
        </p:txBody>
      </p:sp>
      <p:grpSp>
        <p:nvGrpSpPr>
          <p:cNvPr id="17" name="Group 17"/>
          <p:cNvGrpSpPr/>
          <p:nvPr/>
        </p:nvGrpSpPr>
        <p:grpSpPr>
          <a:xfrm>
            <a:off x="1453589" y="2884792"/>
            <a:ext cx="1884055" cy="3280098"/>
            <a:chOff x="0" y="0"/>
            <a:chExt cx="630897" cy="1098378"/>
          </a:xfrm>
        </p:grpSpPr>
        <p:sp>
          <p:nvSpPr>
            <p:cNvPr id="18" name="Freeform 18"/>
            <p:cNvSpPr/>
            <p:nvPr/>
          </p:nvSpPr>
          <p:spPr>
            <a:xfrm>
              <a:off x="0" y="0"/>
              <a:ext cx="630897" cy="1098378"/>
            </a:xfrm>
            <a:custGeom>
              <a:avLst/>
              <a:gdLst/>
              <a:ahLst/>
              <a:cxnLst/>
              <a:rect l="l" t="t" r="r" b="b"/>
              <a:pathLst>
                <a:path w="630897" h="1098378">
                  <a:moveTo>
                    <a:pt x="0" y="0"/>
                  </a:moveTo>
                  <a:lnTo>
                    <a:pt x="630897" y="0"/>
                  </a:lnTo>
                  <a:lnTo>
                    <a:pt x="630897" y="1098378"/>
                  </a:lnTo>
                  <a:lnTo>
                    <a:pt x="0" y="1098378"/>
                  </a:lnTo>
                  <a:close/>
                </a:path>
              </a:pathLst>
            </a:custGeom>
            <a:solidFill>
              <a:srgbClr val="FEFCF1"/>
            </a:solidFill>
            <a:ln w="9525" cap="sq">
              <a:solidFill>
                <a:srgbClr val="000000"/>
              </a:solidFill>
              <a:prstDash val="solid"/>
              <a:miter/>
            </a:ln>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19" name="TextBox 19"/>
            <p:cNvSpPr txBox="1"/>
            <p:nvPr/>
          </p:nvSpPr>
          <p:spPr>
            <a:xfrm>
              <a:off x="0" y="-66675"/>
              <a:ext cx="630897" cy="1165053"/>
            </a:xfrm>
            <a:prstGeom prst="rect">
              <a:avLst/>
            </a:prstGeom>
          </p:spPr>
          <p:txBody>
            <a:bodyPr lIns="33867" tIns="33867" rIns="33867" bIns="33867" rtlCol="0" anchor="ctr"/>
            <a:lstStyle/>
            <a:p>
              <a:pPr algn="ctr">
                <a:lnSpc>
                  <a:spcPts val="1773"/>
                </a:lnSpc>
              </a:pPr>
              <a:r>
                <a:rPr lang="en-US" sz="1266">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a:t>
              </a:r>
              <a:r>
                <a:rPr lang="en-US" sz="1266" u="sng">
                  <a:solidFill>
                    <a:srgbClr val="000000"/>
                  </a:solidFill>
                  <a:latin typeface="Trebuchet MS" panose="020B0603020202020204" pitchFamily="34" charset="0"/>
                  <a:ea typeface="True Typewriter" panose="020B0604020202020204" charset="0"/>
                  <a:cs typeface="True Typewriter" panose="020B0604020202020204" charset="0"/>
                  <a:sym typeface="True Typewriter"/>
                  <a:hlinkClick r:id="rId4" tooltip="https://www.bbc.co.uk/bitesize/articles/z7bqgwx"/>
                </a:rPr>
                <a:t>How did Britain become an island? - BBC Bitesize</a:t>
              </a:r>
            </a:p>
            <a:p>
              <a:pPr algn="ctr">
                <a:lnSpc>
                  <a:spcPts val="1773"/>
                </a:lnSpc>
              </a:pPr>
              <a:r>
                <a:rPr lang="en-US" sz="1266">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a:t>
              </a:r>
              <a:r>
                <a:rPr lang="en-US" sz="1266" u="sng">
                  <a:solidFill>
                    <a:srgbClr val="000000"/>
                  </a:solidFill>
                  <a:latin typeface="Trebuchet MS" panose="020B0603020202020204" pitchFamily="34" charset="0"/>
                  <a:ea typeface="True Typewriter" panose="020B0604020202020204" charset="0"/>
                  <a:cs typeface="True Typewriter" panose="020B0604020202020204" charset="0"/>
                  <a:sym typeface="True Typewriter"/>
                  <a:hlinkClick r:id="rId5" tooltip="https://education.nationalgeographic.org/resource/island/"/>
                </a:rPr>
                <a:t>Island</a:t>
              </a:r>
            </a:p>
            <a:p>
              <a:pPr algn="ctr">
                <a:lnSpc>
                  <a:spcPts val="1773"/>
                </a:lnSpc>
              </a:pPr>
              <a:r>
                <a:rPr lang="en-US" sz="1266">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a:t>
              </a:r>
              <a:r>
                <a:rPr lang="en-US" sz="1266" u="sng">
                  <a:solidFill>
                    <a:srgbClr val="000000"/>
                  </a:solidFill>
                  <a:latin typeface="Trebuchet MS" panose="020B0603020202020204" pitchFamily="34" charset="0"/>
                  <a:ea typeface="True Typewriter" panose="020B0604020202020204" charset="0"/>
                  <a:cs typeface="True Typewriter" panose="020B0604020202020204" charset="0"/>
                  <a:sym typeface="True Typewriter"/>
                  <a:hlinkClick r:id="rId6" tooltip="https://science.nasa.gov/earth/"/>
                </a:rPr>
                <a:t>Earth - NASA Science</a:t>
              </a:r>
            </a:p>
            <a:p>
              <a:pPr algn="ctr">
                <a:lnSpc>
                  <a:spcPts val="1773"/>
                </a:lnSpc>
              </a:pPr>
              <a:r>
                <a:rPr lang="en-US" sz="1266">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a:t>
              </a:r>
              <a:r>
                <a:rPr lang="en-US" sz="1266" u="sng">
                  <a:solidFill>
                    <a:srgbClr val="000000"/>
                  </a:solidFill>
                  <a:latin typeface="Trebuchet MS" panose="020B0603020202020204" pitchFamily="34" charset="0"/>
                  <a:ea typeface="True Typewriter" panose="020B0604020202020204" charset="0"/>
                  <a:cs typeface="True Typewriter" panose="020B0604020202020204" charset="0"/>
                  <a:sym typeface="True Typewriter"/>
                  <a:hlinkClick r:id="rId7" tooltip="https://earth.google.com/web/@0,-4.26739994,0a,22251752.77375655d,35y,0h,0t,0r/data=CgRCAggBQgIIAEoNCP___________wEQAA"/>
                </a:rPr>
                <a:t>Google Earth</a:t>
              </a:r>
            </a:p>
            <a:p>
              <a:pPr algn="ctr">
                <a:lnSpc>
                  <a:spcPts val="1773"/>
                </a:lnSpc>
              </a:pPr>
              <a:r>
                <a:rPr lang="en-US" sz="1266" u="sng">
                  <a:solidFill>
                    <a:srgbClr val="000000"/>
                  </a:solidFill>
                  <a:latin typeface="Trebuchet MS" panose="020B0603020202020204" pitchFamily="34" charset="0"/>
                  <a:ea typeface="True Typewriter" panose="020B0604020202020204" charset="0"/>
                  <a:cs typeface="True Typewriter" panose="020B0604020202020204" charset="0"/>
                  <a:sym typeface="True Typewriter"/>
                  <a:hlinkClick r:id="rId8" tooltip="https://online.kidsdiscover.com/unit/islands"/>
                </a:rPr>
                <a:t>Islands | Kids Discover Online</a:t>
              </a:r>
              <a:r>
                <a:rPr lang="en-US" sz="1266">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 </a:t>
              </a:r>
            </a:p>
          </p:txBody>
        </p:sp>
      </p:grpSp>
      <p:grpSp>
        <p:nvGrpSpPr>
          <p:cNvPr id="20" name="Group 20"/>
          <p:cNvGrpSpPr/>
          <p:nvPr/>
        </p:nvGrpSpPr>
        <p:grpSpPr>
          <a:xfrm>
            <a:off x="1453589" y="1787016"/>
            <a:ext cx="1884055" cy="990065"/>
            <a:chOff x="0" y="0"/>
            <a:chExt cx="630897" cy="331534"/>
          </a:xfrm>
        </p:grpSpPr>
        <p:sp>
          <p:nvSpPr>
            <p:cNvPr id="21" name="Freeform 21"/>
            <p:cNvSpPr/>
            <p:nvPr/>
          </p:nvSpPr>
          <p:spPr>
            <a:xfrm>
              <a:off x="0" y="0"/>
              <a:ext cx="630897" cy="331534"/>
            </a:xfrm>
            <a:custGeom>
              <a:avLst/>
              <a:gdLst/>
              <a:ahLst/>
              <a:cxnLst/>
              <a:rect l="l" t="t" r="r" b="b"/>
              <a:pathLst>
                <a:path w="630897" h="331534">
                  <a:moveTo>
                    <a:pt x="0" y="0"/>
                  </a:moveTo>
                  <a:lnTo>
                    <a:pt x="630897" y="0"/>
                  </a:lnTo>
                  <a:lnTo>
                    <a:pt x="630897" y="331534"/>
                  </a:lnTo>
                  <a:lnTo>
                    <a:pt x="0" y="331534"/>
                  </a:lnTo>
                  <a:close/>
                </a:path>
              </a:pathLst>
            </a:custGeom>
            <a:solidFill>
              <a:srgbClr val="FEFCF1"/>
            </a:solidFill>
            <a:ln w="9525" cap="sq">
              <a:solidFill>
                <a:srgbClr val="000000"/>
              </a:solidFill>
              <a:prstDash val="solid"/>
              <a:miter/>
            </a:ln>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22" name="TextBox 22"/>
            <p:cNvSpPr txBox="1"/>
            <p:nvPr/>
          </p:nvSpPr>
          <p:spPr>
            <a:xfrm>
              <a:off x="0" y="-114300"/>
              <a:ext cx="630897" cy="445834"/>
            </a:xfrm>
            <a:prstGeom prst="rect">
              <a:avLst/>
            </a:prstGeom>
          </p:spPr>
          <p:txBody>
            <a:bodyPr lIns="33867" tIns="33867" rIns="33867" bIns="33867" rtlCol="0" anchor="ctr"/>
            <a:lstStyle/>
            <a:p>
              <a:pPr algn="ctr">
                <a:lnSpc>
                  <a:spcPts val="3266"/>
                </a:lnSpc>
              </a:pPr>
              <a:endParaRPr sz="1200">
                <a:latin typeface="Trebuchet MS" panose="020B0603020202020204" pitchFamily="34" charset="0"/>
                <a:ea typeface="True Typewriter" panose="020B0604020202020204" charset="0"/>
                <a:cs typeface="True Typewriter" panose="020B0604020202020204" charset="0"/>
              </a:endParaRPr>
            </a:p>
          </p:txBody>
        </p:sp>
      </p:grpSp>
      <p:grpSp>
        <p:nvGrpSpPr>
          <p:cNvPr id="23" name="Group 23"/>
          <p:cNvGrpSpPr/>
          <p:nvPr/>
        </p:nvGrpSpPr>
        <p:grpSpPr>
          <a:xfrm>
            <a:off x="3476197" y="1787016"/>
            <a:ext cx="1884055" cy="990065"/>
            <a:chOff x="0" y="0"/>
            <a:chExt cx="630897" cy="331534"/>
          </a:xfrm>
        </p:grpSpPr>
        <p:sp>
          <p:nvSpPr>
            <p:cNvPr id="24" name="Freeform 24"/>
            <p:cNvSpPr/>
            <p:nvPr/>
          </p:nvSpPr>
          <p:spPr>
            <a:xfrm>
              <a:off x="0" y="0"/>
              <a:ext cx="630897" cy="331534"/>
            </a:xfrm>
            <a:custGeom>
              <a:avLst/>
              <a:gdLst/>
              <a:ahLst/>
              <a:cxnLst/>
              <a:rect l="l" t="t" r="r" b="b"/>
              <a:pathLst>
                <a:path w="630897" h="331534">
                  <a:moveTo>
                    <a:pt x="0" y="0"/>
                  </a:moveTo>
                  <a:lnTo>
                    <a:pt x="630897" y="0"/>
                  </a:lnTo>
                  <a:lnTo>
                    <a:pt x="630897" y="331534"/>
                  </a:lnTo>
                  <a:lnTo>
                    <a:pt x="0" y="331534"/>
                  </a:lnTo>
                  <a:close/>
                </a:path>
              </a:pathLst>
            </a:custGeom>
            <a:solidFill>
              <a:srgbClr val="FEFCF1"/>
            </a:solidFill>
            <a:ln w="9525" cap="sq">
              <a:solidFill>
                <a:srgbClr val="000000"/>
              </a:solidFill>
              <a:prstDash val="solid"/>
              <a:miter/>
            </a:ln>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25" name="TextBox 25"/>
            <p:cNvSpPr txBox="1"/>
            <p:nvPr/>
          </p:nvSpPr>
          <p:spPr>
            <a:xfrm>
              <a:off x="0" y="-114300"/>
              <a:ext cx="630897" cy="445834"/>
            </a:xfrm>
            <a:prstGeom prst="rect">
              <a:avLst/>
            </a:prstGeom>
          </p:spPr>
          <p:txBody>
            <a:bodyPr lIns="33867" tIns="33867" rIns="33867" bIns="33867" rtlCol="0" anchor="ctr"/>
            <a:lstStyle/>
            <a:p>
              <a:pPr algn="ctr">
                <a:lnSpc>
                  <a:spcPts val="3266"/>
                </a:lnSpc>
              </a:pPr>
              <a:endParaRPr sz="1200">
                <a:latin typeface="Trebuchet MS" panose="020B0603020202020204" pitchFamily="34" charset="0"/>
                <a:ea typeface="True Typewriter" panose="020B0604020202020204" charset="0"/>
                <a:cs typeface="True Typewriter" panose="020B0604020202020204" charset="0"/>
              </a:endParaRPr>
            </a:p>
          </p:txBody>
        </p:sp>
      </p:grpSp>
      <p:grpSp>
        <p:nvGrpSpPr>
          <p:cNvPr id="26" name="Group 26"/>
          <p:cNvGrpSpPr/>
          <p:nvPr/>
        </p:nvGrpSpPr>
        <p:grpSpPr>
          <a:xfrm>
            <a:off x="5498807" y="1787016"/>
            <a:ext cx="1884055" cy="990065"/>
            <a:chOff x="0" y="0"/>
            <a:chExt cx="630897" cy="331534"/>
          </a:xfrm>
        </p:grpSpPr>
        <p:sp>
          <p:nvSpPr>
            <p:cNvPr id="27" name="Freeform 27"/>
            <p:cNvSpPr/>
            <p:nvPr/>
          </p:nvSpPr>
          <p:spPr>
            <a:xfrm>
              <a:off x="0" y="0"/>
              <a:ext cx="630897" cy="331534"/>
            </a:xfrm>
            <a:custGeom>
              <a:avLst/>
              <a:gdLst/>
              <a:ahLst/>
              <a:cxnLst/>
              <a:rect l="l" t="t" r="r" b="b"/>
              <a:pathLst>
                <a:path w="630897" h="331534">
                  <a:moveTo>
                    <a:pt x="0" y="0"/>
                  </a:moveTo>
                  <a:lnTo>
                    <a:pt x="630897" y="0"/>
                  </a:lnTo>
                  <a:lnTo>
                    <a:pt x="630897" y="331534"/>
                  </a:lnTo>
                  <a:lnTo>
                    <a:pt x="0" y="331534"/>
                  </a:lnTo>
                  <a:close/>
                </a:path>
              </a:pathLst>
            </a:custGeom>
            <a:solidFill>
              <a:srgbClr val="FEFCF1"/>
            </a:solidFill>
            <a:ln w="9525" cap="sq">
              <a:solidFill>
                <a:srgbClr val="000000"/>
              </a:solidFill>
              <a:prstDash val="solid"/>
              <a:miter/>
            </a:ln>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28" name="TextBox 28"/>
            <p:cNvSpPr txBox="1"/>
            <p:nvPr/>
          </p:nvSpPr>
          <p:spPr>
            <a:xfrm>
              <a:off x="0" y="-114300"/>
              <a:ext cx="630897" cy="445834"/>
            </a:xfrm>
            <a:prstGeom prst="rect">
              <a:avLst/>
            </a:prstGeom>
          </p:spPr>
          <p:txBody>
            <a:bodyPr lIns="33867" tIns="33867" rIns="33867" bIns="33867" rtlCol="0" anchor="ctr"/>
            <a:lstStyle/>
            <a:p>
              <a:pPr algn="ctr">
                <a:lnSpc>
                  <a:spcPts val="3266"/>
                </a:lnSpc>
              </a:pPr>
              <a:endParaRPr sz="1200">
                <a:latin typeface="Trebuchet MS" panose="020B0603020202020204" pitchFamily="34" charset="0"/>
                <a:ea typeface="True Typewriter" panose="020B0604020202020204" charset="0"/>
                <a:cs typeface="True Typewriter" panose="020B0604020202020204" charset="0"/>
              </a:endParaRPr>
            </a:p>
          </p:txBody>
        </p:sp>
      </p:grpSp>
      <p:grpSp>
        <p:nvGrpSpPr>
          <p:cNvPr id="29" name="Group 29"/>
          <p:cNvGrpSpPr/>
          <p:nvPr/>
        </p:nvGrpSpPr>
        <p:grpSpPr>
          <a:xfrm>
            <a:off x="7521415" y="1787016"/>
            <a:ext cx="1884055" cy="990065"/>
            <a:chOff x="0" y="0"/>
            <a:chExt cx="630897" cy="331534"/>
          </a:xfrm>
        </p:grpSpPr>
        <p:sp>
          <p:nvSpPr>
            <p:cNvPr id="30" name="Freeform 30"/>
            <p:cNvSpPr/>
            <p:nvPr/>
          </p:nvSpPr>
          <p:spPr>
            <a:xfrm>
              <a:off x="0" y="0"/>
              <a:ext cx="630897" cy="331534"/>
            </a:xfrm>
            <a:custGeom>
              <a:avLst/>
              <a:gdLst/>
              <a:ahLst/>
              <a:cxnLst/>
              <a:rect l="l" t="t" r="r" b="b"/>
              <a:pathLst>
                <a:path w="630897" h="331534">
                  <a:moveTo>
                    <a:pt x="0" y="0"/>
                  </a:moveTo>
                  <a:lnTo>
                    <a:pt x="630897" y="0"/>
                  </a:lnTo>
                  <a:lnTo>
                    <a:pt x="630897" y="331534"/>
                  </a:lnTo>
                  <a:lnTo>
                    <a:pt x="0" y="331534"/>
                  </a:lnTo>
                  <a:close/>
                </a:path>
              </a:pathLst>
            </a:custGeom>
            <a:solidFill>
              <a:srgbClr val="FEFCF1"/>
            </a:solidFill>
            <a:ln w="9525" cap="sq">
              <a:solidFill>
                <a:srgbClr val="000000"/>
              </a:solidFill>
              <a:prstDash val="solid"/>
              <a:miter/>
            </a:ln>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31" name="TextBox 31"/>
            <p:cNvSpPr txBox="1"/>
            <p:nvPr/>
          </p:nvSpPr>
          <p:spPr>
            <a:xfrm>
              <a:off x="0" y="-114300"/>
              <a:ext cx="630897" cy="445834"/>
            </a:xfrm>
            <a:prstGeom prst="rect">
              <a:avLst/>
            </a:prstGeom>
          </p:spPr>
          <p:txBody>
            <a:bodyPr lIns="33867" tIns="33867" rIns="33867" bIns="33867" rtlCol="0" anchor="ctr"/>
            <a:lstStyle/>
            <a:p>
              <a:pPr algn="ctr">
                <a:lnSpc>
                  <a:spcPts val="3266"/>
                </a:lnSpc>
              </a:pPr>
              <a:endParaRPr sz="1200">
                <a:latin typeface="Trebuchet MS" panose="020B0603020202020204" pitchFamily="34" charset="0"/>
                <a:ea typeface="True Typewriter" panose="020B0604020202020204" charset="0"/>
                <a:cs typeface="True Typewriter" panose="020B0604020202020204" charset="0"/>
              </a:endParaRPr>
            </a:p>
          </p:txBody>
        </p:sp>
      </p:grpSp>
      <p:grpSp>
        <p:nvGrpSpPr>
          <p:cNvPr id="32" name="Group 32"/>
          <p:cNvGrpSpPr/>
          <p:nvPr/>
        </p:nvGrpSpPr>
        <p:grpSpPr>
          <a:xfrm>
            <a:off x="9544025" y="1787016"/>
            <a:ext cx="1884055" cy="990065"/>
            <a:chOff x="0" y="0"/>
            <a:chExt cx="630897" cy="331534"/>
          </a:xfrm>
        </p:grpSpPr>
        <p:sp>
          <p:nvSpPr>
            <p:cNvPr id="33" name="Freeform 33"/>
            <p:cNvSpPr/>
            <p:nvPr/>
          </p:nvSpPr>
          <p:spPr>
            <a:xfrm>
              <a:off x="0" y="0"/>
              <a:ext cx="630897" cy="331534"/>
            </a:xfrm>
            <a:custGeom>
              <a:avLst/>
              <a:gdLst/>
              <a:ahLst/>
              <a:cxnLst/>
              <a:rect l="l" t="t" r="r" b="b"/>
              <a:pathLst>
                <a:path w="630897" h="331534">
                  <a:moveTo>
                    <a:pt x="0" y="0"/>
                  </a:moveTo>
                  <a:lnTo>
                    <a:pt x="630897" y="0"/>
                  </a:lnTo>
                  <a:lnTo>
                    <a:pt x="630897" y="331534"/>
                  </a:lnTo>
                  <a:lnTo>
                    <a:pt x="0" y="331534"/>
                  </a:lnTo>
                  <a:close/>
                </a:path>
              </a:pathLst>
            </a:custGeom>
            <a:solidFill>
              <a:srgbClr val="FEFCF1"/>
            </a:solidFill>
            <a:ln w="9525" cap="sq">
              <a:solidFill>
                <a:srgbClr val="000000"/>
              </a:solidFill>
              <a:prstDash val="solid"/>
              <a:miter/>
            </a:ln>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34" name="TextBox 34"/>
            <p:cNvSpPr txBox="1"/>
            <p:nvPr/>
          </p:nvSpPr>
          <p:spPr>
            <a:xfrm>
              <a:off x="0" y="-114300"/>
              <a:ext cx="630897" cy="445834"/>
            </a:xfrm>
            <a:prstGeom prst="rect">
              <a:avLst/>
            </a:prstGeom>
          </p:spPr>
          <p:txBody>
            <a:bodyPr lIns="33867" tIns="33867" rIns="33867" bIns="33867" rtlCol="0" anchor="ctr"/>
            <a:lstStyle/>
            <a:p>
              <a:pPr algn="ctr">
                <a:lnSpc>
                  <a:spcPts val="3266"/>
                </a:lnSpc>
              </a:pPr>
              <a:endParaRPr sz="1200">
                <a:latin typeface="Trebuchet MS" panose="020B0603020202020204" pitchFamily="34" charset="0"/>
                <a:ea typeface="True Typewriter" panose="020B0604020202020204" charset="0"/>
                <a:cs typeface="True Typewriter" panose="020B0604020202020204" charset="0"/>
              </a:endParaRPr>
            </a:p>
          </p:txBody>
        </p:sp>
      </p:grpSp>
      <p:grpSp>
        <p:nvGrpSpPr>
          <p:cNvPr id="35" name="Group 35"/>
          <p:cNvGrpSpPr/>
          <p:nvPr/>
        </p:nvGrpSpPr>
        <p:grpSpPr>
          <a:xfrm>
            <a:off x="3476197" y="2875745"/>
            <a:ext cx="1884055" cy="3280098"/>
            <a:chOff x="0" y="0"/>
            <a:chExt cx="630897" cy="1098378"/>
          </a:xfrm>
        </p:grpSpPr>
        <p:sp>
          <p:nvSpPr>
            <p:cNvPr id="36" name="Freeform 36"/>
            <p:cNvSpPr/>
            <p:nvPr/>
          </p:nvSpPr>
          <p:spPr>
            <a:xfrm>
              <a:off x="0" y="0"/>
              <a:ext cx="630897" cy="1098378"/>
            </a:xfrm>
            <a:custGeom>
              <a:avLst/>
              <a:gdLst/>
              <a:ahLst/>
              <a:cxnLst/>
              <a:rect l="l" t="t" r="r" b="b"/>
              <a:pathLst>
                <a:path w="630897" h="1098378">
                  <a:moveTo>
                    <a:pt x="0" y="0"/>
                  </a:moveTo>
                  <a:lnTo>
                    <a:pt x="630897" y="0"/>
                  </a:lnTo>
                  <a:lnTo>
                    <a:pt x="630897" y="1098378"/>
                  </a:lnTo>
                  <a:lnTo>
                    <a:pt x="0" y="1098378"/>
                  </a:lnTo>
                  <a:close/>
                </a:path>
              </a:pathLst>
            </a:custGeom>
            <a:solidFill>
              <a:srgbClr val="FEFCF1"/>
            </a:solidFill>
            <a:ln w="9525" cap="sq">
              <a:solidFill>
                <a:srgbClr val="000000"/>
              </a:solidFill>
              <a:prstDash val="solid"/>
              <a:miter/>
            </a:ln>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37" name="TextBox 37"/>
            <p:cNvSpPr txBox="1"/>
            <p:nvPr/>
          </p:nvSpPr>
          <p:spPr>
            <a:xfrm>
              <a:off x="0" y="-66675"/>
              <a:ext cx="630897" cy="1165053"/>
            </a:xfrm>
            <a:prstGeom prst="rect">
              <a:avLst/>
            </a:prstGeom>
          </p:spPr>
          <p:txBody>
            <a:bodyPr lIns="33867" tIns="33867" rIns="33867" bIns="33867" rtlCol="0" anchor="ctr"/>
            <a:lstStyle/>
            <a:p>
              <a:pPr marL="273486" lvl="1" indent="-136744" algn="just">
                <a:lnSpc>
                  <a:spcPts val="1773"/>
                </a:lnSpc>
                <a:buFont typeface="Arial"/>
                <a:buChar char="•"/>
              </a:pPr>
              <a:r>
                <a:rPr lang="en-US" sz="1266"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Geologist</a:t>
              </a:r>
            </a:p>
            <a:p>
              <a:pPr marL="273486" lvl="1" indent="-136744" algn="just">
                <a:lnSpc>
                  <a:spcPts val="1773"/>
                </a:lnSpc>
                <a:buFont typeface="Arial"/>
                <a:buChar char="•"/>
              </a:pPr>
              <a:r>
                <a:rPr lang="en-US" sz="1266"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Cartographer</a:t>
              </a:r>
            </a:p>
            <a:p>
              <a:pPr marL="273486" lvl="1" indent="-136744" algn="just">
                <a:lnSpc>
                  <a:spcPts val="1773"/>
                </a:lnSpc>
                <a:buFont typeface="Arial"/>
                <a:buChar char="•"/>
              </a:pPr>
              <a:r>
                <a:rPr lang="en-US" sz="1266"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Climatologist</a:t>
              </a:r>
            </a:p>
            <a:p>
              <a:pPr marL="273486" lvl="1" indent="-136744" algn="just">
                <a:lnSpc>
                  <a:spcPts val="1773"/>
                </a:lnSpc>
                <a:buFont typeface="Arial"/>
                <a:buChar char="•"/>
              </a:pPr>
              <a:r>
                <a:rPr lang="en-US" sz="1266"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Urban Planner</a:t>
              </a:r>
            </a:p>
            <a:p>
              <a:pPr marL="273486" lvl="1" indent="-136744" algn="just">
                <a:lnSpc>
                  <a:spcPts val="1773"/>
                </a:lnSpc>
                <a:buFont typeface="Arial"/>
                <a:buChar char="•"/>
              </a:pPr>
              <a:r>
                <a:rPr lang="en-US" sz="1266"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Disaster Risk Planner</a:t>
              </a:r>
            </a:p>
            <a:p>
              <a:pPr marL="273486" lvl="1" indent="-136744" algn="just">
                <a:lnSpc>
                  <a:spcPts val="1773"/>
                </a:lnSpc>
                <a:buFont typeface="Arial"/>
                <a:buChar char="•"/>
              </a:pPr>
              <a:r>
                <a:rPr lang="en-US" sz="1266">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Teacher</a:t>
              </a:r>
            </a:p>
          </p:txBody>
        </p:sp>
      </p:grpSp>
      <p:grpSp>
        <p:nvGrpSpPr>
          <p:cNvPr id="38" name="Group 38"/>
          <p:cNvGrpSpPr/>
          <p:nvPr/>
        </p:nvGrpSpPr>
        <p:grpSpPr>
          <a:xfrm>
            <a:off x="5498807" y="2893838"/>
            <a:ext cx="1884055" cy="3280098"/>
            <a:chOff x="0" y="0"/>
            <a:chExt cx="630897" cy="1098378"/>
          </a:xfrm>
        </p:grpSpPr>
        <p:sp>
          <p:nvSpPr>
            <p:cNvPr id="39" name="Freeform 39"/>
            <p:cNvSpPr/>
            <p:nvPr/>
          </p:nvSpPr>
          <p:spPr>
            <a:xfrm>
              <a:off x="0" y="0"/>
              <a:ext cx="630897" cy="1098378"/>
            </a:xfrm>
            <a:custGeom>
              <a:avLst/>
              <a:gdLst/>
              <a:ahLst/>
              <a:cxnLst/>
              <a:rect l="l" t="t" r="r" b="b"/>
              <a:pathLst>
                <a:path w="630897" h="1098378">
                  <a:moveTo>
                    <a:pt x="0" y="0"/>
                  </a:moveTo>
                  <a:lnTo>
                    <a:pt x="630897" y="0"/>
                  </a:lnTo>
                  <a:lnTo>
                    <a:pt x="630897" y="1098378"/>
                  </a:lnTo>
                  <a:lnTo>
                    <a:pt x="0" y="1098378"/>
                  </a:lnTo>
                  <a:close/>
                </a:path>
              </a:pathLst>
            </a:custGeom>
            <a:solidFill>
              <a:srgbClr val="FEFCF1"/>
            </a:solidFill>
            <a:ln w="9525" cap="sq">
              <a:solidFill>
                <a:srgbClr val="000000"/>
              </a:solidFill>
              <a:prstDash val="solid"/>
              <a:miter/>
            </a:ln>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40" name="TextBox 40"/>
            <p:cNvSpPr txBox="1"/>
            <p:nvPr/>
          </p:nvSpPr>
          <p:spPr>
            <a:xfrm>
              <a:off x="0" y="-66675"/>
              <a:ext cx="630897" cy="1165053"/>
            </a:xfrm>
            <a:prstGeom prst="rect">
              <a:avLst/>
            </a:prstGeom>
          </p:spPr>
          <p:txBody>
            <a:bodyPr lIns="33867" tIns="33867" rIns="33867" bIns="33867" rtlCol="0" anchor="ctr"/>
            <a:lstStyle/>
            <a:p>
              <a:pPr marL="273486" lvl="1" indent="-136744" algn="just">
                <a:lnSpc>
                  <a:spcPts val="1773"/>
                </a:lnSpc>
                <a:buFont typeface="Arial"/>
                <a:buChar char="•"/>
              </a:pPr>
              <a:r>
                <a:rPr lang="en-US" sz="1266"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Continental</a:t>
              </a:r>
            </a:p>
            <a:p>
              <a:pPr marL="273486" lvl="1" indent="-136744" algn="just">
                <a:lnSpc>
                  <a:spcPts val="1773"/>
                </a:lnSpc>
                <a:buFont typeface="Arial"/>
                <a:buChar char="•"/>
              </a:pPr>
              <a:r>
                <a:rPr lang="en-US" sz="1266"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 Continental </a:t>
              </a:r>
            </a:p>
            <a:p>
              <a:pPr marL="273486" lvl="1" indent="-136744" algn="just">
                <a:lnSpc>
                  <a:spcPts val="1773"/>
                </a:lnSpc>
                <a:buFont typeface="Arial"/>
                <a:buChar char="•"/>
              </a:pPr>
              <a:r>
                <a:rPr lang="en-US" sz="1266"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Tidal</a:t>
              </a:r>
            </a:p>
            <a:p>
              <a:pPr marL="273486" lvl="1" indent="-136744" algn="just">
                <a:lnSpc>
                  <a:spcPts val="1773"/>
                </a:lnSpc>
                <a:buFont typeface="Arial"/>
                <a:buChar char="•"/>
              </a:pPr>
              <a:r>
                <a:rPr lang="en-US" sz="1266"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Coral</a:t>
              </a:r>
            </a:p>
            <a:p>
              <a:pPr marL="273486" lvl="1" indent="-136744" algn="just">
                <a:lnSpc>
                  <a:spcPts val="1773"/>
                </a:lnSpc>
                <a:buFont typeface="Arial"/>
                <a:buChar char="•"/>
              </a:pPr>
              <a:r>
                <a:rPr lang="en-US" sz="1266"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Atoll</a:t>
              </a:r>
            </a:p>
            <a:p>
              <a:pPr marL="273486" lvl="1" indent="-136744" algn="just">
                <a:lnSpc>
                  <a:spcPts val="1773"/>
                </a:lnSpc>
                <a:buFont typeface="Arial"/>
                <a:buChar char="•"/>
              </a:pPr>
              <a:r>
                <a:rPr lang="en-US" sz="1266"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Tectonics</a:t>
              </a:r>
            </a:p>
            <a:p>
              <a:pPr marL="273486" lvl="1" indent="-136744" algn="just">
                <a:lnSpc>
                  <a:spcPts val="1773"/>
                </a:lnSpc>
                <a:buFont typeface="Arial"/>
                <a:buChar char="•"/>
              </a:pPr>
              <a:r>
                <a:rPr lang="en-US" sz="1266"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Subduction zone</a:t>
              </a:r>
            </a:p>
            <a:p>
              <a:pPr marL="273486" lvl="1" indent="-136744" algn="just">
                <a:lnSpc>
                  <a:spcPts val="1773"/>
                </a:lnSpc>
                <a:buFont typeface="Arial"/>
                <a:buChar char="•"/>
              </a:pPr>
              <a:r>
                <a:rPr lang="en-US" sz="1266"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Hotspot</a:t>
              </a:r>
            </a:p>
            <a:p>
              <a:pPr marL="273486" lvl="1" indent="-136744" algn="just">
                <a:lnSpc>
                  <a:spcPts val="1773"/>
                </a:lnSpc>
                <a:buFont typeface="Arial"/>
                <a:buChar char="•"/>
              </a:pPr>
              <a:r>
                <a:rPr lang="en-US" sz="1266"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Erosion</a:t>
              </a:r>
            </a:p>
            <a:p>
              <a:pPr marL="273486" lvl="1" indent="-136744" algn="just">
                <a:lnSpc>
                  <a:spcPts val="1773"/>
                </a:lnSpc>
                <a:buFont typeface="Arial"/>
                <a:buChar char="•"/>
              </a:pPr>
              <a:r>
                <a:rPr lang="en-US" sz="1266"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Weathering</a:t>
              </a:r>
            </a:p>
            <a:p>
              <a:pPr marL="273486" lvl="1" indent="-136744" algn="just">
                <a:lnSpc>
                  <a:spcPts val="1773"/>
                </a:lnSpc>
                <a:buFont typeface="Arial"/>
                <a:buChar char="•"/>
              </a:pPr>
              <a:r>
                <a:rPr lang="en-US" sz="1266"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Populated/ population </a:t>
              </a:r>
            </a:p>
          </p:txBody>
        </p:sp>
      </p:grpSp>
      <p:grpSp>
        <p:nvGrpSpPr>
          <p:cNvPr id="41" name="Group 41"/>
          <p:cNvGrpSpPr/>
          <p:nvPr/>
        </p:nvGrpSpPr>
        <p:grpSpPr>
          <a:xfrm>
            <a:off x="7521415" y="2884792"/>
            <a:ext cx="1884055" cy="3280098"/>
            <a:chOff x="0" y="0"/>
            <a:chExt cx="630897" cy="1098378"/>
          </a:xfrm>
        </p:grpSpPr>
        <p:sp>
          <p:nvSpPr>
            <p:cNvPr id="42" name="Freeform 42"/>
            <p:cNvSpPr/>
            <p:nvPr/>
          </p:nvSpPr>
          <p:spPr>
            <a:xfrm>
              <a:off x="0" y="0"/>
              <a:ext cx="630897" cy="1098378"/>
            </a:xfrm>
            <a:custGeom>
              <a:avLst/>
              <a:gdLst/>
              <a:ahLst/>
              <a:cxnLst/>
              <a:rect l="l" t="t" r="r" b="b"/>
              <a:pathLst>
                <a:path w="630897" h="1098378">
                  <a:moveTo>
                    <a:pt x="0" y="0"/>
                  </a:moveTo>
                  <a:lnTo>
                    <a:pt x="630897" y="0"/>
                  </a:lnTo>
                  <a:lnTo>
                    <a:pt x="630897" y="1098378"/>
                  </a:lnTo>
                  <a:lnTo>
                    <a:pt x="0" y="1098378"/>
                  </a:lnTo>
                  <a:close/>
                </a:path>
              </a:pathLst>
            </a:custGeom>
            <a:solidFill>
              <a:srgbClr val="FEFCF1"/>
            </a:solidFill>
            <a:ln w="9525" cap="sq">
              <a:solidFill>
                <a:srgbClr val="000000"/>
              </a:solidFill>
              <a:prstDash val="solid"/>
              <a:miter/>
            </a:ln>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43" name="TextBox 43"/>
            <p:cNvSpPr txBox="1"/>
            <p:nvPr/>
          </p:nvSpPr>
          <p:spPr>
            <a:xfrm>
              <a:off x="0" y="-66675"/>
              <a:ext cx="630897" cy="1165053"/>
            </a:xfrm>
            <a:prstGeom prst="rect">
              <a:avLst/>
            </a:prstGeom>
          </p:spPr>
          <p:txBody>
            <a:bodyPr lIns="33867" tIns="33867" rIns="33867" bIns="33867" rtlCol="0" anchor="ctr"/>
            <a:lstStyle/>
            <a:p>
              <a:pPr algn="ctr">
                <a:lnSpc>
                  <a:spcPts val="1773"/>
                </a:lnSpc>
              </a:pPr>
              <a:r>
                <a:rPr lang="en-US" sz="1266"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Island game - </a:t>
              </a:r>
              <a:r>
                <a:rPr lang="en-US" sz="1266"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hlinkClick r:id="rId9"/>
                </a:rPr>
                <a:t>https://world-geography-games.com/en/world_islands.html</a:t>
              </a:r>
              <a:r>
                <a:rPr lang="en-US" sz="1266"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 </a:t>
              </a:r>
            </a:p>
          </p:txBody>
        </p:sp>
      </p:grpSp>
      <p:grpSp>
        <p:nvGrpSpPr>
          <p:cNvPr id="44" name="Group 44"/>
          <p:cNvGrpSpPr/>
          <p:nvPr/>
        </p:nvGrpSpPr>
        <p:grpSpPr>
          <a:xfrm>
            <a:off x="9544025" y="2893838"/>
            <a:ext cx="1884055" cy="3280098"/>
            <a:chOff x="0" y="0"/>
            <a:chExt cx="630897" cy="1098378"/>
          </a:xfrm>
        </p:grpSpPr>
        <p:sp>
          <p:nvSpPr>
            <p:cNvPr id="45" name="Freeform 45"/>
            <p:cNvSpPr/>
            <p:nvPr/>
          </p:nvSpPr>
          <p:spPr>
            <a:xfrm>
              <a:off x="0" y="0"/>
              <a:ext cx="630897" cy="1098378"/>
            </a:xfrm>
            <a:custGeom>
              <a:avLst/>
              <a:gdLst/>
              <a:ahLst/>
              <a:cxnLst/>
              <a:rect l="l" t="t" r="r" b="b"/>
              <a:pathLst>
                <a:path w="630897" h="1098378">
                  <a:moveTo>
                    <a:pt x="0" y="0"/>
                  </a:moveTo>
                  <a:lnTo>
                    <a:pt x="630897" y="0"/>
                  </a:lnTo>
                  <a:lnTo>
                    <a:pt x="630897" y="1098378"/>
                  </a:lnTo>
                  <a:lnTo>
                    <a:pt x="0" y="1098378"/>
                  </a:lnTo>
                  <a:close/>
                </a:path>
              </a:pathLst>
            </a:custGeom>
            <a:solidFill>
              <a:srgbClr val="FEFCF1"/>
            </a:solidFill>
            <a:ln w="9525" cap="sq">
              <a:solidFill>
                <a:srgbClr val="000000"/>
              </a:solidFill>
              <a:prstDash val="solid"/>
              <a:miter/>
            </a:ln>
          </p:spPr>
          <p:txBody>
            <a:bodyPr/>
            <a:lstStyle/>
            <a:p>
              <a:endParaRPr lang="en-GB" sz="1200">
                <a:latin typeface="Trebuchet MS" panose="020B0603020202020204" pitchFamily="34" charset="0"/>
                <a:ea typeface="True Typewriter" panose="020B0604020202020204" charset="0"/>
                <a:cs typeface="True Typewriter" panose="020B0604020202020204" charset="0"/>
              </a:endParaRPr>
            </a:p>
          </p:txBody>
        </p:sp>
        <p:sp>
          <p:nvSpPr>
            <p:cNvPr id="46" name="TextBox 46"/>
            <p:cNvSpPr txBox="1"/>
            <p:nvPr/>
          </p:nvSpPr>
          <p:spPr>
            <a:xfrm>
              <a:off x="0" y="-66675"/>
              <a:ext cx="630897" cy="1165053"/>
            </a:xfrm>
            <a:prstGeom prst="rect">
              <a:avLst/>
            </a:prstGeom>
          </p:spPr>
          <p:txBody>
            <a:bodyPr lIns="33867" tIns="33867" rIns="33867" bIns="33867" rtlCol="0" anchor="ctr"/>
            <a:lstStyle/>
            <a:p>
              <a:pPr algn="ctr">
                <a:lnSpc>
                  <a:spcPts val="1773"/>
                </a:lnSpc>
              </a:pPr>
              <a:r>
                <a:rPr lang="en-US" sz="1266"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1) Write a poem about the information you have learned in this lesson. it can be any type of poem e.g., acrostic, haiku</a:t>
              </a:r>
            </a:p>
            <a:p>
              <a:pPr algn="ctr">
                <a:lnSpc>
                  <a:spcPts val="1773"/>
                </a:lnSpc>
              </a:pPr>
              <a:r>
                <a:rPr lang="en-US" sz="1266"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2) Create a map of your own island. Include OS map symbols, grid references, place names, scale &amp; compass rose. </a:t>
              </a:r>
            </a:p>
          </p:txBody>
        </p:sp>
      </p:grpSp>
      <p:sp>
        <p:nvSpPr>
          <p:cNvPr id="47" name="TextBox 47"/>
          <p:cNvSpPr txBox="1"/>
          <p:nvPr/>
        </p:nvSpPr>
        <p:spPr>
          <a:xfrm>
            <a:off x="1481281" y="1800239"/>
            <a:ext cx="1856363" cy="322332"/>
          </a:xfrm>
          <a:prstGeom prst="rect">
            <a:avLst/>
          </a:prstGeom>
        </p:spPr>
        <p:txBody>
          <a:bodyPr lIns="0" tIns="0" rIns="0" bIns="0" rtlCol="0" anchor="t">
            <a:spAutoFit/>
          </a:bodyPr>
          <a:lstStyle/>
          <a:p>
            <a:pPr algn="ctr">
              <a:lnSpc>
                <a:spcPts val="2799"/>
              </a:lnSpc>
              <a:spcBef>
                <a:spcPct val="0"/>
              </a:spcBef>
            </a:pPr>
            <a:r>
              <a:rPr lang="en-US"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USEFUL WEBSITES</a:t>
            </a:r>
          </a:p>
        </p:txBody>
      </p:sp>
      <p:sp>
        <p:nvSpPr>
          <p:cNvPr id="48" name="TextBox 48"/>
          <p:cNvSpPr txBox="1"/>
          <p:nvPr/>
        </p:nvSpPr>
        <p:spPr>
          <a:xfrm>
            <a:off x="3488555" y="1787539"/>
            <a:ext cx="1871698" cy="385490"/>
          </a:xfrm>
          <a:prstGeom prst="rect">
            <a:avLst/>
          </a:prstGeom>
        </p:spPr>
        <p:txBody>
          <a:bodyPr lIns="0" tIns="0" rIns="0" bIns="0" rtlCol="0" anchor="t">
            <a:spAutoFit/>
          </a:bodyPr>
          <a:lstStyle/>
          <a:p>
            <a:pPr algn="ctr">
              <a:lnSpc>
                <a:spcPts val="3266"/>
              </a:lnSpc>
              <a:spcBef>
                <a:spcPct val="0"/>
              </a:spcBef>
            </a:pPr>
            <a:r>
              <a:rPr lang="en-US" sz="20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CAREERS</a:t>
            </a:r>
          </a:p>
        </p:txBody>
      </p:sp>
      <p:sp>
        <p:nvSpPr>
          <p:cNvPr id="49" name="TextBox 49"/>
          <p:cNvSpPr txBox="1"/>
          <p:nvPr/>
        </p:nvSpPr>
        <p:spPr>
          <a:xfrm>
            <a:off x="5510018" y="1787539"/>
            <a:ext cx="1871698" cy="386131"/>
          </a:xfrm>
          <a:prstGeom prst="rect">
            <a:avLst/>
          </a:prstGeom>
        </p:spPr>
        <p:txBody>
          <a:bodyPr lIns="0" tIns="0" rIns="0" bIns="0" rtlCol="0" anchor="t">
            <a:spAutoFit/>
          </a:bodyPr>
          <a:lstStyle/>
          <a:p>
            <a:pPr algn="ctr">
              <a:lnSpc>
                <a:spcPts val="3266"/>
              </a:lnSpc>
              <a:spcBef>
                <a:spcPct val="0"/>
              </a:spcBef>
            </a:pPr>
            <a:r>
              <a:rPr lang="en-US" sz="20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TIER 3 VOCAB</a:t>
            </a:r>
          </a:p>
        </p:txBody>
      </p:sp>
      <p:sp>
        <p:nvSpPr>
          <p:cNvPr id="50" name="TextBox 50"/>
          <p:cNvSpPr txBox="1"/>
          <p:nvPr/>
        </p:nvSpPr>
        <p:spPr>
          <a:xfrm>
            <a:off x="7535262" y="1787539"/>
            <a:ext cx="1871698" cy="385490"/>
          </a:xfrm>
          <a:prstGeom prst="rect">
            <a:avLst/>
          </a:prstGeom>
        </p:spPr>
        <p:txBody>
          <a:bodyPr lIns="0" tIns="0" rIns="0" bIns="0" rtlCol="0" anchor="t">
            <a:spAutoFit/>
          </a:bodyPr>
          <a:lstStyle/>
          <a:p>
            <a:pPr algn="ctr">
              <a:lnSpc>
                <a:spcPts val="3266"/>
              </a:lnSpc>
              <a:spcBef>
                <a:spcPct val="0"/>
              </a:spcBef>
            </a:pPr>
            <a:r>
              <a:rPr lang="en-US" sz="20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GAME</a:t>
            </a:r>
          </a:p>
        </p:txBody>
      </p:sp>
      <p:sp>
        <p:nvSpPr>
          <p:cNvPr id="51" name="TextBox 51"/>
          <p:cNvSpPr txBox="1"/>
          <p:nvPr/>
        </p:nvSpPr>
        <p:spPr>
          <a:xfrm>
            <a:off x="9556382" y="1812939"/>
            <a:ext cx="1871698" cy="262444"/>
          </a:xfrm>
          <a:prstGeom prst="rect">
            <a:avLst/>
          </a:prstGeom>
        </p:spPr>
        <p:txBody>
          <a:bodyPr lIns="0" tIns="0" rIns="0" bIns="0" rtlCol="0" anchor="t">
            <a:spAutoFit/>
          </a:bodyPr>
          <a:lstStyle/>
          <a:p>
            <a:pPr algn="ctr">
              <a:lnSpc>
                <a:spcPts val="2333"/>
              </a:lnSpc>
              <a:spcBef>
                <a:spcPct val="0"/>
              </a:spcBef>
            </a:pPr>
            <a:r>
              <a:rPr lang="en-US" sz="140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EXTENSION ACTIVITY</a:t>
            </a:r>
          </a:p>
        </p:txBody>
      </p:sp>
      <p:sp>
        <p:nvSpPr>
          <p:cNvPr id="52" name="TextBox 52"/>
          <p:cNvSpPr txBox="1"/>
          <p:nvPr/>
        </p:nvSpPr>
        <p:spPr>
          <a:xfrm>
            <a:off x="1468581" y="2221591"/>
            <a:ext cx="1854070" cy="392159"/>
          </a:xfrm>
          <a:prstGeom prst="rect">
            <a:avLst/>
          </a:prstGeom>
        </p:spPr>
        <p:txBody>
          <a:bodyPr lIns="0" tIns="0" rIns="0" bIns="0" rtlCol="0" anchor="t">
            <a:spAutoFit/>
          </a:bodyPr>
          <a:lstStyle/>
          <a:p>
            <a:pPr algn="ctr">
              <a:lnSpc>
                <a:spcPts val="1586"/>
              </a:lnSpc>
              <a:spcBef>
                <a:spcPct val="0"/>
              </a:spcBef>
            </a:pPr>
            <a:r>
              <a:rPr lang="en-US" sz="1133"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Follow the links to learn more about the topic!</a:t>
            </a:r>
          </a:p>
        </p:txBody>
      </p:sp>
      <p:sp>
        <p:nvSpPr>
          <p:cNvPr id="53" name="TextBox 53"/>
          <p:cNvSpPr txBox="1"/>
          <p:nvPr/>
        </p:nvSpPr>
        <p:spPr>
          <a:xfrm>
            <a:off x="3491190" y="2221590"/>
            <a:ext cx="1854070" cy="367729"/>
          </a:xfrm>
          <a:prstGeom prst="rect">
            <a:avLst/>
          </a:prstGeom>
        </p:spPr>
        <p:txBody>
          <a:bodyPr lIns="0" tIns="0" rIns="0" bIns="0" rtlCol="0" anchor="t">
            <a:spAutoFit/>
          </a:bodyPr>
          <a:lstStyle/>
          <a:p>
            <a:pPr algn="ctr">
              <a:lnSpc>
                <a:spcPts val="1493"/>
              </a:lnSpc>
              <a:spcBef>
                <a:spcPct val="0"/>
              </a:spcBef>
            </a:pPr>
            <a:r>
              <a:rPr lang="en-US" sz="1066">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Which possible future careers can todays lesson lead to?</a:t>
            </a:r>
          </a:p>
        </p:txBody>
      </p:sp>
      <p:sp>
        <p:nvSpPr>
          <p:cNvPr id="54" name="TextBox 54"/>
          <p:cNvSpPr txBox="1"/>
          <p:nvPr/>
        </p:nvSpPr>
        <p:spPr>
          <a:xfrm>
            <a:off x="5512652" y="2221590"/>
            <a:ext cx="1854070" cy="392159"/>
          </a:xfrm>
          <a:prstGeom prst="rect">
            <a:avLst/>
          </a:prstGeom>
        </p:spPr>
        <p:txBody>
          <a:bodyPr lIns="0" tIns="0" rIns="0" bIns="0" rtlCol="0" anchor="t">
            <a:spAutoFit/>
          </a:bodyPr>
          <a:lstStyle/>
          <a:p>
            <a:pPr algn="ctr">
              <a:lnSpc>
                <a:spcPts val="1586"/>
              </a:lnSpc>
              <a:spcBef>
                <a:spcPct val="0"/>
              </a:spcBef>
            </a:pPr>
            <a:r>
              <a:rPr lang="en-US" sz="1133">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Write a definition for the following words</a:t>
            </a:r>
          </a:p>
        </p:txBody>
      </p:sp>
      <p:sp>
        <p:nvSpPr>
          <p:cNvPr id="55" name="TextBox 55"/>
          <p:cNvSpPr txBox="1"/>
          <p:nvPr/>
        </p:nvSpPr>
        <p:spPr>
          <a:xfrm>
            <a:off x="7536408" y="2221590"/>
            <a:ext cx="1854070" cy="392159"/>
          </a:xfrm>
          <a:prstGeom prst="rect">
            <a:avLst/>
          </a:prstGeom>
        </p:spPr>
        <p:txBody>
          <a:bodyPr lIns="0" tIns="0" rIns="0" bIns="0" rtlCol="0" anchor="t">
            <a:spAutoFit/>
          </a:bodyPr>
          <a:lstStyle/>
          <a:p>
            <a:pPr algn="ctr">
              <a:lnSpc>
                <a:spcPts val="1586"/>
              </a:lnSpc>
              <a:spcBef>
                <a:spcPct val="0"/>
              </a:spcBef>
            </a:pPr>
            <a:r>
              <a:rPr lang="en-US" sz="1133">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Play this game, to test your knowledge</a:t>
            </a:r>
          </a:p>
        </p:txBody>
      </p:sp>
      <p:sp>
        <p:nvSpPr>
          <p:cNvPr id="56" name="TextBox 56"/>
          <p:cNvSpPr txBox="1"/>
          <p:nvPr/>
        </p:nvSpPr>
        <p:spPr>
          <a:xfrm>
            <a:off x="9556382" y="2261956"/>
            <a:ext cx="1854070" cy="367601"/>
          </a:xfrm>
          <a:prstGeom prst="rect">
            <a:avLst/>
          </a:prstGeom>
        </p:spPr>
        <p:txBody>
          <a:bodyPr lIns="0" tIns="0" rIns="0" bIns="0" rtlCol="0" anchor="t">
            <a:spAutoFit/>
          </a:bodyPr>
          <a:lstStyle/>
          <a:p>
            <a:pPr algn="ctr">
              <a:lnSpc>
                <a:spcPts val="1493"/>
              </a:lnSpc>
              <a:spcBef>
                <a:spcPct val="0"/>
              </a:spcBef>
            </a:pPr>
            <a:r>
              <a:rPr lang="en-US" sz="1050" dirty="0">
                <a:solidFill>
                  <a:srgbClr val="000000"/>
                </a:solidFill>
                <a:latin typeface="Trebuchet MS" panose="020B0603020202020204" pitchFamily="34" charset="0"/>
                <a:ea typeface="True Typewriter" panose="020B0604020202020204" charset="0"/>
                <a:cs typeface="True Typewriter" panose="020B0604020202020204" charset="0"/>
                <a:sym typeface="True Typewriter"/>
              </a:rPr>
              <a:t>complete this activity to stretch your learning further</a:t>
            </a:r>
          </a:p>
        </p:txBody>
      </p:sp>
      <p:sp>
        <p:nvSpPr>
          <p:cNvPr id="58" name="TextBox 57">
            <a:extLst>
              <a:ext uri="{FF2B5EF4-FFF2-40B4-BE49-F238E27FC236}">
                <a16:creationId xmlns:a16="http://schemas.microsoft.com/office/drawing/2014/main" id="{C0690415-06C7-4411-0E92-958774E402C5}"/>
              </a:ext>
            </a:extLst>
          </p:cNvPr>
          <p:cNvSpPr txBox="1"/>
          <p:nvPr/>
        </p:nvSpPr>
        <p:spPr>
          <a:xfrm>
            <a:off x="873605" y="923397"/>
            <a:ext cx="7571540" cy="646331"/>
          </a:xfrm>
          <a:prstGeom prst="rect">
            <a:avLst/>
          </a:prstGeom>
          <a:noFill/>
        </p:spPr>
        <p:txBody>
          <a:bodyPr wrap="square">
            <a:spAutoFit/>
          </a:bodyPr>
          <a:lstStyle/>
          <a:p>
            <a:pPr marL="0" indent="0">
              <a:buNone/>
            </a:pPr>
            <a:r>
              <a:rPr lang="en-GB" dirty="0">
                <a:latin typeface="True Typewriter" panose="020B0604020202020204" charset="0"/>
                <a:ea typeface="True Typewriter" panose="020B0604020202020204" charset="0"/>
                <a:cs typeface="True Typewriter" panose="020B0604020202020204" charset="0"/>
              </a:rPr>
              <a:t>“In our changing world, nothing changes more than geography”.</a:t>
            </a:r>
          </a:p>
          <a:p>
            <a:pPr marL="0" indent="0">
              <a:buNone/>
            </a:pPr>
            <a:r>
              <a:rPr lang="en-GB" b="1" dirty="0">
                <a:latin typeface="True Typewriter" panose="020B0604020202020204" charset="0"/>
                <a:ea typeface="True Typewriter" panose="020B0604020202020204" charset="0"/>
                <a:cs typeface="True Typewriter" panose="020B0604020202020204" charset="0"/>
              </a:rPr>
              <a:t>Pearl S. Buck</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906EA-0B59-00F9-4213-4E13EA317478}"/>
              </a:ext>
            </a:extLst>
          </p:cNvPr>
          <p:cNvSpPr>
            <a:spLocks noGrp="1"/>
          </p:cNvSpPr>
          <p:nvPr>
            <p:ph type="title"/>
          </p:nvPr>
        </p:nvSpPr>
        <p:spPr/>
        <p:txBody>
          <a:bodyPr/>
          <a:lstStyle/>
          <a:p>
            <a:r>
              <a:rPr lang="en-GB" dirty="0"/>
              <a:t>Information Slides for Lesson</a:t>
            </a:r>
          </a:p>
        </p:txBody>
      </p:sp>
      <p:sp>
        <p:nvSpPr>
          <p:cNvPr id="3" name="Content Placeholder 2">
            <a:extLst>
              <a:ext uri="{FF2B5EF4-FFF2-40B4-BE49-F238E27FC236}">
                <a16:creationId xmlns:a16="http://schemas.microsoft.com/office/drawing/2014/main" id="{AA016A93-8E62-47BE-E63B-D485CED3C951}"/>
              </a:ext>
            </a:extLst>
          </p:cNvPr>
          <p:cNvSpPr>
            <a:spLocks noGrp="1"/>
          </p:cNvSpPr>
          <p:nvPr>
            <p:ph idx="1"/>
          </p:nvPr>
        </p:nvSpPr>
        <p:spPr/>
        <p:txBody>
          <a:bodyPr/>
          <a:lstStyle/>
          <a:p>
            <a:pPr marL="0" indent="0">
              <a:buNone/>
            </a:pPr>
            <a:r>
              <a:rPr lang="en-GB" dirty="0"/>
              <a:t>Print out one copy of these sheets and place around the room. </a:t>
            </a:r>
          </a:p>
        </p:txBody>
      </p:sp>
    </p:spTree>
    <p:extLst>
      <p:ext uri="{BB962C8B-B14F-4D97-AF65-F5344CB8AC3E}">
        <p14:creationId xmlns:p14="http://schemas.microsoft.com/office/powerpoint/2010/main" val="13843448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076FE7-F9AA-E073-3BB5-840927031B5E}"/>
              </a:ext>
            </a:extLst>
          </p:cNvPr>
          <p:cNvSpPr>
            <a:spLocks noGrp="1"/>
          </p:cNvSpPr>
          <p:nvPr>
            <p:ph type="title"/>
          </p:nvPr>
        </p:nvSpPr>
        <p:spPr>
          <a:xfrm>
            <a:off x="46075" y="18255"/>
            <a:ext cx="10515600" cy="1325563"/>
          </a:xfrm>
        </p:spPr>
        <p:txBody>
          <a:bodyPr/>
          <a:lstStyle/>
          <a:p>
            <a:r>
              <a:rPr lang="en-GB" dirty="0"/>
              <a:t>Continental Islands</a:t>
            </a:r>
          </a:p>
        </p:txBody>
      </p:sp>
      <p:sp>
        <p:nvSpPr>
          <p:cNvPr id="3" name="Content Placeholder 2">
            <a:extLst>
              <a:ext uri="{FF2B5EF4-FFF2-40B4-BE49-F238E27FC236}">
                <a16:creationId xmlns:a16="http://schemas.microsoft.com/office/drawing/2014/main" id="{9D62ED8F-41BA-46F5-9C74-4419459FEED0}"/>
              </a:ext>
            </a:extLst>
          </p:cNvPr>
          <p:cNvSpPr>
            <a:spLocks noGrp="1"/>
          </p:cNvSpPr>
          <p:nvPr>
            <p:ph idx="1"/>
          </p:nvPr>
        </p:nvSpPr>
        <p:spPr>
          <a:xfrm>
            <a:off x="769088" y="1113244"/>
            <a:ext cx="10515600" cy="4351338"/>
          </a:xfrm>
        </p:spPr>
        <p:txBody>
          <a:bodyPr>
            <a:normAutofit/>
          </a:bodyPr>
          <a:lstStyle/>
          <a:p>
            <a:pPr marL="0" indent="0">
              <a:buNone/>
            </a:pPr>
            <a:r>
              <a:rPr lang="en-GB" sz="2000" dirty="0">
                <a:latin typeface="Aptos (Body)"/>
              </a:rPr>
              <a:t>Continental islands were once connected to a continent. They still sit on the continental shelf. This includes those that formed while the Earth’s shifting continents separated the land.</a:t>
            </a:r>
          </a:p>
          <a:p>
            <a:pPr marL="0" indent="0">
              <a:buNone/>
            </a:pPr>
            <a:r>
              <a:rPr lang="en-GB" sz="2000" dirty="0">
                <a:latin typeface="Aptos (Body)"/>
              </a:rPr>
              <a:t>Scientists say that millions of years ago, there was a supercontinent called Pangaea. Eventually, slow movements of the Earth’s crust broke apart Pangaea into several pieces that began to drift apart. When the breakup occurred, some large chunks of land split. These fragments of land became islands. </a:t>
            </a:r>
          </a:p>
          <a:p>
            <a:pPr marL="0" indent="0">
              <a:buNone/>
            </a:pPr>
            <a:r>
              <a:rPr lang="en-GB" sz="2000" dirty="0">
                <a:latin typeface="Aptos (Body)"/>
              </a:rPr>
              <a:t>Additionally, some continental islands formed because of changes in sea level. At the peak of the most recent glacial period, about 18,000 years ago, ice covered large parts of the Earth. Water was locked in glaciers, and the sea level was much lower than it is today. As glaciers began to melt, the sea level rose. The ocean flooded many low-lying areas, creating islands such as the British Isles, which were once part of mainland Europe.</a:t>
            </a:r>
          </a:p>
          <a:p>
            <a:pPr marL="0" indent="0">
              <a:buNone/>
            </a:pPr>
            <a:r>
              <a:rPr lang="en-GB" sz="2000" dirty="0">
                <a:latin typeface="Aptos (Body)"/>
              </a:rPr>
              <a:t>Greenland and Madagascar are examples of continental islands.</a:t>
            </a:r>
          </a:p>
          <a:p>
            <a:pPr marL="0" indent="0">
              <a:buNone/>
            </a:pPr>
            <a:endParaRPr lang="en-GB" dirty="0"/>
          </a:p>
          <a:p>
            <a:pPr marL="0" indent="0">
              <a:buNone/>
            </a:pPr>
            <a:endParaRPr lang="en-GB" dirty="0"/>
          </a:p>
        </p:txBody>
      </p:sp>
      <p:sp>
        <p:nvSpPr>
          <p:cNvPr id="7" name="TextBox 6">
            <a:extLst>
              <a:ext uri="{FF2B5EF4-FFF2-40B4-BE49-F238E27FC236}">
                <a16:creationId xmlns:a16="http://schemas.microsoft.com/office/drawing/2014/main" id="{689FD0E7-5A78-6302-5A5E-34C236618F36}"/>
              </a:ext>
            </a:extLst>
          </p:cNvPr>
          <p:cNvSpPr txBox="1"/>
          <p:nvPr/>
        </p:nvSpPr>
        <p:spPr>
          <a:xfrm>
            <a:off x="8093260" y="0"/>
            <a:ext cx="4098740" cy="276999"/>
          </a:xfrm>
          <a:prstGeom prst="rect">
            <a:avLst/>
          </a:prstGeom>
          <a:noFill/>
        </p:spPr>
        <p:txBody>
          <a:bodyPr wrap="square">
            <a:spAutoFit/>
          </a:bodyPr>
          <a:lstStyle/>
          <a:p>
            <a:pPr algn="r"/>
            <a:r>
              <a:rPr lang="en-GB" sz="1200" dirty="0">
                <a:hlinkClick r:id="rId2"/>
              </a:rPr>
              <a:t>https://education.nationalgeographic.org/resource/island/</a:t>
            </a:r>
            <a:r>
              <a:rPr lang="en-GB" sz="1200" dirty="0"/>
              <a:t> </a:t>
            </a:r>
          </a:p>
        </p:txBody>
      </p:sp>
    </p:spTree>
    <p:extLst>
      <p:ext uri="{BB962C8B-B14F-4D97-AF65-F5344CB8AC3E}">
        <p14:creationId xmlns:p14="http://schemas.microsoft.com/office/powerpoint/2010/main" val="30857681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64C0778B-79F1-B9BE-EE95-50BF4E1985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76300A-36EB-F36F-2011-3D995447D91F}"/>
              </a:ext>
            </a:extLst>
          </p:cNvPr>
          <p:cNvSpPr>
            <a:spLocks noGrp="1"/>
          </p:cNvSpPr>
          <p:nvPr>
            <p:ph type="title"/>
          </p:nvPr>
        </p:nvSpPr>
        <p:spPr>
          <a:xfrm>
            <a:off x="46075" y="18255"/>
            <a:ext cx="10515600" cy="1325563"/>
          </a:xfrm>
        </p:spPr>
        <p:txBody>
          <a:bodyPr/>
          <a:lstStyle/>
          <a:p>
            <a:r>
              <a:rPr lang="en-GB" dirty="0"/>
              <a:t>Barrier Islands</a:t>
            </a:r>
          </a:p>
        </p:txBody>
      </p:sp>
      <p:sp>
        <p:nvSpPr>
          <p:cNvPr id="3" name="Content Placeholder 2">
            <a:extLst>
              <a:ext uri="{FF2B5EF4-FFF2-40B4-BE49-F238E27FC236}">
                <a16:creationId xmlns:a16="http://schemas.microsoft.com/office/drawing/2014/main" id="{84F65A71-0D7F-52B9-276F-25810E026C0C}"/>
              </a:ext>
            </a:extLst>
          </p:cNvPr>
          <p:cNvSpPr>
            <a:spLocks noGrp="1"/>
          </p:cNvSpPr>
          <p:nvPr>
            <p:ph idx="1"/>
          </p:nvPr>
        </p:nvSpPr>
        <p:spPr>
          <a:xfrm>
            <a:off x="46075" y="921327"/>
            <a:ext cx="12099850" cy="3532909"/>
          </a:xfrm>
        </p:spPr>
        <p:txBody>
          <a:bodyPr>
            <a:noAutofit/>
          </a:bodyPr>
          <a:lstStyle/>
          <a:p>
            <a:pPr marL="0" indent="0">
              <a:buNone/>
            </a:pPr>
            <a:r>
              <a:rPr lang="en-GB" sz="1500" dirty="0"/>
              <a:t>Barrier islands are narrow and lie parallel to coastlines. Some are a part of the continental shelf (continental islands) and made of sediment—sand, silt, and gravel. Barrier islands can also be coral islands, made from billions of tiny coral skeletons. Barrier islands are separated from shore by a lagoon or a sound. They are called barrier islands because they act as barriers between the ocean and the mainland. They protect the coast from being directly battered by storm waves and winds.</a:t>
            </a:r>
          </a:p>
          <a:p>
            <a:pPr marL="0" indent="0">
              <a:buNone/>
            </a:pPr>
            <a:endParaRPr lang="en-GB" sz="1500" dirty="0"/>
          </a:p>
          <a:p>
            <a:pPr marL="0" indent="0">
              <a:buNone/>
            </a:pPr>
            <a:r>
              <a:rPr lang="en-GB" sz="1500" dirty="0"/>
              <a:t>Some barrier islands form when ocean currents pile up sand on sandbars parallel to coastlines. Eventually the sandbars rise above the water as islands. </a:t>
            </a:r>
          </a:p>
          <a:p>
            <a:pPr marL="0" indent="0">
              <a:buNone/>
            </a:pPr>
            <a:r>
              <a:rPr lang="en-GB" sz="1500" dirty="0"/>
              <a:t>Other barrier islands formed during the most recent ice age. As glaciers melted, the sea level rose around coastal sand dunes, creating low-lying, sandy islands. The Outer Banks, along the southeastern coast of the United States, are this type of barrier island.</a:t>
            </a:r>
          </a:p>
          <a:p>
            <a:pPr marL="0" indent="0">
              <a:buNone/>
            </a:pPr>
            <a:endParaRPr lang="en-GB" sz="1500" dirty="0"/>
          </a:p>
          <a:p>
            <a:pPr marL="0" indent="0">
              <a:buNone/>
            </a:pPr>
            <a:r>
              <a:rPr lang="en-GB" sz="1500" dirty="0"/>
              <a:t>Still other barrier islands were formed of materials deposited by Ice Age glaciers. When glaciers melted, they left piles of the rock, soil, and gravel they had carved out of the landscape. These piles of debris are called moraines. As flooding occurred along coasts after the glaciers melted, these moraines were surrounded by water. Long Island, New York, and Nantucket, Massachusetts, are both barrier islands formed by glacial moraines.</a:t>
            </a:r>
          </a:p>
          <a:p>
            <a:pPr marL="0" indent="0">
              <a:buNone/>
            </a:pPr>
            <a:endParaRPr lang="en-GB" sz="1500" dirty="0"/>
          </a:p>
        </p:txBody>
      </p:sp>
      <p:sp>
        <p:nvSpPr>
          <p:cNvPr id="5" name="TextBox 4">
            <a:extLst>
              <a:ext uri="{FF2B5EF4-FFF2-40B4-BE49-F238E27FC236}">
                <a16:creationId xmlns:a16="http://schemas.microsoft.com/office/drawing/2014/main" id="{9B55891F-CBBD-98CD-AFD5-A4D7DA4474D5}"/>
              </a:ext>
            </a:extLst>
          </p:cNvPr>
          <p:cNvSpPr txBox="1"/>
          <p:nvPr/>
        </p:nvSpPr>
        <p:spPr>
          <a:xfrm>
            <a:off x="8093260" y="0"/>
            <a:ext cx="4098740" cy="276999"/>
          </a:xfrm>
          <a:prstGeom prst="rect">
            <a:avLst/>
          </a:prstGeom>
          <a:noFill/>
        </p:spPr>
        <p:txBody>
          <a:bodyPr wrap="square">
            <a:spAutoFit/>
          </a:bodyPr>
          <a:lstStyle/>
          <a:p>
            <a:pPr algn="r"/>
            <a:r>
              <a:rPr lang="en-GB" sz="1200" dirty="0">
                <a:hlinkClick r:id="rId3"/>
              </a:rPr>
              <a:t>https://education.nationalgeographic.org/resource/island/</a:t>
            </a:r>
            <a:r>
              <a:rPr lang="en-GB" sz="1200" dirty="0"/>
              <a:t> </a:t>
            </a:r>
          </a:p>
        </p:txBody>
      </p:sp>
    </p:spTree>
    <p:extLst>
      <p:ext uri="{BB962C8B-B14F-4D97-AF65-F5344CB8AC3E}">
        <p14:creationId xmlns:p14="http://schemas.microsoft.com/office/powerpoint/2010/main" val="14505266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68915F0A-2499-9BBA-2644-6A2604C2B1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86F679-114B-FCAD-ADC0-AA5B4051D41E}"/>
              </a:ext>
            </a:extLst>
          </p:cNvPr>
          <p:cNvSpPr>
            <a:spLocks noGrp="1"/>
          </p:cNvSpPr>
          <p:nvPr>
            <p:ph type="title"/>
          </p:nvPr>
        </p:nvSpPr>
        <p:spPr>
          <a:xfrm>
            <a:off x="46075" y="18255"/>
            <a:ext cx="10515600" cy="1325563"/>
          </a:xfrm>
        </p:spPr>
        <p:txBody>
          <a:bodyPr/>
          <a:lstStyle/>
          <a:p>
            <a:r>
              <a:rPr lang="en-GB" dirty="0"/>
              <a:t>Oceanic Islands</a:t>
            </a:r>
          </a:p>
        </p:txBody>
      </p:sp>
      <p:sp>
        <p:nvSpPr>
          <p:cNvPr id="3" name="Content Placeholder 2">
            <a:extLst>
              <a:ext uri="{FF2B5EF4-FFF2-40B4-BE49-F238E27FC236}">
                <a16:creationId xmlns:a16="http://schemas.microsoft.com/office/drawing/2014/main" id="{9911CE77-F658-9C0C-61ED-BF1DDE5A4499}"/>
              </a:ext>
            </a:extLst>
          </p:cNvPr>
          <p:cNvSpPr>
            <a:spLocks noGrp="1"/>
          </p:cNvSpPr>
          <p:nvPr>
            <p:ph idx="1"/>
          </p:nvPr>
        </p:nvSpPr>
        <p:spPr>
          <a:xfrm>
            <a:off x="769088" y="1113244"/>
            <a:ext cx="10515600" cy="5399198"/>
          </a:xfrm>
        </p:spPr>
        <p:txBody>
          <a:bodyPr>
            <a:normAutofit fontScale="55000" lnSpcReduction="20000"/>
          </a:bodyPr>
          <a:lstStyle/>
          <a:p>
            <a:pPr marL="0" indent="0">
              <a:buNone/>
            </a:pPr>
            <a:r>
              <a:rPr lang="en-GB" dirty="0"/>
              <a:t>Oceanic islands, also known as volcanic islands, are formed by eruptions of volcanoes on the ocean floor. No matter what their height, oceanic islands are also known as “high islands.” Continental and coral islands, which may be hundreds of meters taller than high islands, are called “low islands.”</a:t>
            </a:r>
          </a:p>
          <a:p>
            <a:pPr marL="0" indent="0">
              <a:buNone/>
            </a:pPr>
            <a:endParaRPr lang="en-GB" dirty="0"/>
          </a:p>
          <a:p>
            <a:pPr marL="0" indent="0">
              <a:buNone/>
            </a:pPr>
            <a:r>
              <a:rPr lang="en-GB" dirty="0"/>
              <a:t>As volcanoes erupt, they build up layers of lava that may eventually break the water’s surface. When the tops of the volcanoes appear above the water, an island is formed. While the volcano is still beneath the ocean surface, it is called a seamount.</a:t>
            </a:r>
          </a:p>
          <a:p>
            <a:pPr marL="0" indent="0">
              <a:buNone/>
            </a:pPr>
            <a:endParaRPr lang="en-GB" dirty="0"/>
          </a:p>
          <a:p>
            <a:pPr marL="0" indent="0">
              <a:buNone/>
            </a:pPr>
            <a:r>
              <a:rPr lang="en-GB" dirty="0"/>
              <a:t>Oceanic islands can form from different types of volcanoes. One type forms in subduction zones, where one tectonic plate is shifting under another. The island nation of Japan sits at the site of four tectonic plates. Two of these plates, the Eurasian plate to the west and the North American plate to the north, are associated with continental shelves. The other two, the Philippine plate and the Pacific plate, are oceanic. The heavy oceanic plates (the Pacific and the Philippine) are subducting beneath the lighter Eurasian and North American plates. Japan’s islands are some of the most actively volcanic in the world.</a:t>
            </a:r>
          </a:p>
          <a:p>
            <a:pPr marL="0" indent="0">
              <a:buNone/>
            </a:pPr>
            <a:endParaRPr lang="en-GB" dirty="0"/>
          </a:p>
          <a:p>
            <a:pPr marL="0" indent="0">
              <a:buNone/>
            </a:pPr>
            <a:r>
              <a:rPr lang="en-GB" dirty="0"/>
              <a:t>Another type of volcano that can create an oceanic island forms when tectonic plates rift, or split apart from one another. In 1963, the island of </a:t>
            </a:r>
            <a:r>
              <a:rPr lang="en-GB" dirty="0" err="1"/>
              <a:t>Surtsey</a:t>
            </a:r>
            <a:r>
              <a:rPr lang="en-GB" dirty="0"/>
              <a:t> was born when a volcanic eruption spewed hot lava in the Atlantic Ocean near Iceland. The volcano was the result of the Eurasian tectonic plate splitting away from the North American plate. This tiny island is one of the world’s newest natural islands.</a:t>
            </a:r>
          </a:p>
          <a:p>
            <a:pPr marL="0" indent="0">
              <a:buNone/>
            </a:pPr>
            <a:endParaRPr lang="en-GB" dirty="0"/>
          </a:p>
          <a:p>
            <a:pPr marL="0" indent="0">
              <a:buNone/>
            </a:pPr>
            <a:r>
              <a:rPr lang="en-GB" dirty="0"/>
              <a:t>Another type of oceanic island forms as a continent shifts over a “hot spot.” A hot spot is a break in the Earth’s crust where material from the mantle bubbles or rushes up. The crust shifts, but the hot spot beneath stays relatively stable. Over millions of years, a single hot spot formed the islands of the U.S. state of Hawaii. Hawaii’s “Big Island” is still being formed by Mauna Loa and Kilauea, two volcanoes currently sitting over the hot spot. The newest Hawaiian island, </a:t>
            </a:r>
            <a:r>
              <a:rPr lang="en-GB" dirty="0" err="1"/>
              <a:t>Loihi</a:t>
            </a:r>
            <a:r>
              <a:rPr lang="en-GB" dirty="0"/>
              <a:t>, also sits over the hot spot, but is still a seamount about 914 meters (3,000 feet) beneath the Pacific.</a:t>
            </a:r>
          </a:p>
        </p:txBody>
      </p:sp>
      <p:sp>
        <p:nvSpPr>
          <p:cNvPr id="5" name="TextBox 4">
            <a:extLst>
              <a:ext uri="{FF2B5EF4-FFF2-40B4-BE49-F238E27FC236}">
                <a16:creationId xmlns:a16="http://schemas.microsoft.com/office/drawing/2014/main" id="{6551F819-F2ED-C013-D32F-B00AC4B74641}"/>
              </a:ext>
            </a:extLst>
          </p:cNvPr>
          <p:cNvSpPr txBox="1"/>
          <p:nvPr/>
        </p:nvSpPr>
        <p:spPr>
          <a:xfrm>
            <a:off x="8093260" y="0"/>
            <a:ext cx="4098740" cy="276999"/>
          </a:xfrm>
          <a:prstGeom prst="rect">
            <a:avLst/>
          </a:prstGeom>
          <a:noFill/>
        </p:spPr>
        <p:txBody>
          <a:bodyPr wrap="square">
            <a:spAutoFit/>
          </a:bodyPr>
          <a:lstStyle/>
          <a:p>
            <a:pPr algn="r"/>
            <a:r>
              <a:rPr lang="en-GB" sz="1200" dirty="0">
                <a:hlinkClick r:id="rId2"/>
              </a:rPr>
              <a:t>https://education.nationalgeographic.org/resource/island/</a:t>
            </a:r>
            <a:r>
              <a:rPr lang="en-GB" sz="1200" dirty="0"/>
              <a:t> </a:t>
            </a:r>
          </a:p>
        </p:txBody>
      </p:sp>
    </p:spTree>
    <p:extLst>
      <p:ext uri="{BB962C8B-B14F-4D97-AF65-F5344CB8AC3E}">
        <p14:creationId xmlns:p14="http://schemas.microsoft.com/office/powerpoint/2010/main" val="494386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F0A91-C992-D85B-E42E-5020314D565E}"/>
              </a:ext>
            </a:extLst>
          </p:cNvPr>
          <p:cNvSpPr>
            <a:spLocks noGrp="1"/>
          </p:cNvSpPr>
          <p:nvPr>
            <p:ph type="ctrTitle"/>
          </p:nvPr>
        </p:nvSpPr>
        <p:spPr/>
        <p:txBody>
          <a:bodyPr/>
          <a:lstStyle/>
          <a:p>
            <a:r>
              <a:rPr lang="en-GB" dirty="0"/>
              <a:t>Islands in the Making</a:t>
            </a:r>
          </a:p>
        </p:txBody>
      </p:sp>
      <p:sp>
        <p:nvSpPr>
          <p:cNvPr id="3" name="Subtitle 2">
            <a:extLst>
              <a:ext uri="{FF2B5EF4-FFF2-40B4-BE49-F238E27FC236}">
                <a16:creationId xmlns:a16="http://schemas.microsoft.com/office/drawing/2014/main" id="{A8B3A633-946E-615D-9ABC-F92267938EB9}"/>
              </a:ext>
            </a:extLst>
          </p:cNvPr>
          <p:cNvSpPr>
            <a:spLocks noGrp="1"/>
          </p:cNvSpPr>
          <p:nvPr>
            <p:ph type="subTitle" idx="1"/>
          </p:nvPr>
        </p:nvSpPr>
        <p:spPr/>
        <p:txBody>
          <a:bodyPr/>
          <a:lstStyle/>
          <a:p>
            <a:r>
              <a:rPr lang="en-GB" dirty="0"/>
              <a:t>L:O – to understand what an island is &amp; how </a:t>
            </a:r>
            <a:r>
              <a:rPr lang="en-GB"/>
              <a:t>islands are formed. </a:t>
            </a:r>
            <a:endParaRPr lang="en-GB" dirty="0"/>
          </a:p>
        </p:txBody>
      </p:sp>
      <p:sp>
        <p:nvSpPr>
          <p:cNvPr id="4" name="Date Placeholder 3">
            <a:extLst>
              <a:ext uri="{FF2B5EF4-FFF2-40B4-BE49-F238E27FC236}">
                <a16:creationId xmlns:a16="http://schemas.microsoft.com/office/drawing/2014/main" id="{F4577732-9C44-71F7-BC29-5B52CD55EE54}"/>
              </a:ext>
            </a:extLst>
          </p:cNvPr>
          <p:cNvSpPr>
            <a:spLocks noGrp="1"/>
          </p:cNvSpPr>
          <p:nvPr>
            <p:ph type="dt" sz="half" idx="10"/>
          </p:nvPr>
        </p:nvSpPr>
        <p:spPr>
          <a:xfrm>
            <a:off x="10197353" y="41611"/>
            <a:ext cx="2743200" cy="365125"/>
          </a:xfrm>
        </p:spPr>
        <p:txBody>
          <a:bodyPr/>
          <a:lstStyle/>
          <a:p>
            <a:fld id="{E7FC7BAB-1F56-4B06-9D98-1B51DCD5C135}" type="datetime1">
              <a:rPr lang="en-GB" sz="2400" smtClean="0">
                <a:solidFill>
                  <a:schemeClr val="tx1"/>
                </a:solidFill>
              </a:rPr>
              <a:t>12/12/2025</a:t>
            </a:fld>
            <a:endParaRPr lang="en-GB" sz="2400" dirty="0">
              <a:solidFill>
                <a:schemeClr val="tx1"/>
              </a:solidFill>
            </a:endParaRPr>
          </a:p>
        </p:txBody>
      </p:sp>
    </p:spTree>
    <p:extLst>
      <p:ext uri="{BB962C8B-B14F-4D97-AF65-F5344CB8AC3E}">
        <p14:creationId xmlns:p14="http://schemas.microsoft.com/office/powerpoint/2010/main" val="40019753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6A373AE8-5635-0C55-2D29-3FC7E66517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5AA679-F00D-2D28-13CF-9825C3511AEB}"/>
              </a:ext>
            </a:extLst>
          </p:cNvPr>
          <p:cNvSpPr>
            <a:spLocks noGrp="1"/>
          </p:cNvSpPr>
          <p:nvPr>
            <p:ph type="title"/>
          </p:nvPr>
        </p:nvSpPr>
        <p:spPr>
          <a:xfrm>
            <a:off x="46075" y="18255"/>
            <a:ext cx="10515600" cy="1325563"/>
          </a:xfrm>
        </p:spPr>
        <p:txBody>
          <a:bodyPr/>
          <a:lstStyle/>
          <a:p>
            <a:r>
              <a:rPr lang="en-GB" dirty="0"/>
              <a:t>Coral Islands</a:t>
            </a:r>
          </a:p>
        </p:txBody>
      </p:sp>
      <p:sp>
        <p:nvSpPr>
          <p:cNvPr id="3" name="Content Placeholder 2">
            <a:extLst>
              <a:ext uri="{FF2B5EF4-FFF2-40B4-BE49-F238E27FC236}">
                <a16:creationId xmlns:a16="http://schemas.microsoft.com/office/drawing/2014/main" id="{795CAAFC-45F1-FC10-B5E4-E0DCAF3BE8EE}"/>
              </a:ext>
            </a:extLst>
          </p:cNvPr>
          <p:cNvSpPr>
            <a:spLocks noGrp="1"/>
          </p:cNvSpPr>
          <p:nvPr>
            <p:ph idx="1"/>
          </p:nvPr>
        </p:nvSpPr>
        <p:spPr>
          <a:xfrm>
            <a:off x="577701" y="985887"/>
            <a:ext cx="11165959" cy="4351338"/>
          </a:xfrm>
        </p:spPr>
        <p:txBody>
          <a:bodyPr>
            <a:normAutofit/>
          </a:bodyPr>
          <a:lstStyle/>
          <a:p>
            <a:pPr marL="0" indent="0">
              <a:buNone/>
            </a:pPr>
            <a:r>
              <a:rPr lang="en-GB" sz="2000" dirty="0"/>
              <a:t>Coral islands are low islands formed in warm waters by corals. Corals build up hard external skeletons of calcium carbonate (also known as limestone).</a:t>
            </a:r>
          </a:p>
          <a:p>
            <a:pPr marL="0" indent="0">
              <a:buNone/>
            </a:pPr>
            <a:endParaRPr lang="en-GB" sz="2000" dirty="0"/>
          </a:p>
          <a:p>
            <a:pPr marL="0" indent="0">
              <a:buNone/>
            </a:pPr>
            <a:r>
              <a:rPr lang="en-GB" sz="2000" dirty="0"/>
              <a:t>Colonies of corals may form huge reefs. Some coral reefs may grow up in thick layers from the seafloor, until they break the water’s surface, creating coral islands. Other organic and inorganic material, like rock and sand, helps create coral islands. The islands of the Bahamas, in the Atlantic Ocean and Caribbean Sea, are coral islands.</a:t>
            </a:r>
          </a:p>
          <a:p>
            <a:pPr marL="0" indent="0">
              <a:buNone/>
            </a:pPr>
            <a:endParaRPr lang="en-GB" sz="2000" dirty="0"/>
          </a:p>
          <a:p>
            <a:pPr marL="0" indent="0">
              <a:buNone/>
            </a:pPr>
            <a:r>
              <a:rPr lang="en-GB" sz="2000" dirty="0"/>
              <a:t>Another kind of coral island is the atoll. An atoll is a coral reef that begins by growing in a ring around the sides of an oceanic island. As the volcano slowly sinks into the sea, the reef continues to grow. Atolls are found chiefly in the Pacific and Indian Oceans.</a:t>
            </a:r>
          </a:p>
          <a:p>
            <a:pPr marL="0" indent="0">
              <a:buNone/>
            </a:pPr>
            <a:endParaRPr lang="en-GB" sz="2000" dirty="0"/>
          </a:p>
        </p:txBody>
      </p:sp>
      <p:sp>
        <p:nvSpPr>
          <p:cNvPr id="4" name="TextBox 3">
            <a:extLst>
              <a:ext uri="{FF2B5EF4-FFF2-40B4-BE49-F238E27FC236}">
                <a16:creationId xmlns:a16="http://schemas.microsoft.com/office/drawing/2014/main" id="{80C8F875-DE7B-3D0A-2331-DB0BE56C34E6}"/>
              </a:ext>
            </a:extLst>
          </p:cNvPr>
          <p:cNvSpPr txBox="1"/>
          <p:nvPr/>
        </p:nvSpPr>
        <p:spPr>
          <a:xfrm>
            <a:off x="8093260" y="0"/>
            <a:ext cx="4098740" cy="276999"/>
          </a:xfrm>
          <a:prstGeom prst="rect">
            <a:avLst/>
          </a:prstGeom>
          <a:noFill/>
        </p:spPr>
        <p:txBody>
          <a:bodyPr wrap="square">
            <a:spAutoFit/>
          </a:bodyPr>
          <a:lstStyle/>
          <a:p>
            <a:pPr algn="r"/>
            <a:r>
              <a:rPr lang="en-GB" sz="1200" dirty="0">
                <a:hlinkClick r:id="rId2"/>
              </a:rPr>
              <a:t>https://education.nationalgeographic.org/resource/island/</a:t>
            </a:r>
            <a:r>
              <a:rPr lang="en-GB" sz="1200" dirty="0"/>
              <a:t> </a:t>
            </a:r>
          </a:p>
        </p:txBody>
      </p:sp>
    </p:spTree>
    <p:extLst>
      <p:ext uri="{BB962C8B-B14F-4D97-AF65-F5344CB8AC3E}">
        <p14:creationId xmlns:p14="http://schemas.microsoft.com/office/powerpoint/2010/main" val="40286860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803EA8C3-826A-1AD6-6329-2206FAB2FE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341181-5166-F7A2-DE53-7EF8A84B7392}"/>
              </a:ext>
            </a:extLst>
          </p:cNvPr>
          <p:cNvSpPr>
            <a:spLocks noGrp="1"/>
          </p:cNvSpPr>
          <p:nvPr>
            <p:ph type="title"/>
          </p:nvPr>
        </p:nvSpPr>
        <p:spPr>
          <a:xfrm>
            <a:off x="46075" y="18255"/>
            <a:ext cx="10515600" cy="1325563"/>
          </a:xfrm>
        </p:spPr>
        <p:txBody>
          <a:bodyPr/>
          <a:lstStyle/>
          <a:p>
            <a:r>
              <a:rPr lang="en-GB" dirty="0"/>
              <a:t>Artificial Islands</a:t>
            </a:r>
          </a:p>
        </p:txBody>
      </p:sp>
      <p:sp>
        <p:nvSpPr>
          <p:cNvPr id="3" name="Content Placeholder 2">
            <a:extLst>
              <a:ext uri="{FF2B5EF4-FFF2-40B4-BE49-F238E27FC236}">
                <a16:creationId xmlns:a16="http://schemas.microsoft.com/office/drawing/2014/main" id="{DFA2204E-57BE-8FA4-F26D-06C4AE24819F}"/>
              </a:ext>
            </a:extLst>
          </p:cNvPr>
          <p:cNvSpPr>
            <a:spLocks noGrp="1"/>
          </p:cNvSpPr>
          <p:nvPr>
            <p:ph idx="1"/>
          </p:nvPr>
        </p:nvSpPr>
        <p:spPr>
          <a:xfrm>
            <a:off x="534286" y="1113244"/>
            <a:ext cx="11123428" cy="4351338"/>
          </a:xfrm>
        </p:spPr>
        <p:txBody>
          <a:bodyPr>
            <a:normAutofit/>
          </a:bodyPr>
          <a:lstStyle/>
          <a:p>
            <a:pPr marL="0" indent="0">
              <a:buNone/>
            </a:pPr>
            <a:r>
              <a:rPr lang="en-GB" sz="2000" dirty="0"/>
              <a:t>Artificial islands are made by people and are created in different ways for different purposes.</a:t>
            </a:r>
          </a:p>
          <a:p>
            <a:pPr marL="0" indent="0">
              <a:buNone/>
            </a:pPr>
            <a:endParaRPr lang="en-GB" sz="2000" dirty="0"/>
          </a:p>
          <a:p>
            <a:pPr marL="0" indent="0">
              <a:buNone/>
            </a:pPr>
            <a:r>
              <a:rPr lang="en-GB" sz="2000" dirty="0"/>
              <a:t>Artificial islands can expand part of an already-existing island by draining the water around it. This creates more arable land for development or agriculture. The Nahua people of 14th-century Mexico created their capital, Tenochtitlan, from an artificial island in Lake Texcoco. They expanded an island in the swampy lake and connected it to the mainland through roads. Aqueducts supplied the city’s 200,000 residents with freshwater. Mexico City sits on the remains of Tenochtitlan.</a:t>
            </a:r>
          </a:p>
          <a:p>
            <a:pPr marL="0" indent="0">
              <a:buNone/>
            </a:pPr>
            <a:endParaRPr lang="en-GB" sz="2000" dirty="0"/>
          </a:p>
          <a:p>
            <a:pPr marL="0" indent="0">
              <a:buNone/>
            </a:pPr>
            <a:r>
              <a:rPr lang="en-GB" sz="2000" dirty="0"/>
              <a:t>Artificial islands can also be created from material brought in from elsewhere. In Dubai, companies dig (dredge) sand from the Persian Gulf and spray it near shore. Dubai’s huge artificial islands are shaped like palm trees and a map of the world. A new island complex, the Dubai Waterfront, will be the largest man-made development in the world.</a:t>
            </a:r>
          </a:p>
          <a:p>
            <a:pPr marL="0" indent="0">
              <a:buNone/>
            </a:pPr>
            <a:endParaRPr lang="en-GB" sz="2000" dirty="0"/>
          </a:p>
        </p:txBody>
      </p:sp>
      <p:sp>
        <p:nvSpPr>
          <p:cNvPr id="4" name="TextBox 3">
            <a:extLst>
              <a:ext uri="{FF2B5EF4-FFF2-40B4-BE49-F238E27FC236}">
                <a16:creationId xmlns:a16="http://schemas.microsoft.com/office/drawing/2014/main" id="{A09787FC-002F-E4CC-2292-ECC977DF7650}"/>
              </a:ext>
            </a:extLst>
          </p:cNvPr>
          <p:cNvSpPr txBox="1"/>
          <p:nvPr/>
        </p:nvSpPr>
        <p:spPr>
          <a:xfrm>
            <a:off x="8093260" y="0"/>
            <a:ext cx="4098740" cy="276999"/>
          </a:xfrm>
          <a:prstGeom prst="rect">
            <a:avLst/>
          </a:prstGeom>
          <a:noFill/>
        </p:spPr>
        <p:txBody>
          <a:bodyPr wrap="square">
            <a:spAutoFit/>
          </a:bodyPr>
          <a:lstStyle/>
          <a:p>
            <a:pPr algn="r"/>
            <a:r>
              <a:rPr lang="en-GB" sz="1200" dirty="0">
                <a:hlinkClick r:id="rId2"/>
              </a:rPr>
              <a:t>https://education.nationalgeographic.org/resource/island/</a:t>
            </a:r>
            <a:r>
              <a:rPr lang="en-GB" sz="1200" dirty="0"/>
              <a:t> </a:t>
            </a:r>
          </a:p>
        </p:txBody>
      </p:sp>
    </p:spTree>
    <p:extLst>
      <p:ext uri="{BB962C8B-B14F-4D97-AF65-F5344CB8AC3E}">
        <p14:creationId xmlns:p14="http://schemas.microsoft.com/office/powerpoint/2010/main" val="41842761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1495FD83-6A44-8221-4CA9-EC486DADCB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6F7F35-97AB-919E-C02F-3FE81B22D19C}"/>
              </a:ext>
            </a:extLst>
          </p:cNvPr>
          <p:cNvSpPr>
            <a:spLocks noGrp="1"/>
          </p:cNvSpPr>
          <p:nvPr>
            <p:ph type="title"/>
          </p:nvPr>
        </p:nvSpPr>
        <p:spPr>
          <a:xfrm>
            <a:off x="46075" y="18255"/>
            <a:ext cx="10515600" cy="1325563"/>
          </a:xfrm>
        </p:spPr>
        <p:txBody>
          <a:bodyPr/>
          <a:lstStyle/>
          <a:p>
            <a:r>
              <a:rPr lang="en-GB" dirty="0"/>
              <a:t>Tidal Islands</a:t>
            </a:r>
          </a:p>
        </p:txBody>
      </p:sp>
      <p:sp>
        <p:nvSpPr>
          <p:cNvPr id="3" name="Content Placeholder 2">
            <a:extLst>
              <a:ext uri="{FF2B5EF4-FFF2-40B4-BE49-F238E27FC236}">
                <a16:creationId xmlns:a16="http://schemas.microsoft.com/office/drawing/2014/main" id="{84C7E19E-2A71-F320-19F4-AF63012EEAFF}"/>
              </a:ext>
            </a:extLst>
          </p:cNvPr>
          <p:cNvSpPr>
            <a:spLocks noGrp="1"/>
          </p:cNvSpPr>
          <p:nvPr>
            <p:ph idx="1"/>
          </p:nvPr>
        </p:nvSpPr>
        <p:spPr>
          <a:xfrm>
            <a:off x="769088" y="1113244"/>
            <a:ext cx="10515600" cy="4351338"/>
          </a:xfrm>
        </p:spPr>
        <p:txBody>
          <a:bodyPr>
            <a:normAutofit/>
          </a:bodyPr>
          <a:lstStyle/>
          <a:p>
            <a:pPr marL="0" indent="0">
              <a:buNone/>
            </a:pPr>
            <a:r>
              <a:rPr lang="en-GB" sz="2400" dirty="0"/>
              <a:t>Continental islands may form through the weathering and erosion of a link of land that once connected an island to the mainland. Tidal islands are a type of continental island where land connecting the island to the mainland has not completely eroded but is underwater at high tide. The famous island of Mont Saint-Michel, France is an example of a tidal island.</a:t>
            </a:r>
          </a:p>
          <a:p>
            <a:pPr marL="0" indent="0">
              <a:buNone/>
            </a:pPr>
            <a:r>
              <a:rPr lang="en-GB" sz="2400" dirty="0"/>
              <a:t>In the UK, there is Lindisfarne (Holy Island).</a:t>
            </a:r>
          </a:p>
        </p:txBody>
      </p:sp>
      <p:sp>
        <p:nvSpPr>
          <p:cNvPr id="4" name="TextBox 3">
            <a:extLst>
              <a:ext uri="{FF2B5EF4-FFF2-40B4-BE49-F238E27FC236}">
                <a16:creationId xmlns:a16="http://schemas.microsoft.com/office/drawing/2014/main" id="{1F28FA01-BE7F-03A9-04C2-935DCE8077FC}"/>
              </a:ext>
            </a:extLst>
          </p:cNvPr>
          <p:cNvSpPr txBox="1"/>
          <p:nvPr/>
        </p:nvSpPr>
        <p:spPr>
          <a:xfrm>
            <a:off x="8093260" y="0"/>
            <a:ext cx="4098740" cy="276999"/>
          </a:xfrm>
          <a:prstGeom prst="rect">
            <a:avLst/>
          </a:prstGeom>
          <a:noFill/>
        </p:spPr>
        <p:txBody>
          <a:bodyPr wrap="square">
            <a:spAutoFit/>
          </a:bodyPr>
          <a:lstStyle/>
          <a:p>
            <a:pPr algn="r"/>
            <a:r>
              <a:rPr lang="en-GB" sz="1200" dirty="0">
                <a:hlinkClick r:id="rId2"/>
              </a:rPr>
              <a:t>https://education.nationalgeographic.org/resource/island/</a:t>
            </a:r>
            <a:r>
              <a:rPr lang="en-GB" sz="1200" dirty="0"/>
              <a:t> </a:t>
            </a:r>
          </a:p>
        </p:txBody>
      </p:sp>
    </p:spTree>
    <p:extLst>
      <p:ext uri="{BB962C8B-B14F-4D97-AF65-F5344CB8AC3E}">
        <p14:creationId xmlns:p14="http://schemas.microsoft.com/office/powerpoint/2010/main" val="865936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3604F-1A9F-697D-D079-A38E7EACB9A3}"/>
              </a:ext>
            </a:extLst>
          </p:cNvPr>
          <p:cNvSpPr>
            <a:spLocks noGrp="1"/>
          </p:cNvSpPr>
          <p:nvPr>
            <p:ph type="title"/>
          </p:nvPr>
        </p:nvSpPr>
        <p:spPr/>
        <p:txBody>
          <a:bodyPr/>
          <a:lstStyle/>
          <a:p>
            <a:r>
              <a:rPr lang="en-GB" dirty="0"/>
              <a:t>What is an island?</a:t>
            </a:r>
          </a:p>
        </p:txBody>
      </p:sp>
      <p:sp>
        <p:nvSpPr>
          <p:cNvPr id="3" name="Content Placeholder 2">
            <a:extLst>
              <a:ext uri="{FF2B5EF4-FFF2-40B4-BE49-F238E27FC236}">
                <a16:creationId xmlns:a16="http://schemas.microsoft.com/office/drawing/2014/main" id="{7492B0E5-C318-3573-3D85-62D2DCCC8C6E}"/>
              </a:ext>
            </a:extLst>
          </p:cNvPr>
          <p:cNvSpPr>
            <a:spLocks noGrp="1"/>
          </p:cNvSpPr>
          <p:nvPr>
            <p:ph idx="1"/>
          </p:nvPr>
        </p:nvSpPr>
        <p:spPr/>
        <p:txBody>
          <a:bodyPr/>
          <a:lstStyle/>
          <a:p>
            <a:pPr marL="0" indent="0">
              <a:buNone/>
            </a:pPr>
            <a:r>
              <a:rPr lang="en-GB" dirty="0"/>
              <a:t>An island is a body of land surrounded by water. </a:t>
            </a:r>
          </a:p>
          <a:p>
            <a:pPr marL="0" indent="0">
              <a:buNone/>
            </a:pPr>
            <a:r>
              <a:rPr lang="en-GB" dirty="0"/>
              <a:t>It is estimated that our planet contains almost 670,000 islands, of which around 11,000 are permanently inhabited.</a:t>
            </a:r>
          </a:p>
        </p:txBody>
      </p:sp>
    </p:spTree>
    <p:extLst>
      <p:ext uri="{BB962C8B-B14F-4D97-AF65-F5344CB8AC3E}">
        <p14:creationId xmlns:p14="http://schemas.microsoft.com/office/powerpoint/2010/main" val="1599947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9E9BA-9569-71FA-41FA-0D8E46B89D68}"/>
              </a:ext>
            </a:extLst>
          </p:cNvPr>
          <p:cNvSpPr>
            <a:spLocks noGrp="1"/>
          </p:cNvSpPr>
          <p:nvPr>
            <p:ph type="title"/>
          </p:nvPr>
        </p:nvSpPr>
        <p:spPr/>
        <p:txBody>
          <a:bodyPr/>
          <a:lstStyle/>
          <a:p>
            <a:r>
              <a:rPr lang="en-GB" dirty="0"/>
              <a:t>How many islands can you name?</a:t>
            </a:r>
          </a:p>
        </p:txBody>
      </p:sp>
      <p:sp>
        <p:nvSpPr>
          <p:cNvPr id="3" name="Content Placeholder 2">
            <a:extLst>
              <a:ext uri="{FF2B5EF4-FFF2-40B4-BE49-F238E27FC236}">
                <a16:creationId xmlns:a16="http://schemas.microsoft.com/office/drawing/2014/main" id="{C3BAB37F-BA30-91BD-145F-235DE2CBCBCC}"/>
              </a:ext>
            </a:extLst>
          </p:cNvPr>
          <p:cNvSpPr>
            <a:spLocks noGrp="1"/>
          </p:cNvSpPr>
          <p:nvPr>
            <p:ph idx="1"/>
          </p:nvPr>
        </p:nvSpPr>
        <p:spPr/>
        <p:txBody>
          <a:bodyPr/>
          <a:lstStyle/>
          <a:p>
            <a:pPr marL="0" indent="0">
              <a:buNone/>
            </a:pPr>
            <a:r>
              <a:rPr lang="en-GB" dirty="0"/>
              <a:t>On your whiteboards, you have 1 minute to list as many islands as you can.</a:t>
            </a:r>
          </a:p>
        </p:txBody>
      </p:sp>
    </p:spTree>
    <p:extLst>
      <p:ext uri="{BB962C8B-B14F-4D97-AF65-F5344CB8AC3E}">
        <p14:creationId xmlns:p14="http://schemas.microsoft.com/office/powerpoint/2010/main" val="37926334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1A8B2EE-32DC-3F5D-FD39-3038D8B9DBEC}"/>
              </a:ext>
            </a:extLst>
          </p:cNvPr>
          <p:cNvSpPr>
            <a:spLocks noGrp="1"/>
          </p:cNvSpPr>
          <p:nvPr>
            <p:ph idx="1"/>
          </p:nvPr>
        </p:nvSpPr>
        <p:spPr>
          <a:xfrm>
            <a:off x="0" y="74428"/>
            <a:ext cx="11935047" cy="5873935"/>
          </a:xfrm>
        </p:spPr>
        <p:txBody>
          <a:bodyPr>
            <a:normAutofit/>
          </a:bodyPr>
          <a:lstStyle/>
          <a:p>
            <a:pPr marL="0" indent="0">
              <a:buNone/>
            </a:pPr>
            <a:r>
              <a:rPr lang="en-GB" sz="2400" dirty="0"/>
              <a:t>On a blank A3 sheet of paper, copy out the following diagram. </a:t>
            </a:r>
          </a:p>
          <a:p>
            <a:pPr marL="0" indent="0">
              <a:buNone/>
            </a:pPr>
            <a:endParaRPr lang="en-GB" sz="2400" dirty="0"/>
          </a:p>
          <a:p>
            <a:pPr marL="0" indent="0">
              <a:buNone/>
            </a:pPr>
            <a:r>
              <a:rPr lang="en-GB" sz="2400" dirty="0"/>
              <a:t>Around the diagram, add all the information that you currently know about islands. This might include naming specific islands, how they form, cultures, flags etc. </a:t>
            </a:r>
          </a:p>
          <a:p>
            <a:pPr marL="0" indent="0">
              <a:buNone/>
            </a:pPr>
            <a:endParaRPr lang="en-GB" sz="2400" dirty="0"/>
          </a:p>
          <a:p>
            <a:pPr marL="0" indent="0">
              <a:buNone/>
            </a:pPr>
            <a:r>
              <a:rPr lang="en-GB" sz="2400" dirty="0"/>
              <a:t>We will be coming back to these spider diagrams at the end of each lesson.</a:t>
            </a:r>
          </a:p>
        </p:txBody>
      </p:sp>
      <p:sp>
        <p:nvSpPr>
          <p:cNvPr id="4" name="Cloud 3">
            <a:extLst>
              <a:ext uri="{FF2B5EF4-FFF2-40B4-BE49-F238E27FC236}">
                <a16:creationId xmlns:a16="http://schemas.microsoft.com/office/drawing/2014/main" id="{C4211BA2-B8F1-19BA-9046-5782310DC8FC}"/>
              </a:ext>
            </a:extLst>
          </p:cNvPr>
          <p:cNvSpPr/>
          <p:nvPr/>
        </p:nvSpPr>
        <p:spPr>
          <a:xfrm>
            <a:off x="4117901" y="3242929"/>
            <a:ext cx="3918098" cy="2339163"/>
          </a:xfrm>
          <a:prstGeom prst="cloud">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200" b="1" dirty="0">
                <a:solidFill>
                  <a:schemeClr val="tx1"/>
                </a:solidFill>
              </a:rPr>
              <a:t>ISLANDS</a:t>
            </a:r>
          </a:p>
        </p:txBody>
      </p:sp>
      <p:sp>
        <p:nvSpPr>
          <p:cNvPr id="5" name="TextBox 4">
            <a:extLst>
              <a:ext uri="{FF2B5EF4-FFF2-40B4-BE49-F238E27FC236}">
                <a16:creationId xmlns:a16="http://schemas.microsoft.com/office/drawing/2014/main" id="{1CCEDE72-5ED3-C0B8-C361-50712233A120}"/>
              </a:ext>
            </a:extLst>
          </p:cNvPr>
          <p:cNvSpPr txBox="1"/>
          <p:nvPr/>
        </p:nvSpPr>
        <p:spPr>
          <a:xfrm>
            <a:off x="8798442" y="3827721"/>
            <a:ext cx="2505751" cy="369332"/>
          </a:xfrm>
          <a:prstGeom prst="rect">
            <a:avLst/>
          </a:prstGeom>
          <a:noFill/>
        </p:spPr>
        <p:txBody>
          <a:bodyPr wrap="none" rtlCol="0">
            <a:spAutoFit/>
          </a:bodyPr>
          <a:lstStyle/>
          <a:p>
            <a:r>
              <a:rPr lang="en-GB" dirty="0"/>
              <a:t>Jersey, Channel Islands</a:t>
            </a:r>
          </a:p>
        </p:txBody>
      </p:sp>
      <p:sp>
        <p:nvSpPr>
          <p:cNvPr id="6" name="TextBox 5">
            <a:extLst>
              <a:ext uri="{FF2B5EF4-FFF2-40B4-BE49-F238E27FC236}">
                <a16:creationId xmlns:a16="http://schemas.microsoft.com/office/drawing/2014/main" id="{965A16D0-F301-287C-323D-B543BD623820}"/>
              </a:ext>
            </a:extLst>
          </p:cNvPr>
          <p:cNvSpPr txBox="1"/>
          <p:nvPr/>
        </p:nvSpPr>
        <p:spPr>
          <a:xfrm>
            <a:off x="7748800" y="6088415"/>
            <a:ext cx="3671454" cy="369332"/>
          </a:xfrm>
          <a:prstGeom prst="rect">
            <a:avLst/>
          </a:prstGeom>
          <a:noFill/>
        </p:spPr>
        <p:txBody>
          <a:bodyPr wrap="none" rtlCol="0">
            <a:spAutoFit/>
          </a:bodyPr>
          <a:lstStyle/>
          <a:p>
            <a:r>
              <a:rPr lang="en-GB" dirty="0"/>
              <a:t>A body of land surrounded by water</a:t>
            </a:r>
          </a:p>
        </p:txBody>
      </p:sp>
      <p:sp>
        <p:nvSpPr>
          <p:cNvPr id="7" name="TextBox 6">
            <a:extLst>
              <a:ext uri="{FF2B5EF4-FFF2-40B4-BE49-F238E27FC236}">
                <a16:creationId xmlns:a16="http://schemas.microsoft.com/office/drawing/2014/main" id="{FA3CFDD2-19B4-5822-AAAE-5317239F1605}"/>
              </a:ext>
            </a:extLst>
          </p:cNvPr>
          <p:cNvSpPr txBox="1"/>
          <p:nvPr/>
        </p:nvSpPr>
        <p:spPr>
          <a:xfrm>
            <a:off x="326064" y="5250053"/>
            <a:ext cx="2773327" cy="1200329"/>
          </a:xfrm>
          <a:prstGeom prst="rect">
            <a:avLst/>
          </a:prstGeom>
          <a:noFill/>
        </p:spPr>
        <p:txBody>
          <a:bodyPr wrap="square" rtlCol="0">
            <a:spAutoFit/>
          </a:bodyPr>
          <a:lstStyle/>
          <a:p>
            <a:r>
              <a:rPr lang="en-GB" dirty="0"/>
              <a:t>An estimated 670,000 islands. </a:t>
            </a:r>
          </a:p>
          <a:p>
            <a:r>
              <a:rPr lang="en-GB" dirty="0"/>
              <a:t>11,000 of which are permanently inhabited.</a:t>
            </a:r>
          </a:p>
        </p:txBody>
      </p:sp>
      <p:cxnSp>
        <p:nvCxnSpPr>
          <p:cNvPr id="9" name="Straight Arrow Connector 8">
            <a:extLst>
              <a:ext uri="{FF2B5EF4-FFF2-40B4-BE49-F238E27FC236}">
                <a16:creationId xmlns:a16="http://schemas.microsoft.com/office/drawing/2014/main" id="{437327A2-B04B-FC83-617E-C7B58D2DDA21}"/>
              </a:ext>
            </a:extLst>
          </p:cNvPr>
          <p:cNvCxnSpPr/>
          <p:nvPr/>
        </p:nvCxnSpPr>
        <p:spPr>
          <a:xfrm flipH="1">
            <a:off x="2519915" y="4997303"/>
            <a:ext cx="1727791" cy="781493"/>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0" name="Straight Arrow Connector 9">
            <a:extLst>
              <a:ext uri="{FF2B5EF4-FFF2-40B4-BE49-F238E27FC236}">
                <a16:creationId xmlns:a16="http://schemas.microsoft.com/office/drawing/2014/main" id="{0044A364-6241-6306-C908-2821ED9B1C02}"/>
              </a:ext>
            </a:extLst>
          </p:cNvPr>
          <p:cNvCxnSpPr>
            <a:cxnSpLocks/>
            <a:endCxn id="5" idx="1"/>
          </p:cNvCxnSpPr>
          <p:nvPr/>
        </p:nvCxnSpPr>
        <p:spPr>
          <a:xfrm flipV="1">
            <a:off x="7930115" y="4012387"/>
            <a:ext cx="868327" cy="90009"/>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2" name="Straight Arrow Connector 11">
            <a:extLst>
              <a:ext uri="{FF2B5EF4-FFF2-40B4-BE49-F238E27FC236}">
                <a16:creationId xmlns:a16="http://schemas.microsoft.com/office/drawing/2014/main" id="{F80DF99B-BD6C-5A24-2ACC-937F1AC801F5}"/>
              </a:ext>
            </a:extLst>
          </p:cNvPr>
          <p:cNvCxnSpPr>
            <a:cxnSpLocks/>
          </p:cNvCxnSpPr>
          <p:nvPr/>
        </p:nvCxnSpPr>
        <p:spPr>
          <a:xfrm>
            <a:off x="7495951" y="4887248"/>
            <a:ext cx="669854" cy="1199246"/>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4292038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A5340-D6EE-1D02-AD51-C81B7D91BAFD}"/>
              </a:ext>
            </a:extLst>
          </p:cNvPr>
          <p:cNvSpPr>
            <a:spLocks noGrp="1"/>
          </p:cNvSpPr>
          <p:nvPr>
            <p:ph type="title"/>
          </p:nvPr>
        </p:nvSpPr>
        <p:spPr>
          <a:xfrm>
            <a:off x="14177" y="18255"/>
            <a:ext cx="10515600" cy="1325563"/>
          </a:xfrm>
        </p:spPr>
        <p:txBody>
          <a:bodyPr/>
          <a:lstStyle/>
          <a:p>
            <a:r>
              <a:rPr lang="en-GB" dirty="0"/>
              <a:t>There are many ways that islands can form</a:t>
            </a:r>
          </a:p>
        </p:txBody>
      </p:sp>
      <p:sp>
        <p:nvSpPr>
          <p:cNvPr id="3" name="Content Placeholder 2">
            <a:extLst>
              <a:ext uri="{FF2B5EF4-FFF2-40B4-BE49-F238E27FC236}">
                <a16:creationId xmlns:a16="http://schemas.microsoft.com/office/drawing/2014/main" id="{AABDBA34-8109-9DF8-38B8-85244E244908}"/>
              </a:ext>
            </a:extLst>
          </p:cNvPr>
          <p:cNvSpPr>
            <a:spLocks noGrp="1"/>
          </p:cNvSpPr>
          <p:nvPr>
            <p:ph idx="1"/>
          </p:nvPr>
        </p:nvSpPr>
        <p:spPr/>
        <p:txBody>
          <a:bodyPr>
            <a:normAutofit/>
          </a:bodyPr>
          <a:lstStyle/>
          <a:p>
            <a:pPr marL="0" indent="0">
              <a:buNone/>
            </a:pPr>
            <a:r>
              <a:rPr lang="en-GB" dirty="0"/>
              <a:t>Here are a few of them. Think back to everything you have learned in geography so far. What do you think each of these might involve?</a:t>
            </a:r>
          </a:p>
          <a:p>
            <a:r>
              <a:rPr lang="en-GB" dirty="0"/>
              <a:t>Continental</a:t>
            </a:r>
          </a:p>
          <a:p>
            <a:r>
              <a:rPr lang="en-GB" dirty="0"/>
              <a:t>Oceanic </a:t>
            </a:r>
          </a:p>
          <a:p>
            <a:r>
              <a:rPr lang="en-GB" dirty="0"/>
              <a:t>Tidal </a:t>
            </a:r>
          </a:p>
          <a:p>
            <a:r>
              <a:rPr lang="en-GB" dirty="0"/>
              <a:t>Barrier </a:t>
            </a:r>
          </a:p>
          <a:p>
            <a:r>
              <a:rPr lang="en-GB" dirty="0"/>
              <a:t>Coral </a:t>
            </a:r>
          </a:p>
          <a:p>
            <a:r>
              <a:rPr lang="en-GB" dirty="0"/>
              <a:t>Artificial </a:t>
            </a:r>
          </a:p>
        </p:txBody>
      </p:sp>
    </p:spTree>
    <p:extLst>
      <p:ext uri="{BB962C8B-B14F-4D97-AF65-F5344CB8AC3E}">
        <p14:creationId xmlns:p14="http://schemas.microsoft.com/office/powerpoint/2010/main" val="804437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B09C510-95C8-C7A4-A8AF-FBD2DC2CF06A}"/>
              </a:ext>
            </a:extLst>
          </p:cNvPr>
          <p:cNvSpPr>
            <a:spLocks noGrp="1"/>
          </p:cNvSpPr>
          <p:nvPr>
            <p:ph idx="1"/>
          </p:nvPr>
        </p:nvSpPr>
        <p:spPr>
          <a:xfrm>
            <a:off x="141003" y="315917"/>
            <a:ext cx="11909994" cy="5809818"/>
          </a:xfrm>
        </p:spPr>
        <p:txBody>
          <a:bodyPr>
            <a:normAutofit/>
          </a:bodyPr>
          <a:lstStyle/>
          <a:p>
            <a:pPr marL="0" indent="0">
              <a:buNone/>
            </a:pPr>
            <a:r>
              <a:rPr lang="en-GB" dirty="0"/>
              <a:t>Around the room are 6 information sheets about the different types of islands &amp; how they form. </a:t>
            </a:r>
          </a:p>
          <a:p>
            <a:pPr marL="0" indent="0">
              <a:buNone/>
            </a:pPr>
            <a:r>
              <a:rPr lang="en-GB" dirty="0"/>
              <a:t>You will have 5 minutes, to walk around the room &amp; use these information sheets to help you complete your worksheets. </a:t>
            </a:r>
          </a:p>
          <a:p>
            <a:pPr marL="0" indent="0">
              <a:buNone/>
            </a:pPr>
            <a:r>
              <a:rPr lang="en-GB" dirty="0"/>
              <a:t>There is a lot more information on the sheets than you have on your worksheets, so you will need to quickly determine which information is important to help you with completing your task. </a:t>
            </a:r>
          </a:p>
        </p:txBody>
      </p:sp>
      <p:sp>
        <p:nvSpPr>
          <p:cNvPr id="4" name="TextBox 3">
            <a:extLst>
              <a:ext uri="{FF2B5EF4-FFF2-40B4-BE49-F238E27FC236}">
                <a16:creationId xmlns:a16="http://schemas.microsoft.com/office/drawing/2014/main" id="{BF448584-FA6B-68A4-E9EE-55AF921625B6}"/>
              </a:ext>
            </a:extLst>
          </p:cNvPr>
          <p:cNvSpPr txBox="1"/>
          <p:nvPr/>
        </p:nvSpPr>
        <p:spPr>
          <a:xfrm>
            <a:off x="5955883" y="4203658"/>
            <a:ext cx="6095114" cy="923330"/>
          </a:xfrm>
          <a:prstGeom prst="rect">
            <a:avLst/>
          </a:prstGeom>
          <a:solidFill>
            <a:schemeClr val="bg1">
              <a:lumMod val="85000"/>
            </a:schemeClr>
          </a:solidFill>
        </p:spPr>
        <p:txBody>
          <a:bodyPr wrap="square">
            <a:spAutoFit/>
          </a:bodyPr>
          <a:lstStyle/>
          <a:p>
            <a:pPr marL="0" indent="0" algn="just">
              <a:buNone/>
            </a:pPr>
            <a:r>
              <a:rPr lang="en-GB" dirty="0"/>
              <a:t>Challenge – can you draw a symbol/icon to help you remember the difference between each of these island types?</a:t>
            </a:r>
          </a:p>
        </p:txBody>
      </p:sp>
      <p:pic>
        <p:nvPicPr>
          <p:cNvPr id="5" name="Picture 4">
            <a:extLst>
              <a:ext uri="{FF2B5EF4-FFF2-40B4-BE49-F238E27FC236}">
                <a16:creationId xmlns:a16="http://schemas.microsoft.com/office/drawing/2014/main" id="{7221A135-246D-E5DF-4607-AB3D76B5A8A8}"/>
              </a:ext>
            </a:extLst>
          </p:cNvPr>
          <p:cNvPicPr>
            <a:picLocks noChangeAspect="1"/>
          </p:cNvPicPr>
          <p:nvPr/>
        </p:nvPicPr>
        <p:blipFill>
          <a:blip r:embed="rId2"/>
          <a:stretch>
            <a:fillRect/>
          </a:stretch>
        </p:blipFill>
        <p:spPr>
          <a:xfrm>
            <a:off x="219790" y="3764040"/>
            <a:ext cx="5669135" cy="2609857"/>
          </a:xfrm>
          <a:prstGeom prst="rect">
            <a:avLst/>
          </a:prstGeom>
        </p:spPr>
      </p:pic>
    </p:spTree>
    <p:extLst>
      <p:ext uri="{BB962C8B-B14F-4D97-AF65-F5344CB8AC3E}">
        <p14:creationId xmlns:p14="http://schemas.microsoft.com/office/powerpoint/2010/main" val="8313978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EB7F8F3-541F-C010-769A-E3E8DE659203}"/>
              </a:ext>
            </a:extLst>
          </p:cNvPr>
          <p:cNvGraphicFramePr>
            <a:graphicFrameLocks noGrp="1"/>
          </p:cNvGraphicFramePr>
          <p:nvPr>
            <p:extLst>
              <p:ext uri="{D42A27DB-BD31-4B8C-83A1-F6EECF244321}">
                <p14:modId xmlns:p14="http://schemas.microsoft.com/office/powerpoint/2010/main" val="1879109307"/>
              </p:ext>
            </p:extLst>
          </p:nvPr>
        </p:nvGraphicFramePr>
        <p:xfrm>
          <a:off x="1190845" y="197885"/>
          <a:ext cx="10744201" cy="4928592"/>
        </p:xfrm>
        <a:graphic>
          <a:graphicData uri="http://schemas.openxmlformats.org/drawingml/2006/table">
            <a:tbl>
              <a:tblPr firstRow="1" bandRow="1">
                <a:tableStyleId>{5940675A-B579-460E-94D1-54222C63F5DA}</a:tableStyleId>
              </a:tblPr>
              <a:tblGrid>
                <a:gridCol w="1347370">
                  <a:extLst>
                    <a:ext uri="{9D8B030D-6E8A-4147-A177-3AD203B41FA5}">
                      <a16:colId xmlns:a16="http://schemas.microsoft.com/office/drawing/2014/main" val="3027684554"/>
                    </a:ext>
                  </a:extLst>
                </a:gridCol>
                <a:gridCol w="1550467">
                  <a:extLst>
                    <a:ext uri="{9D8B030D-6E8A-4147-A177-3AD203B41FA5}">
                      <a16:colId xmlns:a16="http://schemas.microsoft.com/office/drawing/2014/main" val="846658054"/>
                    </a:ext>
                  </a:extLst>
                </a:gridCol>
                <a:gridCol w="1028265">
                  <a:extLst>
                    <a:ext uri="{9D8B030D-6E8A-4147-A177-3AD203B41FA5}">
                      <a16:colId xmlns:a16="http://schemas.microsoft.com/office/drawing/2014/main" val="1316149270"/>
                    </a:ext>
                  </a:extLst>
                </a:gridCol>
                <a:gridCol w="2289693">
                  <a:extLst>
                    <a:ext uri="{9D8B030D-6E8A-4147-A177-3AD203B41FA5}">
                      <a16:colId xmlns:a16="http://schemas.microsoft.com/office/drawing/2014/main" val="2552451612"/>
                    </a:ext>
                  </a:extLst>
                </a:gridCol>
                <a:gridCol w="4528406">
                  <a:extLst>
                    <a:ext uri="{9D8B030D-6E8A-4147-A177-3AD203B41FA5}">
                      <a16:colId xmlns:a16="http://schemas.microsoft.com/office/drawing/2014/main" val="652149526"/>
                    </a:ext>
                  </a:extLst>
                </a:gridCol>
              </a:tblGrid>
              <a:tr h="566592">
                <a:tc>
                  <a:txBody>
                    <a:bodyPr/>
                    <a:lstStyle/>
                    <a:p>
                      <a:pPr algn="ctr"/>
                      <a:r>
                        <a:rPr lang="en-GB" sz="1200" b="1" dirty="0"/>
                        <a:t>Examples</a:t>
                      </a:r>
                    </a:p>
                  </a:txBody>
                  <a:tcPr>
                    <a:lnR w="12700" cap="flat" cmpd="sng" algn="ctr">
                      <a:solidFill>
                        <a:schemeClr val="tx1"/>
                      </a:solidFill>
                      <a:prstDash val="solid"/>
                      <a:round/>
                      <a:headEnd type="none" w="med" len="med"/>
                      <a:tailEnd type="none" w="med" len="med"/>
                    </a:lnR>
                  </a:tcPr>
                </a:tc>
                <a:tc>
                  <a:txBody>
                    <a:bodyPr/>
                    <a:lstStyle/>
                    <a:p>
                      <a:pPr algn="ctr"/>
                      <a:endParaRPr lang="en-GB"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GB" sz="1200" b="1" dirty="0"/>
                        <a:t>Type of Island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endParaRPr lang="en-GB"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GB" sz="1200" b="1" dirty="0"/>
                        <a:t>How is this island formed?</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740786877"/>
                  </a:ext>
                </a:extLst>
              </a:tr>
              <a:tr h="720000">
                <a:tc>
                  <a:txBody>
                    <a:bodyPr/>
                    <a:lstStyle/>
                    <a:p>
                      <a:pPr algn="ctr"/>
                      <a:r>
                        <a:rPr lang="en-GB" sz="1100" dirty="0"/>
                        <a:t>Greenland or Madagascar</a:t>
                      </a:r>
                    </a:p>
                  </a:txBody>
                  <a:tcPr>
                    <a:lnR w="12700" cap="flat" cmpd="sng" algn="ctr">
                      <a:solidFill>
                        <a:schemeClr val="tx1"/>
                      </a:solidFill>
                      <a:prstDash val="solid"/>
                      <a:round/>
                      <a:headEnd type="none" w="med" len="med"/>
                      <a:tailEnd type="none" w="med" len="med"/>
                    </a:lnR>
                  </a:tcPr>
                </a:tc>
                <a:tc>
                  <a:txBody>
                    <a:bodyPr/>
                    <a:lstStyle/>
                    <a:p>
                      <a:endParaRPr lang="en-GB"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1100" dirty="0"/>
                        <a:t>Continental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lang="en-GB" sz="1100" dirty="0"/>
                        <a:t>These are formed in warm waters by corals building hard skeletons of calcium carbonate. They are low islands &amp; the coral reefs grow upwards from the seafloor, often combining with additional sand and rock. Atolls are a type of coral island which forms around sinking ocean islands. </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569158479"/>
                  </a:ext>
                </a:extLst>
              </a:tr>
              <a:tr h="720000">
                <a:tc>
                  <a:txBody>
                    <a:bodyPr/>
                    <a:lstStyle/>
                    <a:p>
                      <a:pPr algn="ctr"/>
                      <a:r>
                        <a:rPr lang="en-GB" sz="1100" dirty="0"/>
                        <a:t>Lindisfarne (Holy Island)</a:t>
                      </a:r>
                    </a:p>
                  </a:txBody>
                  <a:tcPr>
                    <a:lnR w="12700" cap="flat" cmpd="sng" algn="ctr">
                      <a:solidFill>
                        <a:schemeClr val="tx1"/>
                      </a:solidFill>
                      <a:prstDash val="solid"/>
                      <a:round/>
                      <a:headEnd type="none" w="med" len="med"/>
                      <a:tailEnd type="none" w="med" len="med"/>
                    </a:lnR>
                  </a:tcPr>
                </a:tc>
                <a:tc>
                  <a:txBody>
                    <a:bodyPr/>
                    <a:lstStyle/>
                    <a:p>
                      <a:endParaRPr lang="en-GB"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1100" dirty="0"/>
                        <a:t>Oceanic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1100" dirty="0"/>
                        <a:t>Formed when land connecting the island to the mainland has started to erode, but not fully. Therefore, at high tide the land is underwater &amp; at low tide, you can see the land. </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954470091"/>
                  </a:ext>
                </a:extLst>
              </a:tr>
              <a:tr h="720000">
                <a:tc>
                  <a:txBody>
                    <a:bodyPr/>
                    <a:lstStyle/>
                    <a:p>
                      <a:pPr algn="ctr"/>
                      <a:r>
                        <a:rPr lang="en-GB" sz="1100" dirty="0"/>
                        <a:t>Hawaii</a:t>
                      </a:r>
                    </a:p>
                  </a:txBody>
                  <a:tcPr>
                    <a:lnR w="12700" cap="flat" cmpd="sng" algn="ctr">
                      <a:solidFill>
                        <a:schemeClr val="tx1"/>
                      </a:solidFill>
                      <a:prstDash val="solid"/>
                      <a:round/>
                      <a:headEnd type="none" w="med" len="med"/>
                      <a:tailEnd type="none" w="med" len="med"/>
                    </a:lnR>
                  </a:tcPr>
                </a:tc>
                <a:tc>
                  <a:txBody>
                    <a:bodyPr/>
                    <a:lstStyle/>
                    <a:p>
                      <a:endParaRPr lang="en-GB"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1100" dirty="0"/>
                        <a:t>Tidal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1100" b="0" i="0" dirty="0">
                          <a:solidFill>
                            <a:srgbClr val="424242"/>
                          </a:solidFill>
                          <a:effectLst/>
                          <a:latin typeface="Segoe Sans"/>
                        </a:rPr>
                        <a:t>These are man-made. To creates these islands, they can either expand existing islands by draining water, or from importing a variety of materials.</a:t>
                      </a:r>
                      <a:endParaRPr lang="en-GB" sz="1100"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581400281"/>
                  </a:ext>
                </a:extLst>
              </a:tr>
              <a:tr h="720000">
                <a:tc>
                  <a:txBody>
                    <a:bodyPr/>
                    <a:lstStyle/>
                    <a:p>
                      <a:pPr algn="ctr"/>
                      <a:r>
                        <a:rPr lang="en-GB" sz="1100" dirty="0"/>
                        <a:t>Fraser Island, Queensland</a:t>
                      </a:r>
                    </a:p>
                  </a:txBody>
                  <a:tcPr>
                    <a:lnR w="12700" cap="flat" cmpd="sng" algn="ctr">
                      <a:solidFill>
                        <a:schemeClr val="tx1"/>
                      </a:solidFill>
                      <a:prstDash val="solid"/>
                      <a:round/>
                      <a:headEnd type="none" w="med" len="med"/>
                      <a:tailEnd type="none" w="med" len="med"/>
                    </a:lnR>
                  </a:tcPr>
                </a:tc>
                <a:tc>
                  <a:txBody>
                    <a:bodyPr/>
                    <a:lstStyle/>
                    <a:p>
                      <a:endParaRPr lang="en-GB"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1100" dirty="0"/>
                        <a:t>Barrier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1100" dirty="0"/>
                        <a:t>These are landmasses that were previously part of a continent, but have become isolated due to tectonic shifts, rising sea levels or erosion.</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575023964"/>
                  </a:ext>
                </a:extLst>
              </a:tr>
              <a:tr h="720000">
                <a:tc>
                  <a:txBody>
                    <a:bodyPr/>
                    <a:lstStyle/>
                    <a:p>
                      <a:pPr algn="ctr"/>
                      <a:r>
                        <a:rPr lang="en-GB" sz="1100" dirty="0"/>
                        <a:t>Dubai’s palm-shaped islands</a:t>
                      </a:r>
                    </a:p>
                  </a:txBody>
                  <a:tcPr>
                    <a:lnR w="12700" cap="flat" cmpd="sng" algn="ctr">
                      <a:solidFill>
                        <a:schemeClr val="tx1"/>
                      </a:solidFill>
                      <a:prstDash val="solid"/>
                      <a:round/>
                      <a:headEnd type="none" w="med" len="med"/>
                      <a:tailEnd type="none" w="med" len="med"/>
                    </a:lnR>
                  </a:tcPr>
                </a:tc>
                <a:tc>
                  <a:txBody>
                    <a:bodyPr/>
                    <a:lstStyle/>
                    <a:p>
                      <a:endParaRPr lang="en-GB"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1100" dirty="0"/>
                        <a:t>Coral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GB" sz="1100" dirty="0"/>
                        <a:t>Volcanic eruptions on the ocean floor cause these to form. Hot spots can also create oceanic islands as continents move over them. </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719429608"/>
                  </a:ext>
                </a:extLst>
              </a:tr>
              <a:tr h="720000">
                <a:tc>
                  <a:txBody>
                    <a:bodyPr/>
                    <a:lstStyle/>
                    <a:p>
                      <a:pPr algn="ctr"/>
                      <a:r>
                        <a:rPr lang="en-GB" sz="1100" dirty="0"/>
                        <a:t>The Bahamas</a:t>
                      </a:r>
                    </a:p>
                  </a:txBody>
                  <a:tcPr>
                    <a:lnR w="12700" cap="flat" cmpd="sng" algn="ctr">
                      <a:solidFill>
                        <a:schemeClr val="tx1"/>
                      </a:solidFill>
                      <a:prstDash val="solid"/>
                      <a:round/>
                      <a:headEnd type="none" w="med" len="med"/>
                      <a:tailEnd type="none" w="med" len="med"/>
                    </a:lnR>
                  </a:tcPr>
                </a:tc>
                <a:tc>
                  <a:txBody>
                    <a:bodyPr/>
                    <a:lstStyle/>
                    <a:p>
                      <a:endParaRPr lang="en-GB"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100" dirty="0"/>
                        <a:t>Artificial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GB"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GB" sz="1100" dirty="0"/>
                        <a:t>Ocean currents piling up sand, rising sea levels surrounding sand dunes, or glacial deposits, have caused these islands to form. </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128804510"/>
                  </a:ext>
                </a:extLst>
              </a:tr>
            </a:tbl>
          </a:graphicData>
        </a:graphic>
      </p:graphicFrame>
      <p:cxnSp>
        <p:nvCxnSpPr>
          <p:cNvPr id="14" name="Straight Arrow Connector 13">
            <a:extLst>
              <a:ext uri="{FF2B5EF4-FFF2-40B4-BE49-F238E27FC236}">
                <a16:creationId xmlns:a16="http://schemas.microsoft.com/office/drawing/2014/main" id="{D1F34E0E-03F3-B060-131C-A29C48195BAE}"/>
              </a:ext>
            </a:extLst>
          </p:cNvPr>
          <p:cNvCxnSpPr>
            <a:cxnSpLocks/>
          </p:cNvCxnSpPr>
          <p:nvPr/>
        </p:nvCxnSpPr>
        <p:spPr>
          <a:xfrm>
            <a:off x="5124896" y="1150176"/>
            <a:ext cx="2291316" cy="222200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6" name="Straight Arrow Connector 15">
            <a:extLst>
              <a:ext uri="{FF2B5EF4-FFF2-40B4-BE49-F238E27FC236}">
                <a16:creationId xmlns:a16="http://schemas.microsoft.com/office/drawing/2014/main" id="{0B96FF10-1438-6B27-A2AB-2FDCF014B839}"/>
              </a:ext>
            </a:extLst>
          </p:cNvPr>
          <p:cNvCxnSpPr/>
          <p:nvPr/>
        </p:nvCxnSpPr>
        <p:spPr>
          <a:xfrm flipH="1">
            <a:off x="2555316" y="1188532"/>
            <a:ext cx="1531089"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7" name="Straight Arrow Connector 16">
            <a:extLst>
              <a:ext uri="{FF2B5EF4-FFF2-40B4-BE49-F238E27FC236}">
                <a16:creationId xmlns:a16="http://schemas.microsoft.com/office/drawing/2014/main" id="{7E88E8DE-351D-A978-E5A9-168294C672AB}"/>
              </a:ext>
            </a:extLst>
          </p:cNvPr>
          <p:cNvCxnSpPr>
            <a:cxnSpLocks/>
          </p:cNvCxnSpPr>
          <p:nvPr/>
        </p:nvCxnSpPr>
        <p:spPr>
          <a:xfrm>
            <a:off x="5146162" y="3372182"/>
            <a:ext cx="2270049" cy="1523675"/>
          </a:xfrm>
          <a:prstGeom prst="straightConnector1">
            <a:avLst/>
          </a:prstGeom>
          <a:ln>
            <a:solidFill>
              <a:srgbClr val="00B0F0"/>
            </a:solidFill>
            <a:tailEnd type="triangle"/>
          </a:ln>
        </p:spPr>
        <p:style>
          <a:lnRef idx="2">
            <a:schemeClr val="accent1"/>
          </a:lnRef>
          <a:fillRef idx="0">
            <a:schemeClr val="accent1"/>
          </a:fillRef>
          <a:effectRef idx="1">
            <a:schemeClr val="accent1"/>
          </a:effectRef>
          <a:fontRef idx="minor">
            <a:schemeClr val="tx1"/>
          </a:fontRef>
        </p:style>
      </p:cxnSp>
      <p:cxnSp>
        <p:nvCxnSpPr>
          <p:cNvPr id="19" name="Straight Arrow Connector 18">
            <a:extLst>
              <a:ext uri="{FF2B5EF4-FFF2-40B4-BE49-F238E27FC236}">
                <a16:creationId xmlns:a16="http://schemas.microsoft.com/office/drawing/2014/main" id="{FE3D97DC-36D2-6309-2647-138BFB66BC19}"/>
              </a:ext>
            </a:extLst>
          </p:cNvPr>
          <p:cNvCxnSpPr>
            <a:cxnSpLocks/>
          </p:cNvCxnSpPr>
          <p:nvPr/>
        </p:nvCxnSpPr>
        <p:spPr>
          <a:xfrm flipH="1">
            <a:off x="2565949" y="3372182"/>
            <a:ext cx="1531089" cy="0"/>
          </a:xfrm>
          <a:prstGeom prst="straightConnector1">
            <a:avLst/>
          </a:prstGeom>
          <a:ln>
            <a:solidFill>
              <a:srgbClr val="00B0F0"/>
            </a:solidFill>
            <a:tailEnd type="triangle"/>
          </a:ln>
        </p:spPr>
        <p:style>
          <a:lnRef idx="2">
            <a:schemeClr val="accent1"/>
          </a:lnRef>
          <a:fillRef idx="0">
            <a:schemeClr val="accent1"/>
          </a:fillRef>
          <a:effectRef idx="1">
            <a:schemeClr val="accent1"/>
          </a:effectRef>
          <a:fontRef idx="minor">
            <a:schemeClr val="tx1"/>
          </a:fontRef>
        </p:style>
      </p:cxnSp>
      <p:cxnSp>
        <p:nvCxnSpPr>
          <p:cNvPr id="21" name="Straight Arrow Connector 20">
            <a:extLst>
              <a:ext uri="{FF2B5EF4-FFF2-40B4-BE49-F238E27FC236}">
                <a16:creationId xmlns:a16="http://schemas.microsoft.com/office/drawing/2014/main" id="{CD80B2C0-BBE1-0FB4-856B-A04FA8A6D020}"/>
              </a:ext>
            </a:extLst>
          </p:cNvPr>
          <p:cNvCxnSpPr>
            <a:cxnSpLocks/>
          </p:cNvCxnSpPr>
          <p:nvPr/>
        </p:nvCxnSpPr>
        <p:spPr>
          <a:xfrm>
            <a:off x="5146162" y="1917902"/>
            <a:ext cx="2270050" cy="2210229"/>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22" name="Straight Arrow Connector 21">
            <a:extLst>
              <a:ext uri="{FF2B5EF4-FFF2-40B4-BE49-F238E27FC236}">
                <a16:creationId xmlns:a16="http://schemas.microsoft.com/office/drawing/2014/main" id="{4E40052A-EAAF-5136-5CD6-5BF2E9AF077C}"/>
              </a:ext>
            </a:extLst>
          </p:cNvPr>
          <p:cNvCxnSpPr>
            <a:cxnSpLocks/>
          </p:cNvCxnSpPr>
          <p:nvPr/>
        </p:nvCxnSpPr>
        <p:spPr>
          <a:xfrm flipH="1">
            <a:off x="2534050" y="1898841"/>
            <a:ext cx="1562988" cy="782462"/>
          </a:xfrm>
          <a:prstGeom prst="straightConnector1">
            <a:avLst/>
          </a:prstGeom>
          <a:ln>
            <a:solidFill>
              <a:srgbClr val="FF0000"/>
            </a:solidFill>
            <a:tailEnd type="triangle"/>
          </a:ln>
        </p:spPr>
        <p:style>
          <a:lnRef idx="2">
            <a:schemeClr val="accent1"/>
          </a:lnRef>
          <a:fillRef idx="0">
            <a:schemeClr val="accent1"/>
          </a:fillRef>
          <a:effectRef idx="1">
            <a:schemeClr val="accent1"/>
          </a:effectRef>
          <a:fontRef idx="minor">
            <a:schemeClr val="tx1"/>
          </a:fontRef>
        </p:style>
      </p:cxnSp>
      <p:cxnSp>
        <p:nvCxnSpPr>
          <p:cNvPr id="24" name="Straight Arrow Connector 23">
            <a:extLst>
              <a:ext uri="{FF2B5EF4-FFF2-40B4-BE49-F238E27FC236}">
                <a16:creationId xmlns:a16="http://schemas.microsoft.com/office/drawing/2014/main" id="{5F2C1B4E-37AB-1B8C-13D5-DEA2EB31259D}"/>
              </a:ext>
            </a:extLst>
          </p:cNvPr>
          <p:cNvCxnSpPr>
            <a:cxnSpLocks/>
          </p:cNvCxnSpPr>
          <p:nvPr/>
        </p:nvCxnSpPr>
        <p:spPr>
          <a:xfrm flipV="1">
            <a:off x="5108947" y="1269402"/>
            <a:ext cx="2307264" cy="2764079"/>
          </a:xfrm>
          <a:prstGeom prst="straightConnector1">
            <a:avLst/>
          </a:prstGeom>
          <a:ln>
            <a:solidFill>
              <a:schemeClr val="accent5">
                <a:lumMod val="60000"/>
                <a:lumOff val="40000"/>
              </a:schemeClr>
            </a:solidFill>
            <a:tailEnd type="triangle"/>
          </a:ln>
        </p:spPr>
        <p:style>
          <a:lnRef idx="2">
            <a:schemeClr val="accent1"/>
          </a:lnRef>
          <a:fillRef idx="0">
            <a:schemeClr val="accent1"/>
          </a:fillRef>
          <a:effectRef idx="1">
            <a:schemeClr val="accent1"/>
          </a:effectRef>
          <a:fontRef idx="minor">
            <a:schemeClr val="tx1"/>
          </a:fontRef>
        </p:style>
      </p:cxnSp>
      <p:cxnSp>
        <p:nvCxnSpPr>
          <p:cNvPr id="26" name="Straight Arrow Connector 25">
            <a:extLst>
              <a:ext uri="{FF2B5EF4-FFF2-40B4-BE49-F238E27FC236}">
                <a16:creationId xmlns:a16="http://schemas.microsoft.com/office/drawing/2014/main" id="{F985D450-7563-ECF9-B941-F4ECC63A09A5}"/>
              </a:ext>
            </a:extLst>
          </p:cNvPr>
          <p:cNvCxnSpPr>
            <a:cxnSpLocks/>
          </p:cNvCxnSpPr>
          <p:nvPr/>
        </p:nvCxnSpPr>
        <p:spPr>
          <a:xfrm flipV="1">
            <a:off x="5119580" y="2657250"/>
            <a:ext cx="2296631" cy="2226772"/>
          </a:xfrm>
          <a:prstGeom prst="straightConnector1">
            <a:avLst/>
          </a:prstGeom>
          <a:ln>
            <a:solidFill>
              <a:srgbClr val="FFC000"/>
            </a:solidFill>
            <a:tailEnd type="triangle"/>
          </a:ln>
        </p:spPr>
        <p:style>
          <a:lnRef idx="2">
            <a:schemeClr val="accent1"/>
          </a:lnRef>
          <a:fillRef idx="0">
            <a:schemeClr val="accent1"/>
          </a:fillRef>
          <a:effectRef idx="1">
            <a:schemeClr val="accent1"/>
          </a:effectRef>
          <a:fontRef idx="minor">
            <a:schemeClr val="tx1"/>
          </a:fontRef>
        </p:style>
      </p:cxnSp>
      <p:cxnSp>
        <p:nvCxnSpPr>
          <p:cNvPr id="28" name="Straight Arrow Connector 27">
            <a:extLst>
              <a:ext uri="{FF2B5EF4-FFF2-40B4-BE49-F238E27FC236}">
                <a16:creationId xmlns:a16="http://schemas.microsoft.com/office/drawing/2014/main" id="{F9440978-EA77-AC09-A1D0-AAE809F2E3DA}"/>
              </a:ext>
            </a:extLst>
          </p:cNvPr>
          <p:cNvCxnSpPr>
            <a:cxnSpLocks/>
          </p:cNvCxnSpPr>
          <p:nvPr/>
        </p:nvCxnSpPr>
        <p:spPr>
          <a:xfrm flipV="1">
            <a:off x="5114263" y="1906125"/>
            <a:ext cx="2254100" cy="751125"/>
          </a:xfrm>
          <a:prstGeom prst="straightConnector1">
            <a:avLst/>
          </a:prstGeom>
          <a:ln>
            <a:solidFill>
              <a:schemeClr val="accent3">
                <a:lumMod val="60000"/>
                <a:lumOff val="40000"/>
              </a:schemeClr>
            </a:solidFill>
            <a:tailEnd type="triangle"/>
          </a:ln>
        </p:spPr>
        <p:style>
          <a:lnRef idx="2">
            <a:schemeClr val="accent1"/>
          </a:lnRef>
          <a:fillRef idx="0">
            <a:schemeClr val="accent1"/>
          </a:fillRef>
          <a:effectRef idx="1">
            <a:schemeClr val="accent1"/>
          </a:effectRef>
          <a:fontRef idx="minor">
            <a:schemeClr val="tx1"/>
          </a:fontRef>
        </p:style>
      </p:cxnSp>
      <p:cxnSp>
        <p:nvCxnSpPr>
          <p:cNvPr id="30" name="Straight Arrow Connector 29">
            <a:extLst>
              <a:ext uri="{FF2B5EF4-FFF2-40B4-BE49-F238E27FC236}">
                <a16:creationId xmlns:a16="http://schemas.microsoft.com/office/drawing/2014/main" id="{5AAE385C-5449-52E2-C928-E639F57FF9D8}"/>
              </a:ext>
            </a:extLst>
          </p:cNvPr>
          <p:cNvCxnSpPr>
            <a:cxnSpLocks/>
          </p:cNvCxnSpPr>
          <p:nvPr/>
        </p:nvCxnSpPr>
        <p:spPr>
          <a:xfrm flipH="1" flipV="1">
            <a:off x="2555316" y="2038574"/>
            <a:ext cx="1531089" cy="505610"/>
          </a:xfrm>
          <a:prstGeom prst="straightConnector1">
            <a:avLst/>
          </a:prstGeom>
          <a:ln>
            <a:solidFill>
              <a:schemeClr val="accent3">
                <a:lumMod val="60000"/>
                <a:lumOff val="40000"/>
              </a:schemeClr>
            </a:solidFill>
            <a:tailEnd type="triangle"/>
          </a:ln>
        </p:spPr>
        <p:style>
          <a:lnRef idx="2">
            <a:schemeClr val="accent1"/>
          </a:lnRef>
          <a:fillRef idx="0">
            <a:schemeClr val="accent1"/>
          </a:fillRef>
          <a:effectRef idx="1">
            <a:schemeClr val="accent1"/>
          </a:effectRef>
          <a:fontRef idx="minor">
            <a:schemeClr val="tx1"/>
          </a:fontRef>
        </p:style>
      </p:cxnSp>
      <p:cxnSp>
        <p:nvCxnSpPr>
          <p:cNvPr id="32" name="Straight Arrow Connector 31">
            <a:extLst>
              <a:ext uri="{FF2B5EF4-FFF2-40B4-BE49-F238E27FC236}">
                <a16:creationId xmlns:a16="http://schemas.microsoft.com/office/drawing/2014/main" id="{512F4302-3AEB-3904-950B-BA19727049CB}"/>
              </a:ext>
            </a:extLst>
          </p:cNvPr>
          <p:cNvCxnSpPr>
            <a:cxnSpLocks/>
          </p:cNvCxnSpPr>
          <p:nvPr/>
        </p:nvCxnSpPr>
        <p:spPr>
          <a:xfrm flipH="1">
            <a:off x="2539367" y="4128131"/>
            <a:ext cx="1547038" cy="592385"/>
          </a:xfrm>
          <a:prstGeom prst="straightConnector1">
            <a:avLst/>
          </a:prstGeom>
          <a:ln>
            <a:solidFill>
              <a:schemeClr val="accent5">
                <a:lumMod val="60000"/>
                <a:lumOff val="40000"/>
              </a:schemeClr>
            </a:solidFill>
            <a:tailEnd type="triangle"/>
          </a:ln>
        </p:spPr>
        <p:style>
          <a:lnRef idx="2">
            <a:schemeClr val="accent1"/>
          </a:lnRef>
          <a:fillRef idx="0">
            <a:schemeClr val="accent1"/>
          </a:fillRef>
          <a:effectRef idx="1">
            <a:schemeClr val="accent1"/>
          </a:effectRef>
          <a:fontRef idx="minor">
            <a:schemeClr val="tx1"/>
          </a:fontRef>
        </p:style>
      </p:cxnSp>
      <p:cxnSp>
        <p:nvCxnSpPr>
          <p:cNvPr id="34" name="Straight Arrow Connector 33">
            <a:extLst>
              <a:ext uri="{FF2B5EF4-FFF2-40B4-BE49-F238E27FC236}">
                <a16:creationId xmlns:a16="http://schemas.microsoft.com/office/drawing/2014/main" id="{179CF35B-3B5E-6460-7B0C-5CB534C21FAC}"/>
              </a:ext>
            </a:extLst>
          </p:cNvPr>
          <p:cNvCxnSpPr>
            <a:cxnSpLocks/>
          </p:cNvCxnSpPr>
          <p:nvPr/>
        </p:nvCxnSpPr>
        <p:spPr>
          <a:xfrm flipH="1" flipV="1">
            <a:off x="2523417" y="3992051"/>
            <a:ext cx="1562988" cy="795102"/>
          </a:xfrm>
          <a:prstGeom prst="straightConnector1">
            <a:avLst/>
          </a:prstGeom>
          <a:ln>
            <a:solidFill>
              <a:srgbClr val="FFC000"/>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6497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4"/>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3D866-2DF5-135A-312A-E9F4054BD575}"/>
              </a:ext>
            </a:extLst>
          </p:cNvPr>
          <p:cNvSpPr>
            <a:spLocks noGrp="1"/>
          </p:cNvSpPr>
          <p:nvPr>
            <p:ph type="title"/>
          </p:nvPr>
        </p:nvSpPr>
        <p:spPr>
          <a:xfrm>
            <a:off x="0" y="-25771"/>
            <a:ext cx="11171274" cy="1325563"/>
          </a:xfrm>
        </p:spPr>
        <p:txBody>
          <a:bodyPr>
            <a:normAutofit/>
          </a:bodyPr>
          <a:lstStyle/>
          <a:p>
            <a:r>
              <a:rPr lang="en-GB" sz="4000" dirty="0"/>
              <a:t>What do you think these images might represent?</a:t>
            </a:r>
          </a:p>
        </p:txBody>
      </p:sp>
      <p:sp>
        <p:nvSpPr>
          <p:cNvPr id="3" name="Content Placeholder 2">
            <a:extLst>
              <a:ext uri="{FF2B5EF4-FFF2-40B4-BE49-F238E27FC236}">
                <a16:creationId xmlns:a16="http://schemas.microsoft.com/office/drawing/2014/main" id="{58061FAD-F8F3-5E9E-8315-D508ED3C51F6}"/>
              </a:ext>
            </a:extLst>
          </p:cNvPr>
          <p:cNvSpPr>
            <a:spLocks noGrp="1"/>
          </p:cNvSpPr>
          <p:nvPr>
            <p:ph idx="1"/>
          </p:nvPr>
        </p:nvSpPr>
        <p:spPr>
          <a:xfrm>
            <a:off x="6780030" y="4514496"/>
            <a:ext cx="4878573" cy="2091812"/>
          </a:xfrm>
        </p:spPr>
        <p:txBody>
          <a:bodyPr>
            <a:noAutofit/>
          </a:bodyPr>
          <a:lstStyle/>
          <a:p>
            <a:pPr marL="0" indent="0" algn="ctr">
              <a:buNone/>
            </a:pPr>
            <a:r>
              <a:rPr lang="en-GB" b="1" u="sng" dirty="0"/>
              <a:t>‘Just Room Enough’ Island</a:t>
            </a:r>
          </a:p>
          <a:p>
            <a:pPr marL="0" indent="0" algn="ctr">
              <a:buNone/>
            </a:pPr>
            <a:r>
              <a:rPr lang="en-GB" dirty="0"/>
              <a:t> The world’s </a:t>
            </a:r>
            <a:r>
              <a:rPr lang="en-GB" b="1" dirty="0"/>
              <a:t>smallest</a:t>
            </a:r>
            <a:r>
              <a:rPr lang="en-GB" dirty="0"/>
              <a:t> inhabited island</a:t>
            </a:r>
          </a:p>
          <a:p>
            <a:pPr marL="0" indent="0">
              <a:buNone/>
            </a:pPr>
            <a:r>
              <a:rPr lang="en-GB" sz="1600" b="1" u="sng" dirty="0"/>
              <a:t>Area:</a:t>
            </a:r>
            <a:r>
              <a:rPr lang="en-GB" sz="1600" dirty="0"/>
              <a:t> 3300 square feet</a:t>
            </a:r>
          </a:p>
          <a:p>
            <a:pPr marL="0" indent="0">
              <a:buNone/>
            </a:pPr>
            <a:r>
              <a:rPr lang="en-GB" sz="1600" b="1" u="sng" dirty="0"/>
              <a:t>Population:</a:t>
            </a:r>
            <a:r>
              <a:rPr lang="en-GB" sz="1600" b="1" dirty="0"/>
              <a:t> </a:t>
            </a:r>
            <a:r>
              <a:rPr lang="en-GB" sz="1600" dirty="0"/>
              <a:t>One family</a:t>
            </a:r>
          </a:p>
        </p:txBody>
      </p:sp>
      <p:sp>
        <p:nvSpPr>
          <p:cNvPr id="5" name="Content Placeholder 2">
            <a:extLst>
              <a:ext uri="{FF2B5EF4-FFF2-40B4-BE49-F238E27FC236}">
                <a16:creationId xmlns:a16="http://schemas.microsoft.com/office/drawing/2014/main" id="{D965727F-632A-73E5-ED3A-201A35BF652F}"/>
              </a:ext>
            </a:extLst>
          </p:cNvPr>
          <p:cNvSpPr txBox="1">
            <a:spLocks/>
          </p:cNvSpPr>
          <p:nvPr/>
        </p:nvSpPr>
        <p:spPr>
          <a:xfrm>
            <a:off x="3872024" y="5293088"/>
            <a:ext cx="6721549" cy="108961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dirty="0"/>
          </a:p>
        </p:txBody>
      </p:sp>
      <p:sp>
        <p:nvSpPr>
          <p:cNvPr id="6" name="Content Placeholder 2">
            <a:extLst>
              <a:ext uri="{FF2B5EF4-FFF2-40B4-BE49-F238E27FC236}">
                <a16:creationId xmlns:a16="http://schemas.microsoft.com/office/drawing/2014/main" id="{C9F54FF5-CD32-6C8C-04E6-0498FBB150C3}"/>
              </a:ext>
            </a:extLst>
          </p:cNvPr>
          <p:cNvSpPr txBox="1">
            <a:spLocks/>
          </p:cNvSpPr>
          <p:nvPr/>
        </p:nvSpPr>
        <p:spPr>
          <a:xfrm>
            <a:off x="793865" y="4460359"/>
            <a:ext cx="4680159" cy="220008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b="1" u="sng" dirty="0"/>
              <a:t>Greenland </a:t>
            </a:r>
          </a:p>
          <a:p>
            <a:pPr marL="0" indent="0" algn="ctr">
              <a:buFont typeface="Arial" panose="020B0604020202020204" pitchFamily="34" charset="0"/>
              <a:buNone/>
            </a:pPr>
            <a:r>
              <a:rPr lang="en-GB" dirty="0"/>
              <a:t>The world’s </a:t>
            </a:r>
            <a:r>
              <a:rPr lang="en-GB" b="1" dirty="0"/>
              <a:t>largest</a:t>
            </a:r>
            <a:r>
              <a:rPr lang="en-GB" dirty="0"/>
              <a:t> inhabited island</a:t>
            </a:r>
          </a:p>
          <a:p>
            <a:pPr marL="0" indent="0">
              <a:buFont typeface="Arial" panose="020B0604020202020204" pitchFamily="34" charset="0"/>
              <a:buNone/>
            </a:pPr>
            <a:r>
              <a:rPr lang="en-GB" sz="1800" b="1" u="sng" dirty="0"/>
              <a:t>Area: </a:t>
            </a:r>
            <a:r>
              <a:rPr lang="en-GB" sz="1800" dirty="0"/>
              <a:t>822,700 square miles</a:t>
            </a:r>
          </a:p>
          <a:p>
            <a:pPr marL="0" indent="0">
              <a:buFont typeface="Arial" panose="020B0604020202020204" pitchFamily="34" charset="0"/>
              <a:buNone/>
            </a:pPr>
            <a:r>
              <a:rPr lang="en-GB" sz="1800" b="1" u="sng" dirty="0"/>
              <a:t>Population:</a:t>
            </a:r>
            <a:r>
              <a:rPr lang="en-GB" sz="1800" dirty="0"/>
              <a:t> Around 55,700</a:t>
            </a:r>
          </a:p>
        </p:txBody>
      </p:sp>
      <p:sp>
        <p:nvSpPr>
          <p:cNvPr id="9" name="TextBox 8">
            <a:extLst>
              <a:ext uri="{FF2B5EF4-FFF2-40B4-BE49-F238E27FC236}">
                <a16:creationId xmlns:a16="http://schemas.microsoft.com/office/drawing/2014/main" id="{F94E0B36-D77D-E61F-2FEA-C7A0A6971FD7}"/>
              </a:ext>
            </a:extLst>
          </p:cNvPr>
          <p:cNvSpPr txBox="1"/>
          <p:nvPr/>
        </p:nvSpPr>
        <p:spPr>
          <a:xfrm>
            <a:off x="145190" y="920220"/>
            <a:ext cx="5569810" cy="338554"/>
          </a:xfrm>
          <a:prstGeom prst="rect">
            <a:avLst/>
          </a:prstGeom>
          <a:solidFill>
            <a:schemeClr val="bg1">
              <a:lumMod val="85000"/>
            </a:schemeClr>
          </a:solidFill>
        </p:spPr>
        <p:txBody>
          <a:bodyPr wrap="square">
            <a:spAutoFit/>
          </a:bodyPr>
          <a:lstStyle/>
          <a:p>
            <a:pPr marL="0" indent="0" algn="just">
              <a:buNone/>
            </a:pPr>
            <a:r>
              <a:rPr lang="en-GB" sz="1600" dirty="0"/>
              <a:t>Challenge – what type of islands do you think these might be?</a:t>
            </a:r>
          </a:p>
        </p:txBody>
      </p:sp>
      <p:sp>
        <p:nvSpPr>
          <p:cNvPr id="10" name="Rectangle 9">
            <a:extLst>
              <a:ext uri="{FF2B5EF4-FFF2-40B4-BE49-F238E27FC236}">
                <a16:creationId xmlns:a16="http://schemas.microsoft.com/office/drawing/2014/main" id="{76A2468F-8F16-71AD-3BCB-4E5610056CAD}"/>
              </a:ext>
            </a:extLst>
          </p:cNvPr>
          <p:cNvSpPr/>
          <p:nvPr/>
        </p:nvSpPr>
        <p:spPr>
          <a:xfrm>
            <a:off x="1690576" y="1637414"/>
            <a:ext cx="2886739" cy="2440172"/>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i="1" dirty="0">
                <a:solidFill>
                  <a:sysClr val="windowText" lastClr="000000"/>
                </a:solidFill>
              </a:rPr>
              <a:t>Insert an image of Greenland</a:t>
            </a:r>
          </a:p>
        </p:txBody>
      </p:sp>
      <p:sp>
        <p:nvSpPr>
          <p:cNvPr id="12" name="Rectangle 11">
            <a:extLst>
              <a:ext uri="{FF2B5EF4-FFF2-40B4-BE49-F238E27FC236}">
                <a16:creationId xmlns:a16="http://schemas.microsoft.com/office/drawing/2014/main" id="{6ECB0F29-D61A-3176-E7D6-B5857CE1CA01}"/>
              </a:ext>
            </a:extLst>
          </p:cNvPr>
          <p:cNvSpPr/>
          <p:nvPr/>
        </p:nvSpPr>
        <p:spPr>
          <a:xfrm>
            <a:off x="8116185" y="1637414"/>
            <a:ext cx="2886739" cy="2440172"/>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i="1" dirty="0">
                <a:solidFill>
                  <a:sysClr val="windowText" lastClr="000000"/>
                </a:solidFill>
              </a:rPr>
              <a:t>Insert an image of ‘Just Room Enough’ island</a:t>
            </a:r>
          </a:p>
        </p:txBody>
      </p:sp>
    </p:spTree>
    <p:extLst>
      <p:ext uri="{BB962C8B-B14F-4D97-AF65-F5344CB8AC3E}">
        <p14:creationId xmlns:p14="http://schemas.microsoft.com/office/powerpoint/2010/main" val="178821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8cec95c1-0a4f-46f0-b811-456aabb6a3e2">
      <Terms xmlns="http://schemas.microsoft.com/office/infopath/2007/PartnerControls"/>
    </lcf76f155ced4ddcb4097134ff3c332f>
    <Mark xmlns="8cec95c1-0a4f-46f0-b811-456aabb6a3e2" xsi:nil="true"/>
    <Feedback xmlns="8cec95c1-0a4f-46f0-b811-456aabb6a3e2"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35903A31DFEAD48AD1F3CC9F596B05B" ma:contentTypeVersion="13" ma:contentTypeDescription="Create a new document." ma:contentTypeScope="" ma:versionID="c9c02d892ed7067dbc200b2761b44bf4">
  <xsd:schema xmlns:xsd="http://www.w3.org/2001/XMLSchema" xmlns:xs="http://www.w3.org/2001/XMLSchema" xmlns:p="http://schemas.microsoft.com/office/2006/metadata/properties" xmlns:ns2="8cec95c1-0a4f-46f0-b811-456aabb6a3e2" targetNamespace="http://schemas.microsoft.com/office/2006/metadata/properties" ma:root="true" ma:fieldsID="b9583d029a049444d549c87b52febfa1" ns2:_="">
    <xsd:import namespace="8cec95c1-0a4f-46f0-b811-456aabb6a3e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ark" minOccurs="0"/>
                <xsd:element ref="ns2:Feedbac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ec95c1-0a4f-46f0-b811-456aabb6a3e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48661125-99c8-487d-84bf-1ca27cde5d8f"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ark" ma:index="19" nillable="true" ma:displayName="Mark" ma:description="7&#10;good examples and evidence throughout. Would be nice to see some of the ideas thought out more and weighed against eachother. Did use additional references though." ma:format="Dropdown" ma:internalName="Mark">
      <xsd:simpleType>
        <xsd:restriction base="dms:Note">
          <xsd:maxLength value="255"/>
        </xsd:restriction>
      </xsd:simpleType>
    </xsd:element>
    <xsd:element name="Feedback" ma:index="20" nillable="true" ma:displayName="Feedback" ma:format="Dropdown" ma:internalName="Feedback">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CCD7001-6B42-45F0-BC35-BB6AE4A5B720}">
  <ds:schemaRefs>
    <ds:schemaRef ds:uri="http://schemas.microsoft.com/office/2006/metadata/properties"/>
    <ds:schemaRef ds:uri="http://schemas.microsoft.com/office/infopath/2007/PartnerControls"/>
    <ds:schemaRef ds:uri="8cec95c1-0a4f-46f0-b811-456aabb6a3e2"/>
  </ds:schemaRefs>
</ds:datastoreItem>
</file>

<file path=customXml/itemProps2.xml><?xml version="1.0" encoding="utf-8"?>
<ds:datastoreItem xmlns:ds="http://schemas.openxmlformats.org/officeDocument/2006/customXml" ds:itemID="{D7D88C01-CB97-43CB-8AF6-F349EACC5856}">
  <ds:schemaRefs>
    <ds:schemaRef ds:uri="http://schemas.microsoft.com/sharepoint/v3/contenttype/forms"/>
  </ds:schemaRefs>
</ds:datastoreItem>
</file>

<file path=customXml/itemProps3.xml><?xml version="1.0" encoding="utf-8"?>
<ds:datastoreItem xmlns:ds="http://schemas.openxmlformats.org/officeDocument/2006/customXml" ds:itemID="{D37FF268-B0D7-45A7-8158-2AFD062859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cec95c1-0a4f-46f0-b811-456aabb6a3e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TotalTime>
  <Words>2647</Words>
  <Application>Microsoft Office PowerPoint</Application>
  <PresentationFormat>Widescreen</PresentationFormat>
  <Paragraphs>216</Paragraphs>
  <Slides>22</Slides>
  <Notes>2</Notes>
  <HiddenSlides>7</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Aptos</vt:lpstr>
      <vt:lpstr>Aptos (Body)</vt:lpstr>
      <vt:lpstr>Aptos Display</vt:lpstr>
      <vt:lpstr>Arial</vt:lpstr>
      <vt:lpstr>Segoe Sans</vt:lpstr>
      <vt:lpstr>Trebuchet MS</vt:lpstr>
      <vt:lpstr>True Typewriter</vt:lpstr>
      <vt:lpstr>Office Theme</vt:lpstr>
      <vt:lpstr>Starter</vt:lpstr>
      <vt:lpstr>Islands in the Making</vt:lpstr>
      <vt:lpstr>What is an island?</vt:lpstr>
      <vt:lpstr>How many islands can you name?</vt:lpstr>
      <vt:lpstr>PowerPoint Presentation</vt:lpstr>
      <vt:lpstr>There are many ways that islands can form</vt:lpstr>
      <vt:lpstr>PowerPoint Presentation</vt:lpstr>
      <vt:lpstr>PowerPoint Presentation</vt:lpstr>
      <vt:lpstr>What do you think these images might represent?</vt:lpstr>
      <vt:lpstr>‘Just Room Enough’</vt:lpstr>
      <vt:lpstr>Atlas Skills</vt:lpstr>
      <vt:lpstr>PowerPoint Presentation</vt:lpstr>
      <vt:lpstr>Homework</vt:lpstr>
      <vt:lpstr>Plenary:  Quote of the day</vt:lpstr>
      <vt:lpstr>PowerPoint Presentation</vt:lpstr>
      <vt:lpstr>Information Slides for Lesson</vt:lpstr>
      <vt:lpstr>Continental Islands</vt:lpstr>
      <vt:lpstr>Barrier Islands</vt:lpstr>
      <vt:lpstr>Oceanic Islands</vt:lpstr>
      <vt:lpstr>Coral Islands</vt:lpstr>
      <vt:lpstr>Artificial Islands</vt:lpstr>
      <vt:lpstr>Tidal Islands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Emelia Welch</dc:creator>
  <cp:lastModifiedBy>Claire Brown</cp:lastModifiedBy>
  <cp:revision>1</cp:revision>
  <dcterms:created xsi:type="dcterms:W3CDTF">2025-05-27T09:11:24Z</dcterms:created>
  <dcterms:modified xsi:type="dcterms:W3CDTF">2025-12-12T12:01:45Z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0x010100835903A31DFEAD48AD1F3CC9F596B05B</vt:lpwstr>
  </property>
</Properties>
</file>