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A833F-20D1-41C1-A822-2C6B9C635D0B}" type="datetimeFigureOut">
              <a:rPr lang="en-GB" smtClean="0"/>
              <a:t>28/02/2018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E2A046-0277-4D96-B6FC-BAA53AD234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817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>
              <a:ea typeface="ＭＳ Ｐゴシック" pitchFamily="-109" charset="-128"/>
            </a:endParaRPr>
          </a:p>
        </p:txBody>
      </p:sp>
      <p:sp>
        <p:nvSpPr>
          <p:cNvPr id="18436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6D5B0B-32BF-4CFC-8711-4F177890D564}" type="slidenum">
              <a:rPr kumimoji="0" lang="da-D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a-DK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1368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F4ED383-7A99-4B57-99C6-40AB6561171E}" type="datetimeFigureOut">
              <a:rPr lang="en-GB" smtClean="0"/>
              <a:pPr/>
              <a:t>28/02/2018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E9EA-E429-446D-93AE-FF15446054C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blipFill dpi="0" rotWithShape="1"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553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D383-7A99-4B57-99C6-40AB6561171E}" type="datetimeFigureOut">
              <a:rPr lang="en-GB" smtClean="0"/>
              <a:pPr/>
              <a:t>28/02/2018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E9EA-E429-446D-93AE-FF15446054C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370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D383-7A99-4B57-99C6-40AB6561171E}" type="datetimeFigureOut">
              <a:rPr lang="en-GB" smtClean="0"/>
              <a:pPr/>
              <a:t>28/02/2018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E9EA-E429-446D-93AE-FF15446054CE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9113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D383-7A99-4B57-99C6-40AB6561171E}" type="datetimeFigureOut">
              <a:rPr lang="en-GB" smtClean="0"/>
              <a:pPr/>
              <a:t>28/02/2018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E9EA-E429-446D-93AE-FF15446054C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344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D383-7A99-4B57-99C6-40AB6561171E}" type="datetimeFigureOut">
              <a:rPr lang="en-GB" smtClean="0"/>
              <a:pPr/>
              <a:t>28/02/2018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E9EA-E429-446D-93AE-FF15446054C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6689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D383-7A99-4B57-99C6-40AB6561171E}" type="datetimeFigureOut">
              <a:rPr lang="en-GB" smtClean="0"/>
              <a:pPr/>
              <a:t>28/02/2018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E9EA-E429-446D-93AE-FF15446054C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504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D383-7A99-4B57-99C6-40AB6561171E}" type="datetimeFigureOut">
              <a:rPr lang="en-GB" smtClean="0"/>
              <a:pPr/>
              <a:t>28/02/2018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E9EA-E429-446D-93AE-FF15446054C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02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D383-7A99-4B57-99C6-40AB6561171E}" type="datetimeFigureOut">
              <a:rPr lang="en-GB" smtClean="0"/>
              <a:pPr/>
              <a:t>28/02/2018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E9EA-E429-446D-93AE-FF15446054C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27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D383-7A99-4B57-99C6-40AB6561171E}" type="datetimeFigureOut">
              <a:rPr lang="en-GB" smtClean="0"/>
              <a:pPr/>
              <a:t>28/02/2018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E9EA-E429-446D-93AE-FF15446054C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554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D383-7A99-4B57-99C6-40AB6561171E}" type="datetimeFigureOut">
              <a:rPr lang="en-GB" smtClean="0"/>
              <a:pPr/>
              <a:t>28/02/2018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E9EA-E429-446D-93AE-FF15446054C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68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/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D383-7A99-4B57-99C6-40AB6561171E}" type="datetimeFigureOut">
              <a:rPr lang="en-GB" smtClean="0"/>
              <a:pPr/>
              <a:t>28/02/2018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E9EA-E429-446D-93AE-FF15446054CE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9059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F4ED383-7A99-4B57-99C6-40AB6561171E}" type="datetimeFigureOut">
              <a:rPr lang="en-GB" smtClean="0"/>
              <a:pPr/>
              <a:t>28/02/2018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6EBE9EA-E429-446D-93AE-FF15446054CE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76857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04" name="Group 47"/>
          <p:cNvGrpSpPr>
            <a:grpSpLocks/>
          </p:cNvGrpSpPr>
          <p:nvPr/>
        </p:nvGrpSpPr>
        <p:grpSpPr bwMode="auto">
          <a:xfrm>
            <a:off x="1187224" y="3575439"/>
            <a:ext cx="9683376" cy="569934"/>
            <a:chOff x="244475" y="3028950"/>
            <a:chExt cx="7759700" cy="457200"/>
          </a:xfrm>
        </p:grpSpPr>
        <p:sp>
          <p:nvSpPr>
            <p:cNvPr id="7205" name="Rectangle 461"/>
            <p:cNvSpPr>
              <a:spLocks noChangeArrowheads="1"/>
            </p:cNvSpPr>
            <p:nvPr/>
          </p:nvSpPr>
          <p:spPr bwMode="auto">
            <a:xfrm>
              <a:off x="2835275" y="3028950"/>
              <a:ext cx="858838" cy="457200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1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itchFamily="-111" charset="0"/>
                  <a:ea typeface="+mn-ea"/>
                  <a:cs typeface="+mn-cs"/>
                </a:rPr>
                <a:t>1869</a:t>
              </a:r>
              <a:endParaRPr kumimoji="0" lang="en-US" sz="1800" b="0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-111" charset="0"/>
                <a:ea typeface="+mn-ea"/>
                <a:cs typeface="+mn-cs"/>
              </a:endParaRPr>
            </a:p>
          </p:txBody>
        </p:sp>
        <p:sp>
          <p:nvSpPr>
            <p:cNvPr id="7206" name="Rectangle 462"/>
            <p:cNvSpPr>
              <a:spLocks noChangeArrowheads="1"/>
            </p:cNvSpPr>
            <p:nvPr/>
          </p:nvSpPr>
          <p:spPr bwMode="auto">
            <a:xfrm>
              <a:off x="3697288" y="3028950"/>
              <a:ext cx="858837" cy="457200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1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itchFamily="-111" charset="0"/>
                  <a:ea typeface="+mn-ea"/>
                  <a:cs typeface="+mn-cs"/>
                </a:rPr>
                <a:t>1892-3</a:t>
              </a:r>
              <a:endParaRPr kumimoji="0" lang="en-US" sz="1800" b="0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-111" charset="0"/>
                <a:ea typeface="+mn-ea"/>
                <a:cs typeface="+mn-cs"/>
              </a:endParaRPr>
            </a:p>
          </p:txBody>
        </p:sp>
        <p:sp>
          <p:nvSpPr>
            <p:cNvPr id="7207" name="Rectangle 463"/>
            <p:cNvSpPr>
              <a:spLocks noChangeArrowheads="1"/>
            </p:cNvSpPr>
            <p:nvPr/>
          </p:nvSpPr>
          <p:spPr bwMode="auto">
            <a:xfrm>
              <a:off x="4559300" y="3028950"/>
              <a:ext cx="860425" cy="457200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1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itchFamily="-111" charset="0"/>
                  <a:ea typeface="+mn-ea"/>
                  <a:cs typeface="+mn-cs"/>
                </a:rPr>
                <a:t>1913</a:t>
              </a:r>
              <a:endParaRPr kumimoji="0" lang="en-US" sz="1800" b="0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-111" charset="0"/>
                <a:ea typeface="+mn-ea"/>
                <a:cs typeface="+mn-cs"/>
              </a:endParaRPr>
            </a:p>
          </p:txBody>
        </p:sp>
        <p:sp>
          <p:nvSpPr>
            <p:cNvPr id="7208" name="Rectangle 464"/>
            <p:cNvSpPr>
              <a:spLocks noChangeArrowheads="1"/>
            </p:cNvSpPr>
            <p:nvPr/>
          </p:nvSpPr>
          <p:spPr bwMode="auto">
            <a:xfrm>
              <a:off x="5421313" y="3028950"/>
              <a:ext cx="858837" cy="457200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1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itchFamily="-111" charset="0"/>
                  <a:ea typeface="+mn-ea"/>
                  <a:cs typeface="+mn-cs"/>
                </a:rPr>
                <a:t>1930</a:t>
              </a:r>
              <a:endParaRPr kumimoji="0" lang="en-US" sz="1800" b="0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-111" charset="0"/>
                <a:ea typeface="+mn-ea"/>
                <a:cs typeface="+mn-cs"/>
              </a:endParaRPr>
            </a:p>
          </p:txBody>
        </p:sp>
        <p:sp>
          <p:nvSpPr>
            <p:cNvPr id="7209" name="Rectangle 465"/>
            <p:cNvSpPr>
              <a:spLocks noChangeArrowheads="1"/>
            </p:cNvSpPr>
            <p:nvPr/>
          </p:nvSpPr>
          <p:spPr bwMode="auto">
            <a:xfrm>
              <a:off x="6283325" y="3028950"/>
              <a:ext cx="858838" cy="457200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1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itchFamily="-111" charset="0"/>
                  <a:ea typeface="+mn-ea"/>
                  <a:cs typeface="+mn-cs"/>
                </a:rPr>
                <a:t>1996</a:t>
              </a:r>
              <a:endParaRPr kumimoji="0" lang="en-US" sz="1800" b="0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-111" charset="0"/>
                <a:ea typeface="+mn-ea"/>
                <a:cs typeface="+mn-cs"/>
              </a:endParaRPr>
            </a:p>
          </p:txBody>
        </p:sp>
        <p:sp>
          <p:nvSpPr>
            <p:cNvPr id="7210" name="Rectangle 466"/>
            <p:cNvSpPr>
              <a:spLocks noChangeArrowheads="1"/>
            </p:cNvSpPr>
            <p:nvPr/>
          </p:nvSpPr>
          <p:spPr bwMode="auto">
            <a:xfrm>
              <a:off x="7143750" y="3028950"/>
              <a:ext cx="860425" cy="457200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1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itchFamily="-111" charset="0"/>
                  <a:ea typeface="+mn-ea"/>
                  <a:cs typeface="+mn-cs"/>
                </a:rPr>
                <a:t>2012</a:t>
              </a:r>
              <a:endParaRPr kumimoji="0" lang="en-US" sz="1800" b="0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-111" charset="0"/>
                <a:ea typeface="+mn-ea"/>
                <a:cs typeface="+mn-cs"/>
              </a:endParaRPr>
            </a:p>
          </p:txBody>
        </p:sp>
        <p:sp>
          <p:nvSpPr>
            <p:cNvPr id="7211" name="Rectangle 461"/>
            <p:cNvSpPr>
              <a:spLocks noChangeArrowheads="1"/>
            </p:cNvSpPr>
            <p:nvPr/>
          </p:nvSpPr>
          <p:spPr bwMode="auto">
            <a:xfrm>
              <a:off x="244475" y="3028950"/>
              <a:ext cx="858838" cy="457200"/>
            </a:xfrm>
            <a:prstGeom prst="rect">
              <a:avLst/>
            </a:prstGeom>
            <a:gradFill>
              <a:gsLst>
                <a:gs pos="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itchFamily="-111" charset="0"/>
                  <a:ea typeface="+mn-ea"/>
                  <a:cs typeface="+mn-cs"/>
                </a:rPr>
                <a:t>1830</a:t>
              </a:r>
              <a:endParaRPr kumimoji="0" lang="en-US" sz="1800" b="0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-111" charset="0"/>
                <a:ea typeface="+mn-ea"/>
                <a:cs typeface="+mn-cs"/>
              </a:endParaRPr>
            </a:p>
          </p:txBody>
        </p:sp>
        <p:sp>
          <p:nvSpPr>
            <p:cNvPr id="7212" name="Rectangle 462"/>
            <p:cNvSpPr>
              <a:spLocks noChangeArrowheads="1"/>
            </p:cNvSpPr>
            <p:nvPr/>
          </p:nvSpPr>
          <p:spPr bwMode="auto">
            <a:xfrm>
              <a:off x="1106488" y="3028950"/>
              <a:ext cx="860425" cy="457200"/>
            </a:xfrm>
            <a:prstGeom prst="rect">
              <a:avLst/>
            </a:prstGeom>
            <a:gradFill rotWithShape="1">
              <a:gsLst>
                <a:gs pos="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itchFamily="-111" charset="0"/>
                  <a:ea typeface="+mn-ea"/>
                  <a:cs typeface="+mn-cs"/>
                </a:rPr>
                <a:t> </a:t>
              </a:r>
              <a:r>
                <a:rPr kumimoji="0" lang="en-US" sz="1800" b="0" i="0" u="none" strike="noStrike" kern="1200" cap="none" spc="0" normalizeH="0" baseline="0" noProof="1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itchFamily="-111" charset="0"/>
                  <a:ea typeface="+mn-ea"/>
                  <a:cs typeface="+mn-cs"/>
                </a:rPr>
                <a:t>1853</a:t>
              </a:r>
              <a:endParaRPr kumimoji="0" lang="en-US" sz="1800" b="0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-111" charset="0"/>
                <a:ea typeface="+mn-ea"/>
                <a:cs typeface="+mn-cs"/>
              </a:endParaRPr>
            </a:p>
          </p:txBody>
        </p:sp>
        <p:sp>
          <p:nvSpPr>
            <p:cNvPr id="7213" name="Rectangle 463"/>
            <p:cNvSpPr>
              <a:spLocks noChangeArrowheads="1"/>
            </p:cNvSpPr>
            <p:nvPr/>
          </p:nvSpPr>
          <p:spPr bwMode="auto">
            <a:xfrm>
              <a:off x="1968500" y="3028950"/>
              <a:ext cx="860425" cy="457200"/>
            </a:xfrm>
            <a:prstGeom prst="rect">
              <a:avLst/>
            </a:prstGeom>
            <a:gradFill rotWithShape="1">
              <a:gsLst>
                <a:gs pos="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1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itchFamily="-111" charset="0"/>
                  <a:ea typeface="+mn-ea"/>
                  <a:cs typeface="+mn-cs"/>
                </a:rPr>
                <a:t>1860</a:t>
              </a:r>
              <a:endParaRPr kumimoji="0" lang="en-US" sz="1800" b="0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-111" charset="0"/>
                <a:ea typeface="+mn-ea"/>
                <a:cs typeface="+mn-cs"/>
              </a:endParaRPr>
            </a:p>
          </p:txBody>
        </p:sp>
      </p:grpSp>
      <p:sp>
        <p:nvSpPr>
          <p:cNvPr id="47" name="Nedadgående pil 46"/>
          <p:cNvSpPr>
            <a:spLocks noChangeArrowheads="1"/>
          </p:cNvSpPr>
          <p:nvPr/>
        </p:nvSpPr>
        <p:spPr bwMode="auto">
          <a:xfrm>
            <a:off x="2668594" y="3027294"/>
            <a:ext cx="250825" cy="538163"/>
          </a:xfrm>
          <a:prstGeom prst="downArrow">
            <a:avLst>
              <a:gd name="adj1" fmla="val 50000"/>
              <a:gd name="adj2" fmla="val 50004"/>
            </a:avLst>
          </a:prstGeom>
          <a:gradFill rotWithShape="1">
            <a:gsLst>
              <a:gs pos="0">
                <a:schemeClr val="bg2">
                  <a:lumMod val="20000"/>
                  <a:lumOff val="80000"/>
                </a:schemeClr>
              </a:gs>
              <a:gs pos="100000">
                <a:schemeClr val="bg2">
                  <a:lumMod val="40000"/>
                  <a:lumOff val="60000"/>
                </a:schemeClr>
              </a:gs>
            </a:gsLst>
            <a:lin ang="2700000" scaled="1"/>
          </a:gra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itchFamily="-111" charset="0"/>
              <a:buAutoNum type="arabicPeriod"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-111" charset="0"/>
              <a:ea typeface="+mn-ea"/>
              <a:cs typeface="+mn-cs"/>
            </a:endParaRPr>
          </a:p>
        </p:txBody>
      </p:sp>
      <p:sp>
        <p:nvSpPr>
          <p:cNvPr id="53" name="Nedadgående pil 52"/>
          <p:cNvSpPr>
            <a:spLocks noChangeArrowheads="1"/>
          </p:cNvSpPr>
          <p:nvPr/>
        </p:nvSpPr>
        <p:spPr bwMode="auto">
          <a:xfrm rot="10800000">
            <a:off x="1613327" y="4091786"/>
            <a:ext cx="250825" cy="538162"/>
          </a:xfrm>
          <a:prstGeom prst="downArrow">
            <a:avLst>
              <a:gd name="adj1" fmla="val 50000"/>
              <a:gd name="adj2" fmla="val 50005"/>
            </a:avLst>
          </a:prstGeom>
          <a:gradFill rotWithShape="1">
            <a:gsLst>
              <a:gs pos="0">
                <a:schemeClr val="bg2">
                  <a:lumMod val="20000"/>
                  <a:lumOff val="80000"/>
                </a:schemeClr>
              </a:gs>
              <a:gs pos="100000">
                <a:schemeClr val="bg2">
                  <a:lumMod val="40000"/>
                  <a:lumOff val="60000"/>
                </a:schemeClr>
              </a:gs>
            </a:gsLst>
            <a:lin ang="2700000" scaled="1"/>
          </a:gra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itchFamily="-111" charset="0"/>
              <a:buAutoNum type="arabicPeriod"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-111" charset="0"/>
              <a:ea typeface="+mn-ea"/>
              <a:cs typeface="+mn-cs"/>
            </a:endParaRPr>
          </a:p>
        </p:txBody>
      </p:sp>
      <p:grpSp>
        <p:nvGrpSpPr>
          <p:cNvPr id="7174" name="Gruppe 55"/>
          <p:cNvGrpSpPr>
            <a:grpSpLocks/>
          </p:cNvGrpSpPr>
          <p:nvPr/>
        </p:nvGrpSpPr>
        <p:grpSpPr bwMode="auto">
          <a:xfrm>
            <a:off x="4043119" y="2112209"/>
            <a:ext cx="1773171" cy="1501593"/>
            <a:chOff x="264545" y="2501939"/>
            <a:chExt cx="1773171" cy="1501910"/>
          </a:xfrm>
        </p:grpSpPr>
        <p:sp>
          <p:nvSpPr>
            <p:cNvPr id="57" name="Nedadgående pil 56"/>
            <p:cNvSpPr>
              <a:spLocks noChangeArrowheads="1"/>
            </p:cNvSpPr>
            <p:nvPr/>
          </p:nvSpPr>
          <p:spPr bwMode="auto">
            <a:xfrm>
              <a:off x="1038519" y="3465573"/>
              <a:ext cx="250825" cy="538276"/>
            </a:xfrm>
            <a:prstGeom prst="downArrow">
              <a:avLst>
                <a:gd name="adj1" fmla="val 50000"/>
                <a:gd name="adj2" fmla="val 50004"/>
              </a:avLst>
            </a:prstGeom>
            <a:gradFill rotWithShape="1">
              <a:gsLst>
                <a:gs pos="0">
                  <a:schemeClr val="bg2">
                    <a:lumMod val="20000"/>
                    <a:lumOff val="80000"/>
                  </a:schemeClr>
                </a:gs>
                <a:gs pos="100000">
                  <a:schemeClr val="bg2">
                    <a:lumMod val="40000"/>
                    <a:lumOff val="60000"/>
                  </a:schemeClr>
                </a:gs>
              </a:gsLst>
              <a:lin ang="2700000" scaled="1"/>
            </a:gradFill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>
              <a:outerShdw blurRad="63500"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 marL="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Calibri" pitchFamily="-111" charset="0"/>
                <a:buAutoNum type="arabicPeriod"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-111" charset="0"/>
                <a:ea typeface="+mn-ea"/>
                <a:cs typeface="+mn-cs"/>
              </a:endParaRPr>
            </a:p>
          </p:txBody>
        </p:sp>
        <p:sp>
          <p:nvSpPr>
            <p:cNvPr id="7202" name="Rektangel 57"/>
            <p:cNvSpPr>
              <a:spLocks noChangeArrowheads="1"/>
            </p:cNvSpPr>
            <p:nvPr/>
          </p:nvSpPr>
          <p:spPr bwMode="auto">
            <a:xfrm>
              <a:off x="264545" y="2501939"/>
              <a:ext cx="1773171" cy="923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algn="l" defTabSz="801688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itchFamily="-111" charset="0"/>
                  <a:ea typeface="+mn-ea"/>
                  <a:cs typeface="Arial" charset="0"/>
                </a:rPr>
                <a:t>Mary Somerville wins Patron’s Medal </a:t>
              </a:r>
              <a:endParaRPr kumimoji="0" lang="en-US" sz="1800" b="0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-111" charset="0"/>
                <a:ea typeface="+mn-ea"/>
                <a:cs typeface="Arial" charset="0"/>
              </a:endParaRPr>
            </a:p>
          </p:txBody>
        </p:sp>
      </p:grpSp>
      <p:sp>
        <p:nvSpPr>
          <p:cNvPr id="63" name="Nedadgående pil 62"/>
          <p:cNvSpPr>
            <a:spLocks noChangeArrowheads="1"/>
          </p:cNvSpPr>
          <p:nvPr/>
        </p:nvSpPr>
        <p:spPr bwMode="auto">
          <a:xfrm>
            <a:off x="7214420" y="3151160"/>
            <a:ext cx="250825" cy="538163"/>
          </a:xfrm>
          <a:prstGeom prst="downArrow">
            <a:avLst>
              <a:gd name="adj1" fmla="val 50000"/>
              <a:gd name="adj2" fmla="val 50004"/>
            </a:avLst>
          </a:prstGeom>
          <a:gradFill rotWithShape="1">
            <a:gsLst>
              <a:gs pos="0">
                <a:schemeClr val="bg2">
                  <a:lumMod val="20000"/>
                  <a:lumOff val="80000"/>
                </a:schemeClr>
              </a:gs>
              <a:gs pos="100000">
                <a:schemeClr val="bg2">
                  <a:lumMod val="40000"/>
                  <a:lumOff val="60000"/>
                </a:schemeClr>
              </a:gs>
            </a:gsLst>
            <a:lin ang="2700000" scaled="1"/>
          </a:gra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itchFamily="-111" charset="0"/>
              <a:buAutoNum type="arabicPeriod"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-111" charset="0"/>
              <a:ea typeface="+mn-ea"/>
              <a:cs typeface="+mn-cs"/>
            </a:endParaRPr>
          </a:p>
        </p:txBody>
      </p:sp>
      <p:sp>
        <p:nvSpPr>
          <p:cNvPr id="71" name="Nedadgående pil 70"/>
          <p:cNvSpPr>
            <a:spLocks noChangeArrowheads="1"/>
          </p:cNvSpPr>
          <p:nvPr/>
        </p:nvSpPr>
        <p:spPr bwMode="auto">
          <a:xfrm>
            <a:off x="9039681" y="3027294"/>
            <a:ext cx="250825" cy="538163"/>
          </a:xfrm>
          <a:prstGeom prst="downArrow">
            <a:avLst>
              <a:gd name="adj1" fmla="val 50000"/>
              <a:gd name="adj2" fmla="val 50004"/>
            </a:avLst>
          </a:prstGeom>
          <a:gradFill rotWithShape="1">
            <a:gsLst>
              <a:gs pos="0">
                <a:schemeClr val="bg2">
                  <a:lumMod val="20000"/>
                  <a:lumOff val="80000"/>
                </a:schemeClr>
              </a:gs>
              <a:gs pos="100000">
                <a:schemeClr val="bg2">
                  <a:lumMod val="40000"/>
                  <a:lumOff val="60000"/>
                </a:schemeClr>
              </a:gs>
            </a:gsLst>
            <a:lin ang="2700000" scaled="1"/>
          </a:gra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itchFamily="-111" charset="0"/>
              <a:buAutoNum type="arabicPeriod"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-111" charset="0"/>
              <a:ea typeface="+mn-ea"/>
              <a:cs typeface="+mn-cs"/>
            </a:endParaRPr>
          </a:p>
        </p:txBody>
      </p:sp>
      <p:sp>
        <p:nvSpPr>
          <p:cNvPr id="78" name="Nedadgående pil 77"/>
          <p:cNvSpPr>
            <a:spLocks noChangeArrowheads="1"/>
          </p:cNvSpPr>
          <p:nvPr/>
        </p:nvSpPr>
        <p:spPr bwMode="auto">
          <a:xfrm rot="10800000">
            <a:off x="5857566" y="4076878"/>
            <a:ext cx="250825" cy="538162"/>
          </a:xfrm>
          <a:prstGeom prst="downArrow">
            <a:avLst>
              <a:gd name="adj1" fmla="val 50000"/>
              <a:gd name="adj2" fmla="val 50005"/>
            </a:avLst>
          </a:prstGeom>
          <a:gradFill rotWithShape="1">
            <a:gsLst>
              <a:gs pos="0">
                <a:schemeClr val="bg2">
                  <a:lumMod val="20000"/>
                  <a:lumOff val="80000"/>
                </a:schemeClr>
              </a:gs>
              <a:gs pos="100000">
                <a:schemeClr val="bg2">
                  <a:lumMod val="40000"/>
                  <a:lumOff val="60000"/>
                </a:schemeClr>
              </a:gs>
            </a:gsLst>
            <a:lin ang="2700000" scaled="1"/>
          </a:gra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itchFamily="-111" charset="0"/>
              <a:buAutoNum type="arabicPeriod"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-111" charset="0"/>
              <a:ea typeface="+mn-ea"/>
              <a:cs typeface="+mn-cs"/>
            </a:endParaRPr>
          </a:p>
        </p:txBody>
      </p:sp>
      <p:sp>
        <p:nvSpPr>
          <p:cNvPr id="81" name="Nedadgående pil 80"/>
          <p:cNvSpPr>
            <a:spLocks noChangeArrowheads="1"/>
          </p:cNvSpPr>
          <p:nvPr/>
        </p:nvSpPr>
        <p:spPr bwMode="auto">
          <a:xfrm rot="10800000">
            <a:off x="8020382" y="4045745"/>
            <a:ext cx="250825" cy="538162"/>
          </a:xfrm>
          <a:prstGeom prst="downArrow">
            <a:avLst>
              <a:gd name="adj1" fmla="val 50000"/>
              <a:gd name="adj2" fmla="val 50005"/>
            </a:avLst>
          </a:prstGeom>
          <a:gradFill rotWithShape="1">
            <a:gsLst>
              <a:gs pos="0">
                <a:schemeClr val="bg2">
                  <a:lumMod val="20000"/>
                  <a:lumOff val="80000"/>
                </a:schemeClr>
              </a:gs>
              <a:gs pos="100000">
                <a:schemeClr val="bg2">
                  <a:lumMod val="40000"/>
                  <a:lumOff val="60000"/>
                </a:schemeClr>
              </a:gs>
            </a:gsLst>
            <a:lin ang="2700000" scaled="1"/>
          </a:gra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itchFamily="-111" charset="0"/>
              <a:buAutoNum type="arabicPeriod"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-111" charset="0"/>
              <a:ea typeface="+mn-ea"/>
              <a:cs typeface="+mn-cs"/>
            </a:endParaRPr>
          </a:p>
        </p:txBody>
      </p:sp>
      <p:sp>
        <p:nvSpPr>
          <p:cNvPr id="84" name="Nedadgående pil 83"/>
          <p:cNvSpPr>
            <a:spLocks noChangeArrowheads="1"/>
          </p:cNvSpPr>
          <p:nvPr/>
        </p:nvSpPr>
        <p:spPr bwMode="auto">
          <a:xfrm rot="10800000">
            <a:off x="10177926" y="4076879"/>
            <a:ext cx="250825" cy="538162"/>
          </a:xfrm>
          <a:prstGeom prst="downArrow">
            <a:avLst>
              <a:gd name="adj1" fmla="val 50000"/>
              <a:gd name="adj2" fmla="val 50005"/>
            </a:avLst>
          </a:prstGeom>
          <a:gradFill rotWithShape="1">
            <a:gsLst>
              <a:gs pos="0">
                <a:schemeClr val="bg2">
                  <a:lumMod val="20000"/>
                  <a:lumOff val="80000"/>
                </a:schemeClr>
              </a:gs>
              <a:gs pos="100000">
                <a:schemeClr val="bg2">
                  <a:lumMod val="40000"/>
                  <a:lumOff val="60000"/>
                </a:schemeClr>
              </a:gs>
            </a:gsLst>
            <a:lin ang="5400000" scaled="1"/>
          </a:gra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itchFamily="-111" charset="0"/>
              <a:buAutoNum type="arabicPeriod"/>
              <a:tabLst/>
              <a:defRPr/>
            </a:pPr>
            <a:endParaRPr kumimoji="0" lang="en-US" sz="1800" b="0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-111" charset="0"/>
              <a:ea typeface="+mn-ea"/>
              <a:cs typeface="+mn-cs"/>
            </a:endParaRPr>
          </a:p>
        </p:txBody>
      </p:sp>
      <p:sp>
        <p:nvSpPr>
          <p:cNvPr id="7183" name="Rektangel 57"/>
          <p:cNvSpPr>
            <a:spLocks noChangeArrowheads="1"/>
          </p:cNvSpPr>
          <p:nvPr/>
        </p:nvSpPr>
        <p:spPr bwMode="auto">
          <a:xfrm>
            <a:off x="6356839" y="2080873"/>
            <a:ext cx="166354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80168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-111" charset="0"/>
                <a:ea typeface="+mn-ea"/>
                <a:cs typeface="Arial" charset="0"/>
              </a:rPr>
              <a:t>Permanent admission of women as Fellows</a:t>
            </a:r>
            <a:endParaRPr kumimoji="0" lang="en-US" sz="1800" b="0" i="0" u="none" strike="noStrike" kern="120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-111" charset="0"/>
              <a:ea typeface="+mn-ea"/>
              <a:cs typeface="Arial" charset="0"/>
            </a:endParaRPr>
          </a:p>
        </p:txBody>
      </p:sp>
      <p:sp>
        <p:nvSpPr>
          <p:cNvPr id="7185" name="Rektangel 57"/>
          <p:cNvSpPr>
            <a:spLocks noChangeArrowheads="1"/>
          </p:cNvSpPr>
          <p:nvPr/>
        </p:nvSpPr>
        <p:spPr bwMode="auto">
          <a:xfrm>
            <a:off x="8496315" y="2070891"/>
            <a:ext cx="262083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80168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1" smtClean="0">
                <a:solidFill>
                  <a:prstClr val="white"/>
                </a:solidFill>
                <a:latin typeface="Calibri" pitchFamily="-111" charset="0"/>
                <a:cs typeface="Arial" charset="0"/>
              </a:rPr>
              <a:t>Rita Gardner becomes first female Director of new RGS-IBG</a:t>
            </a:r>
            <a:endParaRPr kumimoji="0" lang="en-US" sz="1800" b="0" i="0" u="none" strike="noStrike" kern="120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-111" charset="0"/>
              <a:ea typeface="+mn-ea"/>
              <a:cs typeface="Arial" charset="0"/>
            </a:endParaRPr>
          </a:p>
        </p:txBody>
      </p:sp>
      <p:sp>
        <p:nvSpPr>
          <p:cNvPr id="7186" name="Rektangel 57"/>
          <p:cNvSpPr>
            <a:spLocks noChangeArrowheads="1"/>
          </p:cNvSpPr>
          <p:nvPr/>
        </p:nvSpPr>
        <p:spPr bwMode="auto">
          <a:xfrm>
            <a:off x="9448801" y="4711498"/>
            <a:ext cx="200297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80168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-111" charset="0"/>
                <a:ea typeface="+mn-ea"/>
                <a:cs typeface="Arial" charset="0"/>
              </a:rPr>
              <a:t>Judith Rees</a:t>
            </a:r>
            <a:r>
              <a:rPr kumimoji="0" lang="en-US" sz="1800" b="0" i="0" u="none" strike="noStrike" kern="1200" cap="none" spc="0" normalizeH="0" noProof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-111" charset="0"/>
                <a:ea typeface="+mn-ea"/>
                <a:cs typeface="Arial" charset="0"/>
              </a:rPr>
              <a:t> becomes first female President of RGS-IBG</a:t>
            </a:r>
            <a:endParaRPr kumimoji="0" lang="en-US" sz="1800" b="0" i="0" u="none" strike="noStrike" kern="120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-111" charset="0"/>
              <a:ea typeface="+mn-ea"/>
              <a:cs typeface="Arial" charset="0"/>
            </a:endParaRPr>
          </a:p>
        </p:txBody>
      </p:sp>
      <p:sp>
        <p:nvSpPr>
          <p:cNvPr id="7187" name="Rektangel 57"/>
          <p:cNvSpPr>
            <a:spLocks noChangeArrowheads="1"/>
          </p:cNvSpPr>
          <p:nvPr/>
        </p:nvSpPr>
        <p:spPr bwMode="auto">
          <a:xfrm>
            <a:off x="7234937" y="4746239"/>
            <a:ext cx="168555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80168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-111" charset="0"/>
                <a:ea typeface="+mn-ea"/>
                <a:cs typeface="Arial" charset="0"/>
              </a:rPr>
              <a:t>Wilhelmina Elizabeth</a:t>
            </a:r>
            <a:r>
              <a:rPr kumimoji="0" lang="en-US" sz="1800" b="0" i="0" u="none" strike="noStrike" kern="1200" cap="none" spc="0" normalizeH="0" noProof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-111" charset="0"/>
                <a:ea typeface="+mn-ea"/>
                <a:cs typeface="Arial" charset="0"/>
              </a:rPr>
              <a:t> (‘</a:t>
            </a:r>
            <a:r>
              <a:rPr kumimoji="0" lang="en-US" sz="1800" b="0" i="0" u="none" strike="noStrike" kern="1200" cap="none" spc="0" normalizeH="0" baseline="0" noProof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-111" charset="0"/>
                <a:ea typeface="+mn-ea"/>
                <a:cs typeface="Arial" charset="0"/>
              </a:rPr>
              <a:t>Mrs Patrick’) Ness joins Council (first woman)</a:t>
            </a:r>
            <a:endParaRPr kumimoji="0" lang="en-US" sz="1800" b="0" i="0" u="none" strike="noStrike" kern="120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-111" charset="0"/>
              <a:ea typeface="+mn-ea"/>
              <a:cs typeface="Arial" charset="0"/>
            </a:endParaRPr>
          </a:p>
        </p:txBody>
      </p:sp>
      <p:sp>
        <p:nvSpPr>
          <p:cNvPr id="7188" name="Rektangel 57"/>
          <p:cNvSpPr>
            <a:spLocks noChangeArrowheads="1"/>
          </p:cNvSpPr>
          <p:nvPr/>
        </p:nvSpPr>
        <p:spPr bwMode="auto">
          <a:xfrm>
            <a:off x="5237018" y="4880917"/>
            <a:ext cx="155360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80168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-111" charset="0"/>
                <a:ea typeface="+mn-ea"/>
                <a:cs typeface="Arial" charset="0"/>
              </a:rPr>
              <a:t>Initial Fellowship debates – 22 women become Fellows</a:t>
            </a:r>
            <a:endParaRPr kumimoji="0" lang="en-US" sz="1800" b="0" i="0" u="none" strike="noStrike" kern="120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-111" charset="0"/>
              <a:ea typeface="+mn-ea"/>
              <a:cs typeface="Arial" charset="0"/>
            </a:endParaRPr>
          </a:p>
        </p:txBody>
      </p:sp>
      <p:sp>
        <p:nvSpPr>
          <p:cNvPr id="7189" name="Rektangel 57"/>
          <p:cNvSpPr>
            <a:spLocks noChangeArrowheads="1"/>
          </p:cNvSpPr>
          <p:nvPr/>
        </p:nvSpPr>
        <p:spPr bwMode="auto">
          <a:xfrm>
            <a:off x="3033329" y="4874340"/>
            <a:ext cx="175937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80168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-111" charset="0"/>
                <a:ea typeface="+mn-ea"/>
                <a:cs typeface="Arial" charset="0"/>
              </a:rPr>
              <a:t>Jane Franklin wins Patron’s medal (first woman)</a:t>
            </a:r>
            <a:endParaRPr kumimoji="0" lang="en-US" sz="1800" b="0" i="0" u="none" strike="noStrike" kern="120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-111" charset="0"/>
              <a:ea typeface="+mn-ea"/>
              <a:cs typeface="Arial" charset="0"/>
            </a:endParaRPr>
          </a:p>
        </p:txBody>
      </p:sp>
      <p:sp>
        <p:nvSpPr>
          <p:cNvPr id="7191" name="Rektangel 57"/>
          <p:cNvSpPr>
            <a:spLocks noChangeArrowheads="1"/>
          </p:cNvSpPr>
          <p:nvPr/>
        </p:nvSpPr>
        <p:spPr bwMode="auto">
          <a:xfrm>
            <a:off x="2258497" y="1875311"/>
            <a:ext cx="146390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80168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-111" charset="0"/>
                <a:ea typeface="+mn-ea"/>
                <a:cs typeface="Arial" charset="0"/>
              </a:rPr>
              <a:t>Women admitted to meetings and lectures</a:t>
            </a:r>
            <a:endParaRPr kumimoji="0" lang="en-US" sz="1800" b="0" i="0" u="none" strike="noStrike" kern="120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-111" charset="0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71275"/>
            <a:ext cx="9720072" cy="1499616"/>
          </a:xfrm>
        </p:spPr>
        <p:txBody>
          <a:bodyPr/>
          <a:lstStyle/>
          <a:p>
            <a:r>
              <a:rPr lang="en-GB" dirty="0"/>
              <a:t>Women and the </a:t>
            </a:r>
            <a:r>
              <a:rPr lang="en-GB" dirty="0" smtClean="0"/>
              <a:t>RGS, 1830-present: </a:t>
            </a:r>
            <a:r>
              <a:rPr lang="en-GB" dirty="0"/>
              <a:t>Timeline</a:t>
            </a:r>
          </a:p>
        </p:txBody>
      </p:sp>
      <p:sp>
        <p:nvSpPr>
          <p:cNvPr id="49" name="Nedadgående pil 52"/>
          <p:cNvSpPr>
            <a:spLocks noChangeArrowheads="1"/>
          </p:cNvSpPr>
          <p:nvPr/>
        </p:nvSpPr>
        <p:spPr bwMode="auto">
          <a:xfrm rot="10800000">
            <a:off x="3735447" y="4045745"/>
            <a:ext cx="250825" cy="538162"/>
          </a:xfrm>
          <a:prstGeom prst="downArrow">
            <a:avLst>
              <a:gd name="adj1" fmla="val 50000"/>
              <a:gd name="adj2" fmla="val 50005"/>
            </a:avLst>
          </a:prstGeom>
          <a:gradFill rotWithShape="1">
            <a:gsLst>
              <a:gs pos="0">
                <a:schemeClr val="bg2">
                  <a:lumMod val="20000"/>
                  <a:lumOff val="80000"/>
                </a:schemeClr>
              </a:gs>
              <a:gs pos="100000">
                <a:schemeClr val="bg2">
                  <a:lumMod val="40000"/>
                  <a:lumOff val="60000"/>
                </a:schemeClr>
              </a:gs>
            </a:gsLst>
            <a:lin ang="2700000" scaled="1"/>
          </a:gra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itchFamily="-111" charset="0"/>
              <a:buAutoNum type="arabicPeriod"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-111" charset="0"/>
              <a:ea typeface="+mn-ea"/>
              <a:cs typeface="+mn-cs"/>
            </a:endParaRPr>
          </a:p>
        </p:txBody>
      </p:sp>
      <p:sp>
        <p:nvSpPr>
          <p:cNvPr id="50" name="Rektangel 57"/>
          <p:cNvSpPr>
            <a:spLocks noChangeArrowheads="1"/>
          </p:cNvSpPr>
          <p:nvPr/>
        </p:nvSpPr>
        <p:spPr bwMode="auto">
          <a:xfrm>
            <a:off x="522457" y="4874340"/>
            <a:ext cx="16795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80168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-111" charset="0"/>
                <a:ea typeface="+mn-ea"/>
                <a:cs typeface="Arial" charset="0"/>
              </a:rPr>
              <a:t>Foundation of the Royal Geographical Society</a:t>
            </a:r>
            <a:endParaRPr kumimoji="0" lang="en-US" sz="1800" b="0" i="0" u="none" strike="noStrike" kern="120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-111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3372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A41AC481-B287-49C8-90EF-C669597D2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Calibri</vt:lpstr>
      <vt:lpstr>Tw Cen MT</vt:lpstr>
      <vt:lpstr>Tw Cen MT Condensed</vt:lpstr>
      <vt:lpstr>Wingdings 3</vt:lpstr>
      <vt:lpstr>Integral</vt:lpstr>
      <vt:lpstr>Women and the RGS, 1830-present: Timeline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 and the RGS, 1830-present: Timeline</dc:title>
  <dc:creator>Sarah Evans</dc:creator>
  <cp:lastModifiedBy>Sarah Evans</cp:lastModifiedBy>
  <cp:revision>1</cp:revision>
  <dcterms:created xsi:type="dcterms:W3CDTF">2018-02-28T16:10:24Z</dcterms:created>
  <dcterms:modified xsi:type="dcterms:W3CDTF">2018-02-28T16:10:30Z</dcterms:modified>
</cp:coreProperties>
</file>