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sldIdLst>
    <p:sldId id="299" r:id="rId6"/>
    <p:sldId id="342" r:id="rId7"/>
    <p:sldId id="338" r:id="rId8"/>
    <p:sldId id="346" r:id="rId9"/>
    <p:sldId id="348" r:id="rId10"/>
    <p:sldId id="337" r:id="rId11"/>
    <p:sldId id="344" r:id="rId12"/>
    <p:sldId id="347" r:id="rId13"/>
    <p:sldId id="319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797E01"/>
    <a:srgbClr val="740160"/>
    <a:srgbClr val="B70005"/>
    <a:srgbClr val="F54C00"/>
    <a:srgbClr val="CE5300"/>
    <a:srgbClr val="D65700"/>
    <a:srgbClr val="D66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474" y="58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6D574-CA4E-41EC-BFB7-1A202831826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6988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D9BD6-16DF-460D-8818-BAFF0451FD4D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7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05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E1A6E-B03C-4BA9-BCC3-75FC69A50594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8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2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C778C-4985-4B87-A566-26D203ABF273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10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48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EEAF-DD4E-4CF4-BBA0-EAA76F911A92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6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17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577BE-B60F-4443-89BA-AC6850FF3B7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364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CE6AA-BD4D-4B50-801E-5FC26DDB2F1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1521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CBFF-0372-4B6D-9726-814647025C5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023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9EC163C-451A-4E6F-ACF7-668EB386970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372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640"/>
            <a:ext cx="5471889" cy="141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GB" altLang="en-US" dirty="0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 altLang="en-US" dirty="0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3FE48AF-ABF3-40F6-B23F-7A4E1289867F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 dirty="0">
              <a:latin typeface="Times New Roman" pitchFamily="18" charset="0"/>
            </a:endParaRPr>
          </a:p>
        </p:txBody>
      </p:sp>
      <p:pic>
        <p:nvPicPr>
          <p:cNvPr id="23" name="Picture 15" descr="rg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INUang4oMA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gs.org/migrantsonthemargi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 anchor="t"/>
          <a:lstStyle/>
          <a:p>
            <a:r>
              <a:rPr lang="en-GB" altLang="en-US" b="1" dirty="0">
                <a:latin typeface="Calibri" panose="020F0502020204030204" pitchFamily="34" charset="0"/>
              </a:rPr>
              <a:t>Dispelling </a:t>
            </a:r>
            <a:r>
              <a:rPr lang="en-GB" altLang="en-US" b="1">
                <a:latin typeface="Calibri" panose="020F0502020204030204" pitchFamily="34" charset="0"/>
              </a:rPr>
              <a:t>migration myths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en-US" sz="2600" dirty="0"/>
              <a:t> </a:t>
            </a:r>
            <a:endParaRPr lang="en-US" altLang="en-US" sz="2600" dirty="0"/>
          </a:p>
        </p:txBody>
      </p:sp>
      <p:sp>
        <p:nvSpPr>
          <p:cNvPr id="69636" name="Oval 4"/>
          <p:cNvSpPr>
            <a:spLocks noChangeArrowheads="1"/>
          </p:cNvSpPr>
          <p:nvPr/>
        </p:nvSpPr>
        <p:spPr bwMode="auto">
          <a:xfrm>
            <a:off x="247270" y="2852936"/>
            <a:ext cx="2665413" cy="2663825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3276600" y="2924944"/>
            <a:ext cx="2592388" cy="2663825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6233567" y="2924944"/>
            <a:ext cx="2627312" cy="2663825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B70005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162961"/>
            <a:ext cx="7992888" cy="3959225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</a:rPr>
              <a:t>Explore</a:t>
            </a:r>
            <a:r>
              <a:rPr lang="en-GB" dirty="0">
                <a:latin typeface="Calibri" panose="020F0502020204030204" pitchFamily="34" charset="0"/>
              </a:rPr>
              <a:t> why do people </a:t>
            </a:r>
            <a:r>
              <a:rPr lang="en-GB" b="1" dirty="0">
                <a:latin typeface="Calibri" panose="020F0502020204030204" pitchFamily="34" charset="0"/>
              </a:rPr>
              <a:t>move</a:t>
            </a:r>
            <a:r>
              <a:rPr lang="en-GB" dirty="0">
                <a:latin typeface="Calibri" panose="020F0502020204030204" pitchFamily="34" charset="0"/>
              </a:rPr>
              <a:t>? </a:t>
            </a:r>
          </a:p>
          <a:p>
            <a:r>
              <a:rPr lang="en-GB" b="1" dirty="0">
                <a:latin typeface="Calibri" panose="020F0502020204030204" pitchFamily="34" charset="0"/>
              </a:rPr>
              <a:t>How</a:t>
            </a:r>
            <a:r>
              <a:rPr lang="en-GB" dirty="0">
                <a:latin typeface="Calibri" panose="020F0502020204030204" pitchFamily="34" charset="0"/>
              </a:rPr>
              <a:t> is this impacting </a:t>
            </a:r>
            <a:r>
              <a:rPr lang="en-GB" b="1" dirty="0">
                <a:latin typeface="Calibri" panose="020F0502020204030204" pitchFamily="34" charset="0"/>
              </a:rPr>
              <a:t>urban growth</a:t>
            </a:r>
            <a:r>
              <a:rPr lang="en-GB" dirty="0">
                <a:latin typeface="Calibri" panose="020F0502020204030204" pitchFamily="34" charset="0"/>
              </a:rPr>
              <a:t>?</a:t>
            </a:r>
          </a:p>
          <a:p>
            <a:r>
              <a:rPr lang="en-GB" b="1" dirty="0">
                <a:latin typeface="Calibri" panose="020F0502020204030204" pitchFamily="34" charset="0"/>
              </a:rPr>
              <a:t>Why</a:t>
            </a:r>
            <a:r>
              <a:rPr lang="en-GB" dirty="0">
                <a:latin typeface="Calibri" panose="020F0502020204030204" pitchFamily="34" charset="0"/>
              </a:rPr>
              <a:t> comics and zines can link </a:t>
            </a:r>
            <a:r>
              <a:rPr lang="en-GB" b="1" dirty="0">
                <a:latin typeface="Calibri" panose="020F0502020204030204" pitchFamily="34" charset="0"/>
              </a:rPr>
              <a:t>local</a:t>
            </a:r>
            <a:r>
              <a:rPr lang="en-GB" dirty="0">
                <a:latin typeface="Calibri" panose="020F0502020204030204" pitchFamily="34" charset="0"/>
              </a:rPr>
              <a:t> stories to </a:t>
            </a:r>
            <a:r>
              <a:rPr lang="en-GB" b="1" dirty="0">
                <a:latin typeface="Calibri" panose="020F0502020204030204" pitchFamily="34" charset="0"/>
              </a:rPr>
              <a:t>global</a:t>
            </a:r>
            <a:r>
              <a:rPr lang="en-GB" dirty="0">
                <a:latin typeface="Calibri" panose="020F0502020204030204" pitchFamily="34" charset="0"/>
              </a:rPr>
              <a:t> issues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66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740160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What is a zine?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10275" y="1916832"/>
            <a:ext cx="8424936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None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Inspired by </a:t>
            </a:r>
            <a:r>
              <a:rPr lang="en-GB" b="1" kern="0" dirty="0">
                <a:latin typeface="Calibri" panose="020F0502020204030204" pitchFamily="34" charset="0"/>
              </a:rPr>
              <a:t>everyday stories </a:t>
            </a:r>
            <a:r>
              <a:rPr lang="en-GB" kern="0" dirty="0">
                <a:latin typeface="Calibri" panose="020F0502020204030204" pitchFamily="34" charset="0"/>
              </a:rPr>
              <a:t>and </a:t>
            </a:r>
            <a:r>
              <a:rPr lang="en-GB" b="1" kern="0" dirty="0">
                <a:latin typeface="Calibri" panose="020F0502020204030204" pitchFamily="34" charset="0"/>
              </a:rPr>
              <a:t>comics </a:t>
            </a:r>
            <a:r>
              <a:rPr lang="en-GB" kern="0" dirty="0">
                <a:latin typeface="Calibri" panose="020F0502020204030204" pitchFamily="34" charset="0"/>
              </a:rPr>
              <a:t>we want you to </a:t>
            </a:r>
            <a:r>
              <a:rPr lang="en-GB" b="1" kern="0" dirty="0">
                <a:latin typeface="Calibri" panose="020F0502020204030204" pitchFamily="34" charset="0"/>
              </a:rPr>
              <a:t>make your own publication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GB" b="1" kern="0" dirty="0">
                <a:latin typeface="Calibri" panose="020F0502020204030204" pitchFamily="34" charset="0"/>
              </a:rPr>
              <a:t>What is a zine?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kern="0" dirty="0">
                <a:latin typeface="Calibri" panose="020F0502020204030204" pitchFamily="34" charset="0"/>
              </a:rPr>
              <a:t>Small DIY publication, made cheaply, like a physical blog – it can be anything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b="1" kern="0" dirty="0">
                <a:latin typeface="Calibri" panose="020F0502020204030204" pitchFamily="34" charset="0"/>
                <a:hlinkClick r:id="rId2"/>
              </a:rPr>
              <a:t>https://www.youtube.com/watch?v=9INUang4oMA</a:t>
            </a:r>
            <a:r>
              <a:rPr lang="en-GB" b="1" kern="0" dirty="0">
                <a:latin typeface="Calibri" panose="020F0502020204030204" pitchFamily="34" charset="0"/>
              </a:rPr>
              <a:t> 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414541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797E01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What is a zine?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10275" y="1916832"/>
            <a:ext cx="842493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None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GB" b="1" kern="0" dirty="0">
                <a:latin typeface="Calibri" panose="020F0502020204030204" pitchFamily="34" charset="0"/>
              </a:rPr>
              <a:t>What goes into a zine?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Short stories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Cuttings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Drawings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Annotated images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Maps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Diagrams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Poems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Art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GB" b="1" kern="0" dirty="0">
              <a:latin typeface="Calibri" panose="020F0502020204030204" pitchFamily="34" charset="0"/>
            </a:endParaRPr>
          </a:p>
          <a:p>
            <a:endParaRPr lang="en-GB" kern="0" dirty="0"/>
          </a:p>
        </p:txBody>
      </p:sp>
      <p:pic>
        <p:nvPicPr>
          <p:cNvPr id="1026" name="Picture 2" descr="Image result for z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60848"/>
            <a:ext cx="309634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zin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399" y="4257092"/>
            <a:ext cx="3082788" cy="231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99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1415B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Why use zines?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07504" y="2145759"/>
            <a:ext cx="842493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None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914400" lvl="1" indent="-457200" algn="l">
              <a:buClr>
                <a:srgbClr val="D65700"/>
              </a:buClr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Anyone can make one, you don’t need to be an artist – it is </a:t>
            </a:r>
            <a:r>
              <a:rPr lang="en-GB" b="1" kern="0" dirty="0">
                <a:latin typeface="Calibri" panose="020F0502020204030204" pitchFamily="34" charset="0"/>
              </a:rPr>
              <a:t>democratic</a:t>
            </a:r>
            <a:r>
              <a:rPr lang="en-GB" kern="0" dirty="0">
                <a:latin typeface="Calibri" panose="020F0502020204030204" pitchFamily="34" charset="0"/>
              </a:rPr>
              <a:t>, and can include anything!</a:t>
            </a:r>
            <a:br>
              <a:rPr lang="en-GB" kern="0" dirty="0">
                <a:latin typeface="Calibri" panose="020F0502020204030204" pitchFamily="34" charset="0"/>
              </a:rPr>
            </a:br>
            <a:endParaRPr lang="en-GB" kern="0" dirty="0">
              <a:latin typeface="Calibri" panose="020F0502020204030204" pitchFamily="34" charset="0"/>
            </a:endParaRPr>
          </a:p>
          <a:p>
            <a:pPr marL="914400" lvl="1" indent="-457200" algn="l">
              <a:buClr>
                <a:srgbClr val="D65700"/>
              </a:buClr>
              <a:buFont typeface="Courier New" panose="02070309020205020404" pitchFamily="49" charset="0"/>
              <a:buChar char="o"/>
            </a:pPr>
            <a:r>
              <a:rPr lang="en-GB" b="1" kern="0" dirty="0">
                <a:latin typeface="Calibri" panose="020F0502020204030204" pitchFamily="34" charset="0"/>
              </a:rPr>
              <a:t>Cutting and pasting </a:t>
            </a:r>
            <a:r>
              <a:rPr lang="en-GB" kern="0" dirty="0">
                <a:latin typeface="Calibri" panose="020F0502020204030204" pitchFamily="34" charset="0"/>
              </a:rPr>
              <a:t>is key – you can cut, paste, and </a:t>
            </a:r>
            <a:r>
              <a:rPr lang="en-GB" b="1" kern="0" dirty="0">
                <a:latin typeface="Calibri" panose="020F0502020204030204" pitchFamily="34" charset="0"/>
              </a:rPr>
              <a:t>repurpose images from dominant print media </a:t>
            </a:r>
            <a:r>
              <a:rPr lang="en-GB" kern="0" dirty="0">
                <a:latin typeface="Calibri" panose="020F0502020204030204" pitchFamily="34" charset="0"/>
              </a:rPr>
              <a:t>to tell </a:t>
            </a:r>
            <a:r>
              <a:rPr lang="en-GB" b="1" kern="0" dirty="0">
                <a:latin typeface="Calibri" panose="020F0502020204030204" pitchFamily="34" charset="0"/>
              </a:rPr>
              <a:t>different stories </a:t>
            </a:r>
            <a:r>
              <a:rPr lang="en-GB" kern="0" dirty="0">
                <a:latin typeface="Calibri" panose="020F0502020204030204" pitchFamily="34" charset="0"/>
              </a:rPr>
              <a:t>(Bagelman, 2015)</a:t>
            </a:r>
            <a:br>
              <a:rPr lang="en-GB" kern="0" dirty="0">
                <a:latin typeface="Calibri" panose="020F0502020204030204" pitchFamily="34" charset="0"/>
              </a:rPr>
            </a:br>
            <a:endParaRPr lang="en-GB" kern="0" dirty="0">
              <a:latin typeface="Calibri" panose="020F0502020204030204" pitchFamily="34" charset="0"/>
            </a:endParaRPr>
          </a:p>
          <a:p>
            <a:pPr marL="914400" lvl="1" indent="-457200" algn="l">
              <a:buClr>
                <a:srgbClr val="D65700"/>
              </a:buClr>
              <a:buFont typeface="Courier New" panose="02070309020205020404" pitchFamily="49" charset="0"/>
              <a:buChar char="o"/>
            </a:pPr>
            <a:r>
              <a:rPr lang="en-GB" kern="0" dirty="0">
                <a:latin typeface="Calibri" panose="020F0502020204030204" pitchFamily="34" charset="0"/>
              </a:rPr>
              <a:t>Be inspired by </a:t>
            </a:r>
            <a:r>
              <a:rPr lang="en-GB" b="1" kern="0" dirty="0">
                <a:latin typeface="Calibri" panose="020F0502020204030204" pitchFamily="34" charset="0"/>
              </a:rPr>
              <a:t>PositiveNegatives</a:t>
            </a:r>
            <a:r>
              <a:rPr lang="en-GB" kern="0" dirty="0">
                <a:latin typeface="Calibri" panose="020F0502020204030204" pitchFamily="34" charset="0"/>
              </a:rPr>
              <a:t> comics, and their stories</a:t>
            </a:r>
          </a:p>
          <a:p>
            <a:pPr>
              <a:buClr>
                <a:srgbClr val="D65700"/>
              </a:buClr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3513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54C00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Make your own zine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62961"/>
            <a:ext cx="8424936" cy="3959225"/>
          </a:xfrm>
        </p:spPr>
        <p:txBody>
          <a:bodyPr/>
          <a:lstStyle/>
          <a:p>
            <a:pPr lvl="1"/>
            <a:endParaRPr lang="en-GB" i="1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9552" y="2204864"/>
            <a:ext cx="828092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GB" kern="0" dirty="0">
                <a:latin typeface="Calibri" panose="020F0502020204030204" pitchFamily="34" charset="0"/>
              </a:rPr>
              <a:t>Use your knowledge of the Migrants on the Margins to produce a zine on the theme of </a:t>
            </a:r>
            <a:r>
              <a:rPr lang="en-GB" b="1" kern="0" dirty="0">
                <a:latin typeface="Calibri" panose="020F0502020204030204" pitchFamily="34" charset="0"/>
              </a:rPr>
              <a:t>migration</a:t>
            </a:r>
            <a:r>
              <a:rPr lang="en-GB" kern="0" dirty="0">
                <a:latin typeface="Calibri" panose="020F0502020204030204" pitchFamily="34" charset="0"/>
              </a:rPr>
              <a:t> and </a:t>
            </a:r>
            <a:r>
              <a:rPr lang="en-GB" b="1" kern="0" dirty="0">
                <a:latin typeface="Calibri" panose="020F0502020204030204" pitchFamily="34" charset="0"/>
              </a:rPr>
              <a:t>urban change</a:t>
            </a:r>
            <a:r>
              <a:rPr lang="en-GB" kern="0" dirty="0">
                <a:latin typeface="Calibri" panose="020F0502020204030204" pitchFamily="34" charset="0"/>
              </a:rPr>
              <a:t> </a:t>
            </a:r>
          </a:p>
          <a:p>
            <a:r>
              <a:rPr lang="en-GB" kern="0" dirty="0">
                <a:latin typeface="Calibri" panose="020F0502020204030204" pitchFamily="34" charset="0"/>
              </a:rPr>
              <a:t>Use the </a:t>
            </a:r>
            <a:r>
              <a:rPr lang="en-GB" b="1" kern="0" dirty="0">
                <a:latin typeface="Calibri" panose="020F0502020204030204" pitchFamily="34" charset="0"/>
              </a:rPr>
              <a:t>materials</a:t>
            </a:r>
            <a:r>
              <a:rPr lang="en-GB" kern="0" dirty="0">
                <a:latin typeface="Calibri" panose="020F0502020204030204" pitchFamily="34" charset="0"/>
              </a:rPr>
              <a:t> and </a:t>
            </a:r>
            <a:r>
              <a:rPr lang="en-GB" b="1" kern="0" dirty="0">
                <a:latin typeface="Calibri" panose="020F0502020204030204" pitchFamily="34" charset="0"/>
              </a:rPr>
              <a:t>resources</a:t>
            </a:r>
            <a:r>
              <a:rPr lang="en-GB" kern="0" dirty="0">
                <a:latin typeface="Calibri" panose="020F0502020204030204" pitchFamily="34" charset="0"/>
              </a:rPr>
              <a:t> provided – cut and paste, write stories, poems, annotate images, draw diagrams, adverts etc. to explore </a:t>
            </a:r>
            <a:r>
              <a:rPr lang="en-GB" b="1" kern="0" dirty="0">
                <a:latin typeface="Calibri" panose="020F0502020204030204" pitchFamily="34" charset="0"/>
              </a:rPr>
              <a:t>themes across the migrants on the margins project</a:t>
            </a:r>
            <a:r>
              <a:rPr lang="en-GB" kern="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GB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797E01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What are the themes?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1988840"/>
            <a:ext cx="8568953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None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algn="l"/>
            <a:r>
              <a:rPr lang="en-US" kern="0" dirty="0">
                <a:latin typeface="Calibri" panose="020F0502020204030204" pitchFamily="34" charset="0"/>
              </a:rPr>
              <a:t>In groups, choose </a:t>
            </a:r>
            <a:r>
              <a:rPr lang="en-US" b="1" kern="0" dirty="0">
                <a:latin typeface="Calibri" panose="020F0502020204030204" pitchFamily="34" charset="0"/>
              </a:rPr>
              <a:t>ONE</a:t>
            </a:r>
            <a:r>
              <a:rPr lang="en-US" kern="0" dirty="0">
                <a:latin typeface="Calibri" panose="020F0502020204030204" pitchFamily="34" charset="0"/>
              </a:rPr>
              <a:t> theme that will form the basis of your zine. </a:t>
            </a:r>
            <a:endParaRPr lang="en-GB" kern="0" dirty="0">
              <a:latin typeface="Calibri" panose="020F0502020204030204" pitchFamily="34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Food and water security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Housing and planning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Employment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Environment and climate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Family and networks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Education and health</a:t>
            </a:r>
          </a:p>
        </p:txBody>
      </p:sp>
    </p:spTree>
    <p:extLst>
      <p:ext uri="{BB962C8B-B14F-4D97-AF65-F5344CB8AC3E}">
        <p14:creationId xmlns:p14="http://schemas.microsoft.com/office/powerpoint/2010/main" val="2747815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B70005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Make your own zine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3568" y="2132856"/>
            <a:ext cx="8051643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None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endParaRPr lang="en-GB" b="1" kern="0" dirty="0">
              <a:latin typeface="Calibri" panose="020F05020202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35968" y="2285256"/>
            <a:ext cx="8051643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None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algn="l"/>
            <a:endParaRPr lang="en-GB" kern="0" dirty="0">
              <a:latin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68929" y="2132857"/>
            <a:ext cx="8280920" cy="4139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GB" kern="0" dirty="0">
                <a:latin typeface="Calibri" panose="020F0502020204030204" pitchFamily="34" charset="0"/>
              </a:rPr>
              <a:t>The objective is the share reasons ‘</a:t>
            </a:r>
            <a:r>
              <a:rPr lang="en-GB" b="1" kern="0" dirty="0">
                <a:latin typeface="Calibri" panose="020F0502020204030204" pitchFamily="34" charset="0"/>
              </a:rPr>
              <a:t>why people move</a:t>
            </a:r>
            <a:r>
              <a:rPr lang="en-GB" kern="0" dirty="0">
                <a:latin typeface="Calibri" panose="020F0502020204030204" pitchFamily="34" charset="0"/>
              </a:rPr>
              <a:t>’ and to dispel </a:t>
            </a:r>
            <a:r>
              <a:rPr lang="en-GB" b="1" kern="0" dirty="0">
                <a:latin typeface="Calibri" panose="020F0502020204030204" pitchFamily="34" charset="0"/>
              </a:rPr>
              <a:t>negative myths </a:t>
            </a:r>
            <a:r>
              <a:rPr lang="en-GB" kern="0" dirty="0">
                <a:latin typeface="Calibri" panose="020F0502020204030204" pitchFamily="34" charset="0"/>
              </a:rPr>
              <a:t>and </a:t>
            </a:r>
            <a:r>
              <a:rPr lang="en-GB" b="1" kern="0" dirty="0">
                <a:latin typeface="Calibri" panose="020F0502020204030204" pitchFamily="34" charset="0"/>
              </a:rPr>
              <a:t>stereotypes</a:t>
            </a:r>
            <a:r>
              <a:rPr lang="en-GB" kern="0" dirty="0">
                <a:latin typeface="Calibri" panose="020F0502020204030204" pitchFamily="34" charset="0"/>
              </a:rPr>
              <a:t> around global migration</a:t>
            </a:r>
            <a:br>
              <a:rPr lang="en-GB" kern="0" dirty="0">
                <a:latin typeface="Calibri" panose="020F0502020204030204" pitchFamily="34" charset="0"/>
              </a:rPr>
            </a:br>
            <a:endParaRPr lang="en-GB" kern="0" dirty="0">
              <a:latin typeface="Calibri" panose="020F0502020204030204" pitchFamily="34" charset="0"/>
            </a:endParaRPr>
          </a:p>
          <a:p>
            <a:pPr lvl="1"/>
            <a:r>
              <a:rPr lang="en-GB" b="1" dirty="0">
                <a:latin typeface="Calibri" panose="020F0502020204030204" pitchFamily="34" charset="0"/>
              </a:rPr>
              <a:t>Explore</a:t>
            </a:r>
            <a:r>
              <a:rPr lang="en-GB" dirty="0">
                <a:latin typeface="Calibri" panose="020F0502020204030204" pitchFamily="34" charset="0"/>
              </a:rPr>
              <a:t> why do people </a:t>
            </a:r>
            <a:r>
              <a:rPr lang="en-GB" b="1" dirty="0">
                <a:latin typeface="Calibri" panose="020F0502020204030204" pitchFamily="34" charset="0"/>
              </a:rPr>
              <a:t>move</a:t>
            </a:r>
            <a:r>
              <a:rPr lang="en-GB" dirty="0">
                <a:latin typeface="Calibri" panose="020F0502020204030204" pitchFamily="34" charset="0"/>
              </a:rPr>
              <a:t>? </a:t>
            </a:r>
          </a:p>
          <a:p>
            <a:pPr lvl="1"/>
            <a:r>
              <a:rPr lang="en-GB" b="1" dirty="0">
                <a:latin typeface="Calibri" panose="020F0502020204030204" pitchFamily="34" charset="0"/>
              </a:rPr>
              <a:t>How</a:t>
            </a:r>
            <a:r>
              <a:rPr lang="en-GB" dirty="0">
                <a:latin typeface="Calibri" panose="020F0502020204030204" pitchFamily="34" charset="0"/>
              </a:rPr>
              <a:t> is this impacting </a:t>
            </a:r>
            <a:r>
              <a:rPr lang="en-GB" b="1" dirty="0">
                <a:latin typeface="Calibri" panose="020F0502020204030204" pitchFamily="34" charset="0"/>
              </a:rPr>
              <a:t>urban growth</a:t>
            </a:r>
            <a:r>
              <a:rPr lang="en-GB" dirty="0">
                <a:latin typeface="Calibri" panose="020F0502020204030204" pitchFamily="34" charset="0"/>
              </a:rPr>
              <a:t>?</a:t>
            </a:r>
          </a:p>
          <a:p>
            <a:pPr lvl="1"/>
            <a:r>
              <a:rPr lang="en-GB" b="1" dirty="0">
                <a:latin typeface="Calibri" panose="020F0502020204030204" pitchFamily="34" charset="0"/>
              </a:rPr>
              <a:t>Why</a:t>
            </a:r>
            <a:r>
              <a:rPr lang="en-GB" dirty="0">
                <a:latin typeface="Calibri" panose="020F0502020204030204" pitchFamily="34" charset="0"/>
              </a:rPr>
              <a:t> comics and zines can link </a:t>
            </a:r>
            <a:r>
              <a:rPr lang="en-GB" b="1" dirty="0">
                <a:latin typeface="Calibri" panose="020F0502020204030204" pitchFamily="34" charset="0"/>
              </a:rPr>
              <a:t>local</a:t>
            </a:r>
            <a:r>
              <a:rPr lang="en-GB" dirty="0">
                <a:latin typeface="Calibri" panose="020F0502020204030204" pitchFamily="34" charset="0"/>
              </a:rPr>
              <a:t> stories to </a:t>
            </a:r>
            <a:r>
              <a:rPr lang="en-GB" b="1" dirty="0">
                <a:latin typeface="Calibri" panose="020F0502020204030204" pitchFamily="34" charset="0"/>
              </a:rPr>
              <a:t>global</a:t>
            </a:r>
            <a:r>
              <a:rPr lang="en-GB" dirty="0">
                <a:latin typeface="Calibri" panose="020F0502020204030204" pitchFamily="34" charset="0"/>
              </a:rPr>
              <a:t> issues</a:t>
            </a:r>
          </a:p>
          <a:p>
            <a:endParaRPr lang="en-GB" kern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kern="0" dirty="0">
              <a:latin typeface="Calibri" panose="020F0502020204030204" pitchFamily="34" charset="0"/>
            </a:endParaRPr>
          </a:p>
          <a:p>
            <a:endParaRPr lang="en-GB" kern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kern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b="1" kern="0" dirty="0">
              <a:latin typeface="Calibri" panose="020F0502020204030204" pitchFamily="34" charset="0"/>
            </a:endParaRPr>
          </a:p>
          <a:p>
            <a:endParaRPr lang="en-GB" b="1" kern="0" dirty="0">
              <a:latin typeface="Calibri" panose="020F0502020204030204" pitchFamily="34" charset="0"/>
            </a:endParaRPr>
          </a:p>
        </p:txBody>
      </p:sp>
      <p:sp>
        <p:nvSpPr>
          <p:cNvPr id="3" name="AutoShape 2" descr="Image result for migration headlin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543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40160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Make your own zine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9460" y="1923327"/>
            <a:ext cx="8424936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None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None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algn="l"/>
            <a:endParaRPr lang="en-GB" sz="1800" kern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68929" y="1988840"/>
            <a:ext cx="8280920" cy="4283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1415B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GB" kern="0" dirty="0">
                <a:latin typeface="Calibri" panose="020F0502020204030204" pitchFamily="34" charset="0"/>
              </a:rPr>
              <a:t>Each page should be </a:t>
            </a:r>
            <a:r>
              <a:rPr lang="en-GB" b="1" kern="0" dirty="0">
                <a:latin typeface="Calibri" panose="020F0502020204030204" pitchFamily="34" charset="0"/>
              </a:rPr>
              <a:t>¼ sheet of A4 paper</a:t>
            </a:r>
            <a:endParaRPr lang="en-GB" kern="0" dirty="0">
              <a:latin typeface="Calibri" panose="020F0502020204030204" pitchFamily="34" charset="0"/>
            </a:endParaRPr>
          </a:p>
          <a:p>
            <a:r>
              <a:rPr lang="en-GB" kern="0" dirty="0">
                <a:latin typeface="Calibri" panose="020F0502020204030204" pitchFamily="34" charset="0"/>
              </a:rPr>
              <a:t>Use the folded sheets of paper as sections of the zine</a:t>
            </a:r>
          </a:p>
          <a:p>
            <a:r>
              <a:rPr lang="en-GB" kern="0" dirty="0">
                <a:latin typeface="Calibri" panose="020F0502020204030204" pitchFamily="34" charset="0"/>
              </a:rPr>
              <a:t>Write the </a:t>
            </a:r>
            <a:r>
              <a:rPr lang="en-GB" b="1" kern="0" dirty="0">
                <a:latin typeface="Calibri" panose="020F0502020204030204" pitchFamily="34" charset="0"/>
              </a:rPr>
              <a:t>theme</a:t>
            </a:r>
            <a:r>
              <a:rPr lang="en-GB" kern="0" dirty="0">
                <a:latin typeface="Calibri" panose="020F0502020204030204" pitchFamily="34" charset="0"/>
              </a:rPr>
              <a:t> at the top of your first page – this can be drawn creatively too!</a:t>
            </a:r>
          </a:p>
          <a:p>
            <a:r>
              <a:rPr lang="en-GB" kern="0" dirty="0">
                <a:latin typeface="Calibri" panose="020F0502020204030204" pitchFamily="34" charset="0"/>
              </a:rPr>
              <a:t>Use </a:t>
            </a:r>
            <a:r>
              <a:rPr lang="en-GB" b="1" kern="0" dirty="0">
                <a:latin typeface="Calibri" panose="020F0502020204030204" pitchFamily="34" charset="0"/>
                <a:hlinkClick r:id="rId2"/>
              </a:rPr>
              <a:t>www.rgs.org/migrantsonthemargins</a:t>
            </a:r>
            <a:r>
              <a:rPr lang="en-GB" b="1" kern="0" dirty="0">
                <a:latin typeface="Calibri" panose="020F0502020204030204" pitchFamily="34" charset="0"/>
              </a:rPr>
              <a:t> </a:t>
            </a:r>
            <a:r>
              <a:rPr lang="en-GB" kern="0" dirty="0">
                <a:latin typeface="Calibri" panose="020F0502020204030204" pitchFamily="34" charset="0"/>
              </a:rPr>
              <a:t>for your research</a:t>
            </a:r>
          </a:p>
          <a:p>
            <a:endParaRPr lang="en-GB" kern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kern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b="1" kern="0" dirty="0">
              <a:latin typeface="Calibri" panose="020F0502020204030204" pitchFamily="34" charset="0"/>
            </a:endParaRPr>
          </a:p>
          <a:p>
            <a:endParaRPr lang="en-GB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60267"/>
      </p:ext>
    </p:extLst>
  </p:cSld>
  <p:clrMapOvr>
    <a:masterClrMapping/>
  </p:clrMapOvr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742DD8A-9BC6-4A23-BCDE-EC7DB5285B4B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98F062F-9C3B-4F2F-A91A-AAFB269D8463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7CB864A-D7FD-42EA-8011-3A449F9A32C3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BBB2515D-2387-4869-BE63-C6D8B74D47C3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1216</TotalTime>
  <Words>306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Helvetica</vt:lpstr>
      <vt:lpstr>Times New Roman</vt:lpstr>
      <vt:lpstr>Wingdings</vt:lpstr>
      <vt:lpstr>RGS-IBG Powerpoint template</vt:lpstr>
      <vt:lpstr>Dispelling migration myths</vt:lpstr>
      <vt:lpstr>Learning objectives</vt:lpstr>
      <vt:lpstr>What is a zine?</vt:lpstr>
      <vt:lpstr>What is a zine?</vt:lpstr>
      <vt:lpstr>Why use zines?</vt:lpstr>
      <vt:lpstr>Make your own zine</vt:lpstr>
      <vt:lpstr>What are the themes?</vt:lpstr>
      <vt:lpstr>Make your own zine</vt:lpstr>
      <vt:lpstr>Make your own zine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Laura Price</dc:creator>
  <cp:lastModifiedBy>Edward Badger</cp:lastModifiedBy>
  <cp:revision>82</cp:revision>
  <dcterms:created xsi:type="dcterms:W3CDTF">2017-02-07T15:05:32Z</dcterms:created>
  <dcterms:modified xsi:type="dcterms:W3CDTF">2019-08-09T08:09:23Z</dcterms:modified>
</cp:coreProperties>
</file>