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0" r:id="rId2"/>
  </p:sldMasterIdLst>
  <p:notesMasterIdLst>
    <p:notesMasterId r:id="rId24"/>
  </p:notesMasterIdLst>
  <p:sldIdLst>
    <p:sldId id="299" r:id="rId3"/>
    <p:sldId id="325" r:id="rId4"/>
    <p:sldId id="345" r:id="rId5"/>
    <p:sldId id="341" r:id="rId6"/>
    <p:sldId id="342" r:id="rId7"/>
    <p:sldId id="352" r:id="rId8"/>
    <p:sldId id="354" r:id="rId9"/>
    <p:sldId id="353" r:id="rId10"/>
    <p:sldId id="356" r:id="rId11"/>
    <p:sldId id="346" r:id="rId12"/>
    <p:sldId id="331" r:id="rId13"/>
    <p:sldId id="348" r:id="rId14"/>
    <p:sldId id="349" r:id="rId15"/>
    <p:sldId id="350" r:id="rId16"/>
    <p:sldId id="344" r:id="rId17"/>
    <p:sldId id="355" r:id="rId18"/>
    <p:sldId id="328" r:id="rId19"/>
    <p:sldId id="329" r:id="rId20"/>
    <p:sldId id="357" r:id="rId21"/>
    <p:sldId id="339" r:id="rId22"/>
    <p:sldId id="3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15B"/>
    <a:srgbClr val="B70005"/>
    <a:srgbClr val="F54C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C10CE5-E7AD-41D4-AE72-BC47D24ED421}" v="43" dt="2023-01-12T08:50:12.9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1" d="100"/>
          <a:sy n="61" d="100"/>
        </p:scale>
        <p:origin x="816"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3A6998-7026-465D-A817-609A61EB462E}" type="datetimeFigureOut">
              <a:rPr lang="en-GB" smtClean="0"/>
              <a:t>12/01/2023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81347-70F8-45B6-B4CE-9219857FA790}" type="slidenum">
              <a:rPr lang="en-GB" smtClean="0"/>
              <a:t>‹#›</a:t>
            </a:fld>
            <a:endParaRPr lang="en-GB"/>
          </a:p>
        </p:txBody>
      </p:sp>
    </p:spTree>
    <p:extLst>
      <p:ext uri="{BB962C8B-B14F-4D97-AF65-F5344CB8AC3E}">
        <p14:creationId xmlns:p14="http://schemas.microsoft.com/office/powerpoint/2010/main" val="1321296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67541" y="188641"/>
            <a:ext cx="7389779" cy="1542033"/>
          </a:xfrm>
        </p:spPr>
        <p:txBody>
          <a:bodyPr anchor="t"/>
          <a:lstStyle>
            <a:lvl1pPr>
              <a:defRPr sz="4000"/>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566D574-CA4E-41EC-BFB7-1A2028318263}" type="slidenum">
              <a:rPr lang="en-GB" altLang="en-US"/>
              <a:pPr/>
              <a:t>‹#›</a:t>
            </a:fld>
            <a:endParaRPr lang="en-GB" altLang="en-US"/>
          </a:p>
        </p:txBody>
      </p:sp>
    </p:spTree>
    <p:extLst>
      <p:ext uri="{BB962C8B-B14F-4D97-AF65-F5344CB8AC3E}">
        <p14:creationId xmlns:p14="http://schemas.microsoft.com/office/powerpoint/2010/main" val="319423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99DAE7-7745-40D2-8B9A-91C7C51EB222}" type="datetime1">
              <a:rPr lang="en-GB" smtClean="0"/>
              <a:t>12/01/2023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596776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E39C54-3064-45D1-A8B7-56A45EA50DDE}" type="datetime1">
              <a:rPr lang="en-GB" smtClean="0"/>
              <a:t>12/01/2023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811744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1D5D48-3A69-4374-BED8-760CFA4756AD}" type="datetime1">
              <a:rPr lang="en-GB" smtClean="0"/>
              <a:t>12/01/2023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99884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88B62E-8523-4929-8206-C0EEA6970635}" type="datetime1">
              <a:rPr lang="en-GB" smtClean="0"/>
              <a:t>12/01/2023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2728307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45BBB7-1EDF-4174-B9C7-B43866A5DCC1}" type="datetime1">
              <a:rPr lang="en-GB" smtClean="0"/>
              <a:t>12/01/2023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2380660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8CD73A-0062-436C-A9B6-C9A62B7A3AD6}" type="datetime1">
              <a:rPr lang="en-GB" smtClean="0"/>
              <a:t>12/01/2023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2729418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A33A4-C187-450A-8058-DB619630FF3D}" type="datetime1">
              <a:rPr lang="en-GB" smtClean="0"/>
              <a:t>12/01/2023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2175511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BA3539-55FC-4C67-AC30-1F33C5722215}" type="datetime1">
              <a:rPr lang="en-GB" smtClean="0"/>
              <a:t>12/01/2023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1027613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702CDD-AE85-4345-BC94-84098FDF6BBF}" type="datetime1">
              <a:rPr lang="en-GB" smtClean="0"/>
              <a:t>12/01/2023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2349776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A41B6B-B368-4E01-9B17-842DDEFEED63}" type="datetime1">
              <a:rPr lang="en-GB" smtClean="0"/>
              <a:t>12/01/2023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157645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68500" y="190501"/>
            <a:ext cx="7328363" cy="1438299"/>
          </a:xfrm>
        </p:spPr>
        <p:txBody>
          <a:bodyPr anchor="t"/>
          <a:lstStyle>
            <a:lvl1pPr>
              <a:defRPr sz="4000"/>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39D9BD6-16DF-460D-8818-BAFF0451FD4D}" type="slidenum">
              <a:rPr lang="en-GB" altLang="en-US"/>
              <a:pPr/>
              <a:t>‹#›</a:t>
            </a:fld>
            <a:endParaRPr lang="en-GB" altLang="en-US"/>
          </a:p>
        </p:txBody>
      </p:sp>
      <p:pic>
        <p:nvPicPr>
          <p:cNvPr id="7"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30547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635B2F-4162-4626-9104-C2E33458234C}" type="datetime1">
              <a:rPr lang="en-GB" smtClean="0"/>
              <a:t>12/01/2023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1024358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68500" y="190500"/>
            <a:ext cx="7232352" cy="1438300"/>
          </a:xfrm>
        </p:spPr>
        <p:txBody>
          <a:bodyPr anchor="t"/>
          <a:lstStyle>
            <a:lvl1pPr>
              <a:defRPr sz="4000"/>
            </a:lvl1pPr>
          </a:lstStyle>
          <a:p>
            <a:r>
              <a:rPr lang="en-US"/>
              <a:t>Click to edit Master title style</a:t>
            </a:r>
            <a:endParaRPr lang="en-GB" dirty="0"/>
          </a:p>
        </p:txBody>
      </p:sp>
      <p:sp>
        <p:nvSpPr>
          <p:cNvPr id="3" name="Content Placeholder 2"/>
          <p:cNvSpPr>
            <a:spLocks noGrp="1"/>
          </p:cNvSpPr>
          <p:nvPr>
            <p:ph sz="half" idx="1"/>
          </p:nvPr>
        </p:nvSpPr>
        <p:spPr>
          <a:xfrm>
            <a:off x="2032000" y="1844825"/>
            <a:ext cx="4572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807200" y="1844825"/>
            <a:ext cx="4572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94E1A6E-B03C-4BA9-BCC3-75FC69A50594}" type="slidenum">
              <a:rPr lang="en-GB" altLang="en-US"/>
              <a:pPr/>
              <a:t>‹#›</a:t>
            </a:fld>
            <a:endParaRPr lang="en-GB" altLang="en-US"/>
          </a:p>
        </p:txBody>
      </p:sp>
      <p:pic>
        <p:nvPicPr>
          <p:cNvPr id="8"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6930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68500" y="188913"/>
            <a:ext cx="7296811" cy="1439887"/>
          </a:xfrm>
        </p:spPr>
        <p:txBody>
          <a:bodyPr anchor="t"/>
          <a:lstStyle>
            <a:lvl1pPr>
              <a:defRPr sz="4000"/>
            </a:lvl1pPr>
          </a:lstStyle>
          <a:p>
            <a:r>
              <a:rPr lang="en-US"/>
              <a:t>Click to edit Master title style</a:t>
            </a:r>
            <a:endParaRPr lang="en-GB" dirty="0"/>
          </a:p>
        </p:txBody>
      </p:sp>
      <p:sp>
        <p:nvSpPr>
          <p:cNvPr id="3" name="Text Placeholder 2"/>
          <p:cNvSpPr>
            <a:spLocks noGrp="1"/>
          </p:cNvSpPr>
          <p:nvPr>
            <p:ph type="body" idx="1"/>
          </p:nvPr>
        </p:nvSpPr>
        <p:spPr>
          <a:xfrm>
            <a:off x="609600" y="177281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12578"/>
            <a:ext cx="5386917"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8" y="177281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412578"/>
            <a:ext cx="5389033"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77BC778C-4985-4B87-A566-26D203ABF273}" type="slidenum">
              <a:rPr lang="en-GB" altLang="en-US"/>
              <a:pPr/>
              <a:t>‹#›</a:t>
            </a:fld>
            <a:endParaRPr lang="en-GB" altLang="en-US"/>
          </a:p>
        </p:txBody>
      </p:sp>
      <p:pic>
        <p:nvPicPr>
          <p:cNvPr id="10"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2974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68500" y="206902"/>
            <a:ext cx="7232352" cy="1421898"/>
          </a:xfrm>
        </p:spPr>
        <p:txBody>
          <a:bodyPr anchor="t"/>
          <a:lstStyle>
            <a:lvl1pPr>
              <a:defRPr sz="400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1147EEAF-DD4E-4CF4-BBA0-EAA76F911A92}" type="slidenum">
              <a:rPr lang="en-GB" altLang="en-US"/>
              <a:pPr/>
              <a:t>‹#›</a:t>
            </a:fld>
            <a:endParaRPr lang="en-GB" altLang="en-US"/>
          </a:p>
        </p:txBody>
      </p:sp>
      <p:pic>
        <p:nvPicPr>
          <p:cNvPr id="6"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15581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C3D577BE-B60F-4443-89BA-AC6850FF3B72}" type="slidenum">
              <a:rPr lang="en-GB" altLang="en-US"/>
              <a:pPr/>
              <a:t>‹#›</a:t>
            </a:fld>
            <a:endParaRPr lang="en-GB" altLang="en-US"/>
          </a:p>
        </p:txBody>
      </p:sp>
    </p:spTree>
    <p:extLst>
      <p:ext uri="{BB962C8B-B14F-4D97-AF65-F5344CB8AC3E}">
        <p14:creationId xmlns:p14="http://schemas.microsoft.com/office/powerpoint/2010/main" val="43848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9370912"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8" y="188913"/>
            <a:ext cx="6970645" cy="45386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93709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094CE6AA-BD4D-4B50-801E-5FC26DDB2F13}" type="slidenum">
              <a:rPr lang="en-GB" altLang="en-US"/>
              <a:pPr/>
              <a:t>‹#›</a:t>
            </a:fld>
            <a:endParaRPr lang="en-GB" altLang="en-US"/>
          </a:p>
        </p:txBody>
      </p:sp>
    </p:spTree>
    <p:extLst>
      <p:ext uri="{BB962C8B-B14F-4D97-AF65-F5344CB8AC3E}">
        <p14:creationId xmlns:p14="http://schemas.microsoft.com/office/powerpoint/2010/main" val="316878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A00CBFF-0372-4B6D-9726-814647025C50}" type="slidenum">
              <a:rPr lang="en-GB" altLang="en-US"/>
              <a:pPr/>
              <a:t>‹#›</a:t>
            </a:fld>
            <a:endParaRPr lang="en-GB" altLang="en-US"/>
          </a:p>
        </p:txBody>
      </p:sp>
    </p:spTree>
    <p:extLst>
      <p:ext uri="{BB962C8B-B14F-4D97-AF65-F5344CB8AC3E}">
        <p14:creationId xmlns:p14="http://schemas.microsoft.com/office/powerpoint/2010/main" val="3323829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68501" y="188914"/>
            <a:ext cx="7295852" cy="1439887"/>
          </a:xfrm>
        </p:spPr>
        <p:txBody>
          <a:bodyPr/>
          <a:lstStyle/>
          <a:p>
            <a:r>
              <a:rPr lang="en-US"/>
              <a:t>Click to edit Master title style</a:t>
            </a:r>
            <a:endParaRPr lang="en-GB" dirty="0"/>
          </a:p>
        </p:txBody>
      </p:sp>
      <p:sp>
        <p:nvSpPr>
          <p:cNvPr id="3" name="Text Placeholder 2"/>
          <p:cNvSpPr>
            <a:spLocks noGrp="1"/>
          </p:cNvSpPr>
          <p:nvPr>
            <p:ph type="body" sz="half" idx="1"/>
          </p:nvPr>
        </p:nvSpPr>
        <p:spPr>
          <a:xfrm>
            <a:off x="1981233" y="1844824"/>
            <a:ext cx="4572000" cy="4174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756433" y="1844824"/>
            <a:ext cx="4572000" cy="4174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839200" y="6248400"/>
            <a:ext cx="2540000" cy="457200"/>
          </a:xfrm>
        </p:spPr>
        <p:txBody>
          <a:bodyPr/>
          <a:lstStyle>
            <a:lvl1pPr>
              <a:defRPr/>
            </a:lvl1pPr>
          </a:lstStyle>
          <a:p>
            <a:endParaRPr lang="en-GB" altLang="en-US"/>
          </a:p>
        </p:txBody>
      </p:sp>
      <p:sp>
        <p:nvSpPr>
          <p:cNvPr id="6" name="Footer Placeholder 5"/>
          <p:cNvSpPr>
            <a:spLocks noGrp="1"/>
          </p:cNvSpPr>
          <p:nvPr>
            <p:ph type="ftr" sz="quarter" idx="11"/>
          </p:nvPr>
        </p:nvSpPr>
        <p:spPr>
          <a:xfrm>
            <a:off x="4368800" y="6248400"/>
            <a:ext cx="3860800" cy="45720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2032000" y="6248400"/>
            <a:ext cx="1727200" cy="457200"/>
          </a:xfrm>
        </p:spPr>
        <p:txBody>
          <a:bodyPr/>
          <a:lstStyle>
            <a:lvl1pPr>
              <a:defRPr/>
            </a:lvl1pPr>
          </a:lstStyle>
          <a:p>
            <a:fld id="{99EC163C-451A-4E6F-ACF7-668EB3869707}" type="slidenum">
              <a:rPr lang="en-GB" altLang="en-US"/>
              <a:pPr/>
              <a:t>‹#›</a:t>
            </a:fld>
            <a:endParaRPr lang="en-GB" altLang="en-US"/>
          </a:p>
        </p:txBody>
      </p:sp>
    </p:spTree>
    <p:extLst>
      <p:ext uri="{BB962C8B-B14F-4D97-AF65-F5344CB8AC3E}">
        <p14:creationId xmlns:p14="http://schemas.microsoft.com/office/powerpoint/2010/main" val="53794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1968501" y="188641"/>
            <a:ext cx="7295852" cy="141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dirty="0"/>
          </a:p>
        </p:txBody>
      </p:sp>
      <p:sp>
        <p:nvSpPr>
          <p:cNvPr id="46083" name="Rectangle 3"/>
          <p:cNvSpPr>
            <a:spLocks noGrp="1" noChangeArrowheads="1"/>
          </p:cNvSpPr>
          <p:nvPr>
            <p:ph type="body" idx="1"/>
          </p:nvPr>
        </p:nvSpPr>
        <p:spPr bwMode="auto">
          <a:xfrm>
            <a:off x="2032000" y="2060576"/>
            <a:ext cx="93472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6084" name="Rectangle 4"/>
          <p:cNvSpPr>
            <a:spLocks noGrp="1" noChangeArrowheads="1"/>
          </p:cNvSpPr>
          <p:nvPr>
            <p:ph type="dt" sz="half" idx="2"/>
          </p:nvPr>
        </p:nvSpPr>
        <p:spPr bwMode="auto">
          <a:xfrm>
            <a:off x="88392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endParaRPr lang="en-GB" altLang="en-US"/>
          </a:p>
        </p:txBody>
      </p:sp>
      <p:sp>
        <p:nvSpPr>
          <p:cNvPr id="46085" name="Rectangle 5"/>
          <p:cNvSpPr>
            <a:spLocks noGrp="1" noChangeArrowheads="1"/>
          </p:cNvSpPr>
          <p:nvPr>
            <p:ph type="ftr" sz="quarter" idx="3"/>
          </p:nvPr>
        </p:nvSpPr>
        <p:spPr bwMode="auto">
          <a:xfrm>
            <a:off x="43688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GB" altLang="en-US"/>
          </a:p>
        </p:txBody>
      </p:sp>
      <p:sp>
        <p:nvSpPr>
          <p:cNvPr id="46086" name="Rectangle 6"/>
          <p:cNvSpPr>
            <a:spLocks noGrp="1" noChangeArrowheads="1"/>
          </p:cNvSpPr>
          <p:nvPr>
            <p:ph type="sldNum" sz="quarter" idx="4"/>
          </p:nvPr>
        </p:nvSpPr>
        <p:spPr bwMode="auto">
          <a:xfrm>
            <a:off x="2032000" y="6248400"/>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3FE48AF-ABF3-40F6-B23F-7A4E1289867F}" type="slidenum">
              <a:rPr lang="en-GB" altLang="en-US"/>
              <a:pPr/>
              <a:t>‹#›</a:t>
            </a:fld>
            <a:endParaRPr lang="en-GB" altLang="en-US"/>
          </a:p>
        </p:txBody>
      </p:sp>
      <p:sp>
        <p:nvSpPr>
          <p:cNvPr id="46087" name="Line 7"/>
          <p:cNvSpPr>
            <a:spLocks noChangeShapeType="1"/>
          </p:cNvSpPr>
          <p:nvPr userDrawn="1"/>
        </p:nvSpPr>
        <p:spPr bwMode="auto">
          <a:xfrm flipV="1">
            <a:off x="18288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46088" name="Oval 8"/>
          <p:cNvSpPr>
            <a:spLocks noChangeArrowheads="1"/>
          </p:cNvSpPr>
          <p:nvPr userDrawn="1"/>
        </p:nvSpPr>
        <p:spPr bwMode="auto">
          <a:xfrm>
            <a:off x="203200" y="838200"/>
            <a:ext cx="304800" cy="228600"/>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89" name="Oval 9"/>
          <p:cNvSpPr>
            <a:spLocks noChangeArrowheads="1"/>
          </p:cNvSpPr>
          <p:nvPr userDrawn="1"/>
        </p:nvSpPr>
        <p:spPr bwMode="auto">
          <a:xfrm>
            <a:off x="719667" y="838200"/>
            <a:ext cx="304800" cy="228600"/>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90" name="Oval 10"/>
          <p:cNvSpPr>
            <a:spLocks noChangeArrowheads="1"/>
          </p:cNvSpPr>
          <p:nvPr userDrawn="1"/>
        </p:nvSpPr>
        <p:spPr bwMode="auto">
          <a:xfrm>
            <a:off x="1236133" y="838200"/>
            <a:ext cx="304800" cy="228600"/>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pic>
        <p:nvPicPr>
          <p:cNvPr id="23" name="Picture 15" descr="rgs"/>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23615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p:titleStyle>
    <p:bodyStyle>
      <a:lvl1pPr marL="342900" indent="-342900" algn="l" rtl="0" eaLnBrk="1" fontAlgn="base" hangingPunct="1">
        <a:spcBef>
          <a:spcPct val="20000"/>
        </a:spcBef>
        <a:spcAft>
          <a:spcPct val="0"/>
        </a:spcAft>
        <a:buClr>
          <a:srgbClr val="F54C00"/>
        </a:buClr>
        <a:buSzPct val="70000"/>
        <a:buFont typeface="Wingdings" pitchFamily="2" charset="2"/>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Clr>
          <a:srgbClr val="01415B"/>
        </a:buClr>
        <a:buSzPct val="75000"/>
        <a:buFont typeface="Wingdings" pitchFamily="2" charset="2"/>
        <a:buChar char="l"/>
        <a:defRPr sz="2800">
          <a:solidFill>
            <a:schemeClr val="tx2"/>
          </a:solidFill>
          <a:latin typeface="+mn-lt"/>
        </a:defRPr>
      </a:lvl2pPr>
      <a:lvl3pPr marL="1143000" indent="-228600" algn="l" rtl="0" eaLnBrk="1" fontAlgn="base" hangingPunct="1">
        <a:spcBef>
          <a:spcPct val="20000"/>
        </a:spcBef>
        <a:spcAft>
          <a:spcPct val="0"/>
        </a:spcAft>
        <a:buClr>
          <a:srgbClr val="B70005"/>
        </a:buClr>
        <a:buChar char="•"/>
        <a:defRPr sz="2400">
          <a:solidFill>
            <a:schemeClr val="tx2"/>
          </a:solidFill>
          <a:latin typeface="+mn-lt"/>
        </a:defRPr>
      </a:lvl3pPr>
      <a:lvl4pPr marL="1600200" indent="-228600" algn="l" rtl="0" eaLnBrk="1" fontAlgn="base" hangingPunct="1">
        <a:spcBef>
          <a:spcPct val="20000"/>
        </a:spcBef>
        <a:spcAft>
          <a:spcPct val="0"/>
        </a:spcAft>
        <a:buClr>
          <a:srgbClr val="797E01"/>
        </a:buClr>
        <a:buChar char="•"/>
        <a:defRPr sz="2000">
          <a:solidFill>
            <a:schemeClr val="tx2"/>
          </a:solidFill>
          <a:latin typeface="+mn-lt"/>
        </a:defRPr>
      </a:lvl4pPr>
      <a:lvl5pPr marL="2057400" indent="-228600" algn="l" rtl="0" eaLnBrk="1" fontAlgn="base" hangingPunct="1">
        <a:spcBef>
          <a:spcPct val="20000"/>
        </a:spcBef>
        <a:spcAft>
          <a:spcPct val="0"/>
        </a:spcAft>
        <a:buClr>
          <a:srgbClr val="740160"/>
        </a:buClr>
        <a:buChar char="•"/>
        <a:defRPr sz="2000">
          <a:solidFill>
            <a:schemeClr val="tx2"/>
          </a:solidFill>
          <a:latin typeface="+mn-lt"/>
        </a:defRPr>
      </a:lvl5pPr>
      <a:lvl6pPr marL="2514600" indent="-228600" algn="l" rtl="0" eaLnBrk="1" fontAlgn="base" hangingPunct="1">
        <a:spcBef>
          <a:spcPct val="20000"/>
        </a:spcBef>
        <a:spcAft>
          <a:spcPct val="0"/>
        </a:spcAft>
        <a:buClr>
          <a:srgbClr val="740160"/>
        </a:buClr>
        <a:buChar char="•"/>
        <a:defRPr sz="2000">
          <a:solidFill>
            <a:schemeClr val="tx2"/>
          </a:solidFill>
          <a:latin typeface="+mn-lt"/>
        </a:defRPr>
      </a:lvl6pPr>
      <a:lvl7pPr marL="2971800" indent="-228600" algn="l" rtl="0" eaLnBrk="1" fontAlgn="base" hangingPunct="1">
        <a:spcBef>
          <a:spcPct val="20000"/>
        </a:spcBef>
        <a:spcAft>
          <a:spcPct val="0"/>
        </a:spcAft>
        <a:buClr>
          <a:srgbClr val="740160"/>
        </a:buClr>
        <a:buChar char="•"/>
        <a:defRPr sz="2000">
          <a:solidFill>
            <a:schemeClr val="tx2"/>
          </a:solidFill>
          <a:latin typeface="+mn-lt"/>
        </a:defRPr>
      </a:lvl7pPr>
      <a:lvl8pPr marL="3429000" indent="-228600" algn="l" rtl="0" eaLnBrk="1" fontAlgn="base" hangingPunct="1">
        <a:spcBef>
          <a:spcPct val="20000"/>
        </a:spcBef>
        <a:spcAft>
          <a:spcPct val="0"/>
        </a:spcAft>
        <a:buClr>
          <a:srgbClr val="740160"/>
        </a:buClr>
        <a:buChar char="•"/>
        <a:defRPr sz="2000">
          <a:solidFill>
            <a:schemeClr val="tx2"/>
          </a:solidFill>
          <a:latin typeface="+mn-lt"/>
        </a:defRPr>
      </a:lvl8pPr>
      <a:lvl9pPr marL="3886200" indent="-228600" algn="l" rtl="0" eaLnBrk="1" fontAlgn="base" hangingPunct="1">
        <a:spcBef>
          <a:spcPct val="20000"/>
        </a:spcBef>
        <a:spcAft>
          <a:spcPct val="0"/>
        </a:spcAft>
        <a:buClr>
          <a:srgbClr val="740160"/>
        </a:buClr>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315F3-CA4D-4AEC-B70E-192D1D4EBE84}" type="datetime1">
              <a:rPr lang="en-GB" smtClean="0"/>
              <a:t>12/01/2023</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54DCBF-2843-4794-B6CD-49F6F55FABB2}" type="slidenum">
              <a:rPr lang="en-GB" smtClean="0"/>
              <a:t>‹#›</a:t>
            </a:fld>
            <a:endParaRPr lang="en-GB"/>
          </a:p>
        </p:txBody>
      </p:sp>
    </p:spTree>
    <p:extLst>
      <p:ext uri="{BB962C8B-B14F-4D97-AF65-F5344CB8AC3E}">
        <p14:creationId xmlns:p14="http://schemas.microsoft.com/office/powerpoint/2010/main" val="319261803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www.pbs.org/wgbh/nova/shackleton/navigate/escapeworks.html" TargetMode="External"/><Relationship Id="rId2" Type="http://schemas.openxmlformats.org/officeDocument/2006/relationships/hyperlink" Target="https://www.gutenberg.org/files/5199/5199-0.txt"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gutenberg.org/files/5199/5199-0.txt"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www.gutenberg.org/files/5199/5199-0.txt"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nzaht.org/encourage/inspiring-explorers/crossing-south-georgia/" TargetMode="External"/><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hyperlink" Target="https://theguardian.newspapers.com/clip/93498182/the-guardian/" TargetMode="External"/><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hyperlink" Target="https://www.theguardian.com/world/2022/jan/28/ernest-shackleton-dies-at-sea-archive-1922" TargetMode="Externa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hyperlink" Target="https://endurance22.org/expedition-team" TargetMode="External"/><Relationship Id="rId2" Type="http://schemas.openxmlformats.org/officeDocument/2006/relationships/hyperlink" Target="https://www.rgs.org/schools/teaching-resources/exploring-shackleton%E2%80%99s-antarctica/"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s://commons.wikimedia.org/wiki/File:RossSeaParty.jpg#/media/File:RossSeaParty.jpg" TargetMode="External"/><Relationship Id="rId2" Type="http://schemas.openxmlformats.org/officeDocument/2006/relationships/image" Target="../media/image17.jpeg"/><Relationship Id="rId1" Type="http://schemas.openxmlformats.org/officeDocument/2006/relationships/slideLayout" Target="../slideLayouts/slideLayout16.xml"/><Relationship Id="rId6" Type="http://schemas.openxmlformats.org/officeDocument/2006/relationships/hyperlink" Target="https://tomcreandiscovery.com/day-january-10th-1917/" TargetMode="External"/><Relationship Id="rId5" Type="http://schemas.openxmlformats.org/officeDocument/2006/relationships/hyperlink" Target="https://commons.wikimedia.org/wiki/" TargetMode="External"/><Relationship Id="rId4" Type="http://schemas.openxmlformats.org/officeDocument/2006/relationships/hyperlink" Target="https://en.wikipedia.org/wiki/Frank_Hurle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video" Target="https://www.youtube.com/embed/QYow05L64XQ?feature=oembed" TargetMode="External"/><Relationship Id="rId4" Type="http://schemas.openxmlformats.org/officeDocument/2006/relationships/hyperlink" Target="https://www.youtube.com/watch?v=QYow05L64XQ"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erenow.net/biographies/the-endurance-shackletons-legendary-antarctic-expedition/6.php"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fer3.com/arc/img/107418.worsley-1.jpg" TargetMode="External"/><Relationship Id="rId1" Type="http://schemas.openxmlformats.org/officeDocument/2006/relationships/slideLayout" Target="../slideLayouts/slideLayout6.xml"/><Relationship Id="rId5" Type="http://schemas.openxmlformats.org/officeDocument/2006/relationships/hyperlink" Target="https://www.spri.cam.ac.uk/collections/catalogue/images/records/size600/y2010.75h_1.jpg" TargetMode="Externa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hyperlink" Target="https://www.canterburymuseum.com/assets/DownloadFiles/Navigation-of-the-Shackleton-Expedition-on-the-Weddell-Sea-pack-ice.pdf"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040170" y="188914"/>
            <a:ext cx="7218704" cy="1439887"/>
          </a:xfrm>
        </p:spPr>
        <p:txBody>
          <a:bodyPr anchor="t"/>
          <a:lstStyle/>
          <a:p>
            <a:pPr algn="ctr"/>
            <a:r>
              <a:rPr lang="en-GB" altLang="en-US" b="1" dirty="0"/>
              <a:t>6. Uncharted</a:t>
            </a:r>
            <a:endParaRPr lang="en-US" altLang="en-US" b="1" dirty="0"/>
          </a:p>
        </p:txBody>
      </p:sp>
      <p:sp>
        <p:nvSpPr>
          <p:cNvPr id="69635" name="Rectangle 3"/>
          <p:cNvSpPr>
            <a:spLocks noGrp="1" noChangeArrowheads="1"/>
          </p:cNvSpPr>
          <p:nvPr>
            <p:ph type="body" sz="half" idx="1"/>
          </p:nvPr>
        </p:nvSpPr>
        <p:spPr/>
        <p:txBody>
          <a:bodyPr/>
          <a:lstStyle/>
          <a:p>
            <a:pPr>
              <a:buFont typeface="Wingdings" pitchFamily="2" charset="2"/>
              <a:buNone/>
            </a:pPr>
            <a:r>
              <a:rPr lang="en-GB" altLang="en-US" sz="2600" dirty="0"/>
              <a:t> </a:t>
            </a:r>
            <a:endParaRPr lang="en-US" altLang="en-US" sz="2600" dirty="0"/>
          </a:p>
        </p:txBody>
      </p:sp>
      <p:sp>
        <p:nvSpPr>
          <p:cNvPr id="69636" name="Oval 4"/>
          <p:cNvSpPr>
            <a:spLocks noChangeArrowheads="1"/>
          </p:cNvSpPr>
          <p:nvPr/>
        </p:nvSpPr>
        <p:spPr bwMode="auto">
          <a:xfrm>
            <a:off x="1774826" y="2924945"/>
            <a:ext cx="2665413" cy="2663825"/>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Helvetica" pitchFamily="34" charset="0"/>
            </a:endParaRPr>
          </a:p>
        </p:txBody>
      </p:sp>
      <p:sp>
        <p:nvSpPr>
          <p:cNvPr id="69637" name="Oval 5"/>
          <p:cNvSpPr>
            <a:spLocks noChangeArrowheads="1"/>
          </p:cNvSpPr>
          <p:nvPr/>
        </p:nvSpPr>
        <p:spPr bwMode="auto">
          <a:xfrm>
            <a:off x="4799806" y="2924945"/>
            <a:ext cx="2592388" cy="2663825"/>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ltLang="en-US">
              <a:solidFill>
                <a:srgbClr val="336699"/>
              </a:solidFill>
              <a:latin typeface="Arial" charset="0"/>
            </a:endParaRPr>
          </a:p>
        </p:txBody>
      </p:sp>
      <p:sp>
        <p:nvSpPr>
          <p:cNvPr id="69638" name="Oval 6"/>
          <p:cNvSpPr>
            <a:spLocks noChangeArrowheads="1"/>
          </p:cNvSpPr>
          <p:nvPr/>
        </p:nvSpPr>
        <p:spPr bwMode="auto">
          <a:xfrm>
            <a:off x="7751763" y="2924945"/>
            <a:ext cx="2627312" cy="2663825"/>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Helvetica" pitchFamily="34" charset="0"/>
            </a:endParaRPr>
          </a:p>
        </p:txBody>
      </p:sp>
      <p:sp>
        <p:nvSpPr>
          <p:cNvPr id="69639" name="Text Box 7"/>
          <p:cNvSpPr txBox="1">
            <a:spLocks noChangeArrowheads="1"/>
          </p:cNvSpPr>
          <p:nvPr/>
        </p:nvSpPr>
        <p:spPr bwMode="auto">
          <a:xfrm>
            <a:off x="2135189" y="3572645"/>
            <a:ext cx="20161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altLang="en-US" sz="2800" dirty="0">
                <a:solidFill>
                  <a:srgbClr val="FFFFFF"/>
                </a:solidFill>
                <a:latin typeface="Helvetica" pitchFamily="34" charset="0"/>
              </a:rPr>
              <a:t>Shackleton 100</a:t>
            </a:r>
            <a:endParaRPr lang="en-US" altLang="en-US" sz="2800" dirty="0">
              <a:solidFill>
                <a:srgbClr val="FFFFFF"/>
              </a:solidFill>
              <a:latin typeface="Helvetica" pitchFamily="34" charset="0"/>
            </a:endParaRPr>
          </a:p>
        </p:txBody>
      </p:sp>
      <p:sp>
        <p:nvSpPr>
          <p:cNvPr id="69640" name="Text Box 8"/>
          <p:cNvSpPr txBox="1">
            <a:spLocks noChangeArrowheads="1"/>
          </p:cNvSpPr>
          <p:nvPr/>
        </p:nvSpPr>
        <p:spPr bwMode="auto">
          <a:xfrm>
            <a:off x="5087939" y="3572645"/>
            <a:ext cx="22320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GB" altLang="en-US" sz="2800" dirty="0">
                <a:solidFill>
                  <a:srgbClr val="FFFFFF"/>
                </a:solidFill>
                <a:latin typeface="Helvetica" pitchFamily="34" charset="0"/>
              </a:rPr>
              <a:t>Endurance 100</a:t>
            </a:r>
            <a:endParaRPr lang="en-US" altLang="en-US" sz="2800" dirty="0">
              <a:solidFill>
                <a:srgbClr val="FFFFFF"/>
              </a:solidFill>
              <a:latin typeface="Helvetica" pitchFamily="34" charset="0"/>
            </a:endParaRPr>
          </a:p>
        </p:txBody>
      </p:sp>
      <p:sp>
        <p:nvSpPr>
          <p:cNvPr id="69642" name="Text Box 10"/>
          <p:cNvSpPr txBox="1">
            <a:spLocks noChangeArrowheads="1"/>
          </p:cNvSpPr>
          <p:nvPr/>
        </p:nvSpPr>
        <p:spPr bwMode="auto">
          <a:xfrm>
            <a:off x="7967664" y="3933007"/>
            <a:ext cx="2160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a:solidFill>
                <a:srgbClr val="000000"/>
              </a:solidFill>
              <a:latin typeface="Arial" charset="0"/>
            </a:endParaRPr>
          </a:p>
        </p:txBody>
      </p:sp>
      <p:sp>
        <p:nvSpPr>
          <p:cNvPr id="69645" name="Text Box 13"/>
          <p:cNvSpPr txBox="1">
            <a:spLocks noChangeArrowheads="1"/>
          </p:cNvSpPr>
          <p:nvPr/>
        </p:nvSpPr>
        <p:spPr bwMode="auto">
          <a:xfrm>
            <a:off x="7659345" y="3607221"/>
            <a:ext cx="28121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Aft>
                <a:spcPct val="0"/>
              </a:spcAft>
            </a:pPr>
            <a:r>
              <a:rPr lang="en-GB" altLang="en-US" sz="2800" dirty="0">
                <a:solidFill>
                  <a:srgbClr val="FFFFFF"/>
                </a:solidFill>
                <a:latin typeface="Helvetica" pitchFamily="34" charset="0"/>
              </a:rPr>
              <a:t>Geography History</a:t>
            </a:r>
          </a:p>
        </p:txBody>
      </p:sp>
      <p:sp>
        <p:nvSpPr>
          <p:cNvPr id="2" name="Slide Number Placeholder 1">
            <a:extLst>
              <a:ext uri="{FF2B5EF4-FFF2-40B4-BE49-F238E27FC236}">
                <a16:creationId xmlns:a16="http://schemas.microsoft.com/office/drawing/2014/main" id="{ABAE6946-373A-40B2-8947-1F538DA7F237}"/>
              </a:ext>
            </a:extLst>
          </p:cNvPr>
          <p:cNvSpPr>
            <a:spLocks noGrp="1"/>
          </p:cNvSpPr>
          <p:nvPr>
            <p:ph type="sldNum" sz="quarter" idx="12"/>
          </p:nvPr>
        </p:nvSpPr>
        <p:spPr/>
        <p:txBody>
          <a:bodyPr/>
          <a:lstStyle/>
          <a:p>
            <a:fld id="{99EC163C-451A-4E6F-ACF7-668EB3869707}" type="slidenum">
              <a:rPr lang="en-GB" altLang="en-US" smtClean="0"/>
              <a:pPr/>
              <a:t>1</a:t>
            </a:fld>
            <a:endParaRPr lang="en-GB"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1D918-522D-52AE-F607-125C60F84736}"/>
              </a:ext>
            </a:extLst>
          </p:cNvPr>
          <p:cNvSpPr>
            <a:spLocks noGrp="1"/>
          </p:cNvSpPr>
          <p:nvPr>
            <p:ph type="title"/>
          </p:nvPr>
        </p:nvSpPr>
        <p:spPr>
          <a:xfrm>
            <a:off x="1984176" y="311404"/>
            <a:ext cx="7232352" cy="1449470"/>
          </a:xfrm>
          <a:solidFill>
            <a:srgbClr val="01415B"/>
          </a:solidFill>
        </p:spPr>
        <p:txBody>
          <a:bodyPr/>
          <a:lstStyle/>
          <a:p>
            <a:pPr algn="ctr"/>
            <a:r>
              <a:rPr lang="en-GB" dirty="0">
                <a:solidFill>
                  <a:schemeClr val="bg1"/>
                </a:solidFill>
              </a:rPr>
              <a:t>What instruments did they take?</a:t>
            </a:r>
          </a:p>
        </p:txBody>
      </p:sp>
      <p:sp>
        <p:nvSpPr>
          <p:cNvPr id="3" name="Slide Number Placeholder 2">
            <a:extLst>
              <a:ext uri="{FF2B5EF4-FFF2-40B4-BE49-F238E27FC236}">
                <a16:creationId xmlns:a16="http://schemas.microsoft.com/office/drawing/2014/main" id="{6CBF878F-388D-B375-6A77-A6DF7C945B53}"/>
              </a:ext>
            </a:extLst>
          </p:cNvPr>
          <p:cNvSpPr>
            <a:spLocks noGrp="1"/>
          </p:cNvSpPr>
          <p:nvPr>
            <p:ph type="sldNum" sz="quarter" idx="12"/>
          </p:nvPr>
        </p:nvSpPr>
        <p:spPr/>
        <p:txBody>
          <a:bodyPr/>
          <a:lstStyle/>
          <a:p>
            <a:fld id="{1147EEAF-DD4E-4CF4-BBA0-EAA76F911A92}" type="slidenum">
              <a:rPr lang="en-GB" altLang="en-US" smtClean="0"/>
              <a:pPr/>
              <a:t>10</a:t>
            </a:fld>
            <a:endParaRPr lang="en-GB" altLang="en-US" dirty="0"/>
          </a:p>
        </p:txBody>
      </p:sp>
      <p:sp>
        <p:nvSpPr>
          <p:cNvPr id="5" name="TextBox 4">
            <a:extLst>
              <a:ext uri="{FF2B5EF4-FFF2-40B4-BE49-F238E27FC236}">
                <a16:creationId xmlns:a16="http://schemas.microsoft.com/office/drawing/2014/main" id="{217F1354-7019-05CF-78C7-A85F536630C7}"/>
              </a:ext>
            </a:extLst>
          </p:cNvPr>
          <p:cNvSpPr txBox="1"/>
          <p:nvPr/>
        </p:nvSpPr>
        <p:spPr>
          <a:xfrm>
            <a:off x="1579299" y="1942318"/>
            <a:ext cx="4476641" cy="3445367"/>
          </a:xfrm>
          <a:prstGeom prst="rect">
            <a:avLst/>
          </a:prstGeom>
          <a:noFill/>
        </p:spPr>
        <p:txBody>
          <a:bodyPr wrap="square">
            <a:spAutoFit/>
          </a:bodyPr>
          <a:lstStyle/>
          <a:p>
            <a:pPr>
              <a:lnSpc>
                <a:spcPct val="107000"/>
              </a:lnSpc>
              <a:spcAft>
                <a:spcPts val="800"/>
              </a:spcAft>
            </a:pPr>
            <a:r>
              <a:rPr lang="en-GB" sz="2400" b="1" dirty="0">
                <a:effectLst/>
                <a:ea typeface="Calibri" panose="020F0502020204030204" pitchFamily="34" charset="0"/>
                <a:cs typeface="Times New Roman" panose="02020603050405020304" pitchFamily="18" charset="0"/>
              </a:rPr>
              <a:t>Instruments for navigation</a:t>
            </a:r>
            <a:r>
              <a:rPr lang="en-GB" sz="2400" dirty="0">
                <a:effectLst/>
                <a:ea typeface="Calibri" panose="020F0502020204030204" pitchFamily="34" charset="0"/>
                <a:cs typeface="Times New Roman" panose="02020603050405020304" pitchFamily="18" charset="0"/>
              </a:rPr>
              <a:t>:</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Sextant.</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Sea-anchor.</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Binoculars.</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Charts.</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Prismatic compass.</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Aneroid.</a:t>
            </a:r>
          </a:p>
        </p:txBody>
      </p:sp>
      <p:sp>
        <p:nvSpPr>
          <p:cNvPr id="11" name="TextBox 10">
            <a:extLst>
              <a:ext uri="{FF2B5EF4-FFF2-40B4-BE49-F238E27FC236}">
                <a16:creationId xmlns:a16="http://schemas.microsoft.com/office/drawing/2014/main" id="{AF30AA6A-DA56-B39B-5BF5-467F83612407}"/>
              </a:ext>
            </a:extLst>
          </p:cNvPr>
          <p:cNvSpPr txBox="1"/>
          <p:nvPr/>
        </p:nvSpPr>
        <p:spPr>
          <a:xfrm>
            <a:off x="2760181" y="6020125"/>
            <a:ext cx="8270095" cy="646331"/>
          </a:xfrm>
          <a:prstGeom prst="rect">
            <a:avLst/>
          </a:prstGeom>
          <a:noFill/>
        </p:spPr>
        <p:txBody>
          <a:bodyPr wrap="square">
            <a:spAutoFit/>
          </a:bodyPr>
          <a:lstStyle/>
          <a:p>
            <a:r>
              <a:rPr lang="en-GB" dirty="0"/>
              <a:t>From ’South’ by Ernest Shackleton CHAPTER IX THE BOAT JOURNEY </a:t>
            </a:r>
            <a:r>
              <a:rPr lang="en-GB" dirty="0">
                <a:hlinkClick r:id="rId2"/>
              </a:rPr>
              <a:t>https://www.gutenberg.org/files/5199/5199-0.txt</a:t>
            </a:r>
            <a:r>
              <a:rPr lang="en-GB" dirty="0"/>
              <a:t> </a:t>
            </a:r>
          </a:p>
        </p:txBody>
      </p:sp>
      <p:sp>
        <p:nvSpPr>
          <p:cNvPr id="18" name="TextBox 17">
            <a:extLst>
              <a:ext uri="{FF2B5EF4-FFF2-40B4-BE49-F238E27FC236}">
                <a16:creationId xmlns:a16="http://schemas.microsoft.com/office/drawing/2014/main" id="{EA325D51-8858-D02C-10D2-037F5D44A107}"/>
              </a:ext>
            </a:extLst>
          </p:cNvPr>
          <p:cNvSpPr txBox="1"/>
          <p:nvPr/>
        </p:nvSpPr>
        <p:spPr>
          <a:xfrm>
            <a:off x="6943346" y="3665001"/>
            <a:ext cx="3904051" cy="1015663"/>
          </a:xfrm>
          <a:prstGeom prst="rect">
            <a:avLst/>
          </a:prstGeom>
          <a:noFill/>
        </p:spPr>
        <p:txBody>
          <a:bodyPr wrap="square">
            <a:spAutoFit/>
          </a:bodyPr>
          <a:lstStyle/>
          <a:p>
            <a:r>
              <a:rPr lang="en-GB" sz="2400" dirty="0">
                <a:hlinkClick r:id="rId3">
                  <a:extLst>
                    <a:ext uri="{A12FA001-AC4F-418D-AE19-62706E023703}">
                      <ahyp:hlinkClr xmlns:ahyp="http://schemas.microsoft.com/office/drawing/2018/hyperlinkcolor" val="tx"/>
                    </a:ext>
                  </a:extLst>
                </a:hlinkClick>
              </a:rPr>
              <a:t>See: How a Sextant works </a:t>
            </a:r>
            <a:r>
              <a:rPr lang="en-GB" dirty="0">
                <a:hlinkClick r:id="rId3">
                  <a:extLst>
                    <a:ext uri="{A12FA001-AC4F-418D-AE19-62706E023703}">
                      <ahyp:hlinkClr xmlns:ahyp="http://schemas.microsoft.com/office/drawing/2018/hyperlinkcolor" val="tx"/>
                    </a:ext>
                  </a:extLst>
                </a:hlinkClick>
              </a:rPr>
              <a:t>https://www.pbs.org/wgbh/nova/shackleton/navigate/escapeworks.html</a:t>
            </a:r>
            <a:r>
              <a:rPr lang="en-GB" dirty="0"/>
              <a:t>   </a:t>
            </a:r>
          </a:p>
        </p:txBody>
      </p:sp>
    </p:spTree>
    <p:extLst>
      <p:ext uri="{BB962C8B-B14F-4D97-AF65-F5344CB8AC3E}">
        <p14:creationId xmlns:p14="http://schemas.microsoft.com/office/powerpoint/2010/main" val="980098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6E90-844F-CA4D-46ED-3F4C1DD08C63}"/>
              </a:ext>
            </a:extLst>
          </p:cNvPr>
          <p:cNvSpPr>
            <a:spLocks noGrp="1"/>
          </p:cNvSpPr>
          <p:nvPr>
            <p:ph type="title"/>
          </p:nvPr>
        </p:nvSpPr>
        <p:spPr>
          <a:xfrm>
            <a:off x="1968500" y="353205"/>
            <a:ext cx="7232352" cy="832902"/>
          </a:xfrm>
          <a:solidFill>
            <a:srgbClr val="797E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GB" b="1" dirty="0">
                <a:solidFill>
                  <a:schemeClr val="bg1"/>
                </a:solidFill>
              </a:rPr>
              <a:t>Glossary</a:t>
            </a:r>
          </a:p>
        </p:txBody>
      </p:sp>
      <p:sp>
        <p:nvSpPr>
          <p:cNvPr id="3" name="Slide Number Placeholder 2">
            <a:extLst>
              <a:ext uri="{FF2B5EF4-FFF2-40B4-BE49-F238E27FC236}">
                <a16:creationId xmlns:a16="http://schemas.microsoft.com/office/drawing/2014/main" id="{9367BFD5-C40C-402B-6209-F5DF07B9AD1A}"/>
              </a:ext>
            </a:extLst>
          </p:cNvPr>
          <p:cNvSpPr>
            <a:spLocks noGrp="1"/>
          </p:cNvSpPr>
          <p:nvPr>
            <p:ph type="sldNum" sz="quarter" idx="12"/>
          </p:nvPr>
        </p:nvSpPr>
        <p:spPr>
          <a:xfrm>
            <a:off x="10745567" y="6268609"/>
            <a:ext cx="417122" cy="457200"/>
          </a:xfrm>
        </p:spPr>
        <p:txBody>
          <a:bodyPr/>
          <a:lstStyle/>
          <a:p>
            <a:fld id="{1147EEAF-DD4E-4CF4-BBA0-EAA76F911A92}" type="slidenum">
              <a:rPr lang="en-GB" altLang="en-US" smtClean="0"/>
              <a:pPr/>
              <a:t>11</a:t>
            </a:fld>
            <a:endParaRPr lang="en-GB" altLang="en-US"/>
          </a:p>
        </p:txBody>
      </p:sp>
      <p:graphicFrame>
        <p:nvGraphicFramePr>
          <p:cNvPr id="4" name="Table 4">
            <a:extLst>
              <a:ext uri="{FF2B5EF4-FFF2-40B4-BE49-F238E27FC236}">
                <a16:creationId xmlns:a16="http://schemas.microsoft.com/office/drawing/2014/main" id="{66B209CD-E3F7-A4DC-A708-D7A53C434D64}"/>
              </a:ext>
            </a:extLst>
          </p:cNvPr>
          <p:cNvGraphicFramePr>
            <a:graphicFrameLocks noGrp="1"/>
          </p:cNvGraphicFramePr>
          <p:nvPr>
            <p:extLst>
              <p:ext uri="{D42A27DB-BD31-4B8C-83A1-F6EECF244321}">
                <p14:modId xmlns:p14="http://schemas.microsoft.com/office/powerpoint/2010/main" val="171000288"/>
              </p:ext>
            </p:extLst>
          </p:nvPr>
        </p:nvGraphicFramePr>
        <p:xfrm>
          <a:off x="865205" y="1765316"/>
          <a:ext cx="10677136" cy="4594733"/>
        </p:xfrm>
        <a:graphic>
          <a:graphicData uri="http://schemas.openxmlformats.org/drawingml/2006/table">
            <a:tbl>
              <a:tblPr firstRow="1" bandRow="1">
                <a:tableStyleId>{5940675A-B579-460E-94D1-54222C63F5DA}</a:tableStyleId>
              </a:tblPr>
              <a:tblGrid>
                <a:gridCol w="1930246">
                  <a:extLst>
                    <a:ext uri="{9D8B030D-6E8A-4147-A177-3AD203B41FA5}">
                      <a16:colId xmlns:a16="http://schemas.microsoft.com/office/drawing/2014/main" val="3702768357"/>
                    </a:ext>
                  </a:extLst>
                </a:gridCol>
                <a:gridCol w="8746890">
                  <a:extLst>
                    <a:ext uri="{9D8B030D-6E8A-4147-A177-3AD203B41FA5}">
                      <a16:colId xmlns:a16="http://schemas.microsoft.com/office/drawing/2014/main" val="1313280174"/>
                    </a:ext>
                  </a:extLst>
                </a:gridCol>
              </a:tblGrid>
              <a:tr h="309746">
                <a:tc>
                  <a:txBody>
                    <a:bodyPr/>
                    <a:lstStyle/>
                    <a:p>
                      <a:pPr>
                        <a:lnSpc>
                          <a:spcPct val="107000"/>
                        </a:lnSpc>
                        <a:spcAft>
                          <a:spcPts val="800"/>
                        </a:spcAft>
                      </a:pPr>
                      <a:r>
                        <a:rPr lang="en-GB" sz="2400" dirty="0">
                          <a:effectLst/>
                          <a:latin typeface="+mn-lt"/>
                          <a:ea typeface="Calibri" panose="020F0502020204030204" pitchFamily="34" charset="0"/>
                          <a:cs typeface="Times New Roman" panose="02020603050405020304" pitchFamily="18" charset="0"/>
                        </a:rPr>
                        <a:t>Sextant</a:t>
                      </a:r>
                    </a:p>
                  </a:txBody>
                  <a:tcPr/>
                </a:tc>
                <a:tc>
                  <a:txBody>
                    <a:bodyPr/>
                    <a:lstStyle/>
                    <a:p>
                      <a:r>
                        <a:rPr lang="en-GB" sz="2400" dirty="0">
                          <a:latin typeface="+mn-lt"/>
                        </a:rPr>
                        <a:t>The Sextant is an instrument that measures the angle of a star, planet sun or moon, with the horizon.</a:t>
                      </a:r>
                    </a:p>
                  </a:txBody>
                  <a:tcPr/>
                </a:tc>
                <a:extLst>
                  <a:ext uri="{0D108BD9-81ED-4DB2-BD59-A6C34878D82A}">
                    <a16:rowId xmlns:a16="http://schemas.microsoft.com/office/drawing/2014/main" val="2714341938"/>
                  </a:ext>
                </a:extLst>
              </a:tr>
              <a:tr h="370840">
                <a:tc>
                  <a:txBody>
                    <a:bodyPr/>
                    <a:lstStyle/>
                    <a:p>
                      <a:pPr>
                        <a:lnSpc>
                          <a:spcPct val="107000"/>
                        </a:lnSpc>
                        <a:spcAft>
                          <a:spcPts val="800"/>
                        </a:spcAft>
                      </a:pPr>
                      <a:r>
                        <a:rPr lang="en-GB" sz="2400" dirty="0">
                          <a:effectLst/>
                          <a:latin typeface="+mn-lt"/>
                          <a:ea typeface="Calibri" panose="020F0502020204030204" pitchFamily="34" charset="0"/>
                          <a:cs typeface="Times New Roman" panose="02020603050405020304" pitchFamily="18" charset="0"/>
                        </a:rPr>
                        <a:t>Binoculars</a:t>
                      </a:r>
                    </a:p>
                  </a:txBody>
                  <a:tcPr/>
                </a:tc>
                <a:tc>
                  <a:txBody>
                    <a:bodyPr/>
                    <a:lstStyle/>
                    <a:p>
                      <a:r>
                        <a:rPr lang="en-GB" sz="2400" dirty="0">
                          <a:latin typeface="+mn-lt"/>
                        </a:rPr>
                        <a:t>An instrument with a lens for each eye, used to view distant objects</a:t>
                      </a:r>
                    </a:p>
                  </a:txBody>
                  <a:tcPr/>
                </a:tc>
                <a:extLst>
                  <a:ext uri="{0D108BD9-81ED-4DB2-BD59-A6C34878D82A}">
                    <a16:rowId xmlns:a16="http://schemas.microsoft.com/office/drawing/2014/main" val="4175483657"/>
                  </a:ext>
                </a:extLst>
              </a:tr>
              <a:tr h="370840">
                <a:tc>
                  <a:txBody>
                    <a:bodyPr/>
                    <a:lstStyle/>
                    <a:p>
                      <a:pPr>
                        <a:lnSpc>
                          <a:spcPct val="107000"/>
                        </a:lnSpc>
                        <a:spcAft>
                          <a:spcPts val="800"/>
                        </a:spcAft>
                      </a:pPr>
                      <a:r>
                        <a:rPr lang="en-GB" sz="2400" dirty="0">
                          <a:effectLst/>
                          <a:latin typeface="+mn-lt"/>
                          <a:ea typeface="Calibri" panose="020F0502020204030204" pitchFamily="34" charset="0"/>
                          <a:cs typeface="Times New Roman" panose="02020603050405020304" pitchFamily="18" charset="0"/>
                        </a:rPr>
                        <a:t>Prismatic compass</a:t>
                      </a:r>
                    </a:p>
                  </a:txBody>
                  <a:tcPr/>
                </a:tc>
                <a:tc>
                  <a:txBody>
                    <a:bodyPr/>
                    <a:lstStyle/>
                    <a:p>
                      <a:r>
                        <a:rPr lang="en-GB" sz="2400" dirty="0">
                          <a:latin typeface="+mn-lt"/>
                        </a:rPr>
                        <a:t>A special kind of compass that is highly accurate</a:t>
                      </a:r>
                    </a:p>
                  </a:txBody>
                  <a:tcPr/>
                </a:tc>
                <a:extLst>
                  <a:ext uri="{0D108BD9-81ED-4DB2-BD59-A6C34878D82A}">
                    <a16:rowId xmlns:a16="http://schemas.microsoft.com/office/drawing/2014/main" val="405061948"/>
                  </a:ext>
                </a:extLst>
              </a:tr>
              <a:tr h="370840">
                <a:tc>
                  <a:txBody>
                    <a:bodyPr/>
                    <a:lstStyle/>
                    <a:p>
                      <a:pPr>
                        <a:lnSpc>
                          <a:spcPct val="107000"/>
                        </a:lnSpc>
                        <a:spcAft>
                          <a:spcPts val="800"/>
                        </a:spcAft>
                      </a:pPr>
                      <a:r>
                        <a:rPr lang="en-GB" sz="2400" dirty="0">
                          <a:effectLst/>
                          <a:latin typeface="+mn-lt"/>
                          <a:ea typeface="Calibri" panose="020F0502020204030204" pitchFamily="34" charset="0"/>
                          <a:cs typeface="Times New Roman" panose="02020603050405020304" pitchFamily="18" charset="0"/>
                        </a:rPr>
                        <a:t>Charts</a:t>
                      </a:r>
                    </a:p>
                  </a:txBody>
                  <a:tcPr/>
                </a:tc>
                <a:tc>
                  <a:txBody>
                    <a:bodyPr/>
                    <a:lstStyle/>
                    <a:p>
                      <a:r>
                        <a:rPr lang="en-GB" sz="2400" dirty="0">
                          <a:latin typeface="+mn-lt"/>
                        </a:rPr>
                        <a:t>Marine charts are detailed maps of the sea and coastline</a:t>
                      </a:r>
                    </a:p>
                  </a:txBody>
                  <a:tcPr/>
                </a:tc>
                <a:extLst>
                  <a:ext uri="{0D108BD9-81ED-4DB2-BD59-A6C34878D82A}">
                    <a16:rowId xmlns:a16="http://schemas.microsoft.com/office/drawing/2014/main" val="2147241929"/>
                  </a:ext>
                </a:extLst>
              </a:tr>
              <a:tr h="370840">
                <a:tc>
                  <a:txBody>
                    <a:bodyPr/>
                    <a:lstStyle/>
                    <a:p>
                      <a:pPr>
                        <a:lnSpc>
                          <a:spcPct val="107000"/>
                        </a:lnSpc>
                        <a:spcAft>
                          <a:spcPts val="800"/>
                        </a:spcAft>
                      </a:pPr>
                      <a:r>
                        <a:rPr lang="en-GB" sz="2400" dirty="0">
                          <a:effectLst/>
                          <a:latin typeface="+mn-lt"/>
                          <a:ea typeface="Calibri" panose="020F0502020204030204" pitchFamily="34" charset="0"/>
                          <a:cs typeface="Times New Roman" panose="02020603050405020304" pitchFamily="18" charset="0"/>
                        </a:rPr>
                        <a:t>Aneroid </a:t>
                      </a:r>
                    </a:p>
                  </a:txBody>
                  <a:tcPr/>
                </a:tc>
                <a:tc>
                  <a:txBody>
                    <a:bodyPr/>
                    <a:lstStyle/>
                    <a:p>
                      <a:r>
                        <a:rPr lang="en-GB" sz="2400" dirty="0">
                          <a:latin typeface="+mn-lt"/>
                        </a:rPr>
                        <a:t>An instrument used to measure air pressure and help with weather forecasting</a:t>
                      </a:r>
                    </a:p>
                  </a:txBody>
                  <a:tcPr/>
                </a:tc>
                <a:extLst>
                  <a:ext uri="{0D108BD9-81ED-4DB2-BD59-A6C34878D82A}">
                    <a16:rowId xmlns:a16="http://schemas.microsoft.com/office/drawing/2014/main" val="4272229110"/>
                  </a:ext>
                </a:extLst>
              </a:tr>
              <a:tr h="370840">
                <a:tc>
                  <a:txBody>
                    <a:bodyPr/>
                    <a:lstStyle/>
                    <a:p>
                      <a:pPr>
                        <a:lnSpc>
                          <a:spcPct val="107000"/>
                        </a:lnSpc>
                        <a:spcAft>
                          <a:spcPts val="800"/>
                        </a:spcAft>
                      </a:pPr>
                      <a:r>
                        <a:rPr lang="en-GB" sz="2400" dirty="0">
                          <a:effectLst/>
                          <a:latin typeface="+mn-lt"/>
                          <a:ea typeface="Calibri" panose="020F0502020204030204" pitchFamily="34" charset="0"/>
                          <a:cs typeface="Times New Roman" panose="02020603050405020304" pitchFamily="18" charset="0"/>
                        </a:rPr>
                        <a:t>Sea-anchor</a:t>
                      </a:r>
                    </a:p>
                  </a:txBody>
                  <a:tcPr/>
                </a:tc>
                <a:tc>
                  <a:txBody>
                    <a:bodyPr/>
                    <a:lstStyle/>
                    <a:p>
                      <a:r>
                        <a:rPr lang="en-GB" sz="2400" dirty="0">
                          <a:latin typeface="+mn-lt"/>
                        </a:rPr>
                        <a:t>a device that is streamed from a boat in heavy weather to act as a brake and stabiliser.</a:t>
                      </a:r>
                    </a:p>
                  </a:txBody>
                  <a:tcPr/>
                </a:tc>
                <a:extLst>
                  <a:ext uri="{0D108BD9-81ED-4DB2-BD59-A6C34878D82A}">
                    <a16:rowId xmlns:a16="http://schemas.microsoft.com/office/drawing/2014/main" val="3725734062"/>
                  </a:ext>
                </a:extLst>
              </a:tr>
            </a:tbl>
          </a:graphicData>
        </a:graphic>
      </p:graphicFrame>
    </p:spTree>
    <p:extLst>
      <p:ext uri="{BB962C8B-B14F-4D97-AF65-F5344CB8AC3E}">
        <p14:creationId xmlns:p14="http://schemas.microsoft.com/office/powerpoint/2010/main" val="3676603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185C2-A384-33F7-84AB-DC99DFBDCCF4}"/>
              </a:ext>
            </a:extLst>
          </p:cNvPr>
          <p:cNvSpPr>
            <a:spLocks noGrp="1"/>
          </p:cNvSpPr>
          <p:nvPr>
            <p:ph type="title"/>
          </p:nvPr>
        </p:nvSpPr>
        <p:spPr>
          <a:xfrm>
            <a:off x="1968499" y="144200"/>
            <a:ext cx="7452433" cy="921729"/>
          </a:xfrm>
          <a:solidFill>
            <a:srgbClr val="F54C00"/>
          </a:solidFill>
        </p:spPr>
        <p:txBody>
          <a:bodyPr/>
          <a:lstStyle/>
          <a:p>
            <a:pPr algn="ctr"/>
            <a:r>
              <a:rPr lang="en-GB" dirty="0">
                <a:solidFill>
                  <a:schemeClr val="bg1"/>
                </a:solidFill>
              </a:rPr>
              <a:t>What else did Shackleton take?</a:t>
            </a:r>
          </a:p>
        </p:txBody>
      </p:sp>
      <p:sp>
        <p:nvSpPr>
          <p:cNvPr id="3" name="Slide Number Placeholder 2">
            <a:extLst>
              <a:ext uri="{FF2B5EF4-FFF2-40B4-BE49-F238E27FC236}">
                <a16:creationId xmlns:a16="http://schemas.microsoft.com/office/drawing/2014/main" id="{846889E1-31B0-A46D-8B49-496571806A93}"/>
              </a:ext>
            </a:extLst>
          </p:cNvPr>
          <p:cNvSpPr>
            <a:spLocks noGrp="1"/>
          </p:cNvSpPr>
          <p:nvPr>
            <p:ph type="sldNum" sz="quarter" idx="12"/>
          </p:nvPr>
        </p:nvSpPr>
        <p:spPr>
          <a:xfrm>
            <a:off x="375629" y="6300652"/>
            <a:ext cx="1727200" cy="457200"/>
          </a:xfrm>
        </p:spPr>
        <p:txBody>
          <a:bodyPr/>
          <a:lstStyle/>
          <a:p>
            <a:fld id="{1147EEAF-DD4E-4CF4-BBA0-EAA76F911A92}" type="slidenum">
              <a:rPr lang="en-GB" altLang="en-US" smtClean="0"/>
              <a:pPr/>
              <a:t>12</a:t>
            </a:fld>
            <a:endParaRPr lang="en-GB" altLang="en-US" dirty="0"/>
          </a:p>
        </p:txBody>
      </p:sp>
      <p:sp>
        <p:nvSpPr>
          <p:cNvPr id="5" name="TextBox 4">
            <a:extLst>
              <a:ext uri="{FF2B5EF4-FFF2-40B4-BE49-F238E27FC236}">
                <a16:creationId xmlns:a16="http://schemas.microsoft.com/office/drawing/2014/main" id="{AD1E70E4-9B48-DC33-F631-B4892C3D44F6}"/>
              </a:ext>
            </a:extLst>
          </p:cNvPr>
          <p:cNvSpPr txBox="1"/>
          <p:nvPr/>
        </p:nvSpPr>
        <p:spPr>
          <a:xfrm>
            <a:off x="2453820" y="1538340"/>
            <a:ext cx="7364224" cy="4938660"/>
          </a:xfrm>
          <a:prstGeom prst="rect">
            <a:avLst/>
          </a:prstGeom>
          <a:noFill/>
        </p:spPr>
        <p:txBody>
          <a:bodyPr wrap="square">
            <a:spAutoFit/>
          </a:bodyPr>
          <a:lstStyle/>
          <a:p>
            <a:pPr>
              <a:lnSpc>
                <a:spcPct val="107000"/>
              </a:lnSpc>
              <a:spcAft>
                <a:spcPts val="800"/>
              </a:spcAft>
            </a:pPr>
            <a:r>
              <a:rPr lang="en-GB" sz="2400" dirty="0">
                <a:effectLst/>
                <a:ea typeface="Calibri" panose="020F0502020204030204" pitchFamily="34" charset="0"/>
                <a:cs typeface="Times New Roman" panose="02020603050405020304" pitchFamily="18" charset="0"/>
              </a:rPr>
              <a:t>30 boxes of m</a:t>
            </a:r>
            <a:r>
              <a:rPr lang="en-GB" sz="2400" dirty="0">
                <a:effectLst/>
                <a:highlight>
                  <a:srgbClr val="FFFF00"/>
                </a:highlight>
                <a:ea typeface="Calibri" panose="020F0502020204030204" pitchFamily="34" charset="0"/>
                <a:cs typeface="Times New Roman" panose="02020603050405020304" pitchFamily="18" charset="0"/>
              </a:rPr>
              <a:t>___________</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6½ gallons p</a:t>
            </a:r>
            <a:r>
              <a:rPr lang="en-GB" sz="2400" dirty="0">
                <a:effectLst/>
                <a:highlight>
                  <a:srgbClr val="FFFF00"/>
                </a:highlight>
                <a:ea typeface="Calibri" panose="020F0502020204030204" pitchFamily="34" charset="0"/>
                <a:cs typeface="Times New Roman" panose="02020603050405020304" pitchFamily="18" charset="0"/>
              </a:rPr>
              <a:t>_____________</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1 tin methylated spirit.</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10 boxes of flamers.</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1 box of blue lights.</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2 Primus stoves with spare parts and prickers.</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1 Nansen aluminium cooker.</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6 </a:t>
            </a:r>
            <a:r>
              <a:rPr lang="en-GB" sz="2400" dirty="0">
                <a:effectLst/>
                <a:highlight>
                  <a:srgbClr val="FFFF00"/>
                </a:highlight>
                <a:ea typeface="Calibri" panose="020F0502020204030204" pitchFamily="34" charset="0"/>
                <a:cs typeface="Times New Roman" panose="02020603050405020304" pitchFamily="18" charset="0"/>
              </a:rPr>
              <a:t>_________ ________</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A few spare </a:t>
            </a:r>
            <a:r>
              <a:rPr lang="en-GB" sz="2400" dirty="0">
                <a:effectLst/>
                <a:highlight>
                  <a:srgbClr val="FFFF00"/>
                </a:highlight>
                <a:ea typeface="Calibri" panose="020F0502020204030204" pitchFamily="34" charset="0"/>
                <a:cs typeface="Times New Roman" panose="02020603050405020304" pitchFamily="18" charset="0"/>
              </a:rPr>
              <a:t>_________</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A few candles and some blubber-oil in an oil-bag.</a:t>
            </a:r>
          </a:p>
        </p:txBody>
      </p:sp>
      <p:sp>
        <p:nvSpPr>
          <p:cNvPr id="6" name="TextBox 5">
            <a:extLst>
              <a:ext uri="{FF2B5EF4-FFF2-40B4-BE49-F238E27FC236}">
                <a16:creationId xmlns:a16="http://schemas.microsoft.com/office/drawing/2014/main" id="{664DB868-55A2-E8BD-4D35-DDD2181721E3}"/>
              </a:ext>
            </a:extLst>
          </p:cNvPr>
          <p:cNvSpPr txBox="1"/>
          <p:nvPr/>
        </p:nvSpPr>
        <p:spPr>
          <a:xfrm>
            <a:off x="7516365" y="2570769"/>
            <a:ext cx="3398958" cy="954107"/>
          </a:xfrm>
          <a:prstGeom prst="rect">
            <a:avLst/>
          </a:prstGeom>
          <a:solidFill>
            <a:schemeClr val="accent1">
              <a:lumMod val="40000"/>
              <a:lumOff val="60000"/>
            </a:schemeClr>
          </a:solidFill>
        </p:spPr>
        <p:txBody>
          <a:bodyPr wrap="square" rtlCol="0">
            <a:spAutoFit/>
          </a:bodyPr>
          <a:lstStyle/>
          <a:p>
            <a:pPr algn="ctr"/>
            <a:r>
              <a:rPr lang="en-GB" sz="2800" b="1" dirty="0"/>
              <a:t>Can you guess the missing words?</a:t>
            </a:r>
          </a:p>
        </p:txBody>
      </p:sp>
    </p:spTree>
    <p:extLst>
      <p:ext uri="{BB962C8B-B14F-4D97-AF65-F5344CB8AC3E}">
        <p14:creationId xmlns:p14="http://schemas.microsoft.com/office/powerpoint/2010/main" val="3686696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185C2-A384-33F7-84AB-DC99DFBDCCF4}"/>
              </a:ext>
            </a:extLst>
          </p:cNvPr>
          <p:cNvSpPr>
            <a:spLocks noGrp="1"/>
          </p:cNvSpPr>
          <p:nvPr>
            <p:ph type="title"/>
          </p:nvPr>
        </p:nvSpPr>
        <p:spPr>
          <a:xfrm>
            <a:off x="1968499" y="81498"/>
            <a:ext cx="7452433" cy="921729"/>
          </a:xfrm>
          <a:solidFill>
            <a:srgbClr val="F54C00"/>
          </a:solidFill>
        </p:spPr>
        <p:txBody>
          <a:bodyPr/>
          <a:lstStyle/>
          <a:p>
            <a:pPr algn="ctr"/>
            <a:r>
              <a:rPr lang="en-GB" dirty="0">
                <a:solidFill>
                  <a:schemeClr val="bg1"/>
                </a:solidFill>
              </a:rPr>
              <a:t>What else did Shackleton take?</a:t>
            </a:r>
          </a:p>
        </p:txBody>
      </p:sp>
      <p:sp>
        <p:nvSpPr>
          <p:cNvPr id="3" name="Slide Number Placeholder 2">
            <a:extLst>
              <a:ext uri="{FF2B5EF4-FFF2-40B4-BE49-F238E27FC236}">
                <a16:creationId xmlns:a16="http://schemas.microsoft.com/office/drawing/2014/main" id="{846889E1-31B0-A46D-8B49-496571806A93}"/>
              </a:ext>
            </a:extLst>
          </p:cNvPr>
          <p:cNvSpPr>
            <a:spLocks noGrp="1"/>
          </p:cNvSpPr>
          <p:nvPr>
            <p:ph type="sldNum" sz="quarter" idx="12"/>
          </p:nvPr>
        </p:nvSpPr>
        <p:spPr/>
        <p:txBody>
          <a:bodyPr/>
          <a:lstStyle/>
          <a:p>
            <a:fld id="{1147EEAF-DD4E-4CF4-BBA0-EAA76F911A92}" type="slidenum">
              <a:rPr lang="en-GB" altLang="en-US" smtClean="0"/>
              <a:pPr/>
              <a:t>13</a:t>
            </a:fld>
            <a:endParaRPr lang="en-GB" altLang="en-US"/>
          </a:p>
        </p:txBody>
      </p:sp>
      <p:sp>
        <p:nvSpPr>
          <p:cNvPr id="6" name="TextBox 5">
            <a:extLst>
              <a:ext uri="{FF2B5EF4-FFF2-40B4-BE49-F238E27FC236}">
                <a16:creationId xmlns:a16="http://schemas.microsoft.com/office/drawing/2014/main" id="{104C83FC-5195-2B82-EDD6-7ABF12D38C1D}"/>
              </a:ext>
            </a:extLst>
          </p:cNvPr>
          <p:cNvSpPr txBox="1"/>
          <p:nvPr/>
        </p:nvSpPr>
        <p:spPr>
          <a:xfrm>
            <a:off x="2248118" y="1156483"/>
            <a:ext cx="8567927" cy="4938660"/>
          </a:xfrm>
          <a:prstGeom prst="rect">
            <a:avLst/>
          </a:prstGeom>
          <a:noFill/>
        </p:spPr>
        <p:txBody>
          <a:bodyPr wrap="square">
            <a:spAutoFit/>
          </a:bodyPr>
          <a:lstStyle/>
          <a:p>
            <a:pPr>
              <a:lnSpc>
                <a:spcPct val="107000"/>
              </a:lnSpc>
              <a:spcAft>
                <a:spcPts val="800"/>
              </a:spcAft>
            </a:pPr>
            <a:r>
              <a:rPr lang="en-GB" sz="2400" dirty="0">
                <a:effectLst/>
                <a:ea typeface="Calibri" panose="020F0502020204030204" pitchFamily="34" charset="0"/>
                <a:cs typeface="Times New Roman" panose="02020603050405020304" pitchFamily="18" charset="0"/>
              </a:rPr>
              <a:t>30 boxes of </a:t>
            </a:r>
            <a:r>
              <a:rPr lang="en-GB" sz="2400" dirty="0">
                <a:effectLst/>
                <a:highlight>
                  <a:srgbClr val="FFFF00"/>
                </a:highlight>
                <a:ea typeface="Calibri" panose="020F0502020204030204" pitchFamily="34" charset="0"/>
                <a:cs typeface="Times New Roman" panose="02020603050405020304" pitchFamily="18" charset="0"/>
              </a:rPr>
              <a:t>matches</a:t>
            </a:r>
            <a:r>
              <a:rPr lang="en-GB" sz="2400" dirty="0">
                <a:effectLst/>
                <a:ea typeface="Calibri" panose="020F0502020204030204" pitchFamily="34" charset="0"/>
                <a:cs typeface="Times New Roman" panose="02020603050405020304" pitchFamily="18" charset="0"/>
              </a:rPr>
              <a:t>.</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6½ gallons </a:t>
            </a:r>
            <a:r>
              <a:rPr lang="en-GB" sz="2400" dirty="0">
                <a:effectLst/>
                <a:highlight>
                  <a:srgbClr val="FFFF00"/>
                </a:highlight>
                <a:ea typeface="Calibri" panose="020F0502020204030204" pitchFamily="34" charset="0"/>
                <a:cs typeface="Times New Roman" panose="02020603050405020304" pitchFamily="18" charset="0"/>
              </a:rPr>
              <a:t>paraffin</a:t>
            </a:r>
            <a:r>
              <a:rPr lang="en-GB" sz="2400" dirty="0">
                <a:effectLst/>
                <a:ea typeface="Calibri" panose="020F0502020204030204" pitchFamily="34" charset="0"/>
                <a:cs typeface="Times New Roman" panose="02020603050405020304" pitchFamily="18" charset="0"/>
              </a:rPr>
              <a:t>.</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1 tin methylated spirit.</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10 boxes of flamers.</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1 box of blue lights.</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2 Primus stoves with spare parts and prickers.</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1 Nansen aluminium cooker.</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6 </a:t>
            </a:r>
            <a:r>
              <a:rPr lang="en-GB" sz="2400" dirty="0">
                <a:effectLst/>
                <a:highlight>
                  <a:srgbClr val="FFFF00"/>
                </a:highlight>
                <a:ea typeface="Calibri" panose="020F0502020204030204" pitchFamily="34" charset="0"/>
                <a:cs typeface="Times New Roman" panose="02020603050405020304" pitchFamily="18" charset="0"/>
              </a:rPr>
              <a:t>sleeping-bags</a:t>
            </a:r>
            <a:r>
              <a:rPr lang="en-GB" sz="2400" dirty="0">
                <a:effectLst/>
                <a:ea typeface="Calibri" panose="020F0502020204030204" pitchFamily="34" charset="0"/>
                <a:cs typeface="Times New Roman" panose="02020603050405020304" pitchFamily="18" charset="0"/>
              </a:rPr>
              <a:t>.</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A few spare </a:t>
            </a:r>
            <a:r>
              <a:rPr lang="en-GB" sz="2400" dirty="0">
                <a:effectLst/>
                <a:highlight>
                  <a:srgbClr val="FFFF00"/>
                </a:highlight>
                <a:ea typeface="Calibri" panose="020F0502020204030204" pitchFamily="34" charset="0"/>
                <a:cs typeface="Times New Roman" panose="02020603050405020304" pitchFamily="18" charset="0"/>
              </a:rPr>
              <a:t>socks</a:t>
            </a:r>
            <a:r>
              <a:rPr lang="en-GB" sz="2400" dirty="0">
                <a:effectLst/>
                <a:ea typeface="Calibri" panose="020F0502020204030204" pitchFamily="34" charset="0"/>
                <a:cs typeface="Times New Roman" panose="02020603050405020304" pitchFamily="18" charset="0"/>
              </a:rPr>
              <a:t>.</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A few candles and some blubber-oil in an oil-bag.</a:t>
            </a:r>
          </a:p>
        </p:txBody>
      </p:sp>
      <p:sp>
        <p:nvSpPr>
          <p:cNvPr id="7" name="TextBox 6">
            <a:extLst>
              <a:ext uri="{FF2B5EF4-FFF2-40B4-BE49-F238E27FC236}">
                <a16:creationId xmlns:a16="http://schemas.microsoft.com/office/drawing/2014/main" id="{FF5C41CC-C74D-054A-3AD3-2911960698D2}"/>
              </a:ext>
            </a:extLst>
          </p:cNvPr>
          <p:cNvSpPr txBox="1"/>
          <p:nvPr/>
        </p:nvSpPr>
        <p:spPr>
          <a:xfrm>
            <a:off x="7510272" y="2194653"/>
            <a:ext cx="2626505" cy="954107"/>
          </a:xfrm>
          <a:prstGeom prst="rect">
            <a:avLst/>
          </a:prstGeom>
          <a:solidFill>
            <a:schemeClr val="accent1">
              <a:lumMod val="40000"/>
              <a:lumOff val="60000"/>
            </a:schemeClr>
          </a:solidFill>
        </p:spPr>
        <p:txBody>
          <a:bodyPr wrap="square" rtlCol="0">
            <a:spAutoFit/>
          </a:bodyPr>
          <a:lstStyle/>
          <a:p>
            <a:r>
              <a:rPr lang="en-GB" sz="2800" b="1" dirty="0"/>
              <a:t>How many did you guess?</a:t>
            </a:r>
          </a:p>
        </p:txBody>
      </p:sp>
      <p:sp>
        <p:nvSpPr>
          <p:cNvPr id="8" name="TextBox 7">
            <a:extLst>
              <a:ext uri="{FF2B5EF4-FFF2-40B4-BE49-F238E27FC236}">
                <a16:creationId xmlns:a16="http://schemas.microsoft.com/office/drawing/2014/main" id="{85CEEBA1-F8FC-A9E2-35C9-43719F0B0528}"/>
              </a:ext>
            </a:extLst>
          </p:cNvPr>
          <p:cNvSpPr txBox="1"/>
          <p:nvPr/>
        </p:nvSpPr>
        <p:spPr>
          <a:xfrm>
            <a:off x="1379438" y="6467854"/>
            <a:ext cx="9875520" cy="307777"/>
          </a:xfrm>
          <a:prstGeom prst="rect">
            <a:avLst/>
          </a:prstGeom>
          <a:noFill/>
        </p:spPr>
        <p:txBody>
          <a:bodyPr wrap="square">
            <a:spAutoFit/>
          </a:bodyPr>
          <a:lstStyle/>
          <a:p>
            <a:r>
              <a:rPr lang="en-GB" sz="1400" dirty="0"/>
              <a:t>From ’South’ by Ernest Shackleton CHAPTER IX THE BOAT JOURNEY </a:t>
            </a:r>
            <a:r>
              <a:rPr lang="en-GB" sz="1400" dirty="0">
                <a:hlinkClick r:id="rId2"/>
              </a:rPr>
              <a:t>https://www.gutenberg.org/files/5199/5199-0.txt</a:t>
            </a:r>
            <a:r>
              <a:rPr lang="en-GB" sz="1400" dirty="0"/>
              <a:t> </a:t>
            </a:r>
          </a:p>
        </p:txBody>
      </p:sp>
    </p:spTree>
    <p:extLst>
      <p:ext uri="{BB962C8B-B14F-4D97-AF65-F5344CB8AC3E}">
        <p14:creationId xmlns:p14="http://schemas.microsoft.com/office/powerpoint/2010/main" val="3242497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D6C7EF-18C8-3738-3511-F8847A14F47F}"/>
              </a:ext>
            </a:extLst>
          </p:cNvPr>
          <p:cNvSpPr>
            <a:spLocks noGrp="1"/>
          </p:cNvSpPr>
          <p:nvPr>
            <p:ph type="sldNum" sz="quarter" idx="12"/>
          </p:nvPr>
        </p:nvSpPr>
        <p:spPr>
          <a:xfrm>
            <a:off x="251749" y="6338461"/>
            <a:ext cx="1727200" cy="457200"/>
          </a:xfrm>
        </p:spPr>
        <p:txBody>
          <a:bodyPr/>
          <a:lstStyle/>
          <a:p>
            <a:fld id="{C3D577BE-B60F-4443-89BA-AC6850FF3B72}" type="slidenum">
              <a:rPr lang="en-GB" altLang="en-US" smtClean="0"/>
              <a:pPr/>
              <a:t>14</a:t>
            </a:fld>
            <a:endParaRPr lang="en-GB" altLang="en-US" dirty="0"/>
          </a:p>
        </p:txBody>
      </p:sp>
      <p:sp>
        <p:nvSpPr>
          <p:cNvPr id="4" name="TextBox 3">
            <a:extLst>
              <a:ext uri="{FF2B5EF4-FFF2-40B4-BE49-F238E27FC236}">
                <a16:creationId xmlns:a16="http://schemas.microsoft.com/office/drawing/2014/main" id="{29CA3DDC-5905-449F-BB3E-A2A1A6C9B94A}"/>
              </a:ext>
            </a:extLst>
          </p:cNvPr>
          <p:cNvSpPr txBox="1"/>
          <p:nvPr/>
        </p:nvSpPr>
        <p:spPr>
          <a:xfrm>
            <a:off x="2337674" y="1309740"/>
            <a:ext cx="6095128" cy="4938660"/>
          </a:xfrm>
          <a:prstGeom prst="rect">
            <a:avLst/>
          </a:prstGeom>
          <a:noFill/>
        </p:spPr>
        <p:txBody>
          <a:bodyPr wrap="square">
            <a:spAutoFit/>
          </a:bodyPr>
          <a:lstStyle/>
          <a:p>
            <a:pPr>
              <a:lnSpc>
                <a:spcPct val="107000"/>
              </a:lnSpc>
              <a:spcAft>
                <a:spcPts val="800"/>
              </a:spcAft>
            </a:pPr>
            <a:r>
              <a:rPr lang="en-GB" sz="2400" b="1" dirty="0">
                <a:effectLst/>
                <a:ea typeface="Calibri" panose="020F0502020204030204" pitchFamily="34" charset="0"/>
                <a:cs typeface="Times New Roman" panose="02020603050405020304" pitchFamily="18" charset="0"/>
              </a:rPr>
              <a:t>Food:</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3 cases sledging rations = 300 rations.</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2 cases nut food = 200 rations</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2 cases biscuits = 600 biscuits.</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1 case lump sugar.</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30 packets of </a:t>
            </a:r>
            <a:r>
              <a:rPr lang="en-GB" sz="2400" dirty="0" err="1">
                <a:effectLst/>
                <a:ea typeface="Calibri" panose="020F0502020204030204" pitchFamily="34" charset="0"/>
                <a:cs typeface="Times New Roman" panose="02020603050405020304" pitchFamily="18" charset="0"/>
              </a:rPr>
              <a:t>Trumilk</a:t>
            </a:r>
            <a:r>
              <a:rPr lang="en-GB" sz="2400" dirty="0">
                <a:effectLst/>
                <a:ea typeface="Calibri" panose="020F0502020204030204" pitchFamily="34" charset="0"/>
                <a:cs typeface="Times New Roman" panose="02020603050405020304" pitchFamily="18" charset="0"/>
              </a:rPr>
              <a:t>.</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1 tin. of Bovril cubes.</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1 tin of Cerebos salt.</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36 gallons of water.</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250 lbs. of ice.</a:t>
            </a:r>
          </a:p>
        </p:txBody>
      </p:sp>
      <p:sp>
        <p:nvSpPr>
          <p:cNvPr id="5" name="Title 1">
            <a:extLst>
              <a:ext uri="{FF2B5EF4-FFF2-40B4-BE49-F238E27FC236}">
                <a16:creationId xmlns:a16="http://schemas.microsoft.com/office/drawing/2014/main" id="{8027840E-F07B-1023-D23F-7CB473BE8832}"/>
              </a:ext>
            </a:extLst>
          </p:cNvPr>
          <p:cNvSpPr txBox="1">
            <a:spLocks/>
          </p:cNvSpPr>
          <p:nvPr/>
        </p:nvSpPr>
        <p:spPr>
          <a:xfrm>
            <a:off x="1978949" y="332668"/>
            <a:ext cx="7452433" cy="921729"/>
          </a:xfrm>
          <a:prstGeom prst="rect">
            <a:avLst/>
          </a:prstGeom>
          <a:solidFill>
            <a:srgbClr val="F54C00"/>
          </a:solidFill>
        </p:spPr>
        <p:txBody>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a:lstStyle>
          <a:p>
            <a:pPr algn="ctr"/>
            <a:r>
              <a:rPr lang="en-GB" kern="0" dirty="0">
                <a:solidFill>
                  <a:schemeClr val="bg1"/>
                </a:solidFill>
              </a:rPr>
              <a:t>What food did Shackleton take?</a:t>
            </a:r>
          </a:p>
        </p:txBody>
      </p:sp>
      <p:sp>
        <p:nvSpPr>
          <p:cNvPr id="6" name="TextBox 5">
            <a:extLst>
              <a:ext uri="{FF2B5EF4-FFF2-40B4-BE49-F238E27FC236}">
                <a16:creationId xmlns:a16="http://schemas.microsoft.com/office/drawing/2014/main" id="{F2C46C78-F9AB-763C-4961-E0AD35CCA2C5}"/>
              </a:ext>
            </a:extLst>
          </p:cNvPr>
          <p:cNvSpPr txBox="1"/>
          <p:nvPr/>
        </p:nvSpPr>
        <p:spPr>
          <a:xfrm>
            <a:off x="1379438" y="6467854"/>
            <a:ext cx="9875520" cy="307777"/>
          </a:xfrm>
          <a:prstGeom prst="rect">
            <a:avLst/>
          </a:prstGeom>
          <a:noFill/>
        </p:spPr>
        <p:txBody>
          <a:bodyPr wrap="square">
            <a:spAutoFit/>
          </a:bodyPr>
          <a:lstStyle/>
          <a:p>
            <a:r>
              <a:rPr lang="en-GB" sz="1400" dirty="0"/>
              <a:t>From ’South’ by Ernest Shackleton CHAPTER IX THE BOAT JOURNEY </a:t>
            </a:r>
            <a:r>
              <a:rPr lang="en-GB" sz="1400" dirty="0">
                <a:hlinkClick r:id="rId2"/>
              </a:rPr>
              <a:t>https://www.gutenberg.org/files/5199/5199-0.txt</a:t>
            </a:r>
            <a:r>
              <a:rPr lang="en-GB" sz="1400" dirty="0"/>
              <a:t> </a:t>
            </a:r>
          </a:p>
        </p:txBody>
      </p:sp>
    </p:spTree>
    <p:extLst>
      <p:ext uri="{BB962C8B-B14F-4D97-AF65-F5344CB8AC3E}">
        <p14:creationId xmlns:p14="http://schemas.microsoft.com/office/powerpoint/2010/main" val="51550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017A8-3BB1-4593-38E5-85C943CFF8A5}"/>
              </a:ext>
            </a:extLst>
          </p:cNvPr>
          <p:cNvSpPr>
            <a:spLocks noGrp="1"/>
          </p:cNvSpPr>
          <p:nvPr>
            <p:ph type="title"/>
          </p:nvPr>
        </p:nvSpPr>
        <p:spPr>
          <a:xfrm>
            <a:off x="1937149" y="295729"/>
            <a:ext cx="7392058" cy="801552"/>
          </a:xfrm>
          <a:solidFill>
            <a:srgbClr val="B70005"/>
          </a:solidFill>
        </p:spPr>
        <p:txBody>
          <a:bodyPr/>
          <a:lstStyle/>
          <a:p>
            <a:pPr algn="ctr"/>
            <a:r>
              <a:rPr lang="en-GB" dirty="0">
                <a:solidFill>
                  <a:schemeClr val="bg1"/>
                </a:solidFill>
              </a:rPr>
              <a:t>Arriving at South Georgia</a:t>
            </a:r>
          </a:p>
        </p:txBody>
      </p:sp>
      <p:sp>
        <p:nvSpPr>
          <p:cNvPr id="3" name="Slide Number Placeholder 2">
            <a:extLst>
              <a:ext uri="{FF2B5EF4-FFF2-40B4-BE49-F238E27FC236}">
                <a16:creationId xmlns:a16="http://schemas.microsoft.com/office/drawing/2014/main" id="{DB7F8D92-6B05-3B60-AC6A-6F881798BC44}"/>
              </a:ext>
            </a:extLst>
          </p:cNvPr>
          <p:cNvSpPr>
            <a:spLocks noGrp="1"/>
          </p:cNvSpPr>
          <p:nvPr>
            <p:ph type="sldNum" sz="quarter" idx="12"/>
          </p:nvPr>
        </p:nvSpPr>
        <p:spPr>
          <a:xfrm>
            <a:off x="406981" y="6256601"/>
            <a:ext cx="1727200" cy="457200"/>
          </a:xfrm>
        </p:spPr>
        <p:txBody>
          <a:bodyPr/>
          <a:lstStyle/>
          <a:p>
            <a:fld id="{1147EEAF-DD4E-4CF4-BBA0-EAA76F911A92}" type="slidenum">
              <a:rPr lang="en-GB" altLang="en-US" smtClean="0"/>
              <a:pPr/>
              <a:t>15</a:t>
            </a:fld>
            <a:endParaRPr lang="en-GB" altLang="en-US" dirty="0"/>
          </a:p>
        </p:txBody>
      </p:sp>
      <p:sp>
        <p:nvSpPr>
          <p:cNvPr id="6" name="TextBox 5">
            <a:extLst>
              <a:ext uri="{FF2B5EF4-FFF2-40B4-BE49-F238E27FC236}">
                <a16:creationId xmlns:a16="http://schemas.microsoft.com/office/drawing/2014/main" id="{02028906-9A2D-A334-3F07-674B6AD10F8A}"/>
              </a:ext>
            </a:extLst>
          </p:cNvPr>
          <p:cNvSpPr txBox="1"/>
          <p:nvPr/>
        </p:nvSpPr>
        <p:spPr>
          <a:xfrm>
            <a:off x="9049947" y="2469716"/>
            <a:ext cx="3014908" cy="1938992"/>
          </a:xfrm>
          <a:prstGeom prst="rect">
            <a:avLst/>
          </a:prstGeom>
          <a:noFill/>
        </p:spPr>
        <p:txBody>
          <a:bodyPr wrap="square">
            <a:spAutoFit/>
          </a:bodyPr>
          <a:lstStyle/>
          <a:p>
            <a:r>
              <a:rPr lang="en-GB" sz="2400" dirty="0"/>
              <a:t>MAY 10 1916	</a:t>
            </a:r>
          </a:p>
          <a:p>
            <a:r>
              <a:rPr lang="en-GB" sz="2400" dirty="0"/>
              <a:t>After 16 days, the James Caird lands at King </a:t>
            </a:r>
            <a:r>
              <a:rPr lang="en-GB" sz="2400" dirty="0" err="1"/>
              <a:t>Haakon</a:t>
            </a:r>
            <a:r>
              <a:rPr lang="en-GB" sz="2400" dirty="0"/>
              <a:t> Bay, South Georgia</a:t>
            </a:r>
          </a:p>
        </p:txBody>
      </p:sp>
      <p:pic>
        <p:nvPicPr>
          <p:cNvPr id="5" name="Picture 4">
            <a:extLst>
              <a:ext uri="{FF2B5EF4-FFF2-40B4-BE49-F238E27FC236}">
                <a16:creationId xmlns:a16="http://schemas.microsoft.com/office/drawing/2014/main" id="{9296CFE6-A76D-0DD3-88EB-A9F0A48DD06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2285" y="1313358"/>
            <a:ext cx="8327662" cy="4817328"/>
          </a:xfrm>
          <a:prstGeom prst="rect">
            <a:avLst/>
          </a:prstGeom>
        </p:spPr>
      </p:pic>
      <p:sp>
        <p:nvSpPr>
          <p:cNvPr id="9" name="TextBox 8">
            <a:extLst>
              <a:ext uri="{FF2B5EF4-FFF2-40B4-BE49-F238E27FC236}">
                <a16:creationId xmlns:a16="http://schemas.microsoft.com/office/drawing/2014/main" id="{C2BFC03A-B5CF-9084-CB8A-01276A5B7BCC}"/>
              </a:ext>
            </a:extLst>
          </p:cNvPr>
          <p:cNvSpPr txBox="1"/>
          <p:nvPr/>
        </p:nvSpPr>
        <p:spPr>
          <a:xfrm>
            <a:off x="1828800" y="6346763"/>
            <a:ext cx="2528969" cy="369332"/>
          </a:xfrm>
          <a:prstGeom prst="rect">
            <a:avLst/>
          </a:prstGeom>
          <a:noFill/>
        </p:spPr>
        <p:txBody>
          <a:bodyPr wrap="square" rtlCol="0">
            <a:spAutoFit/>
          </a:bodyPr>
          <a:lstStyle/>
          <a:p>
            <a:r>
              <a:rPr lang="en-GB" dirty="0"/>
              <a:t>Image Google Earth</a:t>
            </a:r>
          </a:p>
        </p:txBody>
      </p:sp>
    </p:spTree>
    <p:extLst>
      <p:ext uri="{BB962C8B-B14F-4D97-AF65-F5344CB8AC3E}">
        <p14:creationId xmlns:p14="http://schemas.microsoft.com/office/powerpoint/2010/main" val="969698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DDA690-144B-0786-9F07-554B2CB5B5BA}"/>
              </a:ext>
            </a:extLst>
          </p:cNvPr>
          <p:cNvSpPr>
            <a:spLocks noGrp="1"/>
          </p:cNvSpPr>
          <p:nvPr>
            <p:ph type="sldNum" sz="quarter" idx="12"/>
          </p:nvPr>
        </p:nvSpPr>
        <p:spPr/>
        <p:txBody>
          <a:bodyPr/>
          <a:lstStyle/>
          <a:p>
            <a:fld id="{C3D577BE-B60F-4443-89BA-AC6850FF3B72}" type="slidenum">
              <a:rPr lang="en-GB" altLang="en-US" smtClean="0"/>
              <a:pPr/>
              <a:t>16</a:t>
            </a:fld>
            <a:endParaRPr lang="en-GB" altLang="en-US"/>
          </a:p>
        </p:txBody>
      </p:sp>
      <p:pic>
        <p:nvPicPr>
          <p:cNvPr id="4" name="Picture 3">
            <a:extLst>
              <a:ext uri="{FF2B5EF4-FFF2-40B4-BE49-F238E27FC236}">
                <a16:creationId xmlns:a16="http://schemas.microsoft.com/office/drawing/2014/main" id="{DB1DAD21-025D-23C4-9ED9-807975B55C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92945" y="171045"/>
            <a:ext cx="7665285" cy="6592902"/>
          </a:xfrm>
          <a:prstGeom prst="rect">
            <a:avLst/>
          </a:prstGeom>
        </p:spPr>
      </p:pic>
      <p:sp>
        <p:nvSpPr>
          <p:cNvPr id="5" name="TextBox 4">
            <a:extLst>
              <a:ext uri="{FF2B5EF4-FFF2-40B4-BE49-F238E27FC236}">
                <a16:creationId xmlns:a16="http://schemas.microsoft.com/office/drawing/2014/main" id="{0D265968-626C-1D8C-90C3-540BD129FEC0}"/>
              </a:ext>
            </a:extLst>
          </p:cNvPr>
          <p:cNvSpPr txBox="1"/>
          <p:nvPr/>
        </p:nvSpPr>
        <p:spPr>
          <a:xfrm>
            <a:off x="9243278" y="2168434"/>
            <a:ext cx="2680498" cy="3046988"/>
          </a:xfrm>
          <a:prstGeom prst="rect">
            <a:avLst/>
          </a:prstGeom>
          <a:noFill/>
        </p:spPr>
        <p:txBody>
          <a:bodyPr wrap="square" rtlCol="0">
            <a:spAutoFit/>
          </a:bodyPr>
          <a:lstStyle/>
          <a:p>
            <a:r>
              <a:rPr lang="en-GB" sz="2400" dirty="0"/>
              <a:t>Create a sketch map of a favourite arrival at a place you are glad to see. Perhaps it is your school? Or a local park or play area? </a:t>
            </a:r>
          </a:p>
        </p:txBody>
      </p:sp>
    </p:spTree>
    <p:extLst>
      <p:ext uri="{BB962C8B-B14F-4D97-AF65-F5344CB8AC3E}">
        <p14:creationId xmlns:p14="http://schemas.microsoft.com/office/powerpoint/2010/main" val="2418883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6C596-573F-C635-B0B9-0150850B1245}"/>
              </a:ext>
            </a:extLst>
          </p:cNvPr>
          <p:cNvSpPr>
            <a:spLocks noGrp="1"/>
          </p:cNvSpPr>
          <p:nvPr>
            <p:ph type="title"/>
          </p:nvPr>
        </p:nvSpPr>
        <p:spPr>
          <a:xfrm>
            <a:off x="1968500" y="144201"/>
            <a:ext cx="7232352" cy="1094159"/>
          </a:xfrm>
          <a:solidFill>
            <a:srgbClr val="F54C00"/>
          </a:solidFill>
        </p:spPr>
        <p:txBody>
          <a:bodyPr/>
          <a:lstStyle/>
          <a:p>
            <a:pPr algn="ctr"/>
            <a:r>
              <a:rPr lang="en-GB" b="1" dirty="0">
                <a:solidFill>
                  <a:schemeClr val="bg1"/>
                </a:solidFill>
              </a:rPr>
              <a:t>Crossing South Georgia</a:t>
            </a:r>
          </a:p>
        </p:txBody>
      </p:sp>
      <p:sp>
        <p:nvSpPr>
          <p:cNvPr id="3" name="Slide Number Placeholder 2">
            <a:extLst>
              <a:ext uri="{FF2B5EF4-FFF2-40B4-BE49-F238E27FC236}">
                <a16:creationId xmlns:a16="http://schemas.microsoft.com/office/drawing/2014/main" id="{A60255D1-7327-8E1C-A2AA-AFA8DFAC14B7}"/>
              </a:ext>
            </a:extLst>
          </p:cNvPr>
          <p:cNvSpPr>
            <a:spLocks noGrp="1"/>
          </p:cNvSpPr>
          <p:nvPr>
            <p:ph type="sldNum" sz="quarter" idx="12"/>
          </p:nvPr>
        </p:nvSpPr>
        <p:spPr/>
        <p:txBody>
          <a:bodyPr/>
          <a:lstStyle/>
          <a:p>
            <a:fld id="{1147EEAF-DD4E-4CF4-BBA0-EAA76F911A92}" type="slidenum">
              <a:rPr lang="en-GB" altLang="en-US" smtClean="0"/>
              <a:pPr/>
              <a:t>17</a:t>
            </a:fld>
            <a:endParaRPr lang="en-GB" altLang="en-US"/>
          </a:p>
        </p:txBody>
      </p:sp>
      <p:pic>
        <p:nvPicPr>
          <p:cNvPr id="5" name="Picture 4">
            <a:extLst>
              <a:ext uri="{FF2B5EF4-FFF2-40B4-BE49-F238E27FC236}">
                <a16:creationId xmlns:a16="http://schemas.microsoft.com/office/drawing/2014/main" id="{9B25337A-00EE-76AE-AE8D-5BB70AC184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05126" y="1636473"/>
            <a:ext cx="10214518" cy="4793501"/>
          </a:xfrm>
          <a:prstGeom prst="rect">
            <a:avLst/>
          </a:prstGeom>
        </p:spPr>
      </p:pic>
      <p:sp>
        <p:nvSpPr>
          <p:cNvPr id="7" name="TextBox 6">
            <a:extLst>
              <a:ext uri="{FF2B5EF4-FFF2-40B4-BE49-F238E27FC236}">
                <a16:creationId xmlns:a16="http://schemas.microsoft.com/office/drawing/2014/main" id="{B8CE565A-EC17-FD14-DF90-B2F1CB75BCFC}"/>
              </a:ext>
            </a:extLst>
          </p:cNvPr>
          <p:cNvSpPr txBox="1"/>
          <p:nvPr/>
        </p:nvSpPr>
        <p:spPr>
          <a:xfrm>
            <a:off x="4482684" y="6388519"/>
            <a:ext cx="7036960" cy="369332"/>
          </a:xfrm>
          <a:prstGeom prst="rect">
            <a:avLst/>
          </a:prstGeom>
          <a:noFill/>
        </p:spPr>
        <p:txBody>
          <a:bodyPr wrap="square">
            <a:spAutoFit/>
          </a:bodyPr>
          <a:lstStyle/>
          <a:p>
            <a:r>
              <a:rPr lang="en-GB" dirty="0">
                <a:hlinkClick r:id="rId3"/>
              </a:rPr>
              <a:t>Crossing South Georgia | Antarctic Heritage Trust (nzaht.org)</a:t>
            </a:r>
            <a:endParaRPr lang="en-GB" dirty="0"/>
          </a:p>
        </p:txBody>
      </p:sp>
      <p:sp>
        <p:nvSpPr>
          <p:cNvPr id="8" name="TextBox 7">
            <a:extLst>
              <a:ext uri="{FF2B5EF4-FFF2-40B4-BE49-F238E27FC236}">
                <a16:creationId xmlns:a16="http://schemas.microsoft.com/office/drawing/2014/main" id="{1E8E761C-C6CB-4757-C11D-70D4665DC5DD}"/>
              </a:ext>
            </a:extLst>
          </p:cNvPr>
          <p:cNvSpPr txBox="1"/>
          <p:nvPr/>
        </p:nvSpPr>
        <p:spPr>
          <a:xfrm>
            <a:off x="1460712" y="5342455"/>
            <a:ext cx="5034873" cy="1015663"/>
          </a:xfrm>
          <a:prstGeom prst="rect">
            <a:avLst/>
          </a:prstGeom>
          <a:noFill/>
        </p:spPr>
        <p:txBody>
          <a:bodyPr wrap="square" rtlCol="0">
            <a:spAutoFit/>
          </a:bodyPr>
          <a:lstStyle/>
          <a:p>
            <a:r>
              <a:rPr lang="en-GB" sz="2000" dirty="0"/>
              <a:t>This 20 minute film shows young explorers replicating the </a:t>
            </a:r>
            <a:r>
              <a:rPr lang="en-GB" sz="2000" dirty="0" err="1"/>
              <a:t>routeof</a:t>
            </a:r>
            <a:r>
              <a:rPr lang="en-GB" sz="2000" dirty="0"/>
              <a:t> Shackleton’s team journey across South Georgia</a:t>
            </a:r>
          </a:p>
        </p:txBody>
      </p:sp>
    </p:spTree>
    <p:extLst>
      <p:ext uri="{BB962C8B-B14F-4D97-AF65-F5344CB8AC3E}">
        <p14:creationId xmlns:p14="http://schemas.microsoft.com/office/powerpoint/2010/main" val="4022305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text&#10;&#10;Description automatically generated">
            <a:extLst>
              <a:ext uri="{FF2B5EF4-FFF2-40B4-BE49-F238E27FC236}">
                <a16:creationId xmlns:a16="http://schemas.microsoft.com/office/drawing/2014/main" id="{32E3F036-ED2C-6005-6D3B-D94DC356BB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83719" y="2446214"/>
            <a:ext cx="7117648" cy="4013650"/>
          </a:xfrm>
          <a:prstGeom prst="rect">
            <a:avLst/>
          </a:prstGeom>
        </p:spPr>
      </p:pic>
      <p:pic>
        <p:nvPicPr>
          <p:cNvPr id="12" name="Picture 11" descr="A picture containing text, beach&#10;&#10;Description automatically generated">
            <a:extLst>
              <a:ext uri="{FF2B5EF4-FFF2-40B4-BE49-F238E27FC236}">
                <a16:creationId xmlns:a16="http://schemas.microsoft.com/office/drawing/2014/main" id="{D3AC5106-B3D8-D360-F77C-EF04DE1DF5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49"/>
          <a:stretch/>
        </p:blipFill>
        <p:spPr>
          <a:xfrm>
            <a:off x="112731" y="3803435"/>
            <a:ext cx="4683950" cy="2656429"/>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7EA7D160-2B4B-DDA5-D368-D38776DF8DB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7033" y="1152202"/>
            <a:ext cx="4649647" cy="2635602"/>
          </a:xfrm>
          <a:prstGeom prst="rect">
            <a:avLst/>
          </a:prstGeom>
        </p:spPr>
      </p:pic>
      <p:sp>
        <p:nvSpPr>
          <p:cNvPr id="2" name="Slide Number Placeholder 1">
            <a:extLst>
              <a:ext uri="{FF2B5EF4-FFF2-40B4-BE49-F238E27FC236}">
                <a16:creationId xmlns:a16="http://schemas.microsoft.com/office/drawing/2014/main" id="{2F90C09D-E4AA-006D-C550-49669366FFF7}"/>
              </a:ext>
            </a:extLst>
          </p:cNvPr>
          <p:cNvSpPr>
            <a:spLocks noGrp="1"/>
          </p:cNvSpPr>
          <p:nvPr>
            <p:ph type="sldNum" sz="quarter" idx="12"/>
          </p:nvPr>
        </p:nvSpPr>
        <p:spPr>
          <a:xfrm>
            <a:off x="11350609" y="6300094"/>
            <a:ext cx="770935" cy="457200"/>
          </a:xfrm>
        </p:spPr>
        <p:txBody>
          <a:bodyPr/>
          <a:lstStyle/>
          <a:p>
            <a:fld id="{C3D577BE-B60F-4443-89BA-AC6850FF3B72}" type="slidenum">
              <a:rPr lang="en-GB" altLang="en-US" smtClean="0"/>
              <a:pPr/>
              <a:t>18</a:t>
            </a:fld>
            <a:endParaRPr lang="en-GB" altLang="en-US" dirty="0"/>
          </a:p>
        </p:txBody>
      </p:sp>
      <p:sp>
        <p:nvSpPr>
          <p:cNvPr id="9" name="TextBox 8">
            <a:extLst>
              <a:ext uri="{FF2B5EF4-FFF2-40B4-BE49-F238E27FC236}">
                <a16:creationId xmlns:a16="http://schemas.microsoft.com/office/drawing/2014/main" id="{CFF20B1F-2CCC-C65C-7F20-2EA7DA01BDE8}"/>
              </a:ext>
            </a:extLst>
          </p:cNvPr>
          <p:cNvSpPr txBox="1"/>
          <p:nvPr/>
        </p:nvSpPr>
        <p:spPr>
          <a:xfrm>
            <a:off x="1891501" y="270791"/>
            <a:ext cx="7647142" cy="852615"/>
          </a:xfrm>
          <a:prstGeom prst="rect">
            <a:avLst/>
          </a:prstGeom>
          <a:solidFill>
            <a:srgbClr val="740160"/>
          </a:solidFill>
          <a:ln>
            <a:noFill/>
          </a:ln>
          <a:effectLst/>
        </p:spPr>
        <p:txBody>
          <a:bodyPr vert="horz" wrap="square" lIns="91440" tIns="45720" rIns="91440" bIns="45720" numCol="1" anchor="t" anchorCtr="0" compatLnSpc="1">
            <a:prstTxWarp prst="textNoShape">
              <a:avLst/>
            </a:prstTxWarp>
          </a:bodyPr>
          <a:lstStyle>
            <a:defPPr>
              <a:defRPr lang="en-US"/>
            </a:defPPr>
            <a:lvl1pPr algn="ctr" fontAlgn="base">
              <a:spcBef>
                <a:spcPct val="0"/>
              </a:spcBef>
              <a:spcAft>
                <a:spcPct val="0"/>
              </a:spcAft>
              <a:defRPr sz="4000" b="1" kern="0">
                <a:solidFill>
                  <a:schemeClr val="bg1"/>
                </a:solidFill>
                <a:latin typeface="+mj-lt"/>
                <a:ea typeface="+mj-ea"/>
                <a:cs typeface="+mj-cs"/>
              </a:defRPr>
            </a:lvl1pPr>
            <a:lvl2pPr fontAlgn="base">
              <a:spcBef>
                <a:spcPct val="0"/>
              </a:spcBef>
              <a:spcAft>
                <a:spcPct val="0"/>
              </a:spcAft>
              <a:defRPr sz="6300">
                <a:solidFill>
                  <a:schemeClr val="tx2"/>
                </a:solidFill>
                <a:latin typeface="Helvetica" pitchFamily="34" charset="0"/>
              </a:defRPr>
            </a:lvl2pPr>
            <a:lvl3pPr fontAlgn="base">
              <a:spcBef>
                <a:spcPct val="0"/>
              </a:spcBef>
              <a:spcAft>
                <a:spcPct val="0"/>
              </a:spcAft>
              <a:defRPr sz="6300">
                <a:solidFill>
                  <a:schemeClr val="tx2"/>
                </a:solidFill>
                <a:latin typeface="Helvetica" pitchFamily="34" charset="0"/>
              </a:defRPr>
            </a:lvl3pPr>
            <a:lvl4pPr fontAlgn="base">
              <a:spcBef>
                <a:spcPct val="0"/>
              </a:spcBef>
              <a:spcAft>
                <a:spcPct val="0"/>
              </a:spcAft>
              <a:defRPr sz="6300">
                <a:solidFill>
                  <a:schemeClr val="tx2"/>
                </a:solidFill>
                <a:latin typeface="Helvetica" pitchFamily="34" charset="0"/>
              </a:defRPr>
            </a:lvl4pPr>
            <a:lvl5pPr fontAlgn="base">
              <a:spcBef>
                <a:spcPct val="0"/>
              </a:spcBef>
              <a:spcAft>
                <a:spcPct val="0"/>
              </a:spcAft>
              <a:defRPr sz="6300">
                <a:solidFill>
                  <a:schemeClr val="tx2"/>
                </a:solidFill>
                <a:latin typeface="Helvetica" pitchFamily="34" charset="0"/>
              </a:defRPr>
            </a:lvl5pPr>
            <a:lvl6pPr marL="457200" fontAlgn="base">
              <a:spcBef>
                <a:spcPct val="0"/>
              </a:spcBef>
              <a:spcAft>
                <a:spcPct val="0"/>
              </a:spcAft>
              <a:defRPr sz="6300">
                <a:solidFill>
                  <a:schemeClr val="tx2"/>
                </a:solidFill>
                <a:latin typeface="Helvetica" pitchFamily="34" charset="0"/>
              </a:defRPr>
            </a:lvl6pPr>
            <a:lvl7pPr marL="914400" fontAlgn="base">
              <a:spcBef>
                <a:spcPct val="0"/>
              </a:spcBef>
              <a:spcAft>
                <a:spcPct val="0"/>
              </a:spcAft>
              <a:defRPr sz="6300">
                <a:solidFill>
                  <a:schemeClr val="tx2"/>
                </a:solidFill>
                <a:latin typeface="Helvetica" pitchFamily="34" charset="0"/>
              </a:defRPr>
            </a:lvl7pPr>
            <a:lvl8pPr marL="1371600" fontAlgn="base">
              <a:spcBef>
                <a:spcPct val="0"/>
              </a:spcBef>
              <a:spcAft>
                <a:spcPct val="0"/>
              </a:spcAft>
              <a:defRPr sz="6300">
                <a:solidFill>
                  <a:schemeClr val="tx2"/>
                </a:solidFill>
                <a:latin typeface="Helvetica" pitchFamily="34" charset="0"/>
              </a:defRPr>
            </a:lvl8pPr>
            <a:lvl9pPr marL="1828800" fontAlgn="base">
              <a:spcBef>
                <a:spcPct val="0"/>
              </a:spcBef>
              <a:spcAft>
                <a:spcPct val="0"/>
              </a:spcAft>
              <a:defRPr sz="6300">
                <a:solidFill>
                  <a:schemeClr val="tx2"/>
                </a:solidFill>
                <a:latin typeface="Helvetica" pitchFamily="34" charset="0"/>
              </a:defRPr>
            </a:lvl9pPr>
          </a:lstStyle>
          <a:p>
            <a:r>
              <a:rPr lang="en-GB" dirty="0"/>
              <a:t>Rescue! 30</a:t>
            </a:r>
            <a:r>
              <a:rPr lang="en-GB" baseline="30000" dirty="0"/>
              <a:t>th</a:t>
            </a:r>
            <a:r>
              <a:rPr lang="en-GB" dirty="0"/>
              <a:t> August 1916</a:t>
            </a:r>
          </a:p>
        </p:txBody>
      </p:sp>
      <p:sp>
        <p:nvSpPr>
          <p:cNvPr id="8" name="TextBox 7">
            <a:extLst>
              <a:ext uri="{FF2B5EF4-FFF2-40B4-BE49-F238E27FC236}">
                <a16:creationId xmlns:a16="http://schemas.microsoft.com/office/drawing/2014/main" id="{849CF596-83F0-C66E-CA74-0F68C470F2BA}"/>
              </a:ext>
            </a:extLst>
          </p:cNvPr>
          <p:cNvSpPr txBox="1"/>
          <p:nvPr/>
        </p:nvSpPr>
        <p:spPr>
          <a:xfrm>
            <a:off x="4883719" y="1340651"/>
            <a:ext cx="4616508" cy="1015663"/>
          </a:xfrm>
          <a:prstGeom prst="rect">
            <a:avLst/>
          </a:prstGeom>
          <a:solidFill>
            <a:schemeClr val="accent1">
              <a:lumMod val="20000"/>
              <a:lumOff val="80000"/>
            </a:schemeClr>
          </a:solidFill>
        </p:spPr>
        <p:txBody>
          <a:bodyPr wrap="square" rtlCol="0">
            <a:spAutoFit/>
          </a:bodyPr>
          <a:lstStyle/>
          <a:p>
            <a:pPr algn="ctr"/>
            <a:r>
              <a:rPr lang="en-GB" sz="2000" dirty="0"/>
              <a:t>Shackleton’s crew on Elephant island about to be rescued after 22 months. The </a:t>
            </a:r>
            <a:r>
              <a:rPr lang="en-GB" sz="2000" dirty="0" err="1"/>
              <a:t>Yelcho</a:t>
            </a:r>
            <a:r>
              <a:rPr lang="en-GB" sz="2000" dirty="0"/>
              <a:t> is seen in the distance.  </a:t>
            </a:r>
          </a:p>
        </p:txBody>
      </p:sp>
      <p:sp>
        <p:nvSpPr>
          <p:cNvPr id="15" name="TextBox 14">
            <a:extLst>
              <a:ext uri="{FF2B5EF4-FFF2-40B4-BE49-F238E27FC236}">
                <a16:creationId xmlns:a16="http://schemas.microsoft.com/office/drawing/2014/main" id="{D5842A06-5E47-E3F6-05FD-50F0CA0A4AC6}"/>
              </a:ext>
            </a:extLst>
          </p:cNvPr>
          <p:cNvSpPr txBox="1"/>
          <p:nvPr/>
        </p:nvSpPr>
        <p:spPr>
          <a:xfrm>
            <a:off x="320115" y="6528694"/>
            <a:ext cx="2366990" cy="307777"/>
          </a:xfrm>
          <a:prstGeom prst="rect">
            <a:avLst/>
          </a:prstGeom>
          <a:noFill/>
        </p:spPr>
        <p:txBody>
          <a:bodyPr wrap="square" rtlCol="0">
            <a:spAutoFit/>
          </a:bodyPr>
          <a:lstStyle/>
          <a:p>
            <a:r>
              <a:rPr lang="en-GB" sz="1400" dirty="0"/>
              <a:t>Photographs Frank Hurley</a:t>
            </a:r>
          </a:p>
        </p:txBody>
      </p:sp>
    </p:spTree>
    <p:extLst>
      <p:ext uri="{BB962C8B-B14F-4D97-AF65-F5344CB8AC3E}">
        <p14:creationId xmlns:p14="http://schemas.microsoft.com/office/powerpoint/2010/main" val="1714094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2DAD95-69B5-F394-3D74-60265EAFBA78}"/>
              </a:ext>
            </a:extLst>
          </p:cNvPr>
          <p:cNvSpPr>
            <a:spLocks noGrp="1"/>
          </p:cNvSpPr>
          <p:nvPr>
            <p:ph type="sldNum" sz="quarter" idx="12"/>
          </p:nvPr>
        </p:nvSpPr>
        <p:spPr>
          <a:xfrm>
            <a:off x="312928" y="6400800"/>
            <a:ext cx="1727200" cy="457200"/>
          </a:xfrm>
        </p:spPr>
        <p:txBody>
          <a:bodyPr/>
          <a:lstStyle/>
          <a:p>
            <a:fld id="{C3D577BE-B60F-4443-89BA-AC6850FF3B72}" type="slidenum">
              <a:rPr lang="en-GB" altLang="en-US" smtClean="0"/>
              <a:pPr/>
              <a:t>19</a:t>
            </a:fld>
            <a:endParaRPr lang="en-GB" altLang="en-US" dirty="0"/>
          </a:p>
        </p:txBody>
      </p:sp>
      <p:pic>
        <p:nvPicPr>
          <p:cNvPr id="1026" name="Picture 2" descr=" - ">
            <a:extLst>
              <a:ext uri="{FF2B5EF4-FFF2-40B4-BE49-F238E27FC236}">
                <a16:creationId xmlns:a16="http://schemas.microsoft.com/office/drawing/2014/main" id="{97F4A5A2-84AF-73AC-2C5D-0A3CE87142B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558" y="2032581"/>
            <a:ext cx="4403900" cy="37425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E34BD0-6A0E-4788-2FAD-65D031CADA5D}"/>
              </a:ext>
            </a:extLst>
          </p:cNvPr>
          <p:cNvSpPr txBox="1"/>
          <p:nvPr/>
        </p:nvSpPr>
        <p:spPr>
          <a:xfrm>
            <a:off x="207843" y="5874602"/>
            <a:ext cx="3067449" cy="523220"/>
          </a:xfrm>
          <a:prstGeom prst="rect">
            <a:avLst/>
          </a:prstGeom>
          <a:noFill/>
        </p:spPr>
        <p:txBody>
          <a:bodyPr wrap="square">
            <a:spAutoFit/>
          </a:bodyPr>
          <a:lstStyle/>
          <a:p>
            <a:r>
              <a:rPr lang="en-GB" sz="1400" dirty="0">
                <a:hlinkClick r:id="rId3"/>
              </a:rPr>
              <a:t>https://theguardian.newspapers.com/clip/93498182/the-guardian/</a:t>
            </a:r>
            <a:r>
              <a:rPr lang="en-GB" sz="1400" dirty="0"/>
              <a:t> </a:t>
            </a:r>
          </a:p>
        </p:txBody>
      </p:sp>
      <p:pic>
        <p:nvPicPr>
          <p:cNvPr id="6" name="Picture 5">
            <a:extLst>
              <a:ext uri="{FF2B5EF4-FFF2-40B4-BE49-F238E27FC236}">
                <a16:creationId xmlns:a16="http://schemas.microsoft.com/office/drawing/2014/main" id="{0899F850-A63D-67F4-134F-76A6C20B70F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3706948" y="415034"/>
            <a:ext cx="5914354" cy="5360056"/>
          </a:xfrm>
          <a:prstGeom prst="rect">
            <a:avLst/>
          </a:prstGeom>
        </p:spPr>
      </p:pic>
      <p:sp>
        <p:nvSpPr>
          <p:cNvPr id="8" name="TextBox 7">
            <a:extLst>
              <a:ext uri="{FF2B5EF4-FFF2-40B4-BE49-F238E27FC236}">
                <a16:creationId xmlns:a16="http://schemas.microsoft.com/office/drawing/2014/main" id="{5087E742-3ED5-78CE-DAEF-8290E611B1D4}"/>
              </a:ext>
            </a:extLst>
          </p:cNvPr>
          <p:cNvSpPr txBox="1"/>
          <p:nvPr/>
        </p:nvSpPr>
        <p:spPr>
          <a:xfrm>
            <a:off x="3706948" y="5887299"/>
            <a:ext cx="7592860" cy="307777"/>
          </a:xfrm>
          <a:prstGeom prst="rect">
            <a:avLst/>
          </a:prstGeom>
          <a:noFill/>
        </p:spPr>
        <p:txBody>
          <a:bodyPr wrap="square">
            <a:spAutoFit/>
          </a:bodyPr>
          <a:lstStyle/>
          <a:p>
            <a:r>
              <a:rPr lang="en-GB" sz="1400" dirty="0">
                <a:hlinkClick r:id="rId5"/>
              </a:rPr>
              <a:t>https://www.theguardian.com/world/2022/jan/28/ernest-shackleton-dies-at-sea-archive-1922</a:t>
            </a:r>
            <a:r>
              <a:rPr lang="en-GB" sz="1400" dirty="0"/>
              <a:t> </a:t>
            </a:r>
          </a:p>
        </p:txBody>
      </p:sp>
      <p:sp>
        <p:nvSpPr>
          <p:cNvPr id="9" name="TextBox 8">
            <a:extLst>
              <a:ext uri="{FF2B5EF4-FFF2-40B4-BE49-F238E27FC236}">
                <a16:creationId xmlns:a16="http://schemas.microsoft.com/office/drawing/2014/main" id="{2C48260C-97F0-073F-AD5E-74E2F837F950}"/>
              </a:ext>
            </a:extLst>
          </p:cNvPr>
          <p:cNvSpPr txBox="1"/>
          <p:nvPr/>
        </p:nvSpPr>
        <p:spPr>
          <a:xfrm>
            <a:off x="9734441" y="2842478"/>
            <a:ext cx="2309513" cy="1938992"/>
          </a:xfrm>
          <a:prstGeom prst="rect">
            <a:avLst/>
          </a:prstGeom>
          <a:noFill/>
        </p:spPr>
        <p:txBody>
          <a:bodyPr wrap="square" rtlCol="0">
            <a:spAutoFit/>
          </a:bodyPr>
          <a:lstStyle/>
          <a:p>
            <a:r>
              <a:rPr lang="en-GB" sz="2400" dirty="0"/>
              <a:t>What can you find out about Shackleton’s death? Where is he buried?</a:t>
            </a:r>
          </a:p>
        </p:txBody>
      </p:sp>
    </p:spTree>
    <p:extLst>
      <p:ext uri="{BB962C8B-B14F-4D97-AF65-F5344CB8AC3E}">
        <p14:creationId xmlns:p14="http://schemas.microsoft.com/office/powerpoint/2010/main" val="945122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032794-0E8A-41FE-86ED-71FC1A29058D}"/>
              </a:ext>
            </a:extLst>
          </p:cNvPr>
          <p:cNvSpPr txBox="1"/>
          <p:nvPr/>
        </p:nvSpPr>
        <p:spPr>
          <a:xfrm>
            <a:off x="238940" y="1783550"/>
            <a:ext cx="11726637" cy="4708981"/>
          </a:xfrm>
          <a:prstGeom prst="rect">
            <a:avLst/>
          </a:prstGeom>
          <a:noFill/>
        </p:spPr>
        <p:txBody>
          <a:bodyPr wrap="square" rtlCol="0">
            <a:spAutoFit/>
          </a:bodyPr>
          <a:lstStyle/>
          <a:p>
            <a:r>
              <a:rPr lang="en-GB" sz="2000" i="1" dirty="0"/>
              <a:t>The story so far in brief…</a:t>
            </a:r>
          </a:p>
          <a:p>
            <a:r>
              <a:rPr lang="en-GB" sz="2000" b="1" dirty="0">
                <a:solidFill>
                  <a:srgbClr val="212121"/>
                </a:solidFill>
              </a:rPr>
              <a:t>In 1914 </a:t>
            </a:r>
            <a:r>
              <a:rPr lang="en-GB" sz="2000" dirty="0">
                <a:solidFill>
                  <a:srgbClr val="212121"/>
                </a:solidFill>
              </a:rPr>
              <a:t>the explorer Sir Ernest Shackleton set out on an ambitious expedition to cross the continent of Antarctica from one side to the other. He failed. However he achieved one of the greatest feats of turn of the century polar exploration; he returned with all his 27 men – alive, despite the loss of his ship. Shackleton’s ship, the Endurance, was crushed and sank in ice in the Weddell Sea, before his team could even begin that ill-fated attempt to cross the hostile continent of Antarctica. </a:t>
            </a:r>
          </a:p>
          <a:p>
            <a:r>
              <a:rPr lang="en-GB" sz="2000" dirty="0">
                <a:solidFill>
                  <a:srgbClr val="212121"/>
                </a:solidFill>
              </a:rPr>
              <a:t>This resource accompanies Chapter 6 of the story. Shackleton is attempting to reach South Georgia to find help to rescue his remaining crew from Elephant Island.</a:t>
            </a:r>
          </a:p>
          <a:p>
            <a:endParaRPr lang="en-GB" sz="2000" dirty="0">
              <a:solidFill>
                <a:srgbClr val="212121"/>
              </a:solidFill>
            </a:endParaRPr>
          </a:p>
          <a:p>
            <a:r>
              <a:rPr lang="en-GB" i="1" dirty="0">
                <a:solidFill>
                  <a:srgbClr val="212121"/>
                </a:solidFill>
              </a:rPr>
              <a:t>Find out more here </a:t>
            </a:r>
            <a:r>
              <a:rPr lang="en-GB" dirty="0">
                <a:hlinkClick r:id="rId2"/>
              </a:rPr>
              <a:t>Royal Geographical Society - Geography resources for teachers (rgs.org)</a:t>
            </a:r>
            <a:endParaRPr lang="en-GB" dirty="0">
              <a:solidFill>
                <a:srgbClr val="212121"/>
              </a:solidFill>
            </a:endParaRPr>
          </a:p>
          <a:p>
            <a:endParaRPr lang="en-GB" sz="2400" dirty="0">
              <a:solidFill>
                <a:srgbClr val="212121"/>
              </a:solidFill>
            </a:endParaRPr>
          </a:p>
          <a:p>
            <a:r>
              <a:rPr lang="en-GB" sz="2000" b="1" dirty="0">
                <a:solidFill>
                  <a:srgbClr val="212121"/>
                </a:solidFill>
              </a:rPr>
              <a:t>In 2022</a:t>
            </a:r>
            <a:r>
              <a:rPr lang="en-GB" sz="2000" dirty="0">
                <a:solidFill>
                  <a:srgbClr val="212121"/>
                </a:solidFill>
              </a:rPr>
              <a:t>, the Centenary of Shackleton’s death, Dan Snow travelled to Antarctica on board the S.A. Agulhas II, as part of the Endurance22 expedition, in </a:t>
            </a:r>
            <a:r>
              <a:rPr lang="en-GB" sz="2000" dirty="0"/>
              <a:t>a successful </a:t>
            </a:r>
            <a:r>
              <a:rPr lang="en-GB" sz="2000" dirty="0">
                <a:solidFill>
                  <a:srgbClr val="212121"/>
                </a:solidFill>
              </a:rPr>
              <a:t>attempt to locate the missing wreck of Shackleton’s ship.</a:t>
            </a:r>
          </a:p>
          <a:p>
            <a:r>
              <a:rPr lang="en-GB" i="1" dirty="0">
                <a:solidFill>
                  <a:srgbClr val="212121"/>
                </a:solidFill>
              </a:rPr>
              <a:t>Find out more here </a:t>
            </a:r>
            <a:r>
              <a:rPr lang="en-GB" dirty="0">
                <a:hlinkClick r:id="rId3"/>
              </a:rPr>
              <a:t>Expedition Team - Endurance22</a:t>
            </a:r>
            <a:endParaRPr lang="en-GB" dirty="0">
              <a:solidFill>
                <a:srgbClr val="212121"/>
              </a:solidFill>
            </a:endParaRPr>
          </a:p>
        </p:txBody>
      </p:sp>
      <p:sp>
        <p:nvSpPr>
          <p:cNvPr id="7" name="Rectangle 2">
            <a:extLst>
              <a:ext uri="{FF2B5EF4-FFF2-40B4-BE49-F238E27FC236}">
                <a16:creationId xmlns:a16="http://schemas.microsoft.com/office/drawing/2014/main" id="{9ABA092E-D0FB-4AD7-9E14-A122E2A53A8C}"/>
              </a:ext>
            </a:extLst>
          </p:cNvPr>
          <p:cNvSpPr txBox="1">
            <a:spLocks noChangeArrowheads="1"/>
          </p:cNvSpPr>
          <p:nvPr/>
        </p:nvSpPr>
        <p:spPr>
          <a:xfrm>
            <a:off x="2999656" y="260712"/>
            <a:ext cx="5424264" cy="1320660"/>
          </a:xfrm>
          <a:prstGeom prst="rect">
            <a:avLst/>
          </a:prstGeom>
          <a:solidFill>
            <a:srgbClr val="F54C00"/>
          </a:solidFill>
        </p:spPr>
        <p:txBody>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a:lstStyle>
          <a:p>
            <a:pPr algn="ctr"/>
            <a:r>
              <a:rPr lang="en-GB" altLang="en-US" b="1" kern="0" dirty="0">
                <a:solidFill>
                  <a:schemeClr val="bg1"/>
                </a:solidFill>
              </a:rPr>
              <a:t>The Story So Far… </a:t>
            </a:r>
          </a:p>
          <a:p>
            <a:pPr algn="ctr"/>
            <a:r>
              <a:rPr lang="en-GB" altLang="en-US" b="1" kern="0" dirty="0">
                <a:solidFill>
                  <a:schemeClr val="bg1"/>
                </a:solidFill>
              </a:rPr>
              <a:t>In brief </a:t>
            </a:r>
          </a:p>
        </p:txBody>
      </p:sp>
      <p:sp>
        <p:nvSpPr>
          <p:cNvPr id="8" name="Slide Number Placeholder 7">
            <a:extLst>
              <a:ext uri="{FF2B5EF4-FFF2-40B4-BE49-F238E27FC236}">
                <a16:creationId xmlns:a16="http://schemas.microsoft.com/office/drawing/2014/main" id="{E329C075-0E3A-4C31-BEF5-840680767701}"/>
              </a:ext>
            </a:extLst>
          </p:cNvPr>
          <p:cNvSpPr>
            <a:spLocks noGrp="1"/>
          </p:cNvSpPr>
          <p:nvPr>
            <p:ph type="sldNum" sz="quarter" idx="12"/>
          </p:nvPr>
        </p:nvSpPr>
        <p:spPr>
          <a:xfrm>
            <a:off x="10941657" y="6243805"/>
            <a:ext cx="1129342" cy="457200"/>
          </a:xfrm>
        </p:spPr>
        <p:txBody>
          <a:bodyPr/>
          <a:lstStyle/>
          <a:p>
            <a:fld id="{C3D577BE-B60F-4443-89BA-AC6850FF3B72}" type="slidenum">
              <a:rPr lang="en-GB" altLang="en-US" smtClean="0"/>
              <a:pPr/>
              <a:t>2</a:t>
            </a:fld>
            <a:endParaRPr lang="en-GB" altLang="en-US" dirty="0"/>
          </a:p>
        </p:txBody>
      </p:sp>
    </p:spTree>
    <p:extLst>
      <p:ext uri="{BB962C8B-B14F-4D97-AF65-F5344CB8AC3E}">
        <p14:creationId xmlns:p14="http://schemas.microsoft.com/office/powerpoint/2010/main" val="489071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293BE9-EE92-4060-8A2E-E36E44760BBA}"/>
              </a:ext>
            </a:extLst>
          </p:cNvPr>
          <p:cNvSpPr txBox="1"/>
          <p:nvPr/>
        </p:nvSpPr>
        <p:spPr>
          <a:xfrm>
            <a:off x="93646" y="490466"/>
            <a:ext cx="3957988" cy="6273512"/>
          </a:xfrm>
          <a:prstGeom prst="rect">
            <a:avLst/>
          </a:prstGeom>
          <a:noFill/>
        </p:spPr>
        <p:txBody>
          <a:bodyPr wrap="square" rtlCol="0">
            <a:spAutoFit/>
          </a:bodyPr>
          <a:lstStyle/>
          <a:p>
            <a:pPr marL="285750" indent="-285750" defTabSz="457200">
              <a:lnSpc>
                <a:spcPct val="150000"/>
              </a:lnSpc>
              <a:buFont typeface="Wingdings" panose="05000000000000000000" pitchFamily="2" charset="2"/>
              <a:buChar char="v"/>
            </a:pPr>
            <a:r>
              <a:rPr lang="en-GB" dirty="0">
                <a:latin typeface="Helvetica" panose="020B0604020202020204" pitchFamily="34" charset="0"/>
                <a:cs typeface="Helvetica" panose="020B0604020202020204" pitchFamily="34" charset="0"/>
              </a:rPr>
              <a:t>William Bakewell, Able Seaman</a:t>
            </a:r>
          </a:p>
          <a:p>
            <a:pPr marL="285750" indent="-285750" defTabSz="457200">
              <a:lnSpc>
                <a:spcPct val="150000"/>
              </a:lnSpc>
              <a:buFont typeface="Wingdings" panose="05000000000000000000" pitchFamily="2" charset="2"/>
              <a:buChar char="v"/>
            </a:pPr>
            <a:r>
              <a:rPr lang="en-GB" dirty="0">
                <a:latin typeface="Helvetica" panose="020B0604020202020204" pitchFamily="34" charset="0"/>
                <a:cs typeface="Helvetica" panose="020B0604020202020204" pitchFamily="34" charset="0"/>
              </a:rPr>
              <a:t>Perce Blackborow, Steward</a:t>
            </a:r>
          </a:p>
          <a:p>
            <a:pPr marL="285750" indent="-285750" defTabSz="457200">
              <a:lnSpc>
                <a:spcPct val="150000"/>
              </a:lnSpc>
              <a:buFont typeface="Wingdings" panose="05000000000000000000" pitchFamily="2" charset="2"/>
              <a:buChar char="v"/>
            </a:pPr>
            <a:r>
              <a:rPr lang="en-GB" dirty="0">
                <a:latin typeface="Helvetica" panose="020B0604020202020204" pitchFamily="34" charset="0"/>
                <a:cs typeface="Helvetica" panose="020B0604020202020204" pitchFamily="34" charset="0"/>
              </a:rPr>
              <a:t>Alfred Cheetham, Third Officer</a:t>
            </a:r>
          </a:p>
          <a:p>
            <a:pPr marL="285750" indent="-285750" defTabSz="457200">
              <a:lnSpc>
                <a:spcPct val="150000"/>
              </a:lnSpc>
              <a:buFont typeface="Wingdings" panose="05000000000000000000" pitchFamily="2" charset="2"/>
              <a:buChar char="v"/>
            </a:pPr>
            <a:r>
              <a:rPr lang="en-GB" dirty="0">
                <a:latin typeface="Helvetica" panose="020B0604020202020204" pitchFamily="34" charset="0"/>
                <a:cs typeface="Helvetica" panose="020B0604020202020204" pitchFamily="34" charset="0"/>
              </a:rPr>
              <a:t>Robert Clark, Biologist</a:t>
            </a:r>
          </a:p>
          <a:p>
            <a:pPr marL="285750" indent="-285750" defTabSz="457200">
              <a:lnSpc>
                <a:spcPct val="150000"/>
              </a:lnSpc>
              <a:buFont typeface="Wingdings" panose="05000000000000000000" pitchFamily="2" charset="2"/>
              <a:buChar char="v"/>
            </a:pPr>
            <a:r>
              <a:rPr lang="en-GB" dirty="0">
                <a:latin typeface="Helvetica" panose="020B0604020202020204" pitchFamily="34" charset="0"/>
                <a:cs typeface="Helvetica" panose="020B0604020202020204" pitchFamily="34" charset="0"/>
              </a:rPr>
              <a:t>Tom Crean, Second Officer</a:t>
            </a:r>
          </a:p>
          <a:p>
            <a:pPr marL="285750" indent="-285750" defTabSz="457200">
              <a:lnSpc>
                <a:spcPct val="150000"/>
              </a:lnSpc>
              <a:buFont typeface="Wingdings" panose="05000000000000000000" pitchFamily="2" charset="2"/>
              <a:buChar char="v"/>
            </a:pPr>
            <a:r>
              <a:rPr lang="en-GB" dirty="0">
                <a:latin typeface="Helvetica" panose="020B0604020202020204" pitchFamily="34" charset="0"/>
                <a:cs typeface="Helvetica" panose="020B0604020202020204" pitchFamily="34" charset="0"/>
              </a:rPr>
              <a:t>Ernest Holness, Stoker</a:t>
            </a:r>
          </a:p>
          <a:p>
            <a:pPr marL="285750" indent="-285750" defTabSz="457200">
              <a:lnSpc>
                <a:spcPct val="150000"/>
              </a:lnSpc>
              <a:buFont typeface="Wingdings" panose="05000000000000000000" pitchFamily="2" charset="2"/>
              <a:buChar char="v"/>
            </a:pPr>
            <a:r>
              <a:rPr lang="en-GB" dirty="0">
                <a:latin typeface="Helvetica" panose="020B0604020202020204" pitchFamily="34" charset="0"/>
                <a:cs typeface="Helvetica" panose="020B0604020202020204" pitchFamily="34" charset="0"/>
              </a:rPr>
              <a:t>Walter How, Able Seaman</a:t>
            </a:r>
          </a:p>
          <a:p>
            <a:pPr marL="285750" indent="-285750" defTabSz="457200">
              <a:lnSpc>
                <a:spcPct val="150000"/>
              </a:lnSpc>
              <a:buFont typeface="Wingdings" panose="05000000000000000000" pitchFamily="2" charset="2"/>
              <a:buChar char="v"/>
            </a:pPr>
            <a:r>
              <a:rPr lang="en-GB" dirty="0">
                <a:latin typeface="Helvetica" panose="020B0604020202020204" pitchFamily="34" charset="0"/>
                <a:cs typeface="Helvetica" panose="020B0604020202020204" pitchFamily="34" charset="0"/>
              </a:rPr>
              <a:t>Charles Green, Cook</a:t>
            </a:r>
          </a:p>
          <a:p>
            <a:pPr marL="285750" indent="-285750" defTabSz="457200">
              <a:lnSpc>
                <a:spcPct val="150000"/>
              </a:lnSpc>
              <a:buFont typeface="Wingdings" panose="05000000000000000000" pitchFamily="2" charset="2"/>
              <a:buChar char="v"/>
            </a:pPr>
            <a:r>
              <a:rPr lang="en-GB" dirty="0">
                <a:latin typeface="Helvetica" panose="020B0604020202020204" pitchFamily="34" charset="0"/>
                <a:cs typeface="Helvetica" panose="020B0604020202020204" pitchFamily="34" charset="0"/>
              </a:rPr>
              <a:t>Lionel Greenstreet, First Officer</a:t>
            </a:r>
          </a:p>
          <a:p>
            <a:pPr marL="285750" indent="-285750" defTabSz="457200">
              <a:lnSpc>
                <a:spcPct val="150000"/>
              </a:lnSpc>
              <a:buFont typeface="Wingdings" panose="05000000000000000000" pitchFamily="2" charset="2"/>
              <a:buChar char="v"/>
            </a:pPr>
            <a:r>
              <a:rPr lang="en-GB" dirty="0">
                <a:latin typeface="Helvetica" panose="020B0604020202020204" pitchFamily="34" charset="0"/>
                <a:cs typeface="Helvetica" panose="020B0604020202020204" pitchFamily="34" charset="0"/>
              </a:rPr>
              <a:t>Hubert Hudson, Navigator</a:t>
            </a:r>
          </a:p>
          <a:p>
            <a:pPr marL="285750" indent="-285750" defTabSz="457200">
              <a:lnSpc>
                <a:spcPct val="150000"/>
              </a:lnSpc>
              <a:buFont typeface="Wingdings" panose="05000000000000000000" pitchFamily="2" charset="2"/>
              <a:buChar char="v"/>
            </a:pPr>
            <a:r>
              <a:rPr lang="en-GB" dirty="0">
                <a:latin typeface="Helvetica" panose="020B0604020202020204" pitchFamily="34" charset="0"/>
                <a:cs typeface="Helvetica" panose="020B0604020202020204" pitchFamily="34" charset="0"/>
              </a:rPr>
              <a:t>Frank Hurley, Photographer</a:t>
            </a:r>
          </a:p>
          <a:p>
            <a:pPr marL="285750" indent="-285750" defTabSz="457200">
              <a:lnSpc>
                <a:spcPct val="150000"/>
              </a:lnSpc>
              <a:buFont typeface="Wingdings" panose="05000000000000000000" pitchFamily="2" charset="2"/>
              <a:buChar char="v"/>
            </a:pPr>
            <a:r>
              <a:rPr lang="en-GB" dirty="0">
                <a:latin typeface="Helvetica" panose="020B0604020202020204" pitchFamily="34" charset="0"/>
                <a:cs typeface="Helvetica" panose="020B0604020202020204" pitchFamily="34" charset="0"/>
              </a:rPr>
              <a:t>Leonard Hussey, Meteorologist</a:t>
            </a:r>
          </a:p>
          <a:p>
            <a:pPr marL="285750" indent="-285750" defTabSz="457200">
              <a:lnSpc>
                <a:spcPct val="150000"/>
              </a:lnSpc>
              <a:buFont typeface="Wingdings" panose="05000000000000000000" pitchFamily="2" charset="2"/>
              <a:buChar char="v"/>
            </a:pPr>
            <a:r>
              <a:rPr lang="en-GB" dirty="0">
                <a:latin typeface="Helvetica" panose="020B0604020202020204" pitchFamily="34" charset="0"/>
                <a:cs typeface="Helvetica" panose="020B0604020202020204" pitchFamily="34" charset="0"/>
              </a:rPr>
              <a:t>Reginald James, Physicist</a:t>
            </a:r>
          </a:p>
          <a:p>
            <a:pPr marL="285750" indent="-285750" defTabSz="457200">
              <a:lnSpc>
                <a:spcPct val="150000"/>
              </a:lnSpc>
              <a:buFont typeface="Wingdings" panose="05000000000000000000" pitchFamily="2" charset="2"/>
              <a:buChar char="v"/>
            </a:pPr>
            <a:r>
              <a:rPr lang="en-GB" dirty="0">
                <a:latin typeface="Helvetica" panose="020B0604020202020204" pitchFamily="34" charset="0"/>
                <a:cs typeface="Helvetica" panose="020B0604020202020204" pitchFamily="34" charset="0"/>
              </a:rPr>
              <a:t>Alexander Kerr, Engineer</a:t>
            </a:r>
          </a:p>
          <a:p>
            <a:pPr marL="285750" indent="-285750" defTabSz="457200">
              <a:lnSpc>
                <a:spcPct val="150000"/>
              </a:lnSpc>
              <a:buFont typeface="Wingdings" panose="05000000000000000000" pitchFamily="2" charset="2"/>
              <a:buChar char="v"/>
            </a:pPr>
            <a:r>
              <a:rPr lang="en-GB" dirty="0">
                <a:latin typeface="Helvetica" panose="020B0604020202020204" pitchFamily="34" charset="0"/>
                <a:cs typeface="Helvetica" panose="020B0604020202020204" pitchFamily="34" charset="0"/>
              </a:rPr>
              <a:t>Mrs Chippy, tom cat</a:t>
            </a:r>
          </a:p>
        </p:txBody>
      </p:sp>
      <p:sp>
        <p:nvSpPr>
          <p:cNvPr id="5" name="TextBox 4">
            <a:extLst>
              <a:ext uri="{FF2B5EF4-FFF2-40B4-BE49-F238E27FC236}">
                <a16:creationId xmlns:a16="http://schemas.microsoft.com/office/drawing/2014/main" id="{08CBE18F-7AC8-4379-A783-171FA7B0E2A8}"/>
              </a:ext>
            </a:extLst>
          </p:cNvPr>
          <p:cNvSpPr txBox="1"/>
          <p:nvPr/>
        </p:nvSpPr>
        <p:spPr>
          <a:xfrm>
            <a:off x="93646" y="136523"/>
            <a:ext cx="11851031" cy="400110"/>
          </a:xfrm>
          <a:prstGeom prst="rect">
            <a:avLst/>
          </a:prstGeom>
          <a:noFill/>
        </p:spPr>
        <p:txBody>
          <a:bodyPr wrap="square">
            <a:spAutoFit/>
          </a:bodyPr>
          <a:lstStyle/>
          <a:p>
            <a:pPr algn="ctr" defTabSz="457200"/>
            <a:r>
              <a:rPr lang="en-GB" sz="2000" b="1" dirty="0">
                <a:solidFill>
                  <a:prstClr val="black"/>
                </a:solidFill>
                <a:latin typeface="Helvetica" panose="020B0604020202020204" pitchFamily="34" charset="0"/>
                <a:cs typeface="Helvetica" panose="020B0604020202020204" pitchFamily="34" charset="0"/>
              </a:rPr>
              <a:t>Members of the Weddell Sea Party Imperial Trans-Antarctic Expedition on board the Endurance</a:t>
            </a:r>
          </a:p>
        </p:txBody>
      </p:sp>
      <p:sp>
        <p:nvSpPr>
          <p:cNvPr id="6" name="TextBox 5">
            <a:extLst>
              <a:ext uri="{FF2B5EF4-FFF2-40B4-BE49-F238E27FC236}">
                <a16:creationId xmlns:a16="http://schemas.microsoft.com/office/drawing/2014/main" id="{9ACD49F4-2286-418C-9516-1EB4A5792894}"/>
              </a:ext>
            </a:extLst>
          </p:cNvPr>
          <p:cNvSpPr txBox="1"/>
          <p:nvPr/>
        </p:nvSpPr>
        <p:spPr>
          <a:xfrm>
            <a:off x="4303450" y="490466"/>
            <a:ext cx="5257401" cy="6273512"/>
          </a:xfrm>
          <a:prstGeom prst="rect">
            <a:avLst/>
          </a:prstGeom>
          <a:noFill/>
        </p:spPr>
        <p:txBody>
          <a:bodyPr wrap="square" rtlCol="0">
            <a:spAutoFit/>
          </a:bodyPr>
          <a:lstStyle>
            <a:defPPr>
              <a:defRPr lang="en-US"/>
            </a:defPPr>
            <a:lvl1pPr marL="285750" indent="-285750">
              <a:lnSpc>
                <a:spcPct val="150000"/>
              </a:lnSpc>
              <a:buFont typeface="Wingdings" panose="05000000000000000000" pitchFamily="2" charset="2"/>
              <a:buChar char="v"/>
            </a:lvl1pPr>
          </a:lstStyle>
          <a:p>
            <a:pPr defTabSz="457200"/>
            <a:r>
              <a:rPr lang="en-GB" dirty="0">
                <a:latin typeface="Helvetica" panose="020B0604020202020204" pitchFamily="34" charset="0"/>
                <a:cs typeface="Helvetica" panose="020B0604020202020204" pitchFamily="34" charset="0"/>
              </a:rPr>
              <a:t>Alexander Macklin, Surgeon</a:t>
            </a:r>
          </a:p>
          <a:p>
            <a:pPr defTabSz="457200"/>
            <a:r>
              <a:rPr lang="en-GB" dirty="0">
                <a:latin typeface="Helvetica" panose="020B0604020202020204" pitchFamily="34" charset="0"/>
                <a:cs typeface="Helvetica" panose="020B0604020202020204" pitchFamily="34" charset="0"/>
              </a:rPr>
              <a:t>George Marston, Artist</a:t>
            </a:r>
          </a:p>
          <a:p>
            <a:pPr defTabSz="457200"/>
            <a:r>
              <a:rPr lang="en-GB" dirty="0">
                <a:latin typeface="Helvetica" panose="020B0604020202020204" pitchFamily="34" charset="0"/>
                <a:cs typeface="Helvetica" panose="020B0604020202020204" pitchFamily="34" charset="0"/>
              </a:rPr>
              <a:t>Timothy, McCarthy, Able Seaman</a:t>
            </a:r>
          </a:p>
          <a:p>
            <a:pPr defTabSz="457200"/>
            <a:r>
              <a:rPr lang="en-GB" dirty="0">
                <a:latin typeface="Helvetica" panose="020B0604020202020204" pitchFamily="34" charset="0"/>
                <a:cs typeface="Helvetica" panose="020B0604020202020204" pitchFamily="34" charset="0"/>
              </a:rPr>
              <a:t>James Mcllroy, Surgeon</a:t>
            </a:r>
          </a:p>
          <a:p>
            <a:pPr defTabSz="457200"/>
            <a:r>
              <a:rPr lang="en-GB" dirty="0">
                <a:latin typeface="Helvetica" panose="020B0604020202020204" pitchFamily="34" charset="0"/>
                <a:cs typeface="Helvetica" panose="020B0604020202020204" pitchFamily="34" charset="0"/>
              </a:rPr>
              <a:t>Thomas McLeod, Able Seaman</a:t>
            </a:r>
          </a:p>
          <a:p>
            <a:pPr defTabSz="457200"/>
            <a:r>
              <a:rPr lang="en-GB" dirty="0">
                <a:latin typeface="Helvetica" panose="020B0604020202020204" pitchFamily="34" charset="0"/>
                <a:cs typeface="Helvetica" panose="020B0604020202020204" pitchFamily="34" charset="0"/>
              </a:rPr>
              <a:t>Harry ‘Chippy’ McNish, Carpenter</a:t>
            </a:r>
          </a:p>
          <a:p>
            <a:pPr defTabSz="457200"/>
            <a:r>
              <a:rPr lang="en-GB" dirty="0">
                <a:latin typeface="Helvetica" panose="020B0604020202020204" pitchFamily="34" charset="0"/>
                <a:cs typeface="Helvetica" panose="020B0604020202020204" pitchFamily="34" charset="0"/>
              </a:rPr>
              <a:t>Thomas Orde-Lees, Motor Expert and Storekeeper</a:t>
            </a:r>
          </a:p>
          <a:p>
            <a:pPr defTabSz="457200"/>
            <a:r>
              <a:rPr lang="en-GB" dirty="0">
                <a:latin typeface="Helvetica" panose="020B0604020202020204" pitchFamily="34" charset="0"/>
                <a:cs typeface="Helvetica" panose="020B0604020202020204" pitchFamily="34" charset="0"/>
              </a:rPr>
              <a:t>Lewis Rickinson, Engineer</a:t>
            </a:r>
          </a:p>
          <a:p>
            <a:pPr defTabSz="457200"/>
            <a:r>
              <a:rPr lang="en-GB" dirty="0">
                <a:latin typeface="Helvetica" panose="020B0604020202020204" pitchFamily="34" charset="0"/>
                <a:cs typeface="Helvetica" panose="020B0604020202020204" pitchFamily="34" charset="0"/>
              </a:rPr>
              <a:t>Ernest Shackleton, Expedition Leader</a:t>
            </a:r>
          </a:p>
          <a:p>
            <a:pPr defTabSz="457200"/>
            <a:r>
              <a:rPr lang="en-GB" dirty="0">
                <a:latin typeface="Helvetica" panose="020B0604020202020204" pitchFamily="34" charset="0"/>
                <a:cs typeface="Helvetica" panose="020B0604020202020204" pitchFamily="34" charset="0"/>
              </a:rPr>
              <a:t>William Stephenson, Stoker</a:t>
            </a:r>
          </a:p>
          <a:p>
            <a:pPr defTabSz="457200"/>
            <a:r>
              <a:rPr lang="en-GB" dirty="0">
                <a:latin typeface="Helvetica" panose="020B0604020202020204" pitchFamily="34" charset="0"/>
                <a:cs typeface="Helvetica" panose="020B0604020202020204" pitchFamily="34" charset="0"/>
              </a:rPr>
              <a:t>John Vincent, Boatswain</a:t>
            </a:r>
          </a:p>
          <a:p>
            <a:pPr defTabSz="457200"/>
            <a:r>
              <a:rPr lang="en-GB" dirty="0">
                <a:latin typeface="Helvetica" panose="020B0604020202020204" pitchFamily="34" charset="0"/>
                <a:cs typeface="Helvetica" panose="020B0604020202020204" pitchFamily="34" charset="0"/>
              </a:rPr>
              <a:t>Frank Wild, Second-in-Command</a:t>
            </a:r>
          </a:p>
          <a:p>
            <a:pPr defTabSz="457200"/>
            <a:r>
              <a:rPr lang="en-GB" dirty="0">
                <a:latin typeface="Helvetica" panose="020B0604020202020204" pitchFamily="34" charset="0"/>
                <a:cs typeface="Helvetica" panose="020B0604020202020204" pitchFamily="34" charset="0"/>
              </a:rPr>
              <a:t>James Wordie, Geologist </a:t>
            </a:r>
          </a:p>
          <a:p>
            <a:pPr defTabSz="457200"/>
            <a:r>
              <a:rPr lang="en-GB" dirty="0">
                <a:latin typeface="Helvetica" panose="020B0604020202020204" pitchFamily="34" charset="0"/>
                <a:cs typeface="Helvetica" panose="020B0604020202020204" pitchFamily="34" charset="0"/>
              </a:rPr>
              <a:t>Frank Worsley, Captain</a:t>
            </a:r>
          </a:p>
        </p:txBody>
      </p:sp>
      <p:sp>
        <p:nvSpPr>
          <p:cNvPr id="3" name="Slide Number Placeholder 2">
            <a:extLst>
              <a:ext uri="{FF2B5EF4-FFF2-40B4-BE49-F238E27FC236}">
                <a16:creationId xmlns:a16="http://schemas.microsoft.com/office/drawing/2014/main" id="{4AB657AE-A8C2-4632-A240-FA45FF22906B}"/>
              </a:ext>
            </a:extLst>
          </p:cNvPr>
          <p:cNvSpPr>
            <a:spLocks noGrp="1"/>
          </p:cNvSpPr>
          <p:nvPr>
            <p:ph type="sldNum" sz="quarter" idx="12"/>
          </p:nvPr>
        </p:nvSpPr>
        <p:spPr/>
        <p:txBody>
          <a:bodyPr/>
          <a:lstStyle/>
          <a:p>
            <a:pPr defTabSz="457200"/>
            <a:fld id="{5D54DCBF-2843-4794-B6CD-49F6F55FABB2}" type="slidenum">
              <a:rPr lang="en-GB">
                <a:solidFill>
                  <a:prstClr val="black">
                    <a:tint val="75000"/>
                  </a:prstClr>
                </a:solidFill>
                <a:latin typeface="Calibri" panose="020F0502020204030204"/>
              </a:rPr>
              <a:pPr defTabSz="457200"/>
              <a:t>20</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1360717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04CE46-D86C-DCE3-01FF-C31DCC5A228E}"/>
              </a:ext>
            </a:extLst>
          </p:cNvPr>
          <p:cNvSpPr>
            <a:spLocks noGrp="1"/>
          </p:cNvSpPr>
          <p:nvPr>
            <p:ph type="sldNum" sz="quarter" idx="12"/>
          </p:nvPr>
        </p:nvSpPr>
        <p:spPr/>
        <p:txBody>
          <a:bodyPr/>
          <a:lstStyle/>
          <a:p>
            <a:fld id="{5D54DCBF-2843-4794-B6CD-49F6F55FABB2}" type="slidenum">
              <a:rPr lang="en-GB" smtClean="0"/>
              <a:t>21</a:t>
            </a:fld>
            <a:endParaRPr lang="en-GB"/>
          </a:p>
        </p:txBody>
      </p:sp>
      <p:pic>
        <p:nvPicPr>
          <p:cNvPr id="2050" name="Picture 2">
            <a:extLst>
              <a:ext uri="{FF2B5EF4-FFF2-40B4-BE49-F238E27FC236}">
                <a16:creationId xmlns:a16="http://schemas.microsoft.com/office/drawing/2014/main" id="{920F558C-D332-E48E-315D-F98D03997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054" y="659743"/>
            <a:ext cx="6667500" cy="4238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F9D7552-E7EB-CD74-858B-E7B97B273521}"/>
              </a:ext>
            </a:extLst>
          </p:cNvPr>
          <p:cNvSpPr txBox="1"/>
          <p:nvPr/>
        </p:nvSpPr>
        <p:spPr>
          <a:xfrm>
            <a:off x="1161288" y="5615738"/>
            <a:ext cx="10151145" cy="1200329"/>
          </a:xfrm>
          <a:prstGeom prst="rect">
            <a:avLst/>
          </a:prstGeom>
          <a:noFill/>
        </p:spPr>
        <p:txBody>
          <a:bodyPr wrap="square">
            <a:spAutoFit/>
          </a:bodyPr>
          <a:lstStyle/>
          <a:p>
            <a:pPr algn="ctr" fontAlgn="base"/>
            <a:r>
              <a:rPr lang="en-GB" b="0" i="0" dirty="0">
                <a:solidFill>
                  <a:srgbClr val="6A6A6A"/>
                </a:solidFill>
                <a:effectLst/>
                <a:latin typeface="Arial" panose="020B0604020202020204" pitchFamily="34" charset="0"/>
              </a:rPr>
              <a:t>“</a:t>
            </a:r>
            <a:r>
              <a:rPr lang="en-GB" b="0" i="0" u="none" strike="noStrike" dirty="0" err="1">
                <a:solidFill>
                  <a:srgbClr val="D9700A"/>
                </a:solidFill>
                <a:effectLst/>
                <a:latin typeface="inherit"/>
                <a:hlinkClick r:id="rId3"/>
              </a:rPr>
              <a:t>RossSeaParty</a:t>
            </a:r>
            <a:r>
              <a:rPr lang="en-GB" b="0" i="0" dirty="0">
                <a:solidFill>
                  <a:srgbClr val="6A6A6A"/>
                </a:solidFill>
                <a:effectLst/>
                <a:latin typeface="Arial" panose="020B0604020202020204" pitchFamily="34" charset="0"/>
              </a:rPr>
              <a:t>” by </a:t>
            </a:r>
            <a:r>
              <a:rPr lang="en-GB" b="0" i="0" u="none" strike="noStrike" dirty="0">
                <a:solidFill>
                  <a:srgbClr val="D9700A"/>
                </a:solidFill>
                <a:effectLst/>
                <a:latin typeface="inherit"/>
                <a:hlinkClick r:id="rId4" tooltip="en:Frank Hurley"/>
              </a:rPr>
              <a:t>Frank Hurley</a:t>
            </a:r>
            <a:r>
              <a:rPr lang="en-GB" b="0" i="0" dirty="0">
                <a:solidFill>
                  <a:srgbClr val="6A6A6A"/>
                </a:solidFill>
                <a:effectLst/>
                <a:latin typeface="Arial" panose="020B0604020202020204" pitchFamily="34" charset="0"/>
              </a:rPr>
              <a:t> – This photograph comes from the expedition and was taken by Frank Hurley.. Licensed under Public Domain via </a:t>
            </a:r>
            <a:r>
              <a:rPr lang="en-GB" b="0" i="0" u="none" strike="noStrike" dirty="0">
                <a:solidFill>
                  <a:srgbClr val="D9700A"/>
                </a:solidFill>
                <a:effectLst/>
                <a:latin typeface="inherit"/>
                <a:hlinkClick r:id="rId5"/>
              </a:rPr>
              <a:t>Commons</a:t>
            </a:r>
            <a:r>
              <a:rPr lang="en-GB" b="0" i="0" dirty="0">
                <a:solidFill>
                  <a:srgbClr val="6A6A6A"/>
                </a:solidFill>
                <a:effectLst/>
                <a:latin typeface="Arial" panose="020B0604020202020204" pitchFamily="34" charset="0"/>
              </a:rPr>
              <a:t>.</a:t>
            </a:r>
          </a:p>
          <a:p>
            <a:pPr algn="ctr" fontAlgn="base"/>
            <a:r>
              <a:rPr lang="en-GB" b="0" i="1" dirty="0">
                <a:solidFill>
                  <a:srgbClr val="6A6A6A"/>
                </a:solidFill>
                <a:effectLst/>
                <a:latin typeface="inherit"/>
              </a:rPr>
              <a:t>Ross Sea party members: Back row from left: Joyce, Hayward, Cope, Spencer-Smith. Centre: Mackintosh third from left, Stenhouse fourth from left.</a:t>
            </a:r>
            <a:endParaRPr lang="en-GB" b="0" i="0" dirty="0">
              <a:solidFill>
                <a:srgbClr val="6A6A6A"/>
              </a:solidFill>
              <a:effectLst/>
              <a:latin typeface="Arial" panose="020B0604020202020204" pitchFamily="34" charset="0"/>
            </a:endParaRPr>
          </a:p>
        </p:txBody>
      </p:sp>
      <p:sp>
        <p:nvSpPr>
          <p:cNvPr id="6" name="TextBox 5">
            <a:extLst>
              <a:ext uri="{FF2B5EF4-FFF2-40B4-BE49-F238E27FC236}">
                <a16:creationId xmlns:a16="http://schemas.microsoft.com/office/drawing/2014/main" id="{51853B68-F2CC-055A-4833-21192429641F}"/>
              </a:ext>
            </a:extLst>
          </p:cNvPr>
          <p:cNvSpPr txBox="1"/>
          <p:nvPr/>
        </p:nvSpPr>
        <p:spPr>
          <a:xfrm>
            <a:off x="606988" y="177947"/>
            <a:ext cx="10978024" cy="400110"/>
          </a:xfrm>
          <a:prstGeom prst="rect">
            <a:avLst/>
          </a:prstGeom>
          <a:noFill/>
        </p:spPr>
        <p:txBody>
          <a:bodyPr wrap="square">
            <a:spAutoFit/>
          </a:bodyPr>
          <a:lstStyle/>
          <a:p>
            <a:pPr algn="ctr" defTabSz="457200"/>
            <a:r>
              <a:rPr lang="en-GB" sz="2000" b="1" dirty="0">
                <a:solidFill>
                  <a:prstClr val="black"/>
                </a:solidFill>
                <a:latin typeface="Helvetica" panose="020B0604020202020204" pitchFamily="34" charset="0"/>
                <a:cs typeface="Helvetica" panose="020B0604020202020204" pitchFamily="34" charset="0"/>
              </a:rPr>
              <a:t>Members of the Ross Sea Party Imperial Trans-Antarctic Expedition on board the Aurora</a:t>
            </a:r>
          </a:p>
        </p:txBody>
      </p:sp>
      <p:sp>
        <p:nvSpPr>
          <p:cNvPr id="8" name="TextBox 7">
            <a:extLst>
              <a:ext uri="{FF2B5EF4-FFF2-40B4-BE49-F238E27FC236}">
                <a16:creationId xmlns:a16="http://schemas.microsoft.com/office/drawing/2014/main" id="{6A086672-98CF-50D4-0C65-97F650B4BD3E}"/>
              </a:ext>
            </a:extLst>
          </p:cNvPr>
          <p:cNvSpPr txBox="1"/>
          <p:nvPr/>
        </p:nvSpPr>
        <p:spPr>
          <a:xfrm>
            <a:off x="185271" y="1239148"/>
            <a:ext cx="3355306" cy="2862322"/>
          </a:xfrm>
          <a:prstGeom prst="rect">
            <a:avLst/>
          </a:prstGeom>
          <a:noFill/>
        </p:spPr>
        <p:txBody>
          <a:bodyPr wrap="square">
            <a:spAutoFit/>
          </a:bodyPr>
          <a:lstStyle/>
          <a:p>
            <a:r>
              <a:rPr lang="en-GB" b="1" i="0" dirty="0">
                <a:solidFill>
                  <a:srgbClr val="404040"/>
                </a:solidFill>
                <a:effectLst/>
                <a:latin typeface="Helvetica" panose="020B0604020202020204" pitchFamily="34" charset="0"/>
                <a:cs typeface="Helvetica" panose="020B0604020202020204" pitchFamily="34" charset="0"/>
              </a:rPr>
              <a:t>Postscript</a:t>
            </a:r>
          </a:p>
          <a:p>
            <a:r>
              <a:rPr lang="en-GB" b="0" i="0" dirty="0">
                <a:solidFill>
                  <a:srgbClr val="404040"/>
                </a:solidFill>
                <a:effectLst/>
                <a:latin typeface="Helvetica" panose="020B0604020202020204" pitchFamily="34" charset="0"/>
                <a:cs typeface="Helvetica" panose="020B0604020202020204" pitchFamily="34" charset="0"/>
              </a:rPr>
              <a:t>January 10th 1917, over four months after Ernest Shackleton, Tom </a:t>
            </a:r>
            <a:r>
              <a:rPr lang="en-GB" b="0" i="0" dirty="0" err="1">
                <a:solidFill>
                  <a:srgbClr val="404040"/>
                </a:solidFill>
                <a:effectLst/>
                <a:latin typeface="Helvetica" panose="020B0604020202020204" pitchFamily="34" charset="0"/>
                <a:cs typeface="Helvetica" panose="020B0604020202020204" pitchFamily="34" charset="0"/>
              </a:rPr>
              <a:t>Crean</a:t>
            </a:r>
            <a:r>
              <a:rPr lang="en-GB" b="0" i="0" dirty="0">
                <a:solidFill>
                  <a:srgbClr val="404040"/>
                </a:solidFill>
                <a:effectLst/>
                <a:latin typeface="Helvetica" panose="020B0604020202020204" pitchFamily="34" charset="0"/>
                <a:cs typeface="Helvetica" panose="020B0604020202020204" pitchFamily="34" charset="0"/>
              </a:rPr>
              <a:t> and Frank Worsley had rescued the last of the </a:t>
            </a:r>
            <a:r>
              <a:rPr lang="en-GB" b="0" i="1" dirty="0">
                <a:solidFill>
                  <a:srgbClr val="404040"/>
                </a:solidFill>
                <a:effectLst/>
                <a:latin typeface="Helvetica" panose="020B0604020202020204" pitchFamily="34" charset="0"/>
                <a:cs typeface="Helvetica" panose="020B0604020202020204" pitchFamily="34" charset="0"/>
              </a:rPr>
              <a:t>Endurance</a:t>
            </a:r>
            <a:r>
              <a:rPr lang="en-GB" b="0" i="0" dirty="0">
                <a:solidFill>
                  <a:srgbClr val="404040"/>
                </a:solidFill>
                <a:effectLst/>
                <a:latin typeface="Helvetica" panose="020B0604020202020204" pitchFamily="34" charset="0"/>
                <a:cs typeface="Helvetica" panose="020B0604020202020204" pitchFamily="34" charset="0"/>
              </a:rPr>
              <a:t> crew from Elephant Island, Shackleton arrived at Cape </a:t>
            </a:r>
            <a:r>
              <a:rPr lang="en-GB" b="0" i="0" dirty="0" err="1">
                <a:solidFill>
                  <a:srgbClr val="404040"/>
                </a:solidFill>
                <a:effectLst/>
                <a:latin typeface="Helvetica" panose="020B0604020202020204" pitchFamily="34" charset="0"/>
                <a:cs typeface="Helvetica" panose="020B0604020202020204" pitchFamily="34" charset="0"/>
              </a:rPr>
              <a:t>Royds</a:t>
            </a:r>
            <a:r>
              <a:rPr lang="en-GB" b="0" i="0" dirty="0">
                <a:solidFill>
                  <a:srgbClr val="404040"/>
                </a:solidFill>
                <a:effectLst/>
                <a:latin typeface="Helvetica" panose="020B0604020202020204" pitchFamily="34" charset="0"/>
                <a:cs typeface="Helvetica" panose="020B0604020202020204" pitchFamily="34" charset="0"/>
              </a:rPr>
              <a:t>, Antarctica, to save the stranded men of the </a:t>
            </a:r>
            <a:r>
              <a:rPr lang="en-GB" b="0" i="1" dirty="0">
                <a:solidFill>
                  <a:srgbClr val="404040"/>
                </a:solidFill>
                <a:effectLst/>
                <a:latin typeface="Helvetica" panose="020B0604020202020204" pitchFamily="34" charset="0"/>
                <a:cs typeface="Helvetica" panose="020B0604020202020204" pitchFamily="34" charset="0"/>
              </a:rPr>
              <a:t>Aurora</a:t>
            </a:r>
            <a:r>
              <a:rPr lang="en-GB" b="0" i="0" dirty="0">
                <a:solidFill>
                  <a:srgbClr val="404040"/>
                </a:solidFill>
                <a:effectLst/>
                <a:latin typeface="Helvetica" panose="020B0604020202020204" pitchFamily="34" charset="0"/>
                <a:cs typeface="Helvetica" panose="020B0604020202020204" pitchFamily="34" charset="0"/>
              </a:rPr>
              <a:t>.</a:t>
            </a:r>
            <a:endParaRPr lang="en-GB" dirty="0">
              <a:latin typeface="Helvetica" panose="020B0604020202020204" pitchFamily="34" charset="0"/>
              <a:cs typeface="Helvetica" panose="020B0604020202020204" pitchFamily="34" charset="0"/>
            </a:endParaRPr>
          </a:p>
        </p:txBody>
      </p:sp>
      <p:sp>
        <p:nvSpPr>
          <p:cNvPr id="10" name="TextBox 9">
            <a:extLst>
              <a:ext uri="{FF2B5EF4-FFF2-40B4-BE49-F238E27FC236}">
                <a16:creationId xmlns:a16="http://schemas.microsoft.com/office/drawing/2014/main" id="{B3E5F9B9-FF49-06E0-26EA-56EC89A1458F}"/>
              </a:ext>
            </a:extLst>
          </p:cNvPr>
          <p:cNvSpPr txBox="1"/>
          <p:nvPr/>
        </p:nvSpPr>
        <p:spPr>
          <a:xfrm>
            <a:off x="3972415" y="4934944"/>
            <a:ext cx="6095128" cy="369332"/>
          </a:xfrm>
          <a:prstGeom prst="rect">
            <a:avLst/>
          </a:prstGeom>
          <a:noFill/>
        </p:spPr>
        <p:txBody>
          <a:bodyPr wrap="square">
            <a:spAutoFit/>
          </a:bodyPr>
          <a:lstStyle/>
          <a:p>
            <a:r>
              <a:rPr lang="en-GB" dirty="0">
                <a:hlinkClick r:id="rId6"/>
              </a:rPr>
              <a:t>https://tomcreandiscovery.com/day-january-10th-1917/</a:t>
            </a:r>
            <a:r>
              <a:rPr lang="en-GB" dirty="0"/>
              <a:t> </a:t>
            </a:r>
          </a:p>
        </p:txBody>
      </p:sp>
    </p:spTree>
    <p:extLst>
      <p:ext uri="{BB962C8B-B14F-4D97-AF65-F5344CB8AC3E}">
        <p14:creationId xmlns:p14="http://schemas.microsoft.com/office/powerpoint/2010/main" val="2079985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D4C1BC-2E6E-F5A2-152E-7B313712ABCE}"/>
              </a:ext>
            </a:extLst>
          </p:cNvPr>
          <p:cNvSpPr>
            <a:spLocks noGrp="1"/>
          </p:cNvSpPr>
          <p:nvPr>
            <p:ph type="sldNum" sz="quarter" idx="12"/>
          </p:nvPr>
        </p:nvSpPr>
        <p:spPr/>
        <p:txBody>
          <a:bodyPr/>
          <a:lstStyle/>
          <a:p>
            <a:fld id="{C3D577BE-B60F-4443-89BA-AC6850FF3B72}" type="slidenum">
              <a:rPr lang="en-GB" altLang="en-US" smtClean="0"/>
              <a:pPr/>
              <a:t>3</a:t>
            </a:fld>
            <a:endParaRPr lang="en-GB" altLang="en-US"/>
          </a:p>
        </p:txBody>
      </p:sp>
      <p:pic>
        <p:nvPicPr>
          <p:cNvPr id="2050" name="Picture 2" descr="Map of Shackleton's Voyage ©Encyclopedia Britannica Inc.">
            <a:extLst>
              <a:ext uri="{FF2B5EF4-FFF2-40B4-BE49-F238E27FC236}">
                <a16:creationId xmlns:a16="http://schemas.microsoft.com/office/drawing/2014/main" id="{5EC5AD57-2068-F9D4-242A-711A37CF361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47925" y="1313734"/>
            <a:ext cx="7120034" cy="5215081"/>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D4525321-A676-55C9-4F81-327257C1F20D}"/>
              </a:ext>
            </a:extLst>
          </p:cNvPr>
          <p:cNvSpPr txBox="1">
            <a:spLocks/>
          </p:cNvSpPr>
          <p:nvPr/>
        </p:nvSpPr>
        <p:spPr>
          <a:xfrm>
            <a:off x="1728143" y="404078"/>
            <a:ext cx="8230980" cy="792480"/>
          </a:xfrm>
          <a:prstGeom prst="rect">
            <a:avLst/>
          </a:prstGeom>
          <a:solidFill>
            <a:srgbClr val="01415B"/>
          </a:solidFill>
        </p:spPr>
        <p:txBody>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a:lstStyle>
          <a:p>
            <a:pPr algn="ctr"/>
            <a:r>
              <a:rPr lang="en-GB" b="1" kern="0" dirty="0">
                <a:solidFill>
                  <a:schemeClr val="bg1"/>
                </a:solidFill>
              </a:rPr>
              <a:t>Elephant Island to South Georgia</a:t>
            </a:r>
          </a:p>
        </p:txBody>
      </p:sp>
    </p:spTree>
    <p:extLst>
      <p:ext uri="{BB962C8B-B14F-4D97-AF65-F5344CB8AC3E}">
        <p14:creationId xmlns:p14="http://schemas.microsoft.com/office/powerpoint/2010/main" val="889347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AC509-46DB-92C2-E186-5FB70645864B}"/>
              </a:ext>
            </a:extLst>
          </p:cNvPr>
          <p:cNvSpPr>
            <a:spLocks noGrp="1"/>
          </p:cNvSpPr>
          <p:nvPr>
            <p:ph type="title"/>
          </p:nvPr>
        </p:nvSpPr>
        <p:spPr>
          <a:xfrm>
            <a:off x="1968499" y="14349"/>
            <a:ext cx="7603962" cy="931308"/>
          </a:xfrm>
          <a:solidFill>
            <a:srgbClr val="01415B"/>
          </a:solidFill>
        </p:spPr>
        <p:txBody>
          <a:bodyPr/>
          <a:lstStyle/>
          <a:p>
            <a:r>
              <a:rPr lang="en-GB" b="1" dirty="0">
                <a:solidFill>
                  <a:schemeClr val="bg1"/>
                </a:solidFill>
              </a:rPr>
              <a:t>The Journey to South Georgia</a:t>
            </a:r>
          </a:p>
        </p:txBody>
      </p:sp>
      <p:sp>
        <p:nvSpPr>
          <p:cNvPr id="3" name="Slide Number Placeholder 2">
            <a:extLst>
              <a:ext uri="{FF2B5EF4-FFF2-40B4-BE49-F238E27FC236}">
                <a16:creationId xmlns:a16="http://schemas.microsoft.com/office/drawing/2014/main" id="{B9B24A71-4770-2C42-BF82-2FB008A46C24}"/>
              </a:ext>
            </a:extLst>
          </p:cNvPr>
          <p:cNvSpPr>
            <a:spLocks noGrp="1"/>
          </p:cNvSpPr>
          <p:nvPr>
            <p:ph type="sldNum" sz="quarter" idx="12"/>
          </p:nvPr>
        </p:nvSpPr>
        <p:spPr>
          <a:xfrm>
            <a:off x="218005" y="6323750"/>
            <a:ext cx="1727200" cy="457200"/>
          </a:xfrm>
        </p:spPr>
        <p:txBody>
          <a:bodyPr/>
          <a:lstStyle/>
          <a:p>
            <a:fld id="{1147EEAF-DD4E-4CF4-BBA0-EAA76F911A92}" type="slidenum">
              <a:rPr lang="en-GB" altLang="en-US" smtClean="0"/>
              <a:pPr/>
              <a:t>4</a:t>
            </a:fld>
            <a:endParaRPr lang="en-GB" altLang="en-US" dirty="0"/>
          </a:p>
        </p:txBody>
      </p:sp>
      <p:sp>
        <p:nvSpPr>
          <p:cNvPr id="6" name="TextBox 5">
            <a:extLst>
              <a:ext uri="{FF2B5EF4-FFF2-40B4-BE49-F238E27FC236}">
                <a16:creationId xmlns:a16="http://schemas.microsoft.com/office/drawing/2014/main" id="{1D2DD46F-8DC1-EC81-0EDE-45646B981BA2}"/>
              </a:ext>
            </a:extLst>
          </p:cNvPr>
          <p:cNvSpPr txBox="1"/>
          <p:nvPr/>
        </p:nvSpPr>
        <p:spPr>
          <a:xfrm>
            <a:off x="961427" y="2024763"/>
            <a:ext cx="10601815" cy="3901837"/>
          </a:xfrm>
          <a:prstGeom prst="rect">
            <a:avLst/>
          </a:prstGeom>
          <a:noFill/>
        </p:spPr>
        <p:txBody>
          <a:bodyPr wrap="square">
            <a:spAutoFit/>
          </a:bodyPr>
          <a:lstStyle/>
          <a:p>
            <a:pPr>
              <a:lnSpc>
                <a:spcPct val="150000"/>
              </a:lnSpc>
            </a:pPr>
            <a:r>
              <a:rPr lang="en-GB" sz="2400" b="1" i="0" dirty="0">
                <a:solidFill>
                  <a:srgbClr val="000000"/>
                </a:solidFill>
                <a:effectLst/>
              </a:rPr>
              <a:t>Date</a:t>
            </a:r>
            <a:r>
              <a:rPr lang="en-GB" sz="2400" dirty="0">
                <a:solidFill>
                  <a:srgbClr val="000000"/>
                </a:solidFill>
              </a:rPr>
              <a:t>: 24 April1916</a:t>
            </a:r>
            <a:endParaRPr lang="en-GB" sz="2400" b="0" i="0" dirty="0">
              <a:solidFill>
                <a:srgbClr val="000000"/>
              </a:solidFill>
              <a:effectLst/>
            </a:endParaRPr>
          </a:p>
          <a:p>
            <a:pPr>
              <a:lnSpc>
                <a:spcPct val="150000"/>
              </a:lnSpc>
            </a:pPr>
            <a:r>
              <a:rPr lang="en-GB" sz="2400" b="1" i="0" dirty="0">
                <a:solidFill>
                  <a:srgbClr val="000000"/>
                </a:solidFill>
                <a:effectLst/>
              </a:rPr>
              <a:t>Time</a:t>
            </a:r>
            <a:r>
              <a:rPr lang="en-GB" sz="2400" b="0" i="0" dirty="0">
                <a:solidFill>
                  <a:srgbClr val="000000"/>
                </a:solidFill>
                <a:effectLst/>
              </a:rPr>
              <a:t>: 12 noon</a:t>
            </a:r>
          </a:p>
          <a:p>
            <a:pPr>
              <a:lnSpc>
                <a:spcPct val="150000"/>
              </a:lnSpc>
            </a:pPr>
            <a:r>
              <a:rPr lang="en-GB" sz="2400" b="1" dirty="0">
                <a:solidFill>
                  <a:srgbClr val="000000"/>
                </a:solidFill>
              </a:rPr>
              <a:t>Season</a:t>
            </a:r>
            <a:r>
              <a:rPr lang="en-GB" sz="2400" dirty="0">
                <a:solidFill>
                  <a:srgbClr val="000000"/>
                </a:solidFill>
              </a:rPr>
              <a:t>: approaching winter southern hemisphere</a:t>
            </a:r>
            <a:endParaRPr lang="en-GB" sz="2400" dirty="0"/>
          </a:p>
          <a:p>
            <a:pPr>
              <a:lnSpc>
                <a:spcPct val="150000"/>
              </a:lnSpc>
            </a:pPr>
            <a:r>
              <a:rPr lang="en-GB" sz="2400" b="1" dirty="0">
                <a:solidFill>
                  <a:srgbClr val="000000"/>
                </a:solidFill>
              </a:rPr>
              <a:t>People</a:t>
            </a:r>
            <a:r>
              <a:rPr lang="en-GB" sz="2400" dirty="0">
                <a:solidFill>
                  <a:srgbClr val="000000"/>
                </a:solidFill>
              </a:rPr>
              <a:t>: </a:t>
            </a:r>
            <a:r>
              <a:rPr lang="en-GB" sz="2400" b="0" i="0" dirty="0">
                <a:solidFill>
                  <a:srgbClr val="000000"/>
                </a:solidFill>
                <a:effectLst/>
              </a:rPr>
              <a:t>Shackleton, Worsley, </a:t>
            </a:r>
            <a:r>
              <a:rPr lang="en-GB" sz="2400" b="0" i="0" dirty="0" err="1">
                <a:solidFill>
                  <a:srgbClr val="000000"/>
                </a:solidFill>
                <a:effectLst/>
              </a:rPr>
              <a:t>Crean</a:t>
            </a:r>
            <a:r>
              <a:rPr lang="en-GB" sz="2400" b="0" i="0" dirty="0">
                <a:solidFill>
                  <a:srgbClr val="000000"/>
                </a:solidFill>
                <a:effectLst/>
              </a:rPr>
              <a:t>, </a:t>
            </a:r>
            <a:r>
              <a:rPr lang="en-GB" sz="2400" b="0" i="0" dirty="0" err="1">
                <a:solidFill>
                  <a:srgbClr val="000000"/>
                </a:solidFill>
                <a:effectLst/>
              </a:rPr>
              <a:t>McNeish</a:t>
            </a:r>
            <a:r>
              <a:rPr lang="en-GB" sz="2400" b="0" i="0" dirty="0">
                <a:solidFill>
                  <a:srgbClr val="000000"/>
                </a:solidFill>
                <a:effectLst/>
              </a:rPr>
              <a:t>, McCarthy and Vincent </a:t>
            </a:r>
          </a:p>
          <a:p>
            <a:pPr>
              <a:lnSpc>
                <a:spcPct val="150000"/>
              </a:lnSpc>
            </a:pPr>
            <a:r>
              <a:rPr lang="en-GB" sz="2400" b="1" dirty="0">
                <a:solidFill>
                  <a:srgbClr val="000000"/>
                </a:solidFill>
              </a:rPr>
              <a:t>Plan</a:t>
            </a:r>
            <a:r>
              <a:rPr lang="en-GB" sz="2400" dirty="0">
                <a:solidFill>
                  <a:srgbClr val="000000"/>
                </a:solidFill>
              </a:rPr>
              <a:t>: Sail from Elephant Island to South Georgia through the</a:t>
            </a:r>
            <a:r>
              <a:rPr lang="en-GB" sz="2400" b="0" i="0" dirty="0">
                <a:solidFill>
                  <a:srgbClr val="000000"/>
                </a:solidFill>
                <a:effectLst/>
              </a:rPr>
              <a:t> Drake Passage</a:t>
            </a:r>
          </a:p>
          <a:p>
            <a:pPr>
              <a:lnSpc>
                <a:spcPct val="150000"/>
              </a:lnSpc>
            </a:pPr>
            <a:r>
              <a:rPr lang="en-GB" sz="2400" b="1" dirty="0">
                <a:solidFill>
                  <a:srgbClr val="000000"/>
                </a:solidFill>
              </a:rPr>
              <a:t>Boat</a:t>
            </a:r>
            <a:r>
              <a:rPr lang="en-GB" sz="2400" dirty="0">
                <a:solidFill>
                  <a:srgbClr val="000000"/>
                </a:solidFill>
              </a:rPr>
              <a:t>: The </a:t>
            </a:r>
            <a:r>
              <a:rPr lang="en-GB" sz="2400" b="0" i="0" dirty="0">
                <a:solidFill>
                  <a:srgbClr val="000000"/>
                </a:solidFill>
                <a:effectLst/>
              </a:rPr>
              <a:t>James Caird lifeboat, 6.9 metres long</a:t>
            </a:r>
          </a:p>
          <a:p>
            <a:pPr>
              <a:lnSpc>
                <a:spcPct val="150000"/>
              </a:lnSpc>
            </a:pPr>
            <a:r>
              <a:rPr lang="en-GB" sz="2400" b="1" dirty="0">
                <a:solidFill>
                  <a:srgbClr val="000000"/>
                </a:solidFill>
              </a:rPr>
              <a:t>Distance</a:t>
            </a:r>
            <a:r>
              <a:rPr lang="en-GB" sz="2400" dirty="0">
                <a:solidFill>
                  <a:srgbClr val="000000"/>
                </a:solidFill>
              </a:rPr>
              <a:t>: </a:t>
            </a:r>
            <a:r>
              <a:rPr lang="en-GB" sz="2400" b="0" i="0" dirty="0">
                <a:solidFill>
                  <a:srgbClr val="000000"/>
                </a:solidFill>
                <a:effectLst/>
              </a:rPr>
              <a:t>800 miles, 1288 Kilometres </a:t>
            </a:r>
          </a:p>
        </p:txBody>
      </p:sp>
    </p:spTree>
    <p:extLst>
      <p:ext uri="{BB962C8B-B14F-4D97-AF65-F5344CB8AC3E}">
        <p14:creationId xmlns:p14="http://schemas.microsoft.com/office/powerpoint/2010/main" val="2208539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017A8-3BB1-4593-38E5-85C943CFF8A5}"/>
              </a:ext>
            </a:extLst>
          </p:cNvPr>
          <p:cNvSpPr>
            <a:spLocks noGrp="1"/>
          </p:cNvSpPr>
          <p:nvPr>
            <p:ph type="title"/>
          </p:nvPr>
        </p:nvSpPr>
        <p:spPr>
          <a:xfrm>
            <a:off x="1968499" y="144200"/>
            <a:ext cx="7729365" cy="1242392"/>
          </a:xfrm>
          <a:solidFill>
            <a:srgbClr val="F54C00"/>
          </a:solidFill>
        </p:spPr>
        <p:txBody>
          <a:bodyPr/>
          <a:lstStyle/>
          <a:p>
            <a:pPr algn="ctr"/>
            <a:r>
              <a:rPr lang="en-GB" b="1" dirty="0">
                <a:solidFill>
                  <a:schemeClr val="bg1"/>
                </a:solidFill>
              </a:rPr>
              <a:t>The James Caird</a:t>
            </a:r>
          </a:p>
        </p:txBody>
      </p:sp>
      <p:sp>
        <p:nvSpPr>
          <p:cNvPr id="3" name="Slide Number Placeholder 2">
            <a:extLst>
              <a:ext uri="{FF2B5EF4-FFF2-40B4-BE49-F238E27FC236}">
                <a16:creationId xmlns:a16="http://schemas.microsoft.com/office/drawing/2014/main" id="{DB7F8D92-6B05-3B60-AC6A-6F881798BC44}"/>
              </a:ext>
            </a:extLst>
          </p:cNvPr>
          <p:cNvSpPr>
            <a:spLocks noGrp="1"/>
          </p:cNvSpPr>
          <p:nvPr>
            <p:ph type="sldNum" sz="quarter" idx="12"/>
          </p:nvPr>
        </p:nvSpPr>
        <p:spPr/>
        <p:txBody>
          <a:bodyPr/>
          <a:lstStyle/>
          <a:p>
            <a:fld id="{1147EEAF-DD4E-4CF4-BBA0-EAA76F911A92}" type="slidenum">
              <a:rPr lang="en-GB" altLang="en-US" smtClean="0"/>
              <a:pPr/>
              <a:t>5</a:t>
            </a:fld>
            <a:endParaRPr lang="en-GB" altLang="en-US"/>
          </a:p>
        </p:txBody>
      </p:sp>
      <p:pic>
        <p:nvPicPr>
          <p:cNvPr id="4" name="Picture 3" descr="A picture containing text, mountain, nature&#10;&#10;Description automatically generated">
            <a:extLst>
              <a:ext uri="{FF2B5EF4-FFF2-40B4-BE49-F238E27FC236}">
                <a16:creationId xmlns:a16="http://schemas.microsoft.com/office/drawing/2014/main" id="{2A9A4AFF-A06B-1D73-E988-FDC3BAEF7A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75198" y="1503358"/>
            <a:ext cx="6773164" cy="5030975"/>
          </a:xfrm>
          <a:prstGeom prst="rect">
            <a:avLst/>
          </a:prstGeom>
        </p:spPr>
      </p:pic>
      <p:sp>
        <p:nvSpPr>
          <p:cNvPr id="5" name="TextBox 4">
            <a:extLst>
              <a:ext uri="{FF2B5EF4-FFF2-40B4-BE49-F238E27FC236}">
                <a16:creationId xmlns:a16="http://schemas.microsoft.com/office/drawing/2014/main" id="{1138FA2B-2208-BA1A-57BB-53B1F1FD82F8}"/>
              </a:ext>
            </a:extLst>
          </p:cNvPr>
          <p:cNvSpPr txBox="1"/>
          <p:nvPr/>
        </p:nvSpPr>
        <p:spPr>
          <a:xfrm>
            <a:off x="9668231" y="2466493"/>
            <a:ext cx="2211457" cy="830997"/>
          </a:xfrm>
          <a:prstGeom prst="rect">
            <a:avLst/>
          </a:prstGeom>
          <a:noFill/>
        </p:spPr>
        <p:txBody>
          <a:bodyPr wrap="square" rtlCol="0">
            <a:spAutoFit/>
          </a:bodyPr>
          <a:lstStyle/>
          <a:p>
            <a:pPr algn="ctr"/>
            <a:r>
              <a:rPr lang="en-GB" sz="2400" b="1" dirty="0"/>
              <a:t>Describe the scene</a:t>
            </a:r>
          </a:p>
        </p:txBody>
      </p:sp>
      <p:sp>
        <p:nvSpPr>
          <p:cNvPr id="6" name="TextBox 5">
            <a:extLst>
              <a:ext uri="{FF2B5EF4-FFF2-40B4-BE49-F238E27FC236}">
                <a16:creationId xmlns:a16="http://schemas.microsoft.com/office/drawing/2014/main" id="{428EA6EC-B28B-CF6D-9C0E-05F1B7DFE116}"/>
              </a:ext>
            </a:extLst>
          </p:cNvPr>
          <p:cNvSpPr txBox="1"/>
          <p:nvPr/>
        </p:nvSpPr>
        <p:spPr>
          <a:xfrm>
            <a:off x="9748362" y="5548418"/>
            <a:ext cx="2281778" cy="430887"/>
          </a:xfrm>
          <a:prstGeom prst="rect">
            <a:avLst/>
          </a:prstGeom>
          <a:noFill/>
        </p:spPr>
        <p:txBody>
          <a:bodyPr wrap="square" rtlCol="0">
            <a:spAutoFit/>
          </a:bodyPr>
          <a:lstStyle/>
          <a:p>
            <a:r>
              <a:rPr lang="en-GB" sz="1100" dirty="0"/>
              <a:t>‘Boat at Sea’</a:t>
            </a:r>
          </a:p>
          <a:p>
            <a:r>
              <a:rPr lang="en-GB" sz="1100" dirty="0"/>
              <a:t> A painting by George Marston</a:t>
            </a:r>
          </a:p>
        </p:txBody>
      </p:sp>
      <p:sp>
        <p:nvSpPr>
          <p:cNvPr id="7" name="Rectangle 1">
            <a:extLst>
              <a:ext uri="{FF2B5EF4-FFF2-40B4-BE49-F238E27FC236}">
                <a16:creationId xmlns:a16="http://schemas.microsoft.com/office/drawing/2014/main" id="{8F073C72-5551-0974-87B5-477CD63A08CE}"/>
              </a:ext>
            </a:extLst>
          </p:cNvPr>
          <p:cNvSpPr>
            <a:spLocks noChangeArrowheads="1"/>
          </p:cNvSpPr>
          <p:nvPr/>
        </p:nvSpPr>
        <p:spPr bwMode="auto">
          <a:xfrm>
            <a:off x="224681" y="2149249"/>
            <a:ext cx="259689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rPr>
              <a:t>“The ocean south of Cape Horn in the middle of May is known to be the most tempestuous storm-swept area of water in the world.</a:t>
            </a:r>
            <a:r>
              <a:rPr lang="en-US" altLang="en-US" sz="2000" i="1" dirty="0"/>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i="1" dirty="0"/>
              <a:t>Ernest Shackleton</a:t>
            </a:r>
            <a:endParaRPr kumimoji="0" lang="en-US" altLang="en-US" sz="2000" b="0" i="1"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230590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53C08F-DE91-76A9-F8BF-BF77359F57DB}"/>
              </a:ext>
            </a:extLst>
          </p:cNvPr>
          <p:cNvSpPr>
            <a:spLocks noGrp="1"/>
          </p:cNvSpPr>
          <p:nvPr>
            <p:ph type="sldNum" sz="quarter" idx="12"/>
          </p:nvPr>
        </p:nvSpPr>
        <p:spPr/>
        <p:txBody>
          <a:bodyPr/>
          <a:lstStyle/>
          <a:p>
            <a:fld id="{C3D577BE-B60F-4443-89BA-AC6850FF3B72}" type="slidenum">
              <a:rPr lang="en-GB" altLang="en-US" smtClean="0"/>
              <a:pPr/>
              <a:t>6</a:t>
            </a:fld>
            <a:endParaRPr lang="en-GB" altLang="en-US"/>
          </a:p>
        </p:txBody>
      </p:sp>
      <p:pic>
        <p:nvPicPr>
          <p:cNvPr id="5" name="Online Media 4" title="Endurance22 | Our Voyage Across The Treacherous Southern Ocean!">
            <a:hlinkClick r:id="" action="ppaction://media"/>
            <a:extLst>
              <a:ext uri="{FF2B5EF4-FFF2-40B4-BE49-F238E27FC236}">
                <a16:creationId xmlns:a16="http://schemas.microsoft.com/office/drawing/2014/main" id="{11595136-CCB3-69A1-219E-E86CCE8A7308}"/>
              </a:ext>
            </a:extLst>
          </p:cNvPr>
          <p:cNvPicPr>
            <a:picLocks noRot="1" noChangeAspect="1"/>
          </p:cNvPicPr>
          <p:nvPr>
            <a:videoFile r:link="rId1"/>
          </p:nvPr>
        </p:nvPicPr>
        <p:blipFill>
          <a:blip r:embed="rId3"/>
          <a:stretch>
            <a:fillRect/>
          </a:stretch>
        </p:blipFill>
        <p:spPr>
          <a:xfrm>
            <a:off x="98507" y="152400"/>
            <a:ext cx="9647802" cy="5451009"/>
          </a:xfrm>
          <a:prstGeom prst="rect">
            <a:avLst/>
          </a:prstGeom>
        </p:spPr>
      </p:pic>
      <p:sp>
        <p:nvSpPr>
          <p:cNvPr id="7" name="TextBox 6">
            <a:extLst>
              <a:ext uri="{FF2B5EF4-FFF2-40B4-BE49-F238E27FC236}">
                <a16:creationId xmlns:a16="http://schemas.microsoft.com/office/drawing/2014/main" id="{0FD52B82-D9A6-E047-B3EA-B7AC60B15D62}"/>
              </a:ext>
            </a:extLst>
          </p:cNvPr>
          <p:cNvSpPr txBox="1"/>
          <p:nvPr/>
        </p:nvSpPr>
        <p:spPr>
          <a:xfrm>
            <a:off x="2749731" y="6292334"/>
            <a:ext cx="8594053" cy="369332"/>
          </a:xfrm>
          <a:prstGeom prst="rect">
            <a:avLst/>
          </a:prstGeom>
          <a:noFill/>
        </p:spPr>
        <p:txBody>
          <a:bodyPr wrap="square">
            <a:spAutoFit/>
          </a:bodyPr>
          <a:lstStyle/>
          <a:p>
            <a:r>
              <a:rPr lang="en-GB" dirty="0">
                <a:hlinkClick r:id="rId4"/>
              </a:rPr>
              <a:t>Endurance22 | Our Voyage Across The Treacherous Southern Ocean! - YouTube</a:t>
            </a:r>
            <a:endParaRPr lang="en-GB" dirty="0"/>
          </a:p>
        </p:txBody>
      </p:sp>
      <p:sp>
        <p:nvSpPr>
          <p:cNvPr id="8" name="TextBox 7">
            <a:extLst>
              <a:ext uri="{FF2B5EF4-FFF2-40B4-BE49-F238E27FC236}">
                <a16:creationId xmlns:a16="http://schemas.microsoft.com/office/drawing/2014/main" id="{4FFFF77D-B013-C3BA-E32D-488E6C1DC561}"/>
              </a:ext>
            </a:extLst>
          </p:cNvPr>
          <p:cNvSpPr txBox="1"/>
          <p:nvPr/>
        </p:nvSpPr>
        <p:spPr>
          <a:xfrm>
            <a:off x="3490396" y="5619950"/>
            <a:ext cx="6907639" cy="400110"/>
          </a:xfrm>
          <a:prstGeom prst="rect">
            <a:avLst/>
          </a:prstGeom>
          <a:noFill/>
        </p:spPr>
        <p:txBody>
          <a:bodyPr wrap="square" rtlCol="0">
            <a:spAutoFit/>
          </a:bodyPr>
          <a:lstStyle/>
          <a:p>
            <a:r>
              <a:rPr lang="en-GB" sz="2000" dirty="0"/>
              <a:t>Watch a clip from 05:18 minutes in to 07:00 mins </a:t>
            </a:r>
          </a:p>
        </p:txBody>
      </p:sp>
      <p:sp>
        <p:nvSpPr>
          <p:cNvPr id="10" name="TextBox 9">
            <a:extLst>
              <a:ext uri="{FF2B5EF4-FFF2-40B4-BE49-F238E27FC236}">
                <a16:creationId xmlns:a16="http://schemas.microsoft.com/office/drawing/2014/main" id="{DBC4BECF-6CD2-F769-3E34-7063932EFBF7}"/>
              </a:ext>
            </a:extLst>
          </p:cNvPr>
          <p:cNvSpPr txBox="1"/>
          <p:nvPr/>
        </p:nvSpPr>
        <p:spPr>
          <a:xfrm>
            <a:off x="9708315" y="3668051"/>
            <a:ext cx="2385178" cy="1200329"/>
          </a:xfrm>
          <a:prstGeom prst="rect">
            <a:avLst/>
          </a:prstGeom>
          <a:noFill/>
        </p:spPr>
        <p:txBody>
          <a:bodyPr wrap="square">
            <a:spAutoFit/>
          </a:bodyPr>
          <a:lstStyle/>
          <a:p>
            <a:pPr algn="ctr"/>
            <a:r>
              <a:rPr lang="en-GB" sz="2400" b="1" dirty="0"/>
              <a:t>Dan Snow  on the Endurance 22 Expedition </a:t>
            </a:r>
          </a:p>
        </p:txBody>
      </p:sp>
    </p:spTree>
    <p:extLst>
      <p:ext uri="{BB962C8B-B14F-4D97-AF65-F5344CB8AC3E}">
        <p14:creationId xmlns:p14="http://schemas.microsoft.com/office/powerpoint/2010/main" val="150788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8ACC65-19B7-E861-7EBE-0A39EFC44845}"/>
              </a:ext>
            </a:extLst>
          </p:cNvPr>
          <p:cNvSpPr>
            <a:spLocks noGrp="1"/>
          </p:cNvSpPr>
          <p:nvPr>
            <p:ph type="sldNum" sz="quarter" idx="12"/>
          </p:nvPr>
        </p:nvSpPr>
        <p:spPr/>
        <p:txBody>
          <a:bodyPr/>
          <a:lstStyle/>
          <a:p>
            <a:fld id="{C3D577BE-B60F-4443-89BA-AC6850FF3B72}" type="slidenum">
              <a:rPr lang="en-GB" altLang="en-US" smtClean="0"/>
              <a:pPr/>
              <a:t>7</a:t>
            </a:fld>
            <a:endParaRPr lang="en-GB" altLang="en-US"/>
          </a:p>
        </p:txBody>
      </p:sp>
      <p:sp>
        <p:nvSpPr>
          <p:cNvPr id="4" name="TextBox 3">
            <a:extLst>
              <a:ext uri="{FF2B5EF4-FFF2-40B4-BE49-F238E27FC236}">
                <a16:creationId xmlns:a16="http://schemas.microsoft.com/office/drawing/2014/main" id="{F4917901-30ED-540F-EEF4-793575E0A0E7}"/>
              </a:ext>
            </a:extLst>
          </p:cNvPr>
          <p:cNvSpPr txBox="1"/>
          <p:nvPr/>
        </p:nvSpPr>
        <p:spPr>
          <a:xfrm>
            <a:off x="397111" y="1800324"/>
            <a:ext cx="11615491" cy="4154984"/>
          </a:xfrm>
          <a:prstGeom prst="rect">
            <a:avLst/>
          </a:prstGeom>
          <a:noFill/>
        </p:spPr>
        <p:txBody>
          <a:bodyPr wrap="square">
            <a:spAutoFit/>
          </a:bodyPr>
          <a:lstStyle/>
          <a:p>
            <a:r>
              <a:rPr lang="en-GB" sz="2400" dirty="0"/>
              <a:t>‘Navigation is an art, but words fail to give my efforts a correct name. Dead reckoning or DR— the seaman's calculation of courses and distance — had become a merry jest of guesswork.… The procedure was: I peered out from our burrow — precious sextant cuddled under my chest to prevent seas falling on it. Sir Ernest stood by under the canvas with chronometer pencil and book. I shouted “Stand by,” and knelt on the thwart — two men holding me up on either side. I brought the sun down to where the horizon ought to be and as the boat leaped frantically upward on the crest of a wave, snapped a good guess at the altitude and yelled, “Stop,” Sir Ernest took the time, and I worked out the result. … My navigation books had to be half opened page by page till the right one was reached, then opened carefully to prevent utter </a:t>
            </a:r>
            <a:r>
              <a:rPr lang="en-GB" sz="2400"/>
              <a:t>destruction.’</a:t>
            </a:r>
            <a:endParaRPr lang="en-GB" sz="2400" dirty="0"/>
          </a:p>
        </p:txBody>
      </p:sp>
      <p:sp>
        <p:nvSpPr>
          <p:cNvPr id="6" name="TextBox 5">
            <a:extLst>
              <a:ext uri="{FF2B5EF4-FFF2-40B4-BE49-F238E27FC236}">
                <a16:creationId xmlns:a16="http://schemas.microsoft.com/office/drawing/2014/main" id="{00C8EEB4-1961-7235-D84F-A8BFD75D63FB}"/>
              </a:ext>
            </a:extLst>
          </p:cNvPr>
          <p:cNvSpPr txBox="1"/>
          <p:nvPr/>
        </p:nvSpPr>
        <p:spPr>
          <a:xfrm>
            <a:off x="2487168" y="6257340"/>
            <a:ext cx="8125097" cy="307777"/>
          </a:xfrm>
          <a:prstGeom prst="rect">
            <a:avLst/>
          </a:prstGeom>
          <a:noFill/>
        </p:spPr>
        <p:txBody>
          <a:bodyPr wrap="square">
            <a:spAutoFit/>
          </a:bodyPr>
          <a:lstStyle/>
          <a:p>
            <a:r>
              <a:rPr lang="en-GB" sz="1400" dirty="0">
                <a:hlinkClick r:id="rId2"/>
              </a:rPr>
              <a:t>https://erenow.net/biographies/the-endurance-shackletons-legendary-antarctic-expedition/6.php</a:t>
            </a:r>
            <a:r>
              <a:rPr lang="en-GB" sz="1400" dirty="0"/>
              <a:t> </a:t>
            </a:r>
          </a:p>
        </p:txBody>
      </p:sp>
      <p:sp>
        <p:nvSpPr>
          <p:cNvPr id="7" name="Title 1">
            <a:extLst>
              <a:ext uri="{FF2B5EF4-FFF2-40B4-BE49-F238E27FC236}">
                <a16:creationId xmlns:a16="http://schemas.microsoft.com/office/drawing/2014/main" id="{7AF988CA-9BB9-4E54-7DF6-48199F2886C2}"/>
              </a:ext>
            </a:extLst>
          </p:cNvPr>
          <p:cNvSpPr txBox="1">
            <a:spLocks/>
          </p:cNvSpPr>
          <p:nvPr/>
        </p:nvSpPr>
        <p:spPr>
          <a:xfrm>
            <a:off x="1978439" y="292883"/>
            <a:ext cx="7232352" cy="929630"/>
          </a:xfrm>
          <a:prstGeom prst="rect">
            <a:avLst/>
          </a:prstGeom>
          <a:solidFill>
            <a:srgbClr val="797E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a:lstStyle>
          <a:p>
            <a:pPr algn="ctr"/>
            <a:r>
              <a:rPr lang="en-GB" b="1" kern="0" dirty="0">
                <a:solidFill>
                  <a:schemeClr val="bg1"/>
                </a:solidFill>
              </a:rPr>
              <a:t>How did Worsley Navigate? </a:t>
            </a:r>
          </a:p>
        </p:txBody>
      </p:sp>
      <p:sp>
        <p:nvSpPr>
          <p:cNvPr id="8" name="TextBox 7">
            <a:extLst>
              <a:ext uri="{FF2B5EF4-FFF2-40B4-BE49-F238E27FC236}">
                <a16:creationId xmlns:a16="http://schemas.microsoft.com/office/drawing/2014/main" id="{A9E23DE1-1D0B-926A-019D-C57EF773ACB2}"/>
              </a:ext>
            </a:extLst>
          </p:cNvPr>
          <p:cNvSpPr txBox="1"/>
          <p:nvPr/>
        </p:nvSpPr>
        <p:spPr>
          <a:xfrm>
            <a:off x="5737207" y="5768558"/>
            <a:ext cx="4984786" cy="369332"/>
          </a:xfrm>
          <a:prstGeom prst="rect">
            <a:avLst/>
          </a:prstGeom>
          <a:solidFill>
            <a:schemeClr val="accent1">
              <a:lumMod val="40000"/>
              <a:lumOff val="60000"/>
            </a:schemeClr>
          </a:solidFill>
          <a:ln>
            <a:solidFill>
              <a:schemeClr val="accent6">
                <a:lumMod val="75000"/>
              </a:schemeClr>
            </a:solidFill>
          </a:ln>
        </p:spPr>
        <p:txBody>
          <a:bodyPr wrap="square" rtlCol="0">
            <a:spAutoFit/>
          </a:bodyPr>
          <a:lstStyle/>
          <a:p>
            <a:pPr algn="ctr"/>
            <a:r>
              <a:rPr lang="en-GB" b="1" dirty="0"/>
              <a:t>Remember: never look directly at the Sun</a:t>
            </a:r>
          </a:p>
        </p:txBody>
      </p:sp>
    </p:spTree>
    <p:extLst>
      <p:ext uri="{BB962C8B-B14F-4D97-AF65-F5344CB8AC3E}">
        <p14:creationId xmlns:p14="http://schemas.microsoft.com/office/powerpoint/2010/main" val="1244967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344956-E099-F78E-D0D3-943F6D9BCB20}"/>
              </a:ext>
            </a:extLst>
          </p:cNvPr>
          <p:cNvSpPr>
            <a:spLocks noGrp="1"/>
          </p:cNvSpPr>
          <p:nvPr>
            <p:ph type="sldNum" sz="quarter" idx="12"/>
          </p:nvPr>
        </p:nvSpPr>
        <p:spPr>
          <a:xfrm>
            <a:off x="683913" y="6289850"/>
            <a:ext cx="533545" cy="457200"/>
          </a:xfrm>
        </p:spPr>
        <p:txBody>
          <a:bodyPr/>
          <a:lstStyle/>
          <a:p>
            <a:fld id="{C3D577BE-B60F-4443-89BA-AC6850FF3B72}" type="slidenum">
              <a:rPr lang="en-GB" altLang="en-US" smtClean="0"/>
              <a:pPr/>
              <a:t>8</a:t>
            </a:fld>
            <a:endParaRPr lang="en-GB" altLang="en-US" dirty="0"/>
          </a:p>
        </p:txBody>
      </p:sp>
      <p:sp>
        <p:nvSpPr>
          <p:cNvPr id="4" name="TextBox 3">
            <a:extLst>
              <a:ext uri="{FF2B5EF4-FFF2-40B4-BE49-F238E27FC236}">
                <a16:creationId xmlns:a16="http://schemas.microsoft.com/office/drawing/2014/main" id="{CCAB1169-6145-A0F7-8922-255190887278}"/>
              </a:ext>
            </a:extLst>
          </p:cNvPr>
          <p:cNvSpPr txBox="1"/>
          <p:nvPr/>
        </p:nvSpPr>
        <p:spPr>
          <a:xfrm>
            <a:off x="1705432" y="6472283"/>
            <a:ext cx="4031775" cy="307777"/>
          </a:xfrm>
          <a:prstGeom prst="rect">
            <a:avLst/>
          </a:prstGeom>
          <a:noFill/>
        </p:spPr>
        <p:txBody>
          <a:bodyPr wrap="square">
            <a:spAutoFit/>
          </a:bodyPr>
          <a:lstStyle/>
          <a:p>
            <a:r>
              <a:rPr lang="en-GB" sz="1400" dirty="0">
                <a:hlinkClick r:id="rId2"/>
              </a:rPr>
              <a:t>107418.worsley-1.jpg (3430×2990) (fer3.com)</a:t>
            </a:r>
            <a:endParaRPr lang="en-GB" sz="1400" dirty="0"/>
          </a:p>
        </p:txBody>
      </p:sp>
      <p:pic>
        <p:nvPicPr>
          <p:cNvPr id="6" name="Picture 5" descr="A person holding an object&#10;&#10;Description automatically generated with medium confidence">
            <a:extLst>
              <a:ext uri="{FF2B5EF4-FFF2-40B4-BE49-F238E27FC236}">
                <a16:creationId xmlns:a16="http://schemas.microsoft.com/office/drawing/2014/main" id="{E8AA8988-244D-92C7-FA06-1FCE8428BA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5986" y="1335024"/>
            <a:ext cx="5239189" cy="4567106"/>
          </a:xfrm>
          <a:prstGeom prst="rect">
            <a:avLst/>
          </a:prstGeom>
        </p:spPr>
      </p:pic>
      <p:sp>
        <p:nvSpPr>
          <p:cNvPr id="7" name="TextBox 6">
            <a:extLst>
              <a:ext uri="{FF2B5EF4-FFF2-40B4-BE49-F238E27FC236}">
                <a16:creationId xmlns:a16="http://schemas.microsoft.com/office/drawing/2014/main" id="{9B33067E-9A04-4DB4-2D69-03483B8D7DF9}"/>
              </a:ext>
            </a:extLst>
          </p:cNvPr>
          <p:cNvSpPr txBox="1"/>
          <p:nvPr/>
        </p:nvSpPr>
        <p:spPr>
          <a:xfrm>
            <a:off x="5930537" y="1859340"/>
            <a:ext cx="5873061" cy="1569660"/>
          </a:xfrm>
          <a:prstGeom prst="rect">
            <a:avLst/>
          </a:prstGeom>
          <a:noFill/>
        </p:spPr>
        <p:txBody>
          <a:bodyPr wrap="square" rtlCol="0">
            <a:spAutoFit/>
          </a:bodyPr>
          <a:lstStyle/>
          <a:p>
            <a:r>
              <a:rPr lang="en-GB" sz="2400" dirty="0"/>
              <a:t>In that 16 day, 800 mile journey, Worsley was only able to take four sightings, and in very difficult conditions. He still navigated accurately to South Georgia</a:t>
            </a:r>
            <a:r>
              <a:rPr lang="en-GB" sz="2400" i="1" dirty="0"/>
              <a:t>.</a:t>
            </a:r>
          </a:p>
        </p:txBody>
      </p:sp>
      <p:sp>
        <p:nvSpPr>
          <p:cNvPr id="3" name="Title 1">
            <a:extLst>
              <a:ext uri="{FF2B5EF4-FFF2-40B4-BE49-F238E27FC236}">
                <a16:creationId xmlns:a16="http://schemas.microsoft.com/office/drawing/2014/main" id="{18A4237B-6B3D-BA84-849A-4AC004CEACC8}"/>
              </a:ext>
            </a:extLst>
          </p:cNvPr>
          <p:cNvSpPr txBox="1">
            <a:spLocks/>
          </p:cNvSpPr>
          <p:nvPr/>
        </p:nvSpPr>
        <p:spPr>
          <a:xfrm>
            <a:off x="2032000" y="230890"/>
            <a:ext cx="7232352" cy="838127"/>
          </a:xfrm>
          <a:prstGeom prst="rect">
            <a:avLst/>
          </a:prstGeom>
          <a:solidFill>
            <a:srgbClr val="01415B"/>
          </a:solidFill>
        </p:spPr>
        <p:txBody>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a:lstStyle>
          <a:p>
            <a:pPr algn="ctr"/>
            <a:r>
              <a:rPr lang="en-GB" kern="0" dirty="0">
                <a:solidFill>
                  <a:schemeClr val="bg1"/>
                </a:solidFill>
              </a:rPr>
              <a:t>Worsley with sextant</a:t>
            </a:r>
          </a:p>
        </p:txBody>
      </p:sp>
      <p:sp>
        <p:nvSpPr>
          <p:cNvPr id="8" name="TextBox 7">
            <a:extLst>
              <a:ext uri="{FF2B5EF4-FFF2-40B4-BE49-F238E27FC236}">
                <a16:creationId xmlns:a16="http://schemas.microsoft.com/office/drawing/2014/main" id="{5EB226BF-510B-8E6F-20CC-8B7E2024F6AD}"/>
              </a:ext>
            </a:extLst>
          </p:cNvPr>
          <p:cNvSpPr txBox="1"/>
          <p:nvPr/>
        </p:nvSpPr>
        <p:spPr>
          <a:xfrm>
            <a:off x="1152952" y="5873260"/>
            <a:ext cx="4702223" cy="661803"/>
          </a:xfrm>
          <a:prstGeom prst="rect">
            <a:avLst/>
          </a:prstGeom>
          <a:noFill/>
        </p:spPr>
        <p:txBody>
          <a:bodyPr wrap="square">
            <a:spAutoFit/>
          </a:bodyPr>
          <a:lstStyle/>
          <a:p>
            <a:r>
              <a:rPr lang="en-GB" sz="1800" dirty="0"/>
              <a:t>(This photograph was not taken during the voyage of the James Caird).</a:t>
            </a:r>
          </a:p>
        </p:txBody>
      </p:sp>
      <p:pic>
        <p:nvPicPr>
          <p:cNvPr id="9" name="Picture 8">
            <a:extLst>
              <a:ext uri="{FF2B5EF4-FFF2-40B4-BE49-F238E27FC236}">
                <a16:creationId xmlns:a16="http://schemas.microsoft.com/office/drawing/2014/main" id="{109EDF01-1137-C820-F8C5-A4462FD3F9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99039" y="3525536"/>
            <a:ext cx="3284484" cy="2648268"/>
          </a:xfrm>
          <a:prstGeom prst="rect">
            <a:avLst/>
          </a:prstGeom>
        </p:spPr>
      </p:pic>
      <p:sp>
        <p:nvSpPr>
          <p:cNvPr id="11" name="TextBox 10">
            <a:extLst>
              <a:ext uri="{FF2B5EF4-FFF2-40B4-BE49-F238E27FC236}">
                <a16:creationId xmlns:a16="http://schemas.microsoft.com/office/drawing/2014/main" id="{CA1DE398-45FF-61BE-E7D3-A512DF2DDE7E}"/>
              </a:ext>
            </a:extLst>
          </p:cNvPr>
          <p:cNvSpPr txBox="1"/>
          <p:nvPr/>
        </p:nvSpPr>
        <p:spPr>
          <a:xfrm>
            <a:off x="6454795" y="6204161"/>
            <a:ext cx="3897956" cy="523220"/>
          </a:xfrm>
          <a:prstGeom prst="rect">
            <a:avLst/>
          </a:prstGeom>
          <a:noFill/>
        </p:spPr>
        <p:txBody>
          <a:bodyPr wrap="square">
            <a:spAutoFit/>
          </a:bodyPr>
          <a:lstStyle/>
          <a:p>
            <a:r>
              <a:rPr lang="en-GB" sz="1400" dirty="0">
                <a:hlinkClick r:id="rId5"/>
              </a:rPr>
              <a:t>https://www.spri.cam.ac.uk/collections/catalogue/images/records/size600/y2010.75h_1.jpg</a:t>
            </a:r>
            <a:r>
              <a:rPr lang="en-GB" sz="1400" dirty="0"/>
              <a:t> </a:t>
            </a:r>
          </a:p>
        </p:txBody>
      </p:sp>
    </p:spTree>
    <p:extLst>
      <p:ext uri="{BB962C8B-B14F-4D97-AF65-F5344CB8AC3E}">
        <p14:creationId xmlns:p14="http://schemas.microsoft.com/office/powerpoint/2010/main" val="3143547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738340-BC3B-731B-2928-8BDC8075451E}"/>
              </a:ext>
            </a:extLst>
          </p:cNvPr>
          <p:cNvSpPr>
            <a:spLocks noGrp="1"/>
          </p:cNvSpPr>
          <p:nvPr>
            <p:ph type="sldNum" sz="quarter" idx="12"/>
          </p:nvPr>
        </p:nvSpPr>
        <p:spPr/>
        <p:txBody>
          <a:bodyPr/>
          <a:lstStyle/>
          <a:p>
            <a:fld id="{C3D577BE-B60F-4443-89BA-AC6850FF3B72}" type="slidenum">
              <a:rPr lang="en-GB" altLang="en-US" smtClean="0"/>
              <a:pPr/>
              <a:t>9</a:t>
            </a:fld>
            <a:endParaRPr lang="en-GB" altLang="en-US"/>
          </a:p>
        </p:txBody>
      </p:sp>
      <p:pic>
        <p:nvPicPr>
          <p:cNvPr id="4" name="Picture 3">
            <a:extLst>
              <a:ext uri="{FF2B5EF4-FFF2-40B4-BE49-F238E27FC236}">
                <a16:creationId xmlns:a16="http://schemas.microsoft.com/office/drawing/2014/main" id="{56F49E26-DF2C-56F1-DCB6-939E4797E165}"/>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45000"/>
                    </a14:imgEffect>
                    <a14:imgEffect>
                      <a14:brightnessContrast bright="-1000" contrast="-26000"/>
                    </a14:imgEffect>
                  </a14:imgLayer>
                </a14:imgProps>
              </a:ext>
              <a:ext uri="{28A0092B-C50C-407E-A947-70E740481C1C}">
                <a14:useLocalDpi xmlns:a14="http://schemas.microsoft.com/office/drawing/2010/main"/>
              </a:ext>
            </a:extLst>
          </a:blip>
          <a:srcRect/>
          <a:stretch/>
        </p:blipFill>
        <p:spPr>
          <a:xfrm>
            <a:off x="167833" y="152399"/>
            <a:ext cx="4450466" cy="6691601"/>
          </a:xfrm>
          <a:prstGeom prst="rect">
            <a:avLst/>
          </a:prstGeom>
        </p:spPr>
      </p:pic>
      <p:pic>
        <p:nvPicPr>
          <p:cNvPr id="6" name="Picture 5">
            <a:extLst>
              <a:ext uri="{FF2B5EF4-FFF2-40B4-BE49-F238E27FC236}">
                <a16:creationId xmlns:a16="http://schemas.microsoft.com/office/drawing/2014/main" id="{886E330F-2FC7-69AB-E553-BB46571D842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99321" y="152399"/>
            <a:ext cx="4768770" cy="6730180"/>
          </a:xfrm>
          <a:prstGeom prst="rect">
            <a:avLst/>
          </a:prstGeom>
        </p:spPr>
      </p:pic>
      <p:sp>
        <p:nvSpPr>
          <p:cNvPr id="8" name="TextBox 7">
            <a:extLst>
              <a:ext uri="{FF2B5EF4-FFF2-40B4-BE49-F238E27FC236}">
                <a16:creationId xmlns:a16="http://schemas.microsoft.com/office/drawing/2014/main" id="{75689A6D-A4AC-B11A-E7BB-E9C058E1E95F}"/>
              </a:ext>
            </a:extLst>
          </p:cNvPr>
          <p:cNvSpPr txBox="1"/>
          <p:nvPr/>
        </p:nvSpPr>
        <p:spPr>
          <a:xfrm>
            <a:off x="1265979" y="6467023"/>
            <a:ext cx="8202112" cy="307777"/>
          </a:xfrm>
          <a:prstGeom prst="rect">
            <a:avLst/>
          </a:prstGeom>
          <a:noFill/>
        </p:spPr>
        <p:txBody>
          <a:bodyPr wrap="square">
            <a:spAutoFit/>
          </a:bodyPr>
          <a:lstStyle/>
          <a:p>
            <a:pPr marL="228600" indent="-228600"/>
            <a:r>
              <a:rPr lang="en-GB" sz="14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5"/>
              </a:rPr>
              <a:t>Navigation-of-the-Shackleton-Expedition-on-the-Weddell-Sea-pack-ice.pdf (canterburymuseum.com)</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A2DBB94-5638-6DCE-7EAC-6DF85324797C}"/>
              </a:ext>
            </a:extLst>
          </p:cNvPr>
          <p:cNvSpPr txBox="1"/>
          <p:nvPr/>
        </p:nvSpPr>
        <p:spPr>
          <a:xfrm>
            <a:off x="9468091" y="2881456"/>
            <a:ext cx="2556076" cy="2246769"/>
          </a:xfrm>
          <a:prstGeom prst="rect">
            <a:avLst/>
          </a:prstGeom>
          <a:noFill/>
        </p:spPr>
        <p:txBody>
          <a:bodyPr wrap="square" rtlCol="0">
            <a:spAutoFit/>
          </a:bodyPr>
          <a:lstStyle/>
          <a:p>
            <a:r>
              <a:rPr lang="en-GB" sz="2000" dirty="0"/>
              <a:t>Extract from Worsley’s journal from the journey in the James Caird (left) and the same notes interpreted and written up (right)</a:t>
            </a:r>
          </a:p>
        </p:txBody>
      </p:sp>
    </p:spTree>
    <p:extLst>
      <p:ext uri="{BB962C8B-B14F-4D97-AF65-F5344CB8AC3E}">
        <p14:creationId xmlns:p14="http://schemas.microsoft.com/office/powerpoint/2010/main" val="1187718657"/>
      </p:ext>
    </p:extLst>
  </p:cSld>
  <p:clrMapOvr>
    <a:masterClrMapping/>
  </p:clrMapOvr>
</p:sld>
</file>

<file path=ppt/theme/theme1.xml><?xml version="1.0" encoding="utf-8"?>
<a:theme xmlns:a="http://schemas.openxmlformats.org/drawingml/2006/main" name="RGS-IBG master slide">
  <a:themeElements>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fontScheme name="RGS-IBG master slid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GS-IBG master slide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RGS-IBG master slide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RGS-IBG master slide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RGS-IBG master slide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RGS-IBG master slide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1552</Words>
  <Application>Microsoft Office PowerPoint</Application>
  <PresentationFormat>Widescreen</PresentationFormat>
  <Paragraphs>176</Paragraphs>
  <Slides>21</Slides>
  <Notes>0</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Calibri Light</vt:lpstr>
      <vt:lpstr>Helvetica</vt:lpstr>
      <vt:lpstr>inherit</vt:lpstr>
      <vt:lpstr>Times New Roman</vt:lpstr>
      <vt:lpstr>Wingdings</vt:lpstr>
      <vt:lpstr>RGS-IBG master slide</vt:lpstr>
      <vt:lpstr>Office Theme</vt:lpstr>
      <vt:lpstr>6. Uncharted</vt:lpstr>
      <vt:lpstr>PowerPoint Presentation</vt:lpstr>
      <vt:lpstr>PowerPoint Presentation</vt:lpstr>
      <vt:lpstr>The Journey to South Georgia</vt:lpstr>
      <vt:lpstr>The James Caird</vt:lpstr>
      <vt:lpstr>PowerPoint Presentation</vt:lpstr>
      <vt:lpstr>PowerPoint Presentation</vt:lpstr>
      <vt:lpstr>PowerPoint Presentation</vt:lpstr>
      <vt:lpstr>PowerPoint Presentation</vt:lpstr>
      <vt:lpstr>What instruments did they take?</vt:lpstr>
      <vt:lpstr>Glossary</vt:lpstr>
      <vt:lpstr>What else did Shackleton take?</vt:lpstr>
      <vt:lpstr>What else did Shackleton take?</vt:lpstr>
      <vt:lpstr>PowerPoint Presentation</vt:lpstr>
      <vt:lpstr>Arriving at South Georgia</vt:lpstr>
      <vt:lpstr>PowerPoint Presentation</vt:lpstr>
      <vt:lpstr>Crossing South Georgia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Then and Now: setting out for an Antarctic Adventure</dc:title>
  <dc:creator>Paula Owens</dc:creator>
  <cp:lastModifiedBy>Paula Owens</cp:lastModifiedBy>
  <cp:revision>11</cp:revision>
  <dcterms:created xsi:type="dcterms:W3CDTF">2022-02-08T14:06:58Z</dcterms:created>
  <dcterms:modified xsi:type="dcterms:W3CDTF">2023-01-12T12:46:04Z</dcterms:modified>
</cp:coreProperties>
</file>