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5" r:id="rId4"/>
    <p:sldId id="258" r:id="rId5"/>
    <p:sldId id="262" r:id="rId6"/>
    <p:sldId id="266" r:id="rId7"/>
    <p:sldId id="267" r:id="rId8"/>
    <p:sldId id="264" r:id="rId9"/>
    <p:sldId id="263" r:id="rId10"/>
    <p:sldId id="259"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Brace" initials="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768" autoAdjust="0"/>
  </p:normalViewPr>
  <p:slideViewPr>
    <p:cSldViewPr>
      <p:cViewPr>
        <p:scale>
          <a:sx n="119" d="100"/>
          <a:sy n="119" d="100"/>
        </p:scale>
        <p:origin x="-58" y="1430"/>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notesViewPr>
    <p:cSldViewPr>
      <p:cViewPr varScale="1">
        <p:scale>
          <a:sx n="64" d="100"/>
          <a:sy n="64" d="100"/>
        </p:scale>
        <p:origin x="-2597"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02E57-9007-4318-AC4F-3C76B003EFAA}" type="datetimeFigureOut">
              <a:rPr lang="en-GB" smtClean="0"/>
              <a:t>25/10/2013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C5107-B12E-4829-8046-BEBF69D0ADCD}" type="slidenum">
              <a:rPr lang="en-GB" smtClean="0"/>
              <a:t>‹#›</a:t>
            </a:fld>
            <a:endParaRPr lang="en-GB"/>
          </a:p>
        </p:txBody>
      </p:sp>
    </p:spTree>
    <p:extLst>
      <p:ext uri="{BB962C8B-B14F-4D97-AF65-F5344CB8AC3E}">
        <p14:creationId xmlns:p14="http://schemas.microsoft.com/office/powerpoint/2010/main" val="200937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CC5107-B12E-4829-8046-BEBF69D0ADCD}" type="slidenum">
              <a:rPr lang="en-GB" smtClean="0"/>
              <a:t>1</a:t>
            </a:fld>
            <a:endParaRPr lang="en-GB"/>
          </a:p>
        </p:txBody>
      </p:sp>
    </p:spTree>
    <p:extLst>
      <p:ext uri="{BB962C8B-B14F-4D97-AF65-F5344CB8AC3E}">
        <p14:creationId xmlns:p14="http://schemas.microsoft.com/office/powerpoint/2010/main" val="372825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CC5107-B12E-4829-8046-BEBF69D0ADCD}" type="slidenum">
              <a:rPr lang="en-GB" smtClean="0"/>
              <a:t>4</a:t>
            </a:fld>
            <a:endParaRPr lang="en-GB"/>
          </a:p>
        </p:txBody>
      </p:sp>
    </p:spTree>
    <p:extLst>
      <p:ext uri="{BB962C8B-B14F-4D97-AF65-F5344CB8AC3E}">
        <p14:creationId xmlns:p14="http://schemas.microsoft.com/office/powerpoint/2010/main" val="382399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60485-E1AE-4C4A-A3A9-EFFFE739D7E2}" type="datetimeFigureOut">
              <a:rPr lang="en-GB" smtClean="0"/>
              <a:pPr/>
              <a:t>25/10/2013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02699-5DB0-42B7-A3CC-3EB12AD425F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85-E1AE-4C4A-A3A9-EFFFE739D7E2}" type="datetimeFigureOut">
              <a:rPr lang="en-GB" smtClean="0"/>
              <a:pPr/>
              <a:t>25/10/2013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02699-5DB0-42B7-A3CC-3EB12AD425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797.JPG"/>
          <p:cNvPicPr>
            <a:picLocks noChangeAspect="1"/>
          </p:cNvPicPr>
          <p:nvPr/>
        </p:nvPicPr>
        <p:blipFill>
          <a:blip r:embed="rId3" cstate="print">
            <a:lum bright="28000" contrast="-27000"/>
          </a:blip>
          <a:stretch>
            <a:fillRect/>
          </a:stretch>
        </p:blipFill>
        <p:spPr>
          <a:xfrm>
            <a:off x="34480" y="0"/>
            <a:ext cx="9144000" cy="6858000"/>
          </a:xfrm>
          <a:prstGeom prst="rect">
            <a:avLst/>
          </a:prstGeom>
        </p:spPr>
      </p:pic>
      <p:sp>
        <p:nvSpPr>
          <p:cNvPr id="2" name="Title 1"/>
          <p:cNvSpPr>
            <a:spLocks noGrp="1"/>
          </p:cNvSpPr>
          <p:nvPr>
            <p:ph type="ctrTitle"/>
          </p:nvPr>
        </p:nvSpPr>
        <p:spPr>
          <a:xfrm>
            <a:off x="783712" y="140677"/>
            <a:ext cx="7772400" cy="1065361"/>
          </a:xfrm>
        </p:spPr>
        <p:txBody>
          <a:bodyPr/>
          <a:lstStyle/>
          <a:p>
            <a:r>
              <a:rPr lang="en-GB" dirty="0" smtClean="0"/>
              <a:t>Geographical Skills</a:t>
            </a:r>
            <a:endParaRPr lang="en-GB" dirty="0"/>
          </a:p>
        </p:txBody>
      </p:sp>
      <p:sp>
        <p:nvSpPr>
          <p:cNvPr id="3" name="Subtitle 2"/>
          <p:cNvSpPr>
            <a:spLocks noGrp="1"/>
          </p:cNvSpPr>
          <p:nvPr>
            <p:ph type="subTitle" idx="1"/>
          </p:nvPr>
        </p:nvSpPr>
        <p:spPr>
          <a:xfrm>
            <a:off x="3563888" y="5733256"/>
            <a:ext cx="6400800" cy="648072"/>
          </a:xfrm>
        </p:spPr>
        <p:txBody>
          <a:bodyPr/>
          <a:lstStyle/>
          <a:p>
            <a:r>
              <a:rPr lang="en-GB" dirty="0" smtClean="0">
                <a:solidFill>
                  <a:schemeClr val="tx1"/>
                </a:solidFill>
              </a:rPr>
              <a:t>Interview Techniques</a:t>
            </a:r>
            <a:endParaRPr lang="en-GB"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157099"/>
            <a:ext cx="978985" cy="7200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 Dos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Prepare carefully for the interview – have a list of questions ready to ask (don’t waste the interviewee’s time).</a:t>
            </a:r>
          </a:p>
          <a:p>
            <a:r>
              <a:rPr lang="en-GB" dirty="0" smtClean="0"/>
              <a:t>It may be beneficial to contact the interviewee in advance and give them an idea of the sort of questions that you would like to ask so that they too can prepare and have any necessary information available.</a:t>
            </a:r>
          </a:p>
          <a:p>
            <a:r>
              <a:rPr lang="en-GB" dirty="0" smtClean="0"/>
              <a:t>If you intend to record the interview you must ask permission to do this before you start.</a:t>
            </a:r>
          </a:p>
          <a:p>
            <a:r>
              <a:rPr lang="en-GB" dirty="0" smtClean="0"/>
              <a:t>Always ensure that the interviewee knows in what capacity the information that you collect will be used and to whom the information will be available.</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 Don’ts </a:t>
            </a:r>
            <a:endParaRPr lang="en-GB" dirty="0"/>
          </a:p>
        </p:txBody>
      </p:sp>
      <p:sp>
        <p:nvSpPr>
          <p:cNvPr id="3" name="Content Placeholder 2"/>
          <p:cNvSpPr>
            <a:spLocks noGrp="1"/>
          </p:cNvSpPr>
          <p:nvPr>
            <p:ph idx="1"/>
          </p:nvPr>
        </p:nvSpPr>
        <p:spPr/>
        <p:txBody>
          <a:bodyPr/>
          <a:lstStyle/>
          <a:p>
            <a:r>
              <a:rPr lang="en-GB" dirty="0" smtClean="0"/>
              <a:t>Avoid asking questions about information that you </a:t>
            </a:r>
            <a:r>
              <a:rPr lang="en-GB" smtClean="0"/>
              <a:t>could easily obtain yourself</a:t>
            </a:r>
            <a:r>
              <a:rPr lang="en-GB" dirty="0" smtClean="0"/>
              <a:t>.</a:t>
            </a:r>
          </a:p>
          <a:p>
            <a:r>
              <a:rPr lang="en-GB" dirty="0" smtClean="0"/>
              <a:t>Don’t waste the interviewees time – be prepared.</a:t>
            </a:r>
          </a:p>
          <a:p>
            <a:r>
              <a:rPr lang="en-GB" dirty="0" smtClean="0"/>
              <a:t>Interviews are time consuming, be realistic with the number that you can conduct effectively. </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an interview?</a:t>
            </a:r>
            <a:endParaRPr lang="en-GB" dirty="0"/>
          </a:p>
        </p:txBody>
      </p:sp>
      <p:sp>
        <p:nvSpPr>
          <p:cNvPr id="3" name="Content Placeholder 2"/>
          <p:cNvSpPr>
            <a:spLocks noGrp="1"/>
          </p:cNvSpPr>
          <p:nvPr>
            <p:ph idx="1"/>
          </p:nvPr>
        </p:nvSpPr>
        <p:spPr>
          <a:xfrm>
            <a:off x="467544" y="1484784"/>
            <a:ext cx="8229600" cy="4785395"/>
          </a:xfrm>
        </p:spPr>
        <p:txBody>
          <a:bodyPr>
            <a:normAutofit fontScale="47500" lnSpcReduction="20000"/>
          </a:bodyPr>
          <a:lstStyle/>
          <a:p>
            <a:pPr>
              <a:buNone/>
            </a:pPr>
            <a:r>
              <a:rPr lang="en-GB" dirty="0" smtClean="0"/>
              <a:t>	</a:t>
            </a:r>
            <a:r>
              <a:rPr lang="en-GB" sz="6700" dirty="0" smtClean="0"/>
              <a:t>An interview is a form of primary data collection that allows a researcher to pose questions directly to an interviewee.</a:t>
            </a:r>
          </a:p>
          <a:p>
            <a:pPr>
              <a:buNone/>
            </a:pPr>
            <a:r>
              <a:rPr lang="en-GB" sz="6700" dirty="0" smtClean="0"/>
              <a:t> </a:t>
            </a:r>
          </a:p>
          <a:p>
            <a:pPr>
              <a:buNone/>
            </a:pPr>
            <a:r>
              <a:rPr lang="en-GB" sz="6700" dirty="0" smtClean="0"/>
              <a:t>	Interviews are a good technique to use when you want to understand a person’s attitude towards an issue or how they would react in a specific situation</a:t>
            </a:r>
            <a:r>
              <a:rPr lang="en-GB" sz="6700" dirty="0" smtClean="0"/>
              <a:t>.</a:t>
            </a:r>
            <a:endParaRPr lang="en-GB" dirty="0"/>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did you interview displaced residents in Christchurch?</a:t>
            </a:r>
            <a:endParaRPr lang="en-GB" dirty="0"/>
          </a:p>
        </p:txBody>
      </p:sp>
      <p:sp>
        <p:nvSpPr>
          <p:cNvPr id="3" name="Content Placeholder 2"/>
          <p:cNvSpPr>
            <a:spLocks noGrp="1"/>
          </p:cNvSpPr>
          <p:nvPr>
            <p:ph idx="1"/>
          </p:nvPr>
        </p:nvSpPr>
        <p:spPr>
          <a:xfrm>
            <a:off x="467544" y="1844824"/>
            <a:ext cx="8229600" cy="4525963"/>
          </a:xfrm>
        </p:spPr>
        <p:txBody>
          <a:bodyPr>
            <a:normAutofit fontScale="92500" lnSpcReduction="20000"/>
          </a:bodyPr>
          <a:lstStyle/>
          <a:p>
            <a:pPr>
              <a:buNone/>
            </a:pPr>
            <a:r>
              <a:rPr lang="en-US" dirty="0" smtClean="0"/>
              <a:t>	In this geographical research, interviews offer a way to understand individual experiences. They are useful in investigating topics relating to belonging, migration and emotion. </a:t>
            </a:r>
          </a:p>
          <a:p>
            <a:pPr>
              <a:buNone/>
            </a:pPr>
            <a:r>
              <a:rPr lang="en-US" dirty="0"/>
              <a:t>	</a:t>
            </a:r>
            <a:r>
              <a:rPr lang="en-US" dirty="0" smtClean="0"/>
              <a:t>Finally, they helped to explore the complex processes people engage in to make decisions about migration. Their flexibility and informal structure provides the in-depth discussions required to explore the emotional motivations that impact return migration decisions in the post-disaster context. Stephanie Morrice</a:t>
            </a: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Scope of Interviews </a:t>
            </a:r>
            <a:endParaRPr lang="en-GB" dirty="0"/>
          </a:p>
        </p:txBody>
      </p:sp>
      <p:sp>
        <p:nvSpPr>
          <p:cNvPr id="3" name="Content Placeholder 2"/>
          <p:cNvSpPr>
            <a:spLocks noGrp="1"/>
          </p:cNvSpPr>
          <p:nvPr>
            <p:ph idx="1"/>
          </p:nvPr>
        </p:nvSpPr>
        <p:spPr>
          <a:xfrm>
            <a:off x="457200" y="1268760"/>
            <a:ext cx="8229600" cy="5184576"/>
          </a:xfrm>
        </p:spPr>
        <p:txBody>
          <a:bodyPr>
            <a:normAutofit fontScale="85000" lnSpcReduction="10000"/>
          </a:bodyPr>
          <a:lstStyle/>
          <a:p>
            <a:pPr>
              <a:buNone/>
            </a:pPr>
            <a:r>
              <a:rPr lang="en-GB" dirty="0" smtClean="0"/>
              <a:t>	</a:t>
            </a:r>
            <a:r>
              <a:rPr lang="en-GB" sz="3300" dirty="0" smtClean="0"/>
              <a:t>An interview is a far more personal method of data collection and allows a researcher to explore issues in far more detail than can often be achieved using a questionnaire.</a:t>
            </a:r>
          </a:p>
          <a:p>
            <a:pPr>
              <a:buNone/>
            </a:pPr>
            <a:endParaRPr lang="en-GB" sz="3300" dirty="0"/>
          </a:p>
          <a:p>
            <a:pPr>
              <a:buNone/>
            </a:pPr>
            <a:r>
              <a:rPr lang="en-GB" sz="3300" dirty="0" smtClean="0"/>
              <a:t>	The interviewer also has the opportunity to clarify ideas and follow up any points that are raised. </a:t>
            </a:r>
          </a:p>
          <a:p>
            <a:pPr>
              <a:buNone/>
            </a:pPr>
            <a:endParaRPr lang="en-GB" sz="3300" dirty="0"/>
          </a:p>
          <a:p>
            <a:pPr>
              <a:buNone/>
            </a:pPr>
            <a:r>
              <a:rPr lang="en-GB" sz="3300" dirty="0" smtClean="0"/>
              <a:t>	It must be remembered that interviews can be very time consuming both to conduct and to transcribe. Be realistic about how many interviews you will be able to complete as part of your research. </a:t>
            </a:r>
            <a:endParaRPr lang="en-GB" sz="33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36712"/>
          </a:xfrm>
        </p:spPr>
        <p:txBody>
          <a:bodyPr>
            <a:normAutofit fontScale="90000"/>
          </a:bodyPr>
          <a:lstStyle/>
          <a:p>
            <a:r>
              <a:rPr lang="en-GB" dirty="0" smtClean="0"/>
              <a:t>How did you conduct the interviews?</a:t>
            </a:r>
            <a:endParaRPr lang="en-GB" dirty="0"/>
          </a:p>
        </p:txBody>
      </p:sp>
      <p:sp>
        <p:nvSpPr>
          <p:cNvPr id="3" name="Content Placeholder 2"/>
          <p:cNvSpPr>
            <a:spLocks noGrp="1"/>
          </p:cNvSpPr>
          <p:nvPr>
            <p:ph idx="1"/>
          </p:nvPr>
        </p:nvSpPr>
        <p:spPr>
          <a:xfrm>
            <a:off x="0" y="1124744"/>
            <a:ext cx="8892481" cy="5256584"/>
          </a:xfrm>
        </p:spPr>
        <p:txBody>
          <a:bodyPr>
            <a:normAutofit fontScale="92500" lnSpcReduction="20000"/>
          </a:bodyPr>
          <a:lstStyle/>
          <a:p>
            <a:pPr>
              <a:buNone/>
            </a:pPr>
            <a:r>
              <a:rPr lang="en-US" dirty="0" smtClean="0"/>
              <a:t>	</a:t>
            </a:r>
            <a:endParaRPr lang="en-GB" dirty="0" smtClean="0"/>
          </a:p>
          <a:p>
            <a:pPr>
              <a:buNone/>
            </a:pPr>
            <a:r>
              <a:rPr lang="en-US" dirty="0" smtClean="0"/>
              <a:t>	“</a:t>
            </a:r>
            <a:r>
              <a:rPr lang="en-US" sz="3700" dirty="0" smtClean="0"/>
              <a:t>I carried out interviews at community centers in Christchurch. They lasted between 30 minutes and 1 hour, depending on participant responses. Interviews were based around five broad questions and expanded depending on participant responses. Interviews were emotionally powerful and astute, illuminating the complexity of a post-disaster return decision and the ongoing nature of the earthquakes.” Stephanie Morrice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Interview Questions</a:t>
            </a:r>
            <a:endParaRPr lang="en-GB" dirty="0"/>
          </a:p>
        </p:txBody>
      </p:sp>
      <p:sp>
        <p:nvSpPr>
          <p:cNvPr id="3" name="Content Placeholder 2"/>
          <p:cNvSpPr>
            <a:spLocks noGrp="1"/>
          </p:cNvSpPr>
          <p:nvPr>
            <p:ph sz="half" idx="1"/>
          </p:nvPr>
        </p:nvSpPr>
        <p:spPr>
          <a:xfrm>
            <a:off x="457200" y="1196752"/>
            <a:ext cx="4038600" cy="5256584"/>
          </a:xfrm>
        </p:spPr>
        <p:txBody>
          <a:bodyPr>
            <a:normAutofit fontScale="70000" lnSpcReduction="20000"/>
          </a:bodyPr>
          <a:lstStyle/>
          <a:p>
            <a:pPr>
              <a:buNone/>
            </a:pPr>
            <a:r>
              <a:rPr lang="en-US" sz="3100" dirty="0" smtClean="0"/>
              <a:t>Base questions:</a:t>
            </a:r>
            <a:endParaRPr lang="en-GB" sz="3100" dirty="0" smtClean="0"/>
          </a:p>
          <a:p>
            <a:pPr>
              <a:buNone/>
            </a:pPr>
            <a:r>
              <a:rPr lang="en-US" sz="3100" dirty="0" smtClean="0"/>
              <a:t> 1. What was life like before the earthquake?</a:t>
            </a:r>
            <a:endParaRPr lang="en-GB" sz="3100" dirty="0" smtClean="0"/>
          </a:p>
          <a:p>
            <a:pPr lvl="0">
              <a:buNone/>
            </a:pPr>
            <a:r>
              <a:rPr lang="en-US" sz="3100" dirty="0" smtClean="0"/>
              <a:t>2. What happened when the earthquake struck?</a:t>
            </a:r>
            <a:endParaRPr lang="en-GB" sz="3100" dirty="0" smtClean="0"/>
          </a:p>
          <a:p>
            <a:pPr lvl="0">
              <a:buNone/>
            </a:pPr>
            <a:r>
              <a:rPr lang="en-US" sz="3100" dirty="0" smtClean="0"/>
              <a:t>3. Can you tell me about your migration experiences?</a:t>
            </a:r>
            <a:endParaRPr lang="en-GB" sz="3100" dirty="0" smtClean="0"/>
          </a:p>
          <a:p>
            <a:pPr lvl="0">
              <a:buNone/>
            </a:pPr>
            <a:r>
              <a:rPr lang="en-US" sz="3100" dirty="0" smtClean="0"/>
              <a:t>4. What has life been like since the earthquake?</a:t>
            </a:r>
            <a:endParaRPr lang="en-GB" sz="3100" dirty="0" smtClean="0"/>
          </a:p>
          <a:p>
            <a:pPr lvl="0">
              <a:buNone/>
            </a:pPr>
            <a:r>
              <a:rPr lang="en-US" sz="3100" dirty="0" smtClean="0"/>
              <a:t>5. Why did you decide to or not to relocate?</a:t>
            </a:r>
            <a:endParaRPr lang="en-GB" sz="3100" dirty="0" smtClean="0"/>
          </a:p>
          <a:p>
            <a:pPr>
              <a:buNone/>
            </a:pPr>
            <a:endParaRPr lang="en-US" dirty="0" smtClean="0"/>
          </a:p>
          <a:p>
            <a:pPr>
              <a:buNone/>
            </a:pPr>
            <a:endParaRPr lang="en-GB" dirty="0"/>
          </a:p>
        </p:txBody>
      </p:sp>
      <p:sp>
        <p:nvSpPr>
          <p:cNvPr id="4" name="Content Placeholder 3"/>
          <p:cNvSpPr>
            <a:spLocks noGrp="1"/>
          </p:cNvSpPr>
          <p:nvPr>
            <p:ph sz="half" idx="2"/>
          </p:nvPr>
        </p:nvSpPr>
        <p:spPr>
          <a:xfrm>
            <a:off x="4648200" y="1196752"/>
            <a:ext cx="4038600" cy="4929411"/>
          </a:xfrm>
        </p:spPr>
        <p:txBody>
          <a:bodyPr>
            <a:normAutofit fontScale="70000" lnSpcReduction="20000"/>
          </a:bodyPr>
          <a:lstStyle/>
          <a:p>
            <a:pPr>
              <a:buNone/>
            </a:pPr>
            <a:r>
              <a:rPr lang="en-US" sz="3100" dirty="0" smtClean="0"/>
              <a:t>Subsequent discussion topics:</a:t>
            </a:r>
            <a:endParaRPr lang="en-GB" sz="3100" dirty="0" smtClean="0"/>
          </a:p>
          <a:p>
            <a:r>
              <a:rPr lang="en-US" sz="3100" dirty="0" smtClean="0"/>
              <a:t>Loss of personal possessions</a:t>
            </a:r>
            <a:endParaRPr lang="en-GB" sz="3100" dirty="0" smtClean="0"/>
          </a:p>
          <a:p>
            <a:r>
              <a:rPr lang="en-US" sz="3100" dirty="0" smtClean="0"/>
              <a:t>Insurance (claims/battles)</a:t>
            </a:r>
            <a:endParaRPr lang="en-GB" sz="3100" dirty="0" smtClean="0"/>
          </a:p>
          <a:p>
            <a:r>
              <a:rPr lang="en-US" sz="3100" dirty="0" smtClean="0"/>
              <a:t>Support/aid</a:t>
            </a:r>
            <a:endParaRPr lang="en-GB" sz="3100" dirty="0" smtClean="0"/>
          </a:p>
          <a:p>
            <a:r>
              <a:rPr lang="en-US" sz="3100" dirty="0" smtClean="0"/>
              <a:t>Employment</a:t>
            </a:r>
            <a:endParaRPr lang="en-GB" sz="3100" dirty="0" smtClean="0"/>
          </a:p>
          <a:p>
            <a:r>
              <a:rPr lang="en-US" sz="3100" dirty="0" smtClean="0"/>
              <a:t>Creation/disruption of social networks</a:t>
            </a:r>
            <a:endParaRPr lang="en-GB" sz="3100" dirty="0" smtClean="0"/>
          </a:p>
          <a:p>
            <a:r>
              <a:rPr lang="en-US" sz="3100" dirty="0" smtClean="0"/>
              <a:t>Creation/disruption of family networks</a:t>
            </a:r>
            <a:endParaRPr lang="en-GB" sz="3100" dirty="0" smtClean="0"/>
          </a:p>
          <a:p>
            <a:r>
              <a:rPr lang="en-US" sz="3100" dirty="0" smtClean="0"/>
              <a:t>Affect on your children</a:t>
            </a:r>
            <a:endParaRPr lang="en-GB" sz="3100" dirty="0" smtClean="0"/>
          </a:p>
          <a:p>
            <a:r>
              <a:rPr lang="en-US" sz="3100" dirty="0" smtClean="0"/>
              <a:t>Host community integration/segregation</a:t>
            </a:r>
            <a:endParaRPr lang="en-GB" sz="3100" dirty="0" smtClean="0"/>
          </a:p>
          <a:p>
            <a:r>
              <a:rPr lang="en-GB" sz="3100" dirty="0" smtClean="0"/>
              <a:t>Canterbury Earthquake Recovery Authority (CERA)</a:t>
            </a:r>
          </a:p>
          <a:p>
            <a:pPr>
              <a:buNone/>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you analyse the data collected?</a:t>
            </a:r>
            <a:endParaRPr lang="en-GB" dirty="0"/>
          </a:p>
        </p:txBody>
      </p:sp>
      <p:sp>
        <p:nvSpPr>
          <p:cNvPr id="3" name="Content Placeholder 2"/>
          <p:cNvSpPr>
            <a:spLocks noGrp="1"/>
          </p:cNvSpPr>
          <p:nvPr>
            <p:ph idx="1"/>
          </p:nvPr>
        </p:nvSpPr>
        <p:spPr>
          <a:xfrm>
            <a:off x="251520" y="1600200"/>
            <a:ext cx="8568952" cy="4997152"/>
          </a:xfrm>
        </p:spPr>
        <p:txBody>
          <a:bodyPr>
            <a:normAutofit fontScale="85000" lnSpcReduction="10000"/>
          </a:bodyPr>
          <a:lstStyle/>
          <a:p>
            <a:pPr>
              <a:buNone/>
            </a:pPr>
            <a:r>
              <a:rPr lang="en-US" dirty="0" smtClean="0"/>
              <a:t>	“Each interview was audio-recorded and transcribed. This was a time consuming process, as each transcription could take up to 2 days to complete. </a:t>
            </a:r>
            <a:endParaRPr lang="en-GB" dirty="0" smtClean="0"/>
          </a:p>
          <a:p>
            <a:pPr>
              <a:buNone/>
            </a:pPr>
            <a:r>
              <a:rPr lang="en-US" dirty="0" smtClean="0"/>
              <a:t> </a:t>
            </a:r>
            <a:endParaRPr lang="en-GB" dirty="0" smtClean="0"/>
          </a:p>
          <a:p>
            <a:pPr>
              <a:buNone/>
            </a:pPr>
            <a:r>
              <a:rPr lang="en-US" dirty="0" smtClean="0"/>
              <a:t>	Interview transcripts were compared with each other to highlight common themes. In particular, I identified positive and negative emotions, as well as discussions of home, insurance struggles, zoning, and personal possessions/objects. This enabled me to understand what influences earthquake victims when they are deciding whether to relocate/return following displacement.” Stephanie Morrice</a:t>
            </a:r>
            <a:endParaRPr lang="en-GB" dirty="0" smtClean="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Autofit/>
          </a:bodyPr>
          <a:lstStyle/>
          <a:p>
            <a:r>
              <a:rPr lang="en-GB" sz="3600" dirty="0" smtClean="0"/>
              <a:t>How willing were the residents to be interviewed?</a:t>
            </a:r>
            <a:endParaRPr lang="en-GB" sz="3600" dirty="0"/>
          </a:p>
        </p:txBody>
      </p:sp>
      <p:sp>
        <p:nvSpPr>
          <p:cNvPr id="3" name="Content Placeholder 2"/>
          <p:cNvSpPr>
            <a:spLocks noGrp="1"/>
          </p:cNvSpPr>
          <p:nvPr>
            <p:ph idx="1"/>
          </p:nvPr>
        </p:nvSpPr>
        <p:spPr>
          <a:xfrm>
            <a:off x="0" y="1124744"/>
            <a:ext cx="8892480" cy="5544616"/>
          </a:xfrm>
        </p:spPr>
        <p:txBody>
          <a:bodyPr>
            <a:normAutofit fontScale="70000" lnSpcReduction="20000"/>
          </a:bodyPr>
          <a:lstStyle/>
          <a:p>
            <a:pPr>
              <a:buNone/>
            </a:pPr>
            <a:r>
              <a:rPr lang="en-US" sz="3900" dirty="0" smtClean="0"/>
              <a:t>	“Despite initial concerns, I was overwhelmed by the willingness of residents to be interviewed. Due to the limited time I had in Christchurch, participants were recruited fairly informally, through connections I established through the University of Canterbury, by talking to the owners of the hostel I stayed at and through </a:t>
            </a:r>
            <a:r>
              <a:rPr lang="en-US" sz="3900" dirty="0" err="1" smtClean="0"/>
              <a:t>Lyttelton</a:t>
            </a:r>
            <a:r>
              <a:rPr lang="en-US" sz="3900" dirty="0" smtClean="0"/>
              <a:t> Community House. </a:t>
            </a:r>
          </a:p>
          <a:p>
            <a:pPr>
              <a:buNone/>
            </a:pPr>
            <a:endParaRPr lang="en-US" sz="3900" dirty="0" smtClean="0"/>
          </a:p>
          <a:p>
            <a:pPr>
              <a:buNone/>
            </a:pPr>
            <a:r>
              <a:rPr lang="en-US" sz="3900" dirty="0" smtClean="0"/>
              <a:t>	At the outset of our interview, research participants were given an informed consent form explaining my project in detail and reinforcing the voluntary nature of participation. I made it clear that participants could withdraw from the study at any time. Many participants took part simply because they wanted to talk to someone; they wanted someone to listen to their story and give them a voice.” Stephanie Morrice</a:t>
            </a:r>
            <a:endParaRPr lang="en-GB" sz="3900" dirty="0" smtClean="0"/>
          </a:p>
          <a:p>
            <a:pPr>
              <a:buNone/>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you maintain data protection?</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“All interviewees in my project are given a pseudonym. This is used to identify them in my study, so their identity is kept anonymous. Interview transcripts are kept in a secure location and will be kept for approximately five years, after which time they will be destroyed. The key linking the audiotapes to the identity of the individuals is kept separate from the complete data (transcripts and recordings will be kept separate).” Stephanie </a:t>
            </a:r>
            <a:endParaRPr lang="en-GB" dirty="0" smtClean="0"/>
          </a:p>
          <a:p>
            <a:pPr>
              <a:buNone/>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240</Words>
  <Application>Microsoft Office PowerPoint</Application>
  <PresentationFormat>On-screen Show (4:3)</PresentationFormat>
  <Paragraphs>57</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Geographical Skills</vt:lpstr>
      <vt:lpstr>What is an interview?</vt:lpstr>
      <vt:lpstr>Why did you interview displaced residents in Christchurch?</vt:lpstr>
      <vt:lpstr>Scope of Interviews </vt:lpstr>
      <vt:lpstr>How did you conduct the interviews?</vt:lpstr>
      <vt:lpstr>Interview Questions</vt:lpstr>
      <vt:lpstr>How did you analyse the data collected?</vt:lpstr>
      <vt:lpstr>How willing were the residents to be interviewed?</vt:lpstr>
      <vt:lpstr>How did you maintain data protection?</vt:lpstr>
      <vt:lpstr>Interview Dos</vt:lpstr>
      <vt:lpstr>Interview Don’ts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Geographical Skills</dc:title>
  <dc:creator>Rachel</dc:creator>
  <cp:lastModifiedBy>Claire Wheeler</cp:lastModifiedBy>
  <cp:revision>13</cp:revision>
  <dcterms:created xsi:type="dcterms:W3CDTF">2013-04-05T14:30:26Z</dcterms:created>
  <dcterms:modified xsi:type="dcterms:W3CDTF">2013-10-25T13:08:06Z</dcterms:modified>
</cp:coreProperties>
</file>