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850c577e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850c577e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6976f80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6976f80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662447a6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662447a6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850c577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850c577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850c577e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850c577e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68ea31da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68ea31da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68ea31da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68ea31da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850c577e7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e850c577e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e850c577e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e850c577e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1" Type="http://schemas.openxmlformats.org/officeDocument/2006/relationships/image" Target="../media/image6.png"/><Relationship Id="rId10" Type="http://schemas.openxmlformats.org/officeDocument/2006/relationships/image" Target="../media/image14.png"/><Relationship Id="rId9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/>
              <a:t>Is Water an Infinite Resource?</a:t>
            </a:r>
            <a:endParaRPr b="1" u="sng"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017725"/>
            <a:ext cx="8520600" cy="8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Learning Objective: </a:t>
            </a:r>
            <a:r>
              <a:rPr lang="en-GB">
                <a:solidFill>
                  <a:schemeClr val="dk1"/>
                </a:solidFill>
              </a:rPr>
              <a:t>To describe the availability of water as a resource and consider how we can ensure water remains a renewable resource.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776250"/>
            <a:ext cx="4357800" cy="30156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Starter: </a:t>
            </a:r>
            <a:r>
              <a:rPr lang="en-GB">
                <a:solidFill>
                  <a:schemeClr val="dk1"/>
                </a:solidFill>
              </a:rPr>
              <a:t>What do you already know about water as a resource?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What are the problems related to distribution and consumption?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What are the problems associated with quality?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Challenge: </a:t>
            </a:r>
            <a:r>
              <a:rPr lang="en-GB">
                <a:solidFill>
                  <a:schemeClr val="dk1"/>
                </a:solidFill>
              </a:rPr>
              <a:t>Can you link these problems to another topic you have studied?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100" y="2025813"/>
            <a:ext cx="4297024" cy="251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188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Renewable and non-renewable resources</a:t>
            </a:r>
            <a:endParaRPr b="1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799425"/>
            <a:ext cx="4260300" cy="17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A </a:t>
            </a:r>
            <a:r>
              <a:rPr b="1" lang="en-GB">
                <a:solidFill>
                  <a:srgbClr val="3D85C6"/>
                </a:solidFill>
              </a:rPr>
              <a:t>renewable</a:t>
            </a:r>
            <a:r>
              <a:rPr lang="en-GB">
                <a:solidFill>
                  <a:schemeClr val="dk1"/>
                </a:solidFill>
              </a:rPr>
              <a:t> resource is one which is replaced by the natural processes of the Earth’s spheres. These are air, water, wind, sunlight, and living organisms.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8779" l="10797" r="11581" t="31333"/>
          <a:stretch/>
        </p:blipFill>
        <p:spPr>
          <a:xfrm>
            <a:off x="1877288" y="2533350"/>
            <a:ext cx="5389424" cy="25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4676675" y="760950"/>
            <a:ext cx="4214100" cy="17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3D85C6"/>
                </a:solidFill>
              </a:rPr>
              <a:t>Non-renewable</a:t>
            </a:r>
            <a:r>
              <a:rPr b="1" lang="en-GB">
                <a:solidFill>
                  <a:schemeClr val="dk1"/>
                </a:solidFill>
              </a:rPr>
              <a:t> </a:t>
            </a:r>
            <a:r>
              <a:rPr lang="en-GB">
                <a:solidFill>
                  <a:schemeClr val="dk1"/>
                </a:solidFill>
              </a:rPr>
              <a:t>resources such as coal and oil take millions of years to be replaced naturally. Within a human’s lifetime, these resources would seem like they are never replaced.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Why is water currently a non-renewable resource?</a:t>
            </a:r>
            <a:endParaRPr b="1"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975400" y="1152475"/>
            <a:ext cx="3856800" cy="18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We are currently using more water than will be naturally replenished by the water cycle in our lifetime, meaning we will eventually run out of potable water.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7754"/>
            <a:ext cx="4300539" cy="34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5055750" y="2904125"/>
            <a:ext cx="3856800" cy="18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rgbClr val="3D85C6"/>
                </a:solidFill>
              </a:rPr>
              <a:t>Water security:</a:t>
            </a:r>
            <a:r>
              <a:rPr b="1" lang="en-GB">
                <a:solidFill>
                  <a:schemeClr val="dk1"/>
                </a:solidFill>
              </a:rPr>
              <a:t> 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When </a:t>
            </a:r>
            <a:r>
              <a:rPr lang="en-GB">
                <a:solidFill>
                  <a:srgbClr val="040C28"/>
                </a:solidFill>
              </a:rPr>
              <a:t>the entire population of a country has sustainable access to adequate quantities of acceptably clean water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931925"/>
            <a:ext cx="5323800" cy="38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Water is stored within 4 major physical systems: the cryosphere, lithosphere, hydrosphere, and atmosphere.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3D85C6"/>
                </a:solidFill>
              </a:rPr>
              <a:t>Cryosphere</a:t>
            </a:r>
            <a:r>
              <a:rPr b="1" lang="en-GB">
                <a:solidFill>
                  <a:schemeClr val="dk1"/>
                </a:solidFill>
              </a:rPr>
              <a:t>: </a:t>
            </a:r>
            <a:r>
              <a:rPr lang="en-GB">
                <a:solidFill>
                  <a:schemeClr val="dk1"/>
                </a:solidFill>
              </a:rPr>
              <a:t>frozen water (stored as ice - glaciers, icebergs, sea ice, and permafrost).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3D85C6"/>
                </a:solidFill>
              </a:rPr>
              <a:t>Lithosphere</a:t>
            </a:r>
            <a:r>
              <a:rPr b="1" lang="en-GB">
                <a:solidFill>
                  <a:schemeClr val="dk1"/>
                </a:solidFill>
              </a:rPr>
              <a:t>: </a:t>
            </a:r>
            <a:r>
              <a:rPr lang="en-GB">
                <a:solidFill>
                  <a:schemeClr val="dk1"/>
                </a:solidFill>
              </a:rPr>
              <a:t>Earth’s crust - water stored in the land/rocks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3D85C6"/>
                </a:solidFill>
              </a:rPr>
              <a:t>Hydrosphere</a:t>
            </a:r>
            <a:r>
              <a:rPr b="1" lang="en-GB">
                <a:solidFill>
                  <a:schemeClr val="dk1"/>
                </a:solidFill>
              </a:rPr>
              <a:t>:</a:t>
            </a:r>
            <a:r>
              <a:rPr lang="en-GB">
                <a:solidFill>
                  <a:schemeClr val="dk1"/>
                </a:solidFill>
              </a:rPr>
              <a:t> liquid water (rivers, lakes, seas, oceans)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3D85C6"/>
                </a:solidFill>
              </a:rPr>
              <a:t>Atmosphere</a:t>
            </a:r>
            <a:r>
              <a:rPr b="1" lang="en-GB">
                <a:solidFill>
                  <a:schemeClr val="dk1"/>
                </a:solidFill>
              </a:rPr>
              <a:t>:</a:t>
            </a:r>
            <a:r>
              <a:rPr lang="en-GB">
                <a:solidFill>
                  <a:schemeClr val="dk1"/>
                </a:solidFill>
              </a:rPr>
              <a:t> in the air (clouds, fog)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221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Where is the world’s water stored?</a:t>
            </a:r>
            <a:endParaRPr b="1"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0" t="3316"/>
          <a:stretch/>
        </p:blipFill>
        <p:spPr>
          <a:xfrm>
            <a:off x="5635500" y="1233500"/>
            <a:ext cx="3357250" cy="32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7"/>
          <p:cNvGrpSpPr/>
          <p:nvPr/>
        </p:nvGrpSpPr>
        <p:grpSpPr>
          <a:xfrm>
            <a:off x="-1" y="0"/>
            <a:ext cx="6531497" cy="3354426"/>
            <a:chOff x="313083" y="74550"/>
            <a:chExt cx="5844217" cy="2929118"/>
          </a:xfrm>
        </p:grpSpPr>
        <p:pic>
          <p:nvPicPr>
            <p:cNvPr id="86" name="Google Shape;86;p17"/>
            <p:cNvPicPr preferRelativeResize="0"/>
            <p:nvPr/>
          </p:nvPicPr>
          <p:blipFill rotWithShape="1">
            <a:blip r:embed="rId3">
              <a:alphaModFix/>
            </a:blip>
            <a:srcRect b="1305" l="21925" r="1440" t="23205"/>
            <a:stretch/>
          </p:blipFill>
          <p:spPr>
            <a:xfrm rot="5400000">
              <a:off x="1230171" y="-686014"/>
              <a:ext cx="2772594" cy="4606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7"/>
            <p:cNvPicPr preferRelativeResize="0"/>
            <p:nvPr/>
          </p:nvPicPr>
          <p:blipFill rotWithShape="1">
            <a:blip r:embed="rId3">
              <a:alphaModFix/>
            </a:blip>
            <a:srcRect b="72219" l="5969" r="60035" t="2985"/>
            <a:stretch/>
          </p:blipFill>
          <p:spPr>
            <a:xfrm rot="5400000">
              <a:off x="4785701" y="-67075"/>
              <a:ext cx="1229975" cy="1513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7"/>
          <p:cNvSpPr txBox="1"/>
          <p:nvPr/>
        </p:nvSpPr>
        <p:spPr>
          <a:xfrm>
            <a:off x="0" y="3402800"/>
            <a:ext cx="5208000" cy="1493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Task: </a:t>
            </a:r>
            <a:r>
              <a:rPr lang="en-GB" sz="1700"/>
              <a:t>Using PHAL (pattern, high, anomaly, low), describe the global pattern of water scarcity.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Challenge: </a:t>
            </a:r>
            <a:r>
              <a:rPr lang="en-GB" sz="1700"/>
              <a:t>Use the map of global biomes and your own knowledge to suggest reasons for the patterns.</a:t>
            </a:r>
            <a:endParaRPr sz="1700"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b="3904" l="1581" r="1368" t="4654"/>
          <a:stretch/>
        </p:blipFill>
        <p:spPr>
          <a:xfrm>
            <a:off x="5208125" y="1856000"/>
            <a:ext cx="3935874" cy="28560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6597100" y="89450"/>
            <a:ext cx="2445000" cy="1569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Extension: </a:t>
            </a:r>
            <a:r>
              <a:rPr lang="en-GB" sz="1500"/>
              <a:t>What is the difference between physical and economic water scarcity?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Which do you think may be easier to tackle? Why?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Quick quiz</a:t>
            </a:r>
            <a:endParaRPr b="1"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Define water security.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Name the 4 major global stores of water.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Give </a:t>
            </a:r>
            <a:r>
              <a:rPr b="1" lang="en-GB">
                <a:solidFill>
                  <a:schemeClr val="dk1"/>
                </a:solidFill>
              </a:rPr>
              <a:t>one</a:t>
            </a:r>
            <a:r>
              <a:rPr lang="en-GB">
                <a:solidFill>
                  <a:schemeClr val="dk1"/>
                </a:solidFill>
              </a:rPr>
              <a:t> reason for physical water scarcity.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Make a link between water security and one topic we have previously studied.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143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Quick quiz</a:t>
            </a:r>
            <a:endParaRPr b="1"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764575"/>
            <a:ext cx="8520600" cy="41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GB">
                <a:solidFill>
                  <a:schemeClr val="dk1"/>
                </a:solidFill>
              </a:rPr>
              <a:t>Define water security.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highlight>
                  <a:schemeClr val="lt1"/>
                </a:highlight>
              </a:rPr>
              <a:t>When </a:t>
            </a:r>
            <a:r>
              <a:rPr lang="en-GB">
                <a:solidFill>
                  <a:srgbClr val="FF0000"/>
                </a:solidFill>
              </a:rPr>
              <a:t>the entire population of a country has sustainable access to adequate quantities of acceptably clean water</a:t>
            </a:r>
            <a:r>
              <a:rPr lang="en-GB">
                <a:solidFill>
                  <a:srgbClr val="FF0000"/>
                </a:solidFill>
                <a:highlight>
                  <a:schemeClr val="lt1"/>
                </a:highlight>
              </a:rPr>
              <a:t>.</a:t>
            </a:r>
            <a:endParaRPr>
              <a:solidFill>
                <a:srgbClr val="FF0000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GB">
                <a:solidFill>
                  <a:schemeClr val="dk1"/>
                </a:solidFill>
              </a:rPr>
              <a:t>Name the 4 major global stores of water.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Cryosphere, lithosphere, hydrosphere, atmosphere</a:t>
            </a:r>
            <a:endParaRPr>
              <a:solidFill>
                <a:srgbClr val="FF0000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GB">
                <a:solidFill>
                  <a:schemeClr val="dk1"/>
                </a:solidFill>
              </a:rPr>
              <a:t>Give </a:t>
            </a:r>
            <a:r>
              <a:rPr b="1" lang="en-GB">
                <a:solidFill>
                  <a:schemeClr val="dk1"/>
                </a:solidFill>
              </a:rPr>
              <a:t>one</a:t>
            </a:r>
            <a:r>
              <a:rPr lang="en-GB">
                <a:solidFill>
                  <a:schemeClr val="dk1"/>
                </a:solidFill>
              </a:rPr>
              <a:t> reason for physical water scarcity.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Drought, location within a desert biome, over-abstraction, pollution, climate change, etc.</a:t>
            </a:r>
            <a:endParaRPr>
              <a:solidFill>
                <a:srgbClr val="FF0000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GB">
                <a:solidFill>
                  <a:schemeClr val="dk1"/>
                </a:solidFill>
              </a:rPr>
              <a:t>Make a link between water security and one topic we have previously studied.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FF0000"/>
                </a:solidFill>
              </a:rPr>
              <a:t>Links to population increases, food security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176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Design your own water management device</a:t>
            </a:r>
            <a:endParaRPr b="1"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749075"/>
            <a:ext cx="8520600" cy="10824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Task: </a:t>
            </a:r>
            <a:r>
              <a:rPr lang="en-GB">
                <a:solidFill>
                  <a:schemeClr val="dk1"/>
                </a:solidFill>
              </a:rPr>
              <a:t>Using the tools you have been given and nothing else, design a proposal for a device to manage water quality and access in a village in a LIC. The resources you have been given will be scaled up to an industrial equivalent during manufacturing.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4475"/>
            <a:ext cx="1278750" cy="12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8150" y="1862387"/>
            <a:ext cx="1434824" cy="143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7779" y="1932376"/>
            <a:ext cx="1168749" cy="185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1350" y="1932375"/>
            <a:ext cx="1039400" cy="16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41375" y="3328125"/>
            <a:ext cx="2269050" cy="15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 rotWithShape="1">
          <a:blip r:embed="rId8">
            <a:alphaModFix/>
          </a:blip>
          <a:srcRect b="18526" l="0" r="14806" t="0"/>
          <a:stretch/>
        </p:blipFill>
        <p:spPr>
          <a:xfrm>
            <a:off x="5886038" y="3535850"/>
            <a:ext cx="1861625" cy="13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 rotWithShape="1">
          <a:blip r:embed="rId9">
            <a:alphaModFix/>
          </a:blip>
          <a:srcRect b="28209" l="0" r="0" t="29189"/>
          <a:stretch/>
        </p:blipFill>
        <p:spPr>
          <a:xfrm>
            <a:off x="3750275" y="2041075"/>
            <a:ext cx="1995350" cy="8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31695" y="3328100"/>
            <a:ext cx="1168750" cy="11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11">
            <a:alphaModFix/>
          </a:blip>
          <a:srcRect b="0" l="37407" r="27534" t="0"/>
          <a:stretch/>
        </p:blipFill>
        <p:spPr>
          <a:xfrm>
            <a:off x="732100" y="3276225"/>
            <a:ext cx="584689" cy="16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Plenary</a:t>
            </a:r>
            <a:endParaRPr b="1"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What would have made your water </a:t>
            </a:r>
            <a:r>
              <a:rPr lang="en-GB" sz="2000">
                <a:solidFill>
                  <a:schemeClr val="dk1"/>
                </a:solidFill>
              </a:rPr>
              <a:t>management</a:t>
            </a:r>
            <a:r>
              <a:rPr lang="en-GB" sz="2000">
                <a:solidFill>
                  <a:schemeClr val="dk1"/>
                </a:solidFill>
              </a:rPr>
              <a:t> device better? If you had any equipment you wanted, what would you have used and why?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000">
                <a:solidFill>
                  <a:schemeClr val="dk1"/>
                </a:solidFill>
              </a:rPr>
              <a:t>Challenge: </a:t>
            </a:r>
            <a:r>
              <a:rPr lang="en-GB" sz="2000">
                <a:solidFill>
                  <a:schemeClr val="dk1"/>
                </a:solidFill>
              </a:rPr>
              <a:t>How do you think a device such as the one you just invented could be scaled up?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