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CCFF"/>
    <a:srgbClr val="CC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36B17-A45F-0FB5-3AB2-FEE79D05B98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68DE853-4872-1B1A-97A4-65CFEB4016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1757578-9875-DA1D-96FD-4162828C5B8A}"/>
              </a:ext>
            </a:extLst>
          </p:cNvPr>
          <p:cNvSpPr>
            <a:spLocks noGrp="1"/>
          </p:cNvSpPr>
          <p:nvPr>
            <p:ph type="dt" sz="half" idx="10"/>
          </p:nvPr>
        </p:nvSpPr>
        <p:spPr/>
        <p:txBody>
          <a:bodyPr/>
          <a:lstStyle/>
          <a:p>
            <a:fld id="{DDF7AE0C-F2AF-4EC2-9D66-339CD51CD120}" type="datetimeFigureOut">
              <a:rPr lang="en-GB" smtClean="0"/>
              <a:t>23/02/2026</a:t>
            </a:fld>
            <a:endParaRPr lang="en-GB"/>
          </a:p>
        </p:txBody>
      </p:sp>
      <p:sp>
        <p:nvSpPr>
          <p:cNvPr id="5" name="Footer Placeholder 4">
            <a:extLst>
              <a:ext uri="{FF2B5EF4-FFF2-40B4-BE49-F238E27FC236}">
                <a16:creationId xmlns:a16="http://schemas.microsoft.com/office/drawing/2014/main" id="{35CF69FB-BA41-247B-5806-9ACF94AF01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295757-9C4A-6BE6-2FA2-29C5695990DA}"/>
              </a:ext>
            </a:extLst>
          </p:cNvPr>
          <p:cNvSpPr>
            <a:spLocks noGrp="1"/>
          </p:cNvSpPr>
          <p:nvPr>
            <p:ph type="sldNum" sz="quarter" idx="12"/>
          </p:nvPr>
        </p:nvSpPr>
        <p:spPr/>
        <p:txBody>
          <a:bodyPr/>
          <a:lstStyle/>
          <a:p>
            <a:fld id="{7813148A-4427-4B0F-B0B4-647E22DAB71E}" type="slidenum">
              <a:rPr lang="en-GB" smtClean="0"/>
              <a:t>‹#›</a:t>
            </a:fld>
            <a:endParaRPr lang="en-GB"/>
          </a:p>
        </p:txBody>
      </p:sp>
    </p:spTree>
    <p:extLst>
      <p:ext uri="{BB962C8B-B14F-4D97-AF65-F5344CB8AC3E}">
        <p14:creationId xmlns:p14="http://schemas.microsoft.com/office/powerpoint/2010/main" val="3620602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92AB1-A991-88D8-3842-6E79C337383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227FC19-0F3F-841C-08C4-1C90988B149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6D389D-C8FD-9ACA-31F0-06736BF861CF}"/>
              </a:ext>
            </a:extLst>
          </p:cNvPr>
          <p:cNvSpPr>
            <a:spLocks noGrp="1"/>
          </p:cNvSpPr>
          <p:nvPr>
            <p:ph type="dt" sz="half" idx="10"/>
          </p:nvPr>
        </p:nvSpPr>
        <p:spPr/>
        <p:txBody>
          <a:bodyPr/>
          <a:lstStyle/>
          <a:p>
            <a:fld id="{DDF7AE0C-F2AF-4EC2-9D66-339CD51CD120}" type="datetimeFigureOut">
              <a:rPr lang="en-GB" smtClean="0"/>
              <a:t>23/02/2026</a:t>
            </a:fld>
            <a:endParaRPr lang="en-GB"/>
          </a:p>
        </p:txBody>
      </p:sp>
      <p:sp>
        <p:nvSpPr>
          <p:cNvPr id="5" name="Footer Placeholder 4">
            <a:extLst>
              <a:ext uri="{FF2B5EF4-FFF2-40B4-BE49-F238E27FC236}">
                <a16:creationId xmlns:a16="http://schemas.microsoft.com/office/drawing/2014/main" id="{3F1A20AF-AC01-0668-F6C5-EE07029371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27AB91-02C0-3D3A-2159-82E6E8DE630B}"/>
              </a:ext>
            </a:extLst>
          </p:cNvPr>
          <p:cNvSpPr>
            <a:spLocks noGrp="1"/>
          </p:cNvSpPr>
          <p:nvPr>
            <p:ph type="sldNum" sz="quarter" idx="12"/>
          </p:nvPr>
        </p:nvSpPr>
        <p:spPr/>
        <p:txBody>
          <a:bodyPr/>
          <a:lstStyle/>
          <a:p>
            <a:fld id="{7813148A-4427-4B0F-B0B4-647E22DAB71E}" type="slidenum">
              <a:rPr lang="en-GB" smtClean="0"/>
              <a:t>‹#›</a:t>
            </a:fld>
            <a:endParaRPr lang="en-GB"/>
          </a:p>
        </p:txBody>
      </p:sp>
    </p:spTree>
    <p:extLst>
      <p:ext uri="{BB962C8B-B14F-4D97-AF65-F5344CB8AC3E}">
        <p14:creationId xmlns:p14="http://schemas.microsoft.com/office/powerpoint/2010/main" val="1624569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9F6DFDC-DF52-9CCD-23F4-7443A7CA13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3C3A0B-A4A9-A5E5-3E18-CE52DD4002B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0E59E1-A078-CE04-725D-CD99865887ED}"/>
              </a:ext>
            </a:extLst>
          </p:cNvPr>
          <p:cNvSpPr>
            <a:spLocks noGrp="1"/>
          </p:cNvSpPr>
          <p:nvPr>
            <p:ph type="dt" sz="half" idx="10"/>
          </p:nvPr>
        </p:nvSpPr>
        <p:spPr/>
        <p:txBody>
          <a:bodyPr/>
          <a:lstStyle/>
          <a:p>
            <a:fld id="{DDF7AE0C-F2AF-4EC2-9D66-339CD51CD120}" type="datetimeFigureOut">
              <a:rPr lang="en-GB" smtClean="0"/>
              <a:t>23/02/2026</a:t>
            </a:fld>
            <a:endParaRPr lang="en-GB"/>
          </a:p>
        </p:txBody>
      </p:sp>
      <p:sp>
        <p:nvSpPr>
          <p:cNvPr id="5" name="Footer Placeholder 4">
            <a:extLst>
              <a:ext uri="{FF2B5EF4-FFF2-40B4-BE49-F238E27FC236}">
                <a16:creationId xmlns:a16="http://schemas.microsoft.com/office/drawing/2014/main" id="{2032A476-3E5E-5637-4A2F-919628DAD14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4A6109-5451-B567-9A21-259982EC2EB4}"/>
              </a:ext>
            </a:extLst>
          </p:cNvPr>
          <p:cNvSpPr>
            <a:spLocks noGrp="1"/>
          </p:cNvSpPr>
          <p:nvPr>
            <p:ph type="sldNum" sz="quarter" idx="12"/>
          </p:nvPr>
        </p:nvSpPr>
        <p:spPr/>
        <p:txBody>
          <a:bodyPr/>
          <a:lstStyle/>
          <a:p>
            <a:fld id="{7813148A-4427-4B0F-B0B4-647E22DAB71E}" type="slidenum">
              <a:rPr lang="en-GB" smtClean="0"/>
              <a:t>‹#›</a:t>
            </a:fld>
            <a:endParaRPr lang="en-GB"/>
          </a:p>
        </p:txBody>
      </p:sp>
    </p:spTree>
    <p:extLst>
      <p:ext uri="{BB962C8B-B14F-4D97-AF65-F5344CB8AC3E}">
        <p14:creationId xmlns:p14="http://schemas.microsoft.com/office/powerpoint/2010/main" val="1348584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4DF29-912F-8FD4-7431-625CE9EC5E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C8E5076-9317-F855-5855-B18CC9402C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5578AF-D762-1172-B9A0-4F8F96037B1B}"/>
              </a:ext>
            </a:extLst>
          </p:cNvPr>
          <p:cNvSpPr>
            <a:spLocks noGrp="1"/>
          </p:cNvSpPr>
          <p:nvPr>
            <p:ph type="dt" sz="half" idx="10"/>
          </p:nvPr>
        </p:nvSpPr>
        <p:spPr/>
        <p:txBody>
          <a:bodyPr/>
          <a:lstStyle/>
          <a:p>
            <a:fld id="{DDF7AE0C-F2AF-4EC2-9D66-339CD51CD120}" type="datetimeFigureOut">
              <a:rPr lang="en-GB" smtClean="0"/>
              <a:t>23/02/2026</a:t>
            </a:fld>
            <a:endParaRPr lang="en-GB"/>
          </a:p>
        </p:txBody>
      </p:sp>
      <p:sp>
        <p:nvSpPr>
          <p:cNvPr id="5" name="Footer Placeholder 4">
            <a:extLst>
              <a:ext uri="{FF2B5EF4-FFF2-40B4-BE49-F238E27FC236}">
                <a16:creationId xmlns:a16="http://schemas.microsoft.com/office/drawing/2014/main" id="{5B647561-C05E-2110-D4E3-980582D6F5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F841360-A930-3B78-F3EA-B59757245E6D}"/>
              </a:ext>
            </a:extLst>
          </p:cNvPr>
          <p:cNvSpPr>
            <a:spLocks noGrp="1"/>
          </p:cNvSpPr>
          <p:nvPr>
            <p:ph type="sldNum" sz="quarter" idx="12"/>
          </p:nvPr>
        </p:nvSpPr>
        <p:spPr/>
        <p:txBody>
          <a:bodyPr/>
          <a:lstStyle/>
          <a:p>
            <a:fld id="{7813148A-4427-4B0F-B0B4-647E22DAB71E}" type="slidenum">
              <a:rPr lang="en-GB" smtClean="0"/>
              <a:t>‹#›</a:t>
            </a:fld>
            <a:endParaRPr lang="en-GB"/>
          </a:p>
        </p:txBody>
      </p:sp>
    </p:spTree>
    <p:extLst>
      <p:ext uri="{BB962C8B-B14F-4D97-AF65-F5344CB8AC3E}">
        <p14:creationId xmlns:p14="http://schemas.microsoft.com/office/powerpoint/2010/main" val="1140614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30800-90F0-1A6B-CF83-739B8502097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62B5767-2038-A2F3-A587-4DB7FC82C09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C6C885-CE82-AB62-29E2-CF6BA350362F}"/>
              </a:ext>
            </a:extLst>
          </p:cNvPr>
          <p:cNvSpPr>
            <a:spLocks noGrp="1"/>
          </p:cNvSpPr>
          <p:nvPr>
            <p:ph type="dt" sz="half" idx="10"/>
          </p:nvPr>
        </p:nvSpPr>
        <p:spPr/>
        <p:txBody>
          <a:bodyPr/>
          <a:lstStyle/>
          <a:p>
            <a:fld id="{DDF7AE0C-F2AF-4EC2-9D66-339CD51CD120}" type="datetimeFigureOut">
              <a:rPr lang="en-GB" smtClean="0"/>
              <a:t>23/02/2026</a:t>
            </a:fld>
            <a:endParaRPr lang="en-GB"/>
          </a:p>
        </p:txBody>
      </p:sp>
      <p:sp>
        <p:nvSpPr>
          <p:cNvPr id="5" name="Footer Placeholder 4">
            <a:extLst>
              <a:ext uri="{FF2B5EF4-FFF2-40B4-BE49-F238E27FC236}">
                <a16:creationId xmlns:a16="http://schemas.microsoft.com/office/drawing/2014/main" id="{3B8BDEE1-1061-8E53-C560-5CA9660F020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D43707-B1FC-872B-42CB-1E708ECEAFF0}"/>
              </a:ext>
            </a:extLst>
          </p:cNvPr>
          <p:cNvSpPr>
            <a:spLocks noGrp="1"/>
          </p:cNvSpPr>
          <p:nvPr>
            <p:ph type="sldNum" sz="quarter" idx="12"/>
          </p:nvPr>
        </p:nvSpPr>
        <p:spPr/>
        <p:txBody>
          <a:bodyPr/>
          <a:lstStyle/>
          <a:p>
            <a:fld id="{7813148A-4427-4B0F-B0B4-647E22DAB71E}" type="slidenum">
              <a:rPr lang="en-GB" smtClean="0"/>
              <a:t>‹#›</a:t>
            </a:fld>
            <a:endParaRPr lang="en-GB"/>
          </a:p>
        </p:txBody>
      </p:sp>
    </p:spTree>
    <p:extLst>
      <p:ext uri="{BB962C8B-B14F-4D97-AF65-F5344CB8AC3E}">
        <p14:creationId xmlns:p14="http://schemas.microsoft.com/office/powerpoint/2010/main" val="1818022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CD441-74AD-082D-0E25-AD3CBC87FAF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AC415CF-B6F1-FE7F-F625-B2CDAD5FB2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9F10C7-0AA7-3702-AC43-D8EEC171DD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30CA47B-793C-8DBC-73F8-1A1A949A1B63}"/>
              </a:ext>
            </a:extLst>
          </p:cNvPr>
          <p:cNvSpPr>
            <a:spLocks noGrp="1"/>
          </p:cNvSpPr>
          <p:nvPr>
            <p:ph type="dt" sz="half" idx="10"/>
          </p:nvPr>
        </p:nvSpPr>
        <p:spPr/>
        <p:txBody>
          <a:bodyPr/>
          <a:lstStyle/>
          <a:p>
            <a:fld id="{DDF7AE0C-F2AF-4EC2-9D66-339CD51CD120}" type="datetimeFigureOut">
              <a:rPr lang="en-GB" smtClean="0"/>
              <a:t>23/02/2026</a:t>
            </a:fld>
            <a:endParaRPr lang="en-GB"/>
          </a:p>
        </p:txBody>
      </p:sp>
      <p:sp>
        <p:nvSpPr>
          <p:cNvPr id="6" name="Footer Placeholder 5">
            <a:extLst>
              <a:ext uri="{FF2B5EF4-FFF2-40B4-BE49-F238E27FC236}">
                <a16:creationId xmlns:a16="http://schemas.microsoft.com/office/drawing/2014/main" id="{7CD20394-3609-50F3-C359-293DA1F8F0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4FED8E5-341D-8BE9-2032-01481E5B4A20}"/>
              </a:ext>
            </a:extLst>
          </p:cNvPr>
          <p:cNvSpPr>
            <a:spLocks noGrp="1"/>
          </p:cNvSpPr>
          <p:nvPr>
            <p:ph type="sldNum" sz="quarter" idx="12"/>
          </p:nvPr>
        </p:nvSpPr>
        <p:spPr/>
        <p:txBody>
          <a:bodyPr/>
          <a:lstStyle/>
          <a:p>
            <a:fld id="{7813148A-4427-4B0F-B0B4-647E22DAB71E}" type="slidenum">
              <a:rPr lang="en-GB" smtClean="0"/>
              <a:t>‹#›</a:t>
            </a:fld>
            <a:endParaRPr lang="en-GB"/>
          </a:p>
        </p:txBody>
      </p:sp>
    </p:spTree>
    <p:extLst>
      <p:ext uri="{BB962C8B-B14F-4D97-AF65-F5344CB8AC3E}">
        <p14:creationId xmlns:p14="http://schemas.microsoft.com/office/powerpoint/2010/main" val="2416004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25C51-C9F0-CD55-B142-D5C8E365771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17CF45D-F943-9E80-92D0-28C8ABE549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1D7C19A-1CE5-19B2-4881-70F5B17D43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7C6C473-BD44-C9D5-2B75-D863D554F4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57C24F-2237-0493-0223-49D8816FDB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BF847C4-182E-7869-A963-CE5AC098FCB1}"/>
              </a:ext>
            </a:extLst>
          </p:cNvPr>
          <p:cNvSpPr>
            <a:spLocks noGrp="1"/>
          </p:cNvSpPr>
          <p:nvPr>
            <p:ph type="dt" sz="half" idx="10"/>
          </p:nvPr>
        </p:nvSpPr>
        <p:spPr/>
        <p:txBody>
          <a:bodyPr/>
          <a:lstStyle/>
          <a:p>
            <a:fld id="{DDF7AE0C-F2AF-4EC2-9D66-339CD51CD120}" type="datetimeFigureOut">
              <a:rPr lang="en-GB" smtClean="0"/>
              <a:t>23/02/2026</a:t>
            </a:fld>
            <a:endParaRPr lang="en-GB"/>
          </a:p>
        </p:txBody>
      </p:sp>
      <p:sp>
        <p:nvSpPr>
          <p:cNvPr id="8" name="Footer Placeholder 7">
            <a:extLst>
              <a:ext uri="{FF2B5EF4-FFF2-40B4-BE49-F238E27FC236}">
                <a16:creationId xmlns:a16="http://schemas.microsoft.com/office/drawing/2014/main" id="{C1822D42-C61E-F751-3181-CDB73EC16AA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4DBC2BF-0655-2034-F6EC-1CB9B924E809}"/>
              </a:ext>
            </a:extLst>
          </p:cNvPr>
          <p:cNvSpPr>
            <a:spLocks noGrp="1"/>
          </p:cNvSpPr>
          <p:nvPr>
            <p:ph type="sldNum" sz="quarter" idx="12"/>
          </p:nvPr>
        </p:nvSpPr>
        <p:spPr/>
        <p:txBody>
          <a:bodyPr/>
          <a:lstStyle/>
          <a:p>
            <a:fld id="{7813148A-4427-4B0F-B0B4-647E22DAB71E}" type="slidenum">
              <a:rPr lang="en-GB" smtClean="0"/>
              <a:t>‹#›</a:t>
            </a:fld>
            <a:endParaRPr lang="en-GB"/>
          </a:p>
        </p:txBody>
      </p:sp>
    </p:spTree>
    <p:extLst>
      <p:ext uri="{BB962C8B-B14F-4D97-AF65-F5344CB8AC3E}">
        <p14:creationId xmlns:p14="http://schemas.microsoft.com/office/powerpoint/2010/main" val="2418761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7BA29-D645-6F99-E442-283E79F0857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1BC7CEA-58E9-A6CD-A8F0-CF0E59918F63}"/>
              </a:ext>
            </a:extLst>
          </p:cNvPr>
          <p:cNvSpPr>
            <a:spLocks noGrp="1"/>
          </p:cNvSpPr>
          <p:nvPr>
            <p:ph type="dt" sz="half" idx="10"/>
          </p:nvPr>
        </p:nvSpPr>
        <p:spPr/>
        <p:txBody>
          <a:bodyPr/>
          <a:lstStyle/>
          <a:p>
            <a:fld id="{DDF7AE0C-F2AF-4EC2-9D66-339CD51CD120}" type="datetimeFigureOut">
              <a:rPr lang="en-GB" smtClean="0"/>
              <a:t>23/02/2026</a:t>
            </a:fld>
            <a:endParaRPr lang="en-GB"/>
          </a:p>
        </p:txBody>
      </p:sp>
      <p:sp>
        <p:nvSpPr>
          <p:cNvPr id="4" name="Footer Placeholder 3">
            <a:extLst>
              <a:ext uri="{FF2B5EF4-FFF2-40B4-BE49-F238E27FC236}">
                <a16:creationId xmlns:a16="http://schemas.microsoft.com/office/drawing/2014/main" id="{82CCB628-D9A5-1ABF-50A9-21B7A158CC6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30EE06F-F94E-9BB0-E197-02610D2FD1EE}"/>
              </a:ext>
            </a:extLst>
          </p:cNvPr>
          <p:cNvSpPr>
            <a:spLocks noGrp="1"/>
          </p:cNvSpPr>
          <p:nvPr>
            <p:ph type="sldNum" sz="quarter" idx="12"/>
          </p:nvPr>
        </p:nvSpPr>
        <p:spPr/>
        <p:txBody>
          <a:bodyPr/>
          <a:lstStyle/>
          <a:p>
            <a:fld id="{7813148A-4427-4B0F-B0B4-647E22DAB71E}" type="slidenum">
              <a:rPr lang="en-GB" smtClean="0"/>
              <a:t>‹#›</a:t>
            </a:fld>
            <a:endParaRPr lang="en-GB"/>
          </a:p>
        </p:txBody>
      </p:sp>
    </p:spTree>
    <p:extLst>
      <p:ext uri="{BB962C8B-B14F-4D97-AF65-F5344CB8AC3E}">
        <p14:creationId xmlns:p14="http://schemas.microsoft.com/office/powerpoint/2010/main" val="2352611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2AF29FD-B561-DD27-0FE2-5EE69419E027}"/>
              </a:ext>
            </a:extLst>
          </p:cNvPr>
          <p:cNvSpPr>
            <a:spLocks noGrp="1"/>
          </p:cNvSpPr>
          <p:nvPr>
            <p:ph type="dt" sz="half" idx="10"/>
          </p:nvPr>
        </p:nvSpPr>
        <p:spPr/>
        <p:txBody>
          <a:bodyPr/>
          <a:lstStyle/>
          <a:p>
            <a:fld id="{DDF7AE0C-F2AF-4EC2-9D66-339CD51CD120}" type="datetimeFigureOut">
              <a:rPr lang="en-GB" smtClean="0"/>
              <a:t>23/02/2026</a:t>
            </a:fld>
            <a:endParaRPr lang="en-GB"/>
          </a:p>
        </p:txBody>
      </p:sp>
      <p:sp>
        <p:nvSpPr>
          <p:cNvPr id="3" name="Footer Placeholder 2">
            <a:extLst>
              <a:ext uri="{FF2B5EF4-FFF2-40B4-BE49-F238E27FC236}">
                <a16:creationId xmlns:a16="http://schemas.microsoft.com/office/drawing/2014/main" id="{7D7AD52C-54DB-996D-913A-28D5D1B51CD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A44691B-FAD0-A6B7-2C89-FF49E18A1BF8}"/>
              </a:ext>
            </a:extLst>
          </p:cNvPr>
          <p:cNvSpPr>
            <a:spLocks noGrp="1"/>
          </p:cNvSpPr>
          <p:nvPr>
            <p:ph type="sldNum" sz="quarter" idx="12"/>
          </p:nvPr>
        </p:nvSpPr>
        <p:spPr/>
        <p:txBody>
          <a:bodyPr/>
          <a:lstStyle/>
          <a:p>
            <a:fld id="{7813148A-4427-4B0F-B0B4-647E22DAB71E}" type="slidenum">
              <a:rPr lang="en-GB" smtClean="0"/>
              <a:t>‹#›</a:t>
            </a:fld>
            <a:endParaRPr lang="en-GB"/>
          </a:p>
        </p:txBody>
      </p:sp>
    </p:spTree>
    <p:extLst>
      <p:ext uri="{BB962C8B-B14F-4D97-AF65-F5344CB8AC3E}">
        <p14:creationId xmlns:p14="http://schemas.microsoft.com/office/powerpoint/2010/main" val="2137432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6A772-2B28-736D-F5A2-80AD4D0757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C7AAD71-65EB-C30F-58EA-7DF232DC1A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EAFF265-C0BF-BB58-4CF7-3ADE2B7318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BF2CF6-787A-A66A-00B4-6C14D1616B8E}"/>
              </a:ext>
            </a:extLst>
          </p:cNvPr>
          <p:cNvSpPr>
            <a:spLocks noGrp="1"/>
          </p:cNvSpPr>
          <p:nvPr>
            <p:ph type="dt" sz="half" idx="10"/>
          </p:nvPr>
        </p:nvSpPr>
        <p:spPr/>
        <p:txBody>
          <a:bodyPr/>
          <a:lstStyle/>
          <a:p>
            <a:fld id="{DDF7AE0C-F2AF-4EC2-9D66-339CD51CD120}" type="datetimeFigureOut">
              <a:rPr lang="en-GB" smtClean="0"/>
              <a:t>23/02/2026</a:t>
            </a:fld>
            <a:endParaRPr lang="en-GB"/>
          </a:p>
        </p:txBody>
      </p:sp>
      <p:sp>
        <p:nvSpPr>
          <p:cNvPr id="6" name="Footer Placeholder 5">
            <a:extLst>
              <a:ext uri="{FF2B5EF4-FFF2-40B4-BE49-F238E27FC236}">
                <a16:creationId xmlns:a16="http://schemas.microsoft.com/office/drawing/2014/main" id="{D88EA572-0F7C-8B0D-633E-E762A3D5ABE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7F3E159-E7C1-A405-2189-92A9719F4F27}"/>
              </a:ext>
            </a:extLst>
          </p:cNvPr>
          <p:cNvSpPr>
            <a:spLocks noGrp="1"/>
          </p:cNvSpPr>
          <p:nvPr>
            <p:ph type="sldNum" sz="quarter" idx="12"/>
          </p:nvPr>
        </p:nvSpPr>
        <p:spPr/>
        <p:txBody>
          <a:bodyPr/>
          <a:lstStyle/>
          <a:p>
            <a:fld id="{7813148A-4427-4B0F-B0B4-647E22DAB71E}" type="slidenum">
              <a:rPr lang="en-GB" smtClean="0"/>
              <a:t>‹#›</a:t>
            </a:fld>
            <a:endParaRPr lang="en-GB"/>
          </a:p>
        </p:txBody>
      </p:sp>
    </p:spTree>
    <p:extLst>
      <p:ext uri="{BB962C8B-B14F-4D97-AF65-F5344CB8AC3E}">
        <p14:creationId xmlns:p14="http://schemas.microsoft.com/office/powerpoint/2010/main" val="3804718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69BA6-69F7-9BB7-5FA3-F3B46EE6B2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F8D2155-A846-FBD9-D999-03F6C2B179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E711175-8076-80AF-CDCE-43158B34B1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4A5EFC-5907-A289-FE63-9F155DEC4A72}"/>
              </a:ext>
            </a:extLst>
          </p:cNvPr>
          <p:cNvSpPr>
            <a:spLocks noGrp="1"/>
          </p:cNvSpPr>
          <p:nvPr>
            <p:ph type="dt" sz="half" idx="10"/>
          </p:nvPr>
        </p:nvSpPr>
        <p:spPr/>
        <p:txBody>
          <a:bodyPr/>
          <a:lstStyle/>
          <a:p>
            <a:fld id="{DDF7AE0C-F2AF-4EC2-9D66-339CD51CD120}" type="datetimeFigureOut">
              <a:rPr lang="en-GB" smtClean="0"/>
              <a:t>23/02/2026</a:t>
            </a:fld>
            <a:endParaRPr lang="en-GB"/>
          </a:p>
        </p:txBody>
      </p:sp>
      <p:sp>
        <p:nvSpPr>
          <p:cNvPr id="6" name="Footer Placeholder 5">
            <a:extLst>
              <a:ext uri="{FF2B5EF4-FFF2-40B4-BE49-F238E27FC236}">
                <a16:creationId xmlns:a16="http://schemas.microsoft.com/office/drawing/2014/main" id="{7CA10705-AF9E-E8DE-2FC9-C902B6A544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89A063-0EAF-7A40-9EB9-18A5CC74EFA4}"/>
              </a:ext>
            </a:extLst>
          </p:cNvPr>
          <p:cNvSpPr>
            <a:spLocks noGrp="1"/>
          </p:cNvSpPr>
          <p:nvPr>
            <p:ph type="sldNum" sz="quarter" idx="12"/>
          </p:nvPr>
        </p:nvSpPr>
        <p:spPr/>
        <p:txBody>
          <a:bodyPr/>
          <a:lstStyle/>
          <a:p>
            <a:fld id="{7813148A-4427-4B0F-B0B4-647E22DAB71E}" type="slidenum">
              <a:rPr lang="en-GB" smtClean="0"/>
              <a:t>‹#›</a:t>
            </a:fld>
            <a:endParaRPr lang="en-GB"/>
          </a:p>
        </p:txBody>
      </p:sp>
    </p:spTree>
    <p:extLst>
      <p:ext uri="{BB962C8B-B14F-4D97-AF65-F5344CB8AC3E}">
        <p14:creationId xmlns:p14="http://schemas.microsoft.com/office/powerpoint/2010/main" val="293788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C12A92-5B64-9A63-F115-A94F6052CD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D2E5581-740D-FEEB-E750-58E6D7953C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EAC0F9-9E37-ECCF-0E87-956DC7D6DA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DF7AE0C-F2AF-4EC2-9D66-339CD51CD120}" type="datetimeFigureOut">
              <a:rPr lang="en-GB" smtClean="0"/>
              <a:t>23/02/2026</a:t>
            </a:fld>
            <a:endParaRPr lang="en-GB"/>
          </a:p>
        </p:txBody>
      </p:sp>
      <p:sp>
        <p:nvSpPr>
          <p:cNvPr id="5" name="Footer Placeholder 4">
            <a:extLst>
              <a:ext uri="{FF2B5EF4-FFF2-40B4-BE49-F238E27FC236}">
                <a16:creationId xmlns:a16="http://schemas.microsoft.com/office/drawing/2014/main" id="{11C66F9A-F4E6-E013-1A72-B40B1E8AB0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B6F6DDD-967E-7C38-8F07-60F25F4911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813148A-4427-4B0F-B0B4-647E22DAB71E}" type="slidenum">
              <a:rPr lang="en-GB" smtClean="0"/>
              <a:t>‹#›</a:t>
            </a:fld>
            <a:endParaRPr lang="en-GB"/>
          </a:p>
        </p:txBody>
      </p:sp>
    </p:spTree>
    <p:extLst>
      <p:ext uri="{BB962C8B-B14F-4D97-AF65-F5344CB8AC3E}">
        <p14:creationId xmlns:p14="http://schemas.microsoft.com/office/powerpoint/2010/main" val="2185854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svg"/><Relationship Id="rId10" Type="http://schemas.openxmlformats.org/officeDocument/2006/relationships/image" Target="../media/image1.png"/><Relationship Id="rId4" Type="http://schemas.openxmlformats.org/officeDocument/2006/relationships/image" Target="../media/image14.png"/><Relationship Id="rId9" Type="http://schemas.openxmlformats.org/officeDocument/2006/relationships/image" Target="../media/image19.svg"/></Relationships>
</file>

<file path=ppt/slides/_rels/slide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jpg"/><Relationship Id="rId1" Type="http://schemas.openxmlformats.org/officeDocument/2006/relationships/slideLayout" Target="../slideLayouts/slideLayout2.xml"/><Relationship Id="rId6" Type="http://schemas.openxmlformats.org/officeDocument/2006/relationships/image" Target="../media/image23.jpeg"/><Relationship Id="rId5" Type="http://schemas.openxmlformats.org/officeDocument/2006/relationships/image" Target="../media/image1.png"/><Relationship Id="rId4" Type="http://schemas.openxmlformats.org/officeDocument/2006/relationships/image" Target="../media/image22.sv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5.svg"/><Relationship Id="rId5" Type="http://schemas.openxmlformats.org/officeDocument/2006/relationships/image" Target="../media/image14.png"/><Relationship Id="rId10" Type="http://schemas.openxmlformats.org/officeDocument/2006/relationships/image" Target="../media/image19.svg"/><Relationship Id="rId4" Type="http://schemas.openxmlformats.org/officeDocument/2006/relationships/image" Target="../media/image13.svg"/><Relationship Id="rId9" Type="http://schemas.openxmlformats.org/officeDocument/2006/relationships/image" Target="../media/image18.png"/></Relationships>
</file>

<file path=ppt/slides/_rels/slide6.xml.rels><?xml version="1.0" encoding="UTF-8" standalone="yes"?>
<Relationships xmlns="http://schemas.openxmlformats.org/package/2006/relationships"><Relationship Id="rId3" Type="http://schemas.openxmlformats.org/officeDocument/2006/relationships/hyperlink" Target="https://www.wildlondon.org.uk/keeping-it-wild" TargetMode="External"/><Relationship Id="rId7" Type="http://schemas.openxmlformats.org/officeDocument/2006/relationships/image" Target="../media/image25.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hyperlink" Target="https://www.nwt.org.uk/YouthWork" TargetMode="External"/><Relationship Id="rId4" Type="http://schemas.openxmlformats.org/officeDocument/2006/relationships/hyperlink" Target="https://www.gloucestershirewildlifetrust.co.uk/wilder-learning/youth-rang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2856C43D-7982-88C7-2B64-7717BB4B16E5}"/>
              </a:ext>
            </a:extLst>
          </p:cNvPr>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9902757" y="111468"/>
            <a:ext cx="2137688" cy="1515125"/>
          </a:xfrm>
          <a:prstGeom prst="rect">
            <a:avLst/>
          </a:prstGeom>
        </p:spPr>
      </p:pic>
      <p:sp>
        <p:nvSpPr>
          <p:cNvPr id="4" name="TextBox 3">
            <a:extLst>
              <a:ext uri="{FF2B5EF4-FFF2-40B4-BE49-F238E27FC236}">
                <a16:creationId xmlns:a16="http://schemas.microsoft.com/office/drawing/2014/main" id="{942FC7D6-D26A-9633-1D9E-1D1B2BE7C5F4}"/>
              </a:ext>
            </a:extLst>
          </p:cNvPr>
          <p:cNvSpPr txBox="1"/>
          <p:nvPr/>
        </p:nvSpPr>
        <p:spPr>
          <a:xfrm>
            <a:off x="64185" y="111468"/>
            <a:ext cx="9838572" cy="523220"/>
          </a:xfrm>
          <a:prstGeom prst="rect">
            <a:avLst/>
          </a:prstGeom>
          <a:noFill/>
        </p:spPr>
        <p:txBody>
          <a:bodyPr wrap="square" rtlCol="0">
            <a:spAutoFit/>
          </a:bodyPr>
          <a:lstStyle/>
          <a:p>
            <a:r>
              <a:rPr lang="en-US" sz="2800" b="1" dirty="0">
                <a:latin typeface="Open sans" panose="020B0606030504020204" pitchFamily="34" charset="0"/>
                <a:ea typeface="Open sans" panose="020B0606030504020204" pitchFamily="34" charset="0"/>
                <a:cs typeface="Open sans" panose="020B0606030504020204" pitchFamily="34" charset="0"/>
              </a:rPr>
              <a:t>Geographical careers in the conservation sector</a:t>
            </a:r>
            <a:endParaRPr lang="en-GB" sz="28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8F948C30-342E-90B5-89F6-24C9F7DFA248}"/>
              </a:ext>
            </a:extLst>
          </p:cNvPr>
          <p:cNvSpPr txBox="1"/>
          <p:nvPr/>
        </p:nvSpPr>
        <p:spPr>
          <a:xfrm>
            <a:off x="120765" y="2314211"/>
            <a:ext cx="6111360" cy="4473423"/>
          </a:xfrm>
          <a:prstGeom prst="roundRect">
            <a:avLst/>
          </a:prstGeom>
          <a:solidFill>
            <a:schemeClr val="bg1"/>
          </a:solidFill>
          <a:ln w="19050">
            <a:solidFill>
              <a:schemeClr val="accent6">
                <a:lumMod val="20000"/>
                <a:lumOff val="80000"/>
              </a:schemeClr>
            </a:solidFill>
            <a:prstDash val="dash"/>
          </a:ln>
        </p:spPr>
        <p:txBody>
          <a:bodyPr wrap="square" rtlCol="0">
            <a:spAutoFit/>
          </a:bodyPr>
          <a:lstStyle/>
          <a:p>
            <a:r>
              <a:rPr lang="en-GB" sz="1100" b="1" dirty="0">
                <a:latin typeface="Open sans" panose="020B0606030504020204" pitchFamily="34" charset="0"/>
                <a:ea typeface="Open sans" panose="020B0606030504020204" pitchFamily="34" charset="0"/>
                <a:cs typeface="Open sans" panose="020B0606030504020204" pitchFamily="34" charset="0"/>
              </a:rPr>
              <a:t>Examples of conservation organisations that hire geographers include </a:t>
            </a:r>
          </a:p>
          <a:p>
            <a:pPr>
              <a:lnSpc>
                <a:spcPct val="150000"/>
              </a:lnSpc>
            </a:pPr>
            <a:br>
              <a:rPr lang="en-US" sz="1100" b="1" dirty="0">
                <a:latin typeface="Open sans" panose="020B0606030504020204" pitchFamily="34" charset="0"/>
                <a:ea typeface="Open sans" panose="020B0606030504020204" pitchFamily="34" charset="0"/>
                <a:cs typeface="Open sans" panose="020B0606030504020204" pitchFamily="34" charset="0"/>
              </a:rPr>
            </a:br>
            <a:r>
              <a:rPr lang="en-US" sz="1100" b="1" dirty="0">
                <a:latin typeface="Open sans" panose="020B0606030504020204" pitchFamily="34" charset="0"/>
                <a:ea typeface="Open sans" panose="020B0606030504020204" pitchFamily="34" charset="0"/>
                <a:cs typeface="Open sans" panose="020B0606030504020204" pitchFamily="34" charset="0"/>
              </a:rPr>
              <a:t>Natural Resources Wales </a:t>
            </a:r>
            <a:r>
              <a:rPr lang="en-US" sz="1100" dirty="0">
                <a:latin typeface="Open sans" panose="020B0606030504020204" pitchFamily="34" charset="0"/>
                <a:ea typeface="Open sans" panose="020B0606030504020204" pitchFamily="34" charset="0"/>
                <a:cs typeface="Open sans" panose="020B0606030504020204" pitchFamily="34" charset="0"/>
              </a:rPr>
              <a:t>manages and protect the natural environment in Wales. Including its natural environment, including woodlands, rivers, wildlife and coastline.</a:t>
            </a:r>
          </a:p>
          <a:p>
            <a:pPr>
              <a:lnSpc>
                <a:spcPct val="150000"/>
              </a:lnSpc>
            </a:pPr>
            <a:r>
              <a:rPr lang="en-US" sz="1100" b="1" dirty="0">
                <a:latin typeface="Open sans" panose="020B0606030504020204" pitchFamily="34" charset="0"/>
                <a:ea typeface="Open sans" panose="020B0606030504020204" pitchFamily="34" charset="0"/>
                <a:cs typeface="Open sans" panose="020B0606030504020204" pitchFamily="34" charset="0"/>
              </a:rPr>
              <a:t>National Trust </a:t>
            </a:r>
            <a:r>
              <a:rPr lang="en-US" sz="1100" dirty="0">
                <a:latin typeface="Open sans" panose="020B0606030504020204" pitchFamily="34" charset="0"/>
                <a:ea typeface="Open sans" panose="020B0606030504020204" pitchFamily="34" charset="0"/>
                <a:cs typeface="Open sans" panose="020B0606030504020204" pitchFamily="34" charset="0"/>
              </a:rPr>
              <a:t>cares for historic buildings, countryside and coastlines so they can be enjoyed by everyone now and in the future.</a:t>
            </a:r>
          </a:p>
          <a:p>
            <a:pPr>
              <a:lnSpc>
                <a:spcPct val="150000"/>
              </a:lnSpc>
            </a:pPr>
            <a:r>
              <a:rPr lang="en-US" sz="1100" b="1" dirty="0">
                <a:latin typeface="Open sans" panose="020B0606030504020204" pitchFamily="34" charset="0"/>
                <a:ea typeface="Open sans" panose="020B0606030504020204" pitchFamily="34" charset="0"/>
                <a:cs typeface="Open sans" panose="020B0606030504020204" pitchFamily="34" charset="0"/>
              </a:rPr>
              <a:t>Wildlife Trust </a:t>
            </a:r>
            <a:r>
              <a:rPr lang="en-US" sz="1100" dirty="0">
                <a:latin typeface="Open sans" panose="020B0606030504020204" pitchFamily="34" charset="0"/>
                <a:ea typeface="Open sans" panose="020B0606030504020204" pitchFamily="34" charset="0"/>
                <a:cs typeface="Open sans" panose="020B0606030504020204" pitchFamily="34" charset="0"/>
              </a:rPr>
              <a:t>works to protect and restore wildlife and natural habitats across the UK.</a:t>
            </a:r>
          </a:p>
          <a:p>
            <a:pPr>
              <a:lnSpc>
                <a:spcPct val="150000"/>
              </a:lnSpc>
            </a:pPr>
            <a:r>
              <a:rPr lang="en-US" sz="1100" b="1" dirty="0">
                <a:latin typeface="Open sans" panose="020B0606030504020204" pitchFamily="34" charset="0"/>
                <a:ea typeface="Open sans" panose="020B0606030504020204" pitchFamily="34" charset="0"/>
                <a:cs typeface="Open sans" panose="020B0606030504020204" pitchFamily="34" charset="0"/>
              </a:rPr>
              <a:t>RSPB</a:t>
            </a:r>
            <a:r>
              <a:rPr lang="en-US" sz="1100" dirty="0">
                <a:latin typeface="Open sans" panose="020B0606030504020204" pitchFamily="34" charset="0"/>
                <a:ea typeface="Open sans" panose="020B0606030504020204" pitchFamily="34" charset="0"/>
                <a:cs typeface="Open sans" panose="020B0606030504020204" pitchFamily="34" charset="0"/>
              </a:rPr>
              <a:t> focuses on protecting birds and the habitats they depend on.</a:t>
            </a:r>
          </a:p>
          <a:p>
            <a:pPr>
              <a:lnSpc>
                <a:spcPct val="150000"/>
              </a:lnSpc>
            </a:pPr>
            <a:r>
              <a:rPr lang="en-US" sz="1100" b="1" dirty="0">
                <a:latin typeface="Open sans" panose="020B0606030504020204" pitchFamily="34" charset="0"/>
                <a:ea typeface="Open sans" panose="020B0606030504020204" pitchFamily="34" charset="0"/>
                <a:cs typeface="Open sans" panose="020B0606030504020204" pitchFamily="34" charset="0"/>
              </a:rPr>
              <a:t>Butterfly Conservation </a:t>
            </a:r>
            <a:r>
              <a:rPr lang="en-US" sz="1100" dirty="0">
                <a:latin typeface="Open sans" panose="020B0606030504020204" pitchFamily="34" charset="0"/>
                <a:ea typeface="Open sans" panose="020B0606030504020204" pitchFamily="34" charset="0"/>
                <a:cs typeface="Open sans" panose="020B0606030504020204" pitchFamily="34" charset="0"/>
              </a:rPr>
              <a:t>works to save butterflies, moths and the habitats they need to survive.</a:t>
            </a:r>
          </a:p>
          <a:p>
            <a:pPr>
              <a:lnSpc>
                <a:spcPct val="150000"/>
              </a:lnSpc>
            </a:pPr>
            <a:r>
              <a:rPr lang="en-US" sz="1100" b="1" dirty="0">
                <a:latin typeface="Open sans" panose="020B0606030504020204" pitchFamily="34" charset="0"/>
                <a:ea typeface="Open sans" panose="020B0606030504020204" pitchFamily="34" charset="0"/>
                <a:cs typeface="Open sans" panose="020B0606030504020204" pitchFamily="34" charset="0"/>
              </a:rPr>
              <a:t>Bat Conservation Trust </a:t>
            </a:r>
            <a:r>
              <a:rPr lang="en-US" sz="1100" dirty="0">
                <a:latin typeface="Open sans" panose="020B0606030504020204" pitchFamily="34" charset="0"/>
                <a:ea typeface="Open sans" panose="020B0606030504020204" pitchFamily="34" charset="0"/>
                <a:cs typeface="Open sans" panose="020B0606030504020204" pitchFamily="34" charset="0"/>
              </a:rPr>
              <a:t>helps protect bats and improve the places where they live.</a:t>
            </a:r>
          </a:p>
          <a:p>
            <a:pPr>
              <a:lnSpc>
                <a:spcPct val="150000"/>
              </a:lnSpc>
            </a:pPr>
            <a:r>
              <a:rPr lang="en-US" sz="1100" b="1" dirty="0">
                <a:latin typeface="Open sans" panose="020B0606030504020204" pitchFamily="34" charset="0"/>
                <a:ea typeface="Open sans" panose="020B0606030504020204" pitchFamily="34" charset="0"/>
                <a:cs typeface="Open sans" panose="020B0606030504020204" pitchFamily="34" charset="0"/>
              </a:rPr>
              <a:t>City of Trees </a:t>
            </a:r>
            <a:r>
              <a:rPr lang="en-US" sz="1100" dirty="0">
                <a:latin typeface="Open sans" panose="020B0606030504020204" pitchFamily="34" charset="0"/>
                <a:ea typeface="Open sans" panose="020B0606030504020204" pitchFamily="34" charset="0"/>
                <a:cs typeface="Open sans" panose="020B0606030504020204" pitchFamily="34" charset="0"/>
              </a:rPr>
              <a:t>plants and cares for trees in urban areas to create greener areas and healthier communities.</a:t>
            </a:r>
          </a:p>
          <a:p>
            <a:pPr>
              <a:lnSpc>
                <a:spcPct val="150000"/>
              </a:lnSpc>
            </a:pPr>
            <a:r>
              <a:rPr lang="en-US" sz="1100" b="1" dirty="0">
                <a:latin typeface="Open sans" panose="020B0606030504020204" pitchFamily="34" charset="0"/>
                <a:ea typeface="Open sans" panose="020B0606030504020204" pitchFamily="34" charset="0"/>
                <a:cs typeface="Open sans" panose="020B0606030504020204" pitchFamily="34" charset="0"/>
              </a:rPr>
              <a:t>Woodland Trust </a:t>
            </a:r>
            <a:r>
              <a:rPr lang="en-US" sz="1100" dirty="0">
                <a:latin typeface="Open sans" panose="020B0606030504020204" pitchFamily="34" charset="0"/>
                <a:ea typeface="Open sans" panose="020B0606030504020204" pitchFamily="34" charset="0"/>
                <a:cs typeface="Open sans" panose="020B0606030504020204" pitchFamily="34" charset="0"/>
              </a:rPr>
              <a:t>protects ancient woodland and plants new trees to create more woods for people and wildlife.</a:t>
            </a:r>
          </a:p>
        </p:txBody>
      </p:sp>
      <p:sp>
        <p:nvSpPr>
          <p:cNvPr id="7" name="TextBox 6">
            <a:extLst>
              <a:ext uri="{FF2B5EF4-FFF2-40B4-BE49-F238E27FC236}">
                <a16:creationId xmlns:a16="http://schemas.microsoft.com/office/drawing/2014/main" id="{CDE37B93-7579-E391-6941-4E75262A485F}"/>
              </a:ext>
            </a:extLst>
          </p:cNvPr>
          <p:cNvSpPr txBox="1"/>
          <p:nvPr/>
        </p:nvSpPr>
        <p:spPr>
          <a:xfrm>
            <a:off x="120765" y="696165"/>
            <a:ext cx="9488378" cy="1476858"/>
          </a:xfrm>
          <a:prstGeom prst="roundRect">
            <a:avLst/>
          </a:prstGeom>
          <a:solidFill>
            <a:schemeClr val="accent6">
              <a:lumMod val="20000"/>
              <a:lumOff val="80000"/>
            </a:schemeClr>
          </a:solidFill>
          <a:ln>
            <a:solidFill>
              <a:schemeClr val="accent6">
                <a:lumMod val="20000"/>
                <a:lumOff val="80000"/>
              </a:schemeClr>
            </a:solidFill>
          </a:ln>
        </p:spPr>
        <p:txBody>
          <a:bodyPr wrap="square">
            <a:spAutoFit/>
          </a:bodyPr>
          <a:lstStyle/>
          <a:p>
            <a:pPr>
              <a:lnSpc>
                <a:spcPct val="150000"/>
              </a:lnSpc>
            </a:pPr>
            <a:r>
              <a:rPr lang="en-US" sz="1100" b="1" dirty="0">
                <a:latin typeface="Open sans" panose="020B0606030504020204" pitchFamily="34" charset="0"/>
                <a:ea typeface="Open sans" panose="020B0606030504020204" pitchFamily="34" charset="0"/>
                <a:cs typeface="Open sans" panose="020B0606030504020204" pitchFamily="34" charset="0"/>
              </a:rPr>
              <a:t>What is conservation? </a:t>
            </a: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dirty="0">
                <a:latin typeface="Open sans" panose="020B0606030504020204" pitchFamily="34" charset="0"/>
                <a:ea typeface="Open sans" panose="020B0606030504020204" pitchFamily="34" charset="0"/>
                <a:cs typeface="Open sans" panose="020B0606030504020204" pitchFamily="34" charset="0"/>
              </a:rPr>
              <a:t>Conservation refers to the protect of plants, animals and habitats. It is about the management of land and access to natural resources. </a:t>
            </a:r>
            <a:br>
              <a:rPr lang="en-US" sz="1100" dirty="0">
                <a:latin typeface="Open sans" panose="020B0606030504020204" pitchFamily="34" charset="0"/>
                <a:ea typeface="Open sans" panose="020B0606030504020204" pitchFamily="34" charset="0"/>
                <a:cs typeface="Open sans" panose="020B0606030504020204" pitchFamily="34" charset="0"/>
              </a:rPr>
            </a:b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dirty="0">
                <a:latin typeface="Open sans" panose="020B0606030504020204" pitchFamily="34" charset="0"/>
                <a:ea typeface="Open sans" panose="020B0606030504020204" pitchFamily="34" charset="0"/>
                <a:cs typeface="Open sans" panose="020B0606030504020204" pitchFamily="34" charset="0"/>
              </a:rPr>
              <a:t>As species around the world are declining and habitats are being destroyed, conservation is more important now than ever. Working in the conservation sector means making a real-world impact to improving biodiversity and protect habitats. </a:t>
            </a:r>
          </a:p>
        </p:txBody>
      </p:sp>
      <p:sp>
        <p:nvSpPr>
          <p:cNvPr id="23" name="TextBox 22">
            <a:extLst>
              <a:ext uri="{FF2B5EF4-FFF2-40B4-BE49-F238E27FC236}">
                <a16:creationId xmlns:a16="http://schemas.microsoft.com/office/drawing/2014/main" id="{A1075856-98E1-1459-7C98-76C90465854B}"/>
              </a:ext>
            </a:extLst>
          </p:cNvPr>
          <p:cNvSpPr txBox="1"/>
          <p:nvPr/>
        </p:nvSpPr>
        <p:spPr>
          <a:xfrm>
            <a:off x="6610016" y="2264551"/>
            <a:ext cx="5461219" cy="4572741"/>
          </a:xfrm>
          <a:prstGeom prst="roundRect">
            <a:avLst/>
          </a:prstGeom>
          <a:solidFill>
            <a:srgbClr val="FFFFCC"/>
          </a:solidFill>
        </p:spPr>
        <p:txBody>
          <a:bodyPr wrap="square">
            <a:spAutoFit/>
          </a:bodyPr>
          <a:lstStyle/>
          <a:p>
            <a:pPr>
              <a:spcBef>
                <a:spcPts val="120"/>
              </a:spcBef>
            </a:pPr>
            <a:r>
              <a:rPr lang="en-US" sz="1100" b="1" dirty="0">
                <a:latin typeface="Open sans" panose="020B0606030504020204" pitchFamily="34" charset="0"/>
                <a:ea typeface="Open sans" panose="020B0606030504020204" pitchFamily="34" charset="0"/>
                <a:cs typeface="Open sans" panose="020B0606030504020204" pitchFamily="34" charset="0"/>
              </a:rPr>
              <a:t>Geographical Knowledge used in conservation </a:t>
            </a:r>
          </a:p>
          <a:p>
            <a:pPr marL="171450" indent="-171450">
              <a:lnSpc>
                <a:spcPct val="150000"/>
              </a:lnSpc>
              <a:spcBef>
                <a:spcPts val="120"/>
              </a:spcBef>
              <a:buFont typeface="Arial" panose="020B0604020202020204" pitchFamily="34" charset="0"/>
              <a:buChar char="•"/>
            </a:pPr>
            <a:r>
              <a:rPr lang="en-US" sz="1100" dirty="0">
                <a:latin typeface="Open sans" panose="020B0606030504020204" pitchFamily="34" charset="0"/>
                <a:ea typeface="Open sans" panose="020B0606030504020204" pitchFamily="34" charset="0"/>
                <a:cs typeface="Open sans" panose="020B0606030504020204" pitchFamily="34" charset="0"/>
              </a:rPr>
              <a:t>Understanding of UK landscapes and ecosystems, such as deciduous woodlands.</a:t>
            </a:r>
          </a:p>
          <a:p>
            <a:pPr marL="171450" indent="-171450">
              <a:lnSpc>
                <a:spcPct val="150000"/>
              </a:lnSpc>
              <a:spcBef>
                <a:spcPts val="120"/>
              </a:spcBef>
              <a:buFont typeface="Arial" panose="020B0604020202020204" pitchFamily="34" charset="0"/>
              <a:buChar char="•"/>
            </a:pPr>
            <a:r>
              <a:rPr lang="en-US" sz="1100" dirty="0">
                <a:latin typeface="Open sans" panose="020B0606030504020204" pitchFamily="34" charset="0"/>
                <a:ea typeface="Open sans" panose="020B0606030504020204" pitchFamily="34" charset="0"/>
                <a:cs typeface="Open sans" panose="020B0606030504020204" pitchFamily="34" charset="0"/>
              </a:rPr>
              <a:t>Understanding different species and adaptations of plants and animals that live in these ecosystems; how threats to ecosystems and how they are impacted by human activity; understanding how ecosystems can be managed to support habitats and biodiversity. </a:t>
            </a:r>
          </a:p>
          <a:p>
            <a:pPr marL="171450" indent="-171450">
              <a:lnSpc>
                <a:spcPct val="150000"/>
              </a:lnSpc>
              <a:spcBef>
                <a:spcPts val="120"/>
              </a:spcBef>
              <a:buFont typeface="Arial" panose="020B0604020202020204" pitchFamily="34" charset="0"/>
              <a:buChar char="•"/>
            </a:pPr>
            <a:r>
              <a:rPr lang="en-US" sz="1100" dirty="0">
                <a:latin typeface="Open sans" panose="020B0606030504020204" pitchFamily="34" charset="0"/>
                <a:ea typeface="Open sans" panose="020B0606030504020204" pitchFamily="34" charset="0"/>
                <a:cs typeface="Open sans" panose="020B0606030504020204" pitchFamily="34" charset="0"/>
              </a:rPr>
              <a:t>Understanding different types of habitats found in the UK such as wetlands, grasslands, saltmarsh, heathlands and lowlands.</a:t>
            </a:r>
          </a:p>
          <a:p>
            <a:pPr marL="171450" indent="-171450">
              <a:lnSpc>
                <a:spcPct val="150000"/>
              </a:lnSpc>
              <a:spcBef>
                <a:spcPts val="120"/>
              </a:spcBef>
              <a:buFont typeface="Arial" panose="020B0604020202020204" pitchFamily="34" charset="0"/>
              <a:buChar char="•"/>
            </a:pPr>
            <a:r>
              <a:rPr lang="en-US" sz="1100" dirty="0">
                <a:latin typeface="Open sans" panose="020B0606030504020204" pitchFamily="34" charset="0"/>
                <a:ea typeface="Open sans" panose="020B0606030504020204" pitchFamily="34" charset="0"/>
                <a:cs typeface="Open sans" panose="020B0606030504020204" pitchFamily="34" charset="0"/>
              </a:rPr>
              <a:t>Understanding of river and/or coastal landscapes and the impact that human activity has on these environments and how these landscapes can be managed sustainability </a:t>
            </a:r>
          </a:p>
          <a:p>
            <a:pPr>
              <a:lnSpc>
                <a:spcPct val="150000"/>
              </a:lnSpc>
              <a:spcBef>
                <a:spcPts val="120"/>
              </a:spcBef>
            </a:pPr>
            <a:r>
              <a:rPr lang="en-US" sz="1100" b="1" dirty="0">
                <a:latin typeface="Open sans" panose="020B0606030504020204" pitchFamily="34" charset="0"/>
                <a:ea typeface="Open sans" panose="020B0606030504020204" pitchFamily="34" charset="0"/>
                <a:cs typeface="Open sans" panose="020B0606030504020204" pitchFamily="34" charset="0"/>
              </a:rPr>
              <a:t>Geographical skills used in conservation</a:t>
            </a:r>
          </a:p>
          <a:p>
            <a:pPr marL="171450" indent="-171450">
              <a:lnSpc>
                <a:spcPct val="150000"/>
              </a:lnSpc>
              <a:spcBef>
                <a:spcPts val="120"/>
              </a:spcBef>
              <a:buFont typeface="Arial" panose="020B0604020202020204" pitchFamily="34" charset="0"/>
              <a:buChar char="•"/>
            </a:pPr>
            <a:r>
              <a:rPr lang="en-US" sz="1100" dirty="0">
                <a:latin typeface="Open sans" panose="020B0606030504020204" pitchFamily="34" charset="0"/>
                <a:ea typeface="Open sans" panose="020B0606030504020204" pitchFamily="34" charset="0"/>
                <a:cs typeface="Open sans" panose="020B0606030504020204" pitchFamily="34" charset="0"/>
              </a:rPr>
              <a:t>Fieldwork skills, including recording </a:t>
            </a: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dirty="0">
                <a:latin typeface="Open sans" panose="020B0606030504020204" pitchFamily="34" charset="0"/>
                <a:ea typeface="Open sans" panose="020B0606030504020204" pitchFamily="34" charset="0"/>
                <a:cs typeface="Open sans" panose="020B0606030504020204" pitchFamily="34" charset="0"/>
              </a:rPr>
              <a:t>and collecting data in the field</a:t>
            </a:r>
          </a:p>
          <a:p>
            <a:pPr marL="171450" indent="-171450">
              <a:lnSpc>
                <a:spcPct val="150000"/>
              </a:lnSpc>
              <a:spcBef>
                <a:spcPts val="120"/>
              </a:spcBef>
              <a:buFont typeface="Arial" panose="020B0604020202020204" pitchFamily="34" charset="0"/>
              <a:buChar char="•"/>
            </a:pPr>
            <a:r>
              <a:rPr lang="en-US" sz="1100" dirty="0">
                <a:latin typeface="Open sans" panose="020B0606030504020204" pitchFamily="34" charset="0"/>
                <a:ea typeface="Open sans" panose="020B0606030504020204" pitchFamily="34" charset="0"/>
                <a:cs typeface="Open sans" panose="020B0606030504020204" pitchFamily="34" charset="0"/>
              </a:rPr>
              <a:t>Teamwork</a:t>
            </a:r>
            <a:endParaRPr lang="en-US" sz="11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27" name="TextBox 26">
            <a:extLst>
              <a:ext uri="{FF2B5EF4-FFF2-40B4-BE49-F238E27FC236}">
                <a16:creationId xmlns:a16="http://schemas.microsoft.com/office/drawing/2014/main" id="{0A9B8C55-2A76-F70C-FB83-1A2FF77CEFD0}"/>
              </a:ext>
            </a:extLst>
          </p:cNvPr>
          <p:cNvSpPr txBox="1"/>
          <p:nvPr/>
        </p:nvSpPr>
        <p:spPr>
          <a:xfrm>
            <a:off x="9609143" y="5834105"/>
            <a:ext cx="1871472" cy="585930"/>
          </a:xfrm>
          <a:prstGeom prst="rect">
            <a:avLst/>
          </a:prstGeom>
          <a:noFill/>
        </p:spPr>
        <p:txBody>
          <a:bodyPr wrap="square">
            <a:spAutoFit/>
          </a:bodyPr>
          <a:lstStyle/>
          <a:p>
            <a:pPr marL="171450" indent="-171450">
              <a:lnSpc>
                <a:spcPct val="150000"/>
              </a:lnSpc>
              <a:spcBef>
                <a:spcPts val="120"/>
              </a:spcBef>
              <a:buFont typeface="Arial" panose="020B0604020202020204" pitchFamily="34" charset="0"/>
              <a:buChar char="•"/>
            </a:pPr>
            <a:r>
              <a:rPr lang="en-US" sz="1100" dirty="0">
                <a:latin typeface="Open sans" panose="020B0606030504020204" pitchFamily="34" charset="0"/>
                <a:ea typeface="Open sans" panose="020B0606030504020204" pitchFamily="34" charset="0"/>
                <a:cs typeface="Open sans" panose="020B0606030504020204" pitchFamily="34" charset="0"/>
              </a:rPr>
              <a:t>Communication </a:t>
            </a:r>
          </a:p>
          <a:p>
            <a:pPr marL="171450" indent="-171450">
              <a:lnSpc>
                <a:spcPct val="150000"/>
              </a:lnSpc>
              <a:spcBef>
                <a:spcPts val="120"/>
              </a:spcBef>
              <a:buFont typeface="Arial" panose="020B0604020202020204" pitchFamily="34" charset="0"/>
              <a:buChar char="•"/>
            </a:pPr>
            <a:r>
              <a:rPr lang="en-US" sz="1100" dirty="0">
                <a:latin typeface="Open sans" panose="020B0606030504020204" pitchFamily="34" charset="0"/>
                <a:ea typeface="Open sans" panose="020B0606030504020204" pitchFamily="34" charset="0"/>
                <a:cs typeface="Open sans" panose="020B0606030504020204" pitchFamily="34" charset="0"/>
              </a:rPr>
              <a:t>Problem solving </a:t>
            </a:r>
            <a:endParaRPr lang="en-US" sz="1100" b="1" dirty="0">
              <a:solidFill>
                <a:schemeClr val="accent2"/>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33" name="Graphic 32" descr="Frog with solid fill">
            <a:extLst>
              <a:ext uri="{FF2B5EF4-FFF2-40B4-BE49-F238E27FC236}">
                <a16:creationId xmlns:a16="http://schemas.microsoft.com/office/drawing/2014/main" id="{494719F1-AD12-23EE-5E25-57451A43366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01249" y="2868983"/>
            <a:ext cx="608767" cy="608767"/>
          </a:xfrm>
          <a:prstGeom prst="rect">
            <a:avLst/>
          </a:prstGeom>
        </p:spPr>
      </p:pic>
      <p:pic>
        <p:nvPicPr>
          <p:cNvPr id="35" name="Graphic 34" descr="Sparrow with solid fill">
            <a:extLst>
              <a:ext uri="{FF2B5EF4-FFF2-40B4-BE49-F238E27FC236}">
                <a16:creationId xmlns:a16="http://schemas.microsoft.com/office/drawing/2014/main" id="{6DDC5D94-EFEC-4EF5-5C7B-E8BB88AB975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952897" y="4298771"/>
            <a:ext cx="608767" cy="608767"/>
          </a:xfrm>
          <a:prstGeom prst="rect">
            <a:avLst/>
          </a:prstGeom>
        </p:spPr>
      </p:pic>
      <p:pic>
        <p:nvPicPr>
          <p:cNvPr id="37" name="Graphic 36" descr="Butterfly with solid fill">
            <a:extLst>
              <a:ext uri="{FF2B5EF4-FFF2-40B4-BE49-F238E27FC236}">
                <a16:creationId xmlns:a16="http://schemas.microsoft.com/office/drawing/2014/main" id="{0C3AEA59-00BA-0784-74BE-343B7C088F6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989171" y="5015340"/>
            <a:ext cx="608767" cy="608767"/>
          </a:xfrm>
          <a:prstGeom prst="rect">
            <a:avLst/>
          </a:prstGeom>
        </p:spPr>
      </p:pic>
      <p:pic>
        <p:nvPicPr>
          <p:cNvPr id="39" name="Graphic 38" descr="Deciduous tree with solid fill">
            <a:extLst>
              <a:ext uri="{FF2B5EF4-FFF2-40B4-BE49-F238E27FC236}">
                <a16:creationId xmlns:a16="http://schemas.microsoft.com/office/drawing/2014/main" id="{5109265A-756D-D353-538F-6A6C209666D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952897" y="5811268"/>
            <a:ext cx="608767" cy="608767"/>
          </a:xfrm>
          <a:prstGeom prst="rect">
            <a:avLst/>
          </a:prstGeom>
        </p:spPr>
      </p:pic>
      <p:pic>
        <p:nvPicPr>
          <p:cNvPr id="43" name="Graphic 42" descr="Acorn with solid fill">
            <a:extLst>
              <a:ext uri="{FF2B5EF4-FFF2-40B4-BE49-F238E27FC236}">
                <a16:creationId xmlns:a16="http://schemas.microsoft.com/office/drawing/2014/main" id="{F9537C85-6D73-AF55-9EAC-B3892B2AC99F}"/>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989057" y="3585552"/>
            <a:ext cx="592543" cy="592543"/>
          </a:xfrm>
          <a:prstGeom prst="rect">
            <a:avLst/>
          </a:prstGeom>
        </p:spPr>
      </p:pic>
    </p:spTree>
    <p:extLst>
      <p:ext uri="{BB962C8B-B14F-4D97-AF65-F5344CB8AC3E}">
        <p14:creationId xmlns:p14="http://schemas.microsoft.com/office/powerpoint/2010/main" val="3748723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3A6E2DFB-BAA9-6347-CAF0-AD126C74E519}"/>
              </a:ext>
            </a:extLst>
          </p:cNvPr>
          <p:cNvSpPr/>
          <p:nvPr/>
        </p:nvSpPr>
        <p:spPr>
          <a:xfrm>
            <a:off x="73692" y="2497015"/>
            <a:ext cx="2878982" cy="3780693"/>
          </a:xfrm>
          <a:prstGeom prst="roundRect">
            <a:avLst/>
          </a:prstGeom>
          <a:solidFill>
            <a:schemeClr val="accent6">
              <a:lumMod val="20000"/>
              <a:lumOff val="8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A Digital Communications Officer develops and manages the online presence of an organisation. This role involves being the voice of an organisation across digital platforms, creating engaging content for the website and social media (including Instagram, </a:t>
            </a:r>
            <a:r>
              <a:rPr lang="en-US" sz="1100" dirty="0" err="1">
                <a:solidFill>
                  <a:schemeClr val="tx1"/>
                </a:solidFill>
                <a:latin typeface="Open sans" panose="020B0606030504020204" pitchFamily="34" charset="0"/>
                <a:ea typeface="Open sans" panose="020B0606030504020204" pitchFamily="34" charset="0"/>
                <a:cs typeface="Open sans" panose="020B0606030504020204" pitchFamily="34" charset="0"/>
              </a:rPr>
              <a:t>Youtube</a:t>
            </a:r>
            <a:r>
              <a:rPr lang="en-US"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 LinkedIn and TikTok). A communications Officer helps raise awareness of conservation efforts to engage supporters and strengthen the organisation’s public image. </a:t>
            </a:r>
            <a:br>
              <a:rPr lang="en-US" sz="1100"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br>
            <a:endParaRPr lang="en-GB" sz="1100"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Rectangle: Rounded Corners 6">
            <a:extLst>
              <a:ext uri="{FF2B5EF4-FFF2-40B4-BE49-F238E27FC236}">
                <a16:creationId xmlns:a16="http://schemas.microsoft.com/office/drawing/2014/main" id="{C2DED7A2-40E9-10B5-913C-B9FFC1849B28}"/>
              </a:ext>
            </a:extLst>
          </p:cNvPr>
          <p:cNvSpPr/>
          <p:nvPr/>
        </p:nvSpPr>
        <p:spPr>
          <a:xfrm>
            <a:off x="3156049" y="2497015"/>
            <a:ext cx="2878981" cy="3659299"/>
          </a:xfrm>
          <a:prstGeom prst="roundRect">
            <a:avLst/>
          </a:prstGeom>
          <a:solidFill>
            <a:schemeClr val="accent6">
              <a:lumMod val="20000"/>
              <a:lumOff val="8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An Education Officer plays a key role in developing, managing, and delivering an organisation’s education work with children and young people. </a:t>
            </a:r>
            <a:r>
              <a:rPr lang="en-GB"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This includes </a:t>
            </a:r>
            <a:r>
              <a:rPr lang="en-US"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designing and delivering educational programs, workshops, and outreach activities to schools and visitors. It involves creating learning materials that promote environmental awareness and conservation efforts to help the public understand the importance of biodiversity and habitat protection. </a:t>
            </a:r>
            <a:endParaRPr lang="en-GB" sz="11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Rectangle: Rounded Corners 7">
            <a:extLst>
              <a:ext uri="{FF2B5EF4-FFF2-40B4-BE49-F238E27FC236}">
                <a16:creationId xmlns:a16="http://schemas.microsoft.com/office/drawing/2014/main" id="{A1BBD554-CBBC-4140-D002-2FFA44D5F25A}"/>
              </a:ext>
            </a:extLst>
          </p:cNvPr>
          <p:cNvSpPr/>
          <p:nvPr/>
        </p:nvSpPr>
        <p:spPr>
          <a:xfrm>
            <a:off x="6221198" y="2497015"/>
            <a:ext cx="2878981" cy="3626979"/>
          </a:xfrm>
          <a:prstGeom prst="roundRect">
            <a:avLst/>
          </a:prstGeom>
          <a:solidFill>
            <a:schemeClr val="accent6">
              <a:lumMod val="20000"/>
              <a:lumOff val="8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An Area Ranger is responsible for managing and improving habitats in a specified ecosystem, such as a woodland, sand dune or wetland. This may include planting trees, restoring micro-ecosystems like ponds or meadows and controlling invasive species populations. This may include monitoring the population of different species. It also includes ensuring an area is accessible to visitors so they can enjoy nature in a sustainable way. </a:t>
            </a:r>
            <a:endParaRPr lang="en-GB" sz="11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Rectangle: Rounded Corners 8">
            <a:extLst>
              <a:ext uri="{FF2B5EF4-FFF2-40B4-BE49-F238E27FC236}">
                <a16:creationId xmlns:a16="http://schemas.microsoft.com/office/drawing/2014/main" id="{FCC46CBD-BE4D-8D78-C753-62BDD934A667}"/>
              </a:ext>
            </a:extLst>
          </p:cNvPr>
          <p:cNvSpPr/>
          <p:nvPr/>
        </p:nvSpPr>
        <p:spPr>
          <a:xfrm>
            <a:off x="9303554" y="2497015"/>
            <a:ext cx="2736690" cy="3626979"/>
          </a:xfrm>
          <a:prstGeom prst="roundRect">
            <a:avLst/>
          </a:prstGeom>
          <a:solidFill>
            <a:schemeClr val="accent6">
              <a:lumMod val="20000"/>
              <a:lumOff val="8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sz="1100" dirty="0">
                <a:solidFill>
                  <a:schemeClr val="tx1"/>
                </a:solidFill>
                <a:latin typeface="Open sans" panose="020B0606030504020204" pitchFamily="34" charset="0"/>
                <a:ea typeface="Open sans" panose="020B0606030504020204" pitchFamily="34" charset="0"/>
                <a:cs typeface="Open sans" panose="020B0606030504020204" pitchFamily="34" charset="0"/>
              </a:rPr>
              <a:t>An Expert Advisor provides expertise on how developments, such as offshore wind farms and coastal infrastructure, may affect different plants and animal species, and their habitats.  It involves providing specialist scientific and geographical knowledge, and technical guidance which is used to plan projects and carry out research that will help protect habitats and increase biodiversity. </a:t>
            </a:r>
            <a:endParaRPr lang="en-GB" sz="11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Rectangle: Rounded Corners 1">
            <a:extLst>
              <a:ext uri="{FF2B5EF4-FFF2-40B4-BE49-F238E27FC236}">
                <a16:creationId xmlns:a16="http://schemas.microsoft.com/office/drawing/2014/main" id="{8DD202F1-CB79-D7F9-AF34-56D159E9AC85}"/>
              </a:ext>
            </a:extLst>
          </p:cNvPr>
          <p:cNvSpPr/>
          <p:nvPr/>
        </p:nvSpPr>
        <p:spPr>
          <a:xfrm>
            <a:off x="144795" y="1899115"/>
            <a:ext cx="2878982" cy="501445"/>
          </a:xfrm>
          <a:prstGeom prst="roundRect">
            <a:avLst/>
          </a:prstGeom>
          <a:solidFill>
            <a:schemeClr val="bg1"/>
          </a:solidFill>
          <a:ln>
            <a:solidFill>
              <a:schemeClr val="accent6">
                <a:lumMod val="20000"/>
                <a:lumOff val="8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Digital Communications Officer</a:t>
            </a:r>
            <a:endParaRPr lang="en-GB"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Rectangle: Rounded Corners 2">
            <a:extLst>
              <a:ext uri="{FF2B5EF4-FFF2-40B4-BE49-F238E27FC236}">
                <a16:creationId xmlns:a16="http://schemas.microsoft.com/office/drawing/2014/main" id="{CF985ADC-B091-A8A6-BC40-784BDFEEAAB2}"/>
              </a:ext>
            </a:extLst>
          </p:cNvPr>
          <p:cNvSpPr/>
          <p:nvPr/>
        </p:nvSpPr>
        <p:spPr>
          <a:xfrm>
            <a:off x="3223301" y="1896177"/>
            <a:ext cx="2878982" cy="501445"/>
          </a:xfrm>
          <a:prstGeom prst="roundRect">
            <a:avLst/>
          </a:prstGeom>
          <a:solidFill>
            <a:schemeClr val="bg1"/>
          </a:solidFill>
          <a:ln>
            <a:solidFill>
              <a:schemeClr val="accent6">
                <a:lumMod val="20000"/>
                <a:lumOff val="8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Education Officer</a:t>
            </a:r>
            <a:endParaRPr lang="en-GB"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Rounded Corners 4">
            <a:extLst>
              <a:ext uri="{FF2B5EF4-FFF2-40B4-BE49-F238E27FC236}">
                <a16:creationId xmlns:a16="http://schemas.microsoft.com/office/drawing/2014/main" id="{C45E2FB3-E697-27AE-8FD0-58560D9CBBF4}"/>
              </a:ext>
            </a:extLst>
          </p:cNvPr>
          <p:cNvSpPr/>
          <p:nvPr/>
        </p:nvSpPr>
        <p:spPr>
          <a:xfrm>
            <a:off x="6301808" y="1891272"/>
            <a:ext cx="2878982" cy="501445"/>
          </a:xfrm>
          <a:prstGeom prst="roundRect">
            <a:avLst/>
          </a:prstGeom>
          <a:solidFill>
            <a:schemeClr val="bg1"/>
          </a:solidFill>
          <a:ln>
            <a:solidFill>
              <a:schemeClr val="accent6">
                <a:lumMod val="20000"/>
                <a:lumOff val="8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Area Ranger</a:t>
            </a:r>
            <a:endParaRPr lang="en-GB"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Rounded Corners 5">
            <a:extLst>
              <a:ext uri="{FF2B5EF4-FFF2-40B4-BE49-F238E27FC236}">
                <a16:creationId xmlns:a16="http://schemas.microsoft.com/office/drawing/2014/main" id="{00F8A696-19BC-7577-8657-05744CBA5598}"/>
              </a:ext>
            </a:extLst>
          </p:cNvPr>
          <p:cNvSpPr/>
          <p:nvPr/>
        </p:nvSpPr>
        <p:spPr>
          <a:xfrm>
            <a:off x="9313018" y="1908037"/>
            <a:ext cx="2878982" cy="501445"/>
          </a:xfrm>
          <a:prstGeom prst="roundRect">
            <a:avLst/>
          </a:prstGeom>
          <a:solidFill>
            <a:schemeClr val="bg1"/>
          </a:solidFill>
          <a:ln>
            <a:solidFill>
              <a:schemeClr val="accent6">
                <a:lumMod val="20000"/>
                <a:lumOff val="8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Expert Advisor</a:t>
            </a:r>
            <a:endParaRPr lang="en-GB"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Rectangle: Rounded Corners 9">
            <a:extLst>
              <a:ext uri="{FF2B5EF4-FFF2-40B4-BE49-F238E27FC236}">
                <a16:creationId xmlns:a16="http://schemas.microsoft.com/office/drawing/2014/main" id="{41BF1B1A-3460-64EA-5909-703F089AF450}"/>
              </a:ext>
            </a:extLst>
          </p:cNvPr>
          <p:cNvSpPr/>
          <p:nvPr/>
        </p:nvSpPr>
        <p:spPr>
          <a:xfrm>
            <a:off x="73692" y="6190725"/>
            <a:ext cx="2878982" cy="501445"/>
          </a:xfrm>
          <a:prstGeom prst="roundRect">
            <a:avLst/>
          </a:prstGeom>
          <a:solidFill>
            <a:schemeClr val="bg1"/>
          </a:solidFill>
          <a:ln w="19050">
            <a:solidFill>
              <a:schemeClr val="accent6">
                <a:lumMod val="20000"/>
                <a:lumOff val="8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Salary: 20k to 33k per year</a:t>
            </a:r>
            <a:endParaRPr lang="en-GB"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Rounded Corners 10">
            <a:extLst>
              <a:ext uri="{FF2B5EF4-FFF2-40B4-BE49-F238E27FC236}">
                <a16:creationId xmlns:a16="http://schemas.microsoft.com/office/drawing/2014/main" id="{94DE2ABB-659B-8816-0B7A-1E3065A2F1A1}"/>
              </a:ext>
            </a:extLst>
          </p:cNvPr>
          <p:cNvSpPr/>
          <p:nvPr/>
        </p:nvSpPr>
        <p:spPr>
          <a:xfrm>
            <a:off x="3156048" y="6190725"/>
            <a:ext cx="2878982" cy="501445"/>
          </a:xfrm>
          <a:prstGeom prst="roundRect">
            <a:avLst/>
          </a:prstGeom>
          <a:solidFill>
            <a:schemeClr val="bg1"/>
          </a:solidFill>
          <a:ln w="19050">
            <a:solidFill>
              <a:schemeClr val="accent6">
                <a:lumMod val="20000"/>
                <a:lumOff val="8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Salary 30 to 40k per year</a:t>
            </a:r>
            <a:endParaRPr lang="en-GB"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Rectangle: Rounded Corners 11">
            <a:extLst>
              <a:ext uri="{FF2B5EF4-FFF2-40B4-BE49-F238E27FC236}">
                <a16:creationId xmlns:a16="http://schemas.microsoft.com/office/drawing/2014/main" id="{87BC3D8D-13D2-0625-30CC-E54220B916B2}"/>
              </a:ext>
            </a:extLst>
          </p:cNvPr>
          <p:cNvSpPr/>
          <p:nvPr/>
        </p:nvSpPr>
        <p:spPr>
          <a:xfrm>
            <a:off x="6353426" y="6190725"/>
            <a:ext cx="2878982" cy="501445"/>
          </a:xfrm>
          <a:prstGeom prst="roundRect">
            <a:avLst/>
          </a:prstGeom>
          <a:solidFill>
            <a:schemeClr val="bg1"/>
          </a:solidFill>
          <a:ln w="19050">
            <a:solidFill>
              <a:schemeClr val="accent6">
                <a:lumMod val="20000"/>
                <a:lumOff val="8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Salary 26 to 30k per year</a:t>
            </a:r>
            <a:endParaRPr lang="en-GB"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Rounded Corners 12">
            <a:extLst>
              <a:ext uri="{FF2B5EF4-FFF2-40B4-BE49-F238E27FC236}">
                <a16:creationId xmlns:a16="http://schemas.microsoft.com/office/drawing/2014/main" id="{CEFC8D15-2EE7-DCAA-E61B-85C2F5E71149}"/>
              </a:ext>
            </a:extLst>
          </p:cNvPr>
          <p:cNvSpPr/>
          <p:nvPr/>
        </p:nvSpPr>
        <p:spPr>
          <a:xfrm>
            <a:off x="9313018" y="6182918"/>
            <a:ext cx="2798372" cy="501445"/>
          </a:xfrm>
          <a:prstGeom prst="roundRect">
            <a:avLst/>
          </a:prstGeom>
          <a:solidFill>
            <a:schemeClr val="bg1"/>
          </a:solidFill>
          <a:ln w="19050">
            <a:solidFill>
              <a:schemeClr val="accent6">
                <a:lumMod val="20000"/>
                <a:lumOff val="80000"/>
              </a:schemeClr>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Salary 41 to 45k per year</a:t>
            </a:r>
            <a:endParaRPr lang="en-GB" sz="12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8" name="Graphic 17" descr="Internet with solid fill">
            <a:extLst>
              <a:ext uri="{FF2B5EF4-FFF2-40B4-BE49-F238E27FC236}">
                <a16:creationId xmlns:a16="http://schemas.microsoft.com/office/drawing/2014/main" id="{ED6AEA98-DF95-9310-D0E0-6B545A58202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73397" y="1040187"/>
            <a:ext cx="914400" cy="914400"/>
          </a:xfrm>
          <a:prstGeom prst="rect">
            <a:avLst/>
          </a:prstGeom>
        </p:spPr>
      </p:pic>
      <p:pic>
        <p:nvPicPr>
          <p:cNvPr id="20" name="Graphic 19" descr="Classroom with solid fill">
            <a:extLst>
              <a:ext uri="{FF2B5EF4-FFF2-40B4-BE49-F238E27FC236}">
                <a16:creationId xmlns:a16="http://schemas.microsoft.com/office/drawing/2014/main" id="{DE268555-1439-D155-E622-9111FC0C971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353388" y="1091509"/>
            <a:ext cx="748212" cy="748212"/>
          </a:xfrm>
          <a:prstGeom prst="rect">
            <a:avLst/>
          </a:prstGeom>
        </p:spPr>
      </p:pic>
      <p:pic>
        <p:nvPicPr>
          <p:cNvPr id="22" name="Graphic 21" descr="Forest scene outline">
            <a:extLst>
              <a:ext uri="{FF2B5EF4-FFF2-40B4-BE49-F238E27FC236}">
                <a16:creationId xmlns:a16="http://schemas.microsoft.com/office/drawing/2014/main" id="{A89BB365-F2FF-6C73-7196-9E548E7DF00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7367192" y="1091509"/>
            <a:ext cx="748212" cy="748212"/>
          </a:xfrm>
          <a:prstGeom prst="rect">
            <a:avLst/>
          </a:prstGeom>
        </p:spPr>
      </p:pic>
      <p:pic>
        <p:nvPicPr>
          <p:cNvPr id="24" name="Graphic 23" descr="Owl with solid fill">
            <a:extLst>
              <a:ext uri="{FF2B5EF4-FFF2-40B4-BE49-F238E27FC236}">
                <a16:creationId xmlns:a16="http://schemas.microsoft.com/office/drawing/2014/main" id="{74080EBE-2AF4-8FF2-271A-0DEC6D3EDCE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0409899" y="1213896"/>
            <a:ext cx="685219" cy="685219"/>
          </a:xfrm>
          <a:prstGeom prst="rect">
            <a:avLst/>
          </a:prstGeom>
        </p:spPr>
      </p:pic>
      <p:sp>
        <p:nvSpPr>
          <p:cNvPr id="26" name="TextBox 25">
            <a:extLst>
              <a:ext uri="{FF2B5EF4-FFF2-40B4-BE49-F238E27FC236}">
                <a16:creationId xmlns:a16="http://schemas.microsoft.com/office/drawing/2014/main" id="{000848CF-FEA8-E980-C55B-41EE315A0718}"/>
              </a:ext>
            </a:extLst>
          </p:cNvPr>
          <p:cNvSpPr txBox="1"/>
          <p:nvPr/>
        </p:nvSpPr>
        <p:spPr>
          <a:xfrm>
            <a:off x="101704" y="65861"/>
            <a:ext cx="9838572" cy="1015663"/>
          </a:xfrm>
          <a:prstGeom prst="rect">
            <a:avLst/>
          </a:prstGeom>
          <a:noFill/>
        </p:spPr>
        <p:txBody>
          <a:bodyPr wrap="square" rtlCol="0">
            <a:spAutoFit/>
          </a:bodyPr>
          <a:lstStyle/>
          <a:p>
            <a:r>
              <a:rPr lang="en-US" sz="2800" b="1" dirty="0">
                <a:latin typeface="Open sans" panose="020B0606030504020204" pitchFamily="34" charset="0"/>
                <a:ea typeface="Open sans" panose="020B0606030504020204" pitchFamily="34" charset="0"/>
                <a:cs typeface="Open sans" panose="020B0606030504020204" pitchFamily="34" charset="0"/>
              </a:rPr>
              <a:t>Geographical careers in the conservation sector</a:t>
            </a:r>
          </a:p>
          <a:p>
            <a:r>
              <a:rPr lang="en-US" sz="3200" b="1" dirty="0">
                <a:latin typeface="Open sans" panose="020B0606030504020204" pitchFamily="34" charset="0"/>
                <a:ea typeface="Open sans" panose="020B0606030504020204" pitchFamily="34" charset="0"/>
                <a:cs typeface="Open sans" panose="020B0606030504020204" pitchFamily="34" charset="0"/>
              </a:rPr>
              <a:t>Job Roles</a:t>
            </a:r>
            <a:endParaRPr lang="en-GB" sz="32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27" name="Picture 26">
            <a:extLst>
              <a:ext uri="{FF2B5EF4-FFF2-40B4-BE49-F238E27FC236}">
                <a16:creationId xmlns:a16="http://schemas.microsoft.com/office/drawing/2014/main" id="{4F1CA808-C44D-2DBE-775F-C22A3E8F83BD}"/>
              </a:ext>
            </a:extLst>
          </p:cNvPr>
          <p:cNvPicPr>
            <a:picLocks noChangeAspect="1"/>
          </p:cNvPicPr>
          <p:nvPr/>
        </p:nvPicPr>
        <p:blipFill>
          <a:blip r:embed="rId10">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9902757" y="111468"/>
            <a:ext cx="2137688" cy="1515125"/>
          </a:xfrm>
          <a:prstGeom prst="rect">
            <a:avLst/>
          </a:prstGeom>
        </p:spPr>
      </p:pic>
    </p:spTree>
    <p:extLst>
      <p:ext uri="{BB962C8B-B14F-4D97-AF65-F5344CB8AC3E}">
        <p14:creationId xmlns:p14="http://schemas.microsoft.com/office/powerpoint/2010/main" val="72213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E3D3C80-DA8A-C687-9438-BCE1356EB025}"/>
              </a:ext>
            </a:extLst>
          </p:cNvPr>
          <p:cNvSpPr txBox="1"/>
          <p:nvPr/>
        </p:nvSpPr>
        <p:spPr>
          <a:xfrm>
            <a:off x="2106592" y="1081524"/>
            <a:ext cx="5056737" cy="5683294"/>
          </a:xfrm>
          <a:prstGeom prst="roundRect">
            <a:avLst/>
          </a:prstGeom>
          <a:solidFill>
            <a:srgbClr val="FFFFCC"/>
          </a:solidFill>
        </p:spPr>
        <p:txBody>
          <a:bodyPr wrap="square" rtlCol="0">
            <a:spAutoFit/>
          </a:bodyPr>
          <a:lstStyle/>
          <a:p>
            <a:r>
              <a:rPr lang="en-US" sz="1100" b="1" dirty="0">
                <a:latin typeface="Open sans" panose="020B0606030504020204" pitchFamily="34" charset="0"/>
                <a:ea typeface="Open sans" panose="020B0606030504020204" pitchFamily="34" charset="0"/>
                <a:cs typeface="Open sans" panose="020B0606030504020204" pitchFamily="34" charset="0"/>
              </a:rPr>
              <a:t>Meet Chris </a:t>
            </a:r>
            <a:br>
              <a:rPr lang="en-US" sz="1100" dirty="0">
                <a:latin typeface="Open sans" panose="020B0606030504020204" pitchFamily="34" charset="0"/>
                <a:ea typeface="Open sans" panose="020B0606030504020204" pitchFamily="34" charset="0"/>
                <a:cs typeface="Open sans" panose="020B0606030504020204" pitchFamily="34" charset="0"/>
              </a:rPr>
            </a:br>
            <a:endParaRPr lang="en-US" sz="1100" dirty="0">
              <a:latin typeface="Open sans" panose="020B0606030504020204" pitchFamily="34" charset="0"/>
              <a:ea typeface="Open sans" panose="020B0606030504020204" pitchFamily="34" charset="0"/>
              <a:cs typeface="Open sans" panose="020B0606030504020204" pitchFamily="34" charset="0"/>
            </a:endParaRPr>
          </a:p>
          <a:p>
            <a:r>
              <a:rPr lang="en-US" sz="1100" b="1" dirty="0">
                <a:latin typeface="Open sans" panose="020B0606030504020204" pitchFamily="34" charset="0"/>
                <a:ea typeface="Open sans" panose="020B0606030504020204" pitchFamily="34" charset="0"/>
                <a:cs typeface="Open sans" panose="020B0606030504020204" pitchFamily="34" charset="0"/>
              </a:rPr>
              <a:t>Chris is an Area Ranger for the National Trust Formby. </a:t>
            </a:r>
          </a:p>
          <a:p>
            <a:endParaRPr lang="en-US" sz="1100" dirty="0">
              <a:latin typeface="Open sans" panose="020B0606030504020204" pitchFamily="34" charset="0"/>
              <a:ea typeface="Open sans" panose="020B0606030504020204" pitchFamily="34" charset="0"/>
              <a:cs typeface="Open sans" panose="020B0606030504020204" pitchFamily="34" charset="0"/>
            </a:endParaRPr>
          </a:p>
          <a:p>
            <a:r>
              <a:rPr lang="en-US" sz="1100" b="1" dirty="0">
                <a:latin typeface="Open sans" panose="020B0606030504020204" pitchFamily="34" charset="0"/>
                <a:ea typeface="Open sans" panose="020B0606030504020204" pitchFamily="34" charset="0"/>
                <a:cs typeface="Open sans" panose="020B0606030504020204" pitchFamily="34" charset="0"/>
              </a:rPr>
              <a:t>What is an Area Ranger? </a:t>
            </a:r>
          </a:p>
          <a:p>
            <a:pPr>
              <a:lnSpc>
                <a:spcPct val="150000"/>
              </a:lnSpc>
            </a:pPr>
            <a:r>
              <a:rPr lang="en-US" sz="1100" dirty="0">
                <a:latin typeface="Open sans" panose="020B0606030504020204" pitchFamily="34" charset="0"/>
                <a:ea typeface="Open sans" panose="020B0606030504020204" pitchFamily="34" charset="0"/>
                <a:cs typeface="Open sans" panose="020B0606030504020204" pitchFamily="34" charset="0"/>
              </a:rPr>
              <a:t>I'm responsible for managing the ranger team, of which there's around five of us, and we are the people on the ground who deliver habitat conservation work and access improvements across the site. Our goal is to protect and conserve the habitats we have at Formby, ensuring not only that our rare species thrive, but that we enhance the whole site's biodiversity. Our focus is the sand dune habitat, as this is the most threatened and therefore of greatest priority. The majority of Formby, and the Sefton Coast, is a SSSI, which stands for Site of Special Scientific Interest, meaning it's protected by law in England. Our job is to preserve these habitats, ensuring the species they support are doing well, and at the same time aligning this with the impact of our visitors, allowing people to engage with nature on site and enjoy the benefits of being in green and blue space. My job is entirely focused at Formby because of its size, complexity, visitor numbers, and national and international habitat designations, but some rangers work across a number of different sites</a:t>
            </a:r>
          </a:p>
        </p:txBody>
      </p:sp>
      <p:pic>
        <p:nvPicPr>
          <p:cNvPr id="5" name="Picture 4">
            <a:extLst>
              <a:ext uri="{FF2B5EF4-FFF2-40B4-BE49-F238E27FC236}">
                <a16:creationId xmlns:a16="http://schemas.microsoft.com/office/drawing/2014/main" id="{2E59FF2C-124B-D005-403A-7C78962A21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042" y="2083700"/>
            <a:ext cx="1862442" cy="1862442"/>
          </a:xfrm>
          <a:prstGeom prst="rect">
            <a:avLst/>
          </a:prstGeom>
        </p:spPr>
      </p:pic>
      <p:pic>
        <p:nvPicPr>
          <p:cNvPr id="7" name="Graphic 6" descr="Wave Gesture with solid fill">
            <a:extLst>
              <a:ext uri="{FF2B5EF4-FFF2-40B4-BE49-F238E27FC236}">
                <a16:creationId xmlns:a16="http://schemas.microsoft.com/office/drawing/2014/main" id="{0765ABA4-23B5-B664-1CB2-FE5A4F59D43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222530" y="1190236"/>
            <a:ext cx="392376" cy="392376"/>
          </a:xfrm>
          <a:prstGeom prst="rect">
            <a:avLst/>
          </a:prstGeom>
        </p:spPr>
      </p:pic>
      <p:pic>
        <p:nvPicPr>
          <p:cNvPr id="15" name="Picture 14">
            <a:extLst>
              <a:ext uri="{FF2B5EF4-FFF2-40B4-BE49-F238E27FC236}">
                <a16:creationId xmlns:a16="http://schemas.microsoft.com/office/drawing/2014/main" id="{90028CF9-8930-3ED4-79DB-3AA177B88241}"/>
              </a:ext>
            </a:extLst>
          </p:cNvPr>
          <p:cNvPicPr>
            <a:picLocks noChangeAspect="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9902757" y="111468"/>
            <a:ext cx="2137688" cy="1515125"/>
          </a:xfrm>
          <a:prstGeom prst="rect">
            <a:avLst/>
          </a:prstGeom>
        </p:spPr>
      </p:pic>
      <p:sp>
        <p:nvSpPr>
          <p:cNvPr id="17" name="TextBox 16">
            <a:extLst>
              <a:ext uri="{FF2B5EF4-FFF2-40B4-BE49-F238E27FC236}">
                <a16:creationId xmlns:a16="http://schemas.microsoft.com/office/drawing/2014/main" id="{732C3C75-3171-93C6-A8EC-D90A614D419D}"/>
              </a:ext>
            </a:extLst>
          </p:cNvPr>
          <p:cNvSpPr txBox="1"/>
          <p:nvPr/>
        </p:nvSpPr>
        <p:spPr>
          <a:xfrm>
            <a:off x="101704" y="65861"/>
            <a:ext cx="9838572" cy="954107"/>
          </a:xfrm>
          <a:prstGeom prst="rect">
            <a:avLst/>
          </a:prstGeom>
          <a:noFill/>
        </p:spPr>
        <p:txBody>
          <a:bodyPr wrap="square" rtlCol="0">
            <a:spAutoFit/>
          </a:bodyPr>
          <a:lstStyle/>
          <a:p>
            <a:r>
              <a:rPr lang="en-US" sz="2800" b="1" dirty="0">
                <a:latin typeface="Open sans" panose="020B0606030504020204" pitchFamily="34" charset="0"/>
                <a:ea typeface="Open sans" panose="020B0606030504020204" pitchFamily="34" charset="0"/>
                <a:cs typeface="Open sans" panose="020B0606030504020204" pitchFamily="34" charset="0"/>
              </a:rPr>
              <a:t>Geographical careers in the conservation sector</a:t>
            </a:r>
          </a:p>
          <a:p>
            <a:r>
              <a:rPr lang="en-US" sz="2800" b="1" dirty="0">
                <a:latin typeface="Open sans" panose="020B0606030504020204" pitchFamily="34" charset="0"/>
                <a:ea typeface="Open sans" panose="020B0606030504020204" pitchFamily="34" charset="0"/>
                <a:cs typeface="Open sans" panose="020B0606030504020204" pitchFamily="34" charset="0"/>
              </a:rPr>
              <a:t>Meet the Geographer</a:t>
            </a:r>
            <a:endParaRPr lang="en-GB" sz="28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20" name="Picture 6" descr="No photo description available.">
            <a:extLst>
              <a:ext uri="{FF2B5EF4-FFF2-40B4-BE49-F238E27FC236}">
                <a16:creationId xmlns:a16="http://schemas.microsoft.com/office/drawing/2014/main" id="{10CCC544-7E13-4A6D-0F90-59E49E60CE8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041" y="4190433"/>
            <a:ext cx="1862443" cy="186244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E0BAD824-DDA7-C5C7-548F-FC9E16B3BC6A}"/>
              </a:ext>
            </a:extLst>
          </p:cNvPr>
          <p:cNvSpPr txBox="1"/>
          <p:nvPr/>
        </p:nvSpPr>
        <p:spPr>
          <a:xfrm>
            <a:off x="7268437" y="1137904"/>
            <a:ext cx="4586932" cy="3162426"/>
          </a:xfrm>
          <a:prstGeom prst="roundRect">
            <a:avLst/>
          </a:prstGeom>
          <a:solidFill>
            <a:srgbClr val="FFFFCC"/>
          </a:solidFill>
        </p:spPr>
        <p:txBody>
          <a:bodyPr wrap="square">
            <a:spAutoFit/>
          </a:bodyPr>
          <a:lstStyle/>
          <a:p>
            <a:pPr>
              <a:lnSpc>
                <a:spcPct val="150000"/>
              </a:lnSpc>
            </a:pPr>
            <a:r>
              <a:rPr lang="en-US" sz="1100" b="1" dirty="0">
                <a:latin typeface="Open sans" panose="020B0606030504020204" pitchFamily="34" charset="0"/>
                <a:ea typeface="Open sans" panose="020B0606030504020204" pitchFamily="34" charset="0"/>
                <a:cs typeface="Open sans" panose="020B0606030504020204" pitchFamily="34" charset="0"/>
              </a:rPr>
              <a:t>What does a day-in-the life look like for you? </a:t>
            </a:r>
          </a:p>
          <a:p>
            <a:pPr fontAlgn="base">
              <a:lnSpc>
                <a:spcPct val="150000"/>
              </a:lnSpc>
            </a:pPr>
            <a:r>
              <a:rPr lang="en-US" sz="1100" dirty="0">
                <a:latin typeface="Open sans" panose="020B0606030504020204" pitchFamily="34" charset="0"/>
                <a:ea typeface="Open sans" panose="020B0606030504020204" pitchFamily="34" charset="0"/>
                <a:cs typeface="Open sans" panose="020B0606030504020204" pitchFamily="34" charset="0"/>
              </a:rPr>
              <a:t>It's a mixture of office work and on-site work, and it's very seasonal. In the spring, we're doing a lot of access work and beginning our species monitoring, particularly with rare amphibians and reptiles that we have on site. We start this around April when they begin to emerge. More monitoring and surveying in the summer months, as well as grassland management, invasive species removal, and visitor engagement work. Then in the autumn and winter period we focus on woodland management, as this is outside of bird nesting season.</a:t>
            </a:r>
            <a:endParaRPr lang="en-US" sz="11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13496D6B-3624-237E-2A5A-5782E0030D3D}"/>
              </a:ext>
            </a:extLst>
          </p:cNvPr>
          <p:cNvSpPr txBox="1"/>
          <p:nvPr/>
        </p:nvSpPr>
        <p:spPr>
          <a:xfrm>
            <a:off x="7268437" y="4393315"/>
            <a:ext cx="4586932" cy="2319642"/>
          </a:xfrm>
          <a:prstGeom prst="roundRect">
            <a:avLst/>
          </a:prstGeom>
          <a:solidFill>
            <a:srgbClr val="FFFFCC"/>
          </a:solidFill>
        </p:spPr>
        <p:txBody>
          <a:bodyPr wrap="square">
            <a:spAutoFit/>
          </a:bodyPr>
          <a:lstStyle/>
          <a:p>
            <a:pPr>
              <a:lnSpc>
                <a:spcPct val="150000"/>
              </a:lnSpc>
            </a:pPr>
            <a:r>
              <a:rPr lang="en-US" sz="1100" b="1" dirty="0">
                <a:latin typeface="Open sans" panose="020B0606030504020204" pitchFamily="34" charset="0"/>
                <a:ea typeface="Open sans" panose="020B0606030504020204" pitchFamily="34" charset="0"/>
                <a:cs typeface="Open sans" panose="020B0606030504020204" pitchFamily="34" charset="0"/>
              </a:rPr>
              <a:t>Why did you Choose Geography? </a:t>
            </a:r>
          </a:p>
          <a:p>
            <a:pPr>
              <a:lnSpc>
                <a:spcPct val="150000"/>
              </a:lnSpc>
            </a:pPr>
            <a:r>
              <a:rPr lang="en-US" sz="1100" dirty="0">
                <a:latin typeface="Open sans" panose="020B0606030504020204" pitchFamily="34" charset="0"/>
                <a:ea typeface="Open sans" panose="020B0606030504020204" pitchFamily="34" charset="0"/>
                <a:cs typeface="Open sans" panose="020B0606030504020204" pitchFamily="34" charset="0"/>
              </a:rPr>
              <a:t>I loved geography at school and really enjoyed just learning about nature and the environment, so I went on to study A level geography after doing GCSE geography. It was never my best subject, but it was always something I loved learning about. I loved the field trips, the opportunity to be outdoors in beautiful spaces, and then I decided to pursue this interest at university, doing a BSc geography degree at the University of Leeds.</a:t>
            </a:r>
          </a:p>
        </p:txBody>
      </p:sp>
    </p:spTree>
    <p:extLst>
      <p:ext uri="{BB962C8B-B14F-4D97-AF65-F5344CB8AC3E}">
        <p14:creationId xmlns:p14="http://schemas.microsoft.com/office/powerpoint/2010/main" val="4145664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04E71-537C-E1EC-447C-E8C6F4260D8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1D3EBC8-E049-EBAE-7101-28D13DACA15D}"/>
              </a:ext>
            </a:extLst>
          </p:cNvPr>
          <p:cNvSpPr txBox="1"/>
          <p:nvPr/>
        </p:nvSpPr>
        <p:spPr>
          <a:xfrm>
            <a:off x="74500" y="1081524"/>
            <a:ext cx="5944445" cy="5778505"/>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Starter Activity </a:t>
            </a:r>
          </a:p>
          <a:p>
            <a:endParaRPr lang="en-US" sz="1100" dirty="0">
              <a:latin typeface="Open sans" panose="020B0606030504020204" pitchFamily="34" charset="0"/>
              <a:ea typeface="Open sans" panose="020B0606030504020204" pitchFamily="34" charset="0"/>
              <a:cs typeface="Open sans" panose="020B0606030504020204" pitchFamily="34" charset="0"/>
            </a:endParaRPr>
          </a:p>
          <a:p>
            <a:r>
              <a:rPr lang="en-US" sz="1100" b="1" dirty="0">
                <a:latin typeface="Open sans" panose="020B0606030504020204" pitchFamily="34" charset="0"/>
                <a:ea typeface="Open sans" panose="020B0606030504020204" pitchFamily="34" charset="0"/>
                <a:cs typeface="Open sans" panose="020B0606030504020204" pitchFamily="34" charset="0"/>
              </a:rPr>
              <a:t>Using the careers information on the previous page, complete the following tasks</a:t>
            </a:r>
          </a:p>
          <a:p>
            <a:endParaRPr lang="en-US" sz="1100" b="1" dirty="0">
              <a:latin typeface="Open sans" panose="020B0606030504020204" pitchFamily="34" charset="0"/>
              <a:ea typeface="Open sans" panose="020B0606030504020204" pitchFamily="34" charset="0"/>
              <a:cs typeface="Open sans" panose="020B0606030504020204" pitchFamily="34" charset="0"/>
            </a:endParaRPr>
          </a:p>
          <a:p>
            <a:r>
              <a:rPr lang="en-US" sz="1100" b="1" dirty="0">
                <a:latin typeface="Open sans" panose="020B0606030504020204" pitchFamily="34" charset="0"/>
                <a:ea typeface="Open sans" panose="020B0606030504020204" pitchFamily="34" charset="0"/>
                <a:cs typeface="Open sans" panose="020B0606030504020204" pitchFamily="34" charset="0"/>
              </a:rPr>
              <a:t> 1. Circle the correct definition of conservation </a:t>
            </a:r>
          </a:p>
          <a:p>
            <a:endParaRPr lang="en-US" sz="11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100" dirty="0">
                <a:latin typeface="Open sans" panose="020B0606030504020204" pitchFamily="34" charset="0"/>
                <a:ea typeface="Open sans" panose="020B0606030504020204" pitchFamily="34" charset="0"/>
                <a:cs typeface="Open sans" panose="020B0606030504020204" pitchFamily="34" charset="0"/>
              </a:rPr>
              <a:t>a. Conservation involves isolating natural habitats from human activity </a:t>
            </a: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dirty="0">
                <a:latin typeface="Open sans" panose="020B0606030504020204" pitchFamily="34" charset="0"/>
                <a:ea typeface="Open sans" panose="020B0606030504020204" pitchFamily="34" charset="0"/>
                <a:cs typeface="Open sans" panose="020B0606030504020204" pitchFamily="34" charset="0"/>
              </a:rPr>
              <a:t>b. Conservation involves protecting natural habitats and species </a:t>
            </a: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dirty="0">
                <a:latin typeface="Open sans" panose="020B0606030504020204" pitchFamily="34" charset="0"/>
                <a:ea typeface="Open sans" panose="020B0606030504020204" pitchFamily="34" charset="0"/>
                <a:cs typeface="Open sans" panose="020B0606030504020204" pitchFamily="34" charset="0"/>
              </a:rPr>
              <a:t>c. Conservation involves clearing natural habitats for industrial development and economic growth </a:t>
            </a:r>
            <a:br>
              <a:rPr lang="en-US" sz="1100" dirty="0">
                <a:latin typeface="Open sans" panose="020B0606030504020204" pitchFamily="34" charset="0"/>
                <a:ea typeface="Open sans" panose="020B0606030504020204" pitchFamily="34" charset="0"/>
                <a:cs typeface="Open sans" panose="020B0606030504020204" pitchFamily="34" charset="0"/>
              </a:rPr>
            </a:br>
            <a:endParaRPr lang="en-US" sz="1100" b="1" dirty="0">
              <a:latin typeface="Open sans" panose="020B0606030504020204" pitchFamily="34" charset="0"/>
              <a:ea typeface="Open sans" panose="020B0606030504020204" pitchFamily="34" charset="0"/>
              <a:cs typeface="Open sans" panose="020B0606030504020204" pitchFamily="34" charset="0"/>
            </a:endParaRPr>
          </a:p>
          <a:p>
            <a:r>
              <a:rPr lang="en-US" sz="1100" b="1" dirty="0">
                <a:latin typeface="Open sans" panose="020B0606030504020204" pitchFamily="34" charset="0"/>
                <a:ea typeface="Open sans" panose="020B0606030504020204" pitchFamily="34" charset="0"/>
                <a:cs typeface="Open sans" panose="020B0606030504020204" pitchFamily="34" charset="0"/>
              </a:rPr>
              <a:t>2. What is the difference between the </a:t>
            </a:r>
            <a:r>
              <a:rPr lang="en-US" sz="1100" b="1" u="sng" dirty="0">
                <a:latin typeface="Open sans" panose="020B0606030504020204" pitchFamily="34" charset="0"/>
                <a:ea typeface="Open sans" panose="020B0606030504020204" pitchFamily="34" charset="0"/>
                <a:cs typeface="Open sans" panose="020B0606030504020204" pitchFamily="34" charset="0"/>
              </a:rPr>
              <a:t>National Trust </a:t>
            </a:r>
            <a:r>
              <a:rPr lang="en-US" sz="1100" b="1" dirty="0">
                <a:latin typeface="Open sans" panose="020B0606030504020204" pitchFamily="34" charset="0"/>
                <a:ea typeface="Open sans" panose="020B0606030504020204" pitchFamily="34" charset="0"/>
                <a:cs typeface="Open sans" panose="020B0606030504020204" pitchFamily="34" charset="0"/>
              </a:rPr>
              <a:t>and the </a:t>
            </a:r>
            <a:r>
              <a:rPr lang="en-US" sz="1100" b="1" u="sng" dirty="0">
                <a:latin typeface="Open sans" panose="020B0606030504020204" pitchFamily="34" charset="0"/>
                <a:ea typeface="Open sans" panose="020B0606030504020204" pitchFamily="34" charset="0"/>
                <a:cs typeface="Open sans" panose="020B0606030504020204" pitchFamily="34" charset="0"/>
              </a:rPr>
              <a:t>Wildlife Trust </a:t>
            </a:r>
          </a:p>
          <a:p>
            <a:endParaRPr lang="en-US" sz="1100" dirty="0">
              <a:latin typeface="Open sans" panose="020B0606030504020204" pitchFamily="34" charset="0"/>
              <a:ea typeface="Open sans" panose="020B0606030504020204" pitchFamily="34" charset="0"/>
              <a:cs typeface="Open sans" panose="020B0606030504020204" pitchFamily="34" charset="0"/>
            </a:endParaRPr>
          </a:p>
          <a:p>
            <a:endParaRPr lang="en-US" sz="1100" dirty="0">
              <a:latin typeface="Open sans" panose="020B0606030504020204" pitchFamily="34" charset="0"/>
              <a:ea typeface="Open sans" panose="020B0606030504020204" pitchFamily="34" charset="0"/>
              <a:cs typeface="Open sans" panose="020B0606030504020204" pitchFamily="34" charset="0"/>
            </a:endParaRPr>
          </a:p>
          <a:p>
            <a:endParaRPr lang="en-US" sz="1100" dirty="0">
              <a:latin typeface="Open sans" panose="020B0606030504020204" pitchFamily="34" charset="0"/>
              <a:ea typeface="Open sans" panose="020B0606030504020204" pitchFamily="34" charset="0"/>
              <a:cs typeface="Open sans" panose="020B0606030504020204" pitchFamily="34" charset="0"/>
            </a:endParaRPr>
          </a:p>
          <a:p>
            <a:r>
              <a:rPr lang="en-US" sz="1100" dirty="0">
                <a:latin typeface="Open sans" panose="020B0606030504020204" pitchFamily="34" charset="0"/>
                <a:ea typeface="Open sans" panose="020B0606030504020204" pitchFamily="34" charset="0"/>
                <a:cs typeface="Open sans" panose="020B0606030504020204" pitchFamily="34" charset="0"/>
              </a:rPr>
              <a:t>3. Circle the odd one out </a:t>
            </a:r>
            <a:br>
              <a:rPr lang="en-US" sz="1100" dirty="0">
                <a:latin typeface="Open sans" panose="020B0606030504020204" pitchFamily="34" charset="0"/>
                <a:ea typeface="Open sans" panose="020B0606030504020204" pitchFamily="34" charset="0"/>
                <a:cs typeface="Open sans" panose="020B0606030504020204" pitchFamily="34" charset="0"/>
              </a:rPr>
            </a:b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dirty="0" err="1">
                <a:latin typeface="Open sans" panose="020B0606030504020204" pitchFamily="34" charset="0"/>
                <a:ea typeface="Open sans" panose="020B0606030504020204" pitchFamily="34" charset="0"/>
                <a:cs typeface="Open sans" panose="020B0606030504020204" pitchFamily="34" charset="0"/>
              </a:rPr>
              <a:t>i</a:t>
            </a:r>
            <a:r>
              <a:rPr lang="en-US" sz="1100" dirty="0">
                <a:latin typeface="Open sans" panose="020B0606030504020204" pitchFamily="34" charset="0"/>
                <a:ea typeface="Open sans" panose="020B0606030504020204" pitchFamily="34" charset="0"/>
                <a:cs typeface="Open sans" panose="020B0606030504020204" pitchFamily="34" charset="0"/>
              </a:rPr>
              <a:t>. a) City for Trees b) Woodland Trust c) RSPB </a:t>
            </a:r>
            <a:br>
              <a:rPr lang="en-US" sz="1100" dirty="0">
                <a:latin typeface="Open sans" panose="020B0606030504020204" pitchFamily="34" charset="0"/>
                <a:ea typeface="Open sans" panose="020B0606030504020204" pitchFamily="34" charset="0"/>
                <a:cs typeface="Open sans" panose="020B0606030504020204" pitchFamily="34" charset="0"/>
              </a:rPr>
            </a:b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dirty="0">
                <a:latin typeface="Open sans" panose="020B0606030504020204" pitchFamily="34" charset="0"/>
                <a:ea typeface="Open sans" panose="020B0606030504020204" pitchFamily="34" charset="0"/>
                <a:cs typeface="Open sans" panose="020B0606030504020204" pitchFamily="34" charset="0"/>
              </a:rPr>
              <a:t>Explain</a:t>
            </a:r>
          </a:p>
          <a:p>
            <a:r>
              <a:rPr lang="en-US" sz="1100" dirty="0">
                <a:latin typeface="Open sans" panose="020B0606030504020204" pitchFamily="34" charset="0"/>
                <a:ea typeface="Open sans" panose="020B0606030504020204" pitchFamily="34" charset="0"/>
                <a:cs typeface="Open sans" panose="020B0606030504020204" pitchFamily="34" charset="0"/>
              </a:rPr>
              <a:t>……………………………………………………………………………………………………………………………………………………………………………………………………………………………………………………………………………………</a:t>
            </a:r>
          </a:p>
          <a:p>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dirty="0">
                <a:latin typeface="Open sans" panose="020B0606030504020204" pitchFamily="34" charset="0"/>
                <a:ea typeface="Open sans" panose="020B0606030504020204" pitchFamily="34" charset="0"/>
                <a:cs typeface="Open sans" panose="020B0606030504020204" pitchFamily="34" charset="0"/>
              </a:rPr>
              <a:t>ii. a) Natural Resources Wales b) Butterfly Conservation c) Woodland Trust </a:t>
            </a:r>
          </a:p>
          <a:p>
            <a:endParaRPr lang="en-US" sz="1100" dirty="0">
              <a:latin typeface="Open sans" panose="020B0606030504020204" pitchFamily="34" charset="0"/>
              <a:ea typeface="Open sans" panose="020B0606030504020204" pitchFamily="34" charset="0"/>
              <a:cs typeface="Open sans" panose="020B0606030504020204" pitchFamily="34" charset="0"/>
            </a:endParaRPr>
          </a:p>
          <a:p>
            <a:r>
              <a:rPr lang="en-US" sz="1100" dirty="0">
                <a:latin typeface="Open sans" panose="020B0606030504020204" pitchFamily="34" charset="0"/>
                <a:ea typeface="Open sans" panose="020B0606030504020204" pitchFamily="34" charset="0"/>
                <a:cs typeface="Open sans" panose="020B0606030504020204" pitchFamily="34" charset="0"/>
              </a:rPr>
              <a:t>Explain</a:t>
            </a:r>
          </a:p>
          <a:p>
            <a:pPr>
              <a:lnSpc>
                <a:spcPct val="150000"/>
              </a:lnSpc>
            </a:pPr>
            <a:r>
              <a:rPr lang="en-US" sz="1100" dirty="0">
                <a:latin typeface="Open sans" panose="020B0606030504020204" pitchFamily="34" charset="0"/>
                <a:ea typeface="Open sans" panose="020B0606030504020204" pitchFamily="34" charset="0"/>
                <a:cs typeface="Open sans" panose="020B0606030504020204" pitchFamily="34" charset="0"/>
              </a:rPr>
              <a:t>…………………………………………………………………………………………………………………………………………………………………………………………………………………………………………………………………………………….</a:t>
            </a:r>
          </a:p>
          <a:p>
            <a:endParaRPr lang="en-US" sz="1100"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BE3B6EF9-7CE5-3858-FDF5-DCA4D2771D72}"/>
              </a:ext>
            </a:extLst>
          </p:cNvPr>
          <p:cNvSpPr txBox="1"/>
          <p:nvPr/>
        </p:nvSpPr>
        <p:spPr>
          <a:xfrm>
            <a:off x="6215735" y="1081524"/>
            <a:ext cx="5627920" cy="6132448"/>
          </a:xfrm>
          <a:prstGeom prst="rect">
            <a:avLst/>
          </a:prstGeom>
          <a:noFill/>
        </p:spPr>
        <p:txBody>
          <a:bodyPr wrap="square" rtlCol="0">
            <a:spAutoFit/>
          </a:bodyPr>
          <a:lstStyle/>
          <a:p>
            <a:r>
              <a:rPr lang="en-US" sz="1200" b="1" dirty="0">
                <a:latin typeface="Open sans" panose="020B0606030504020204" pitchFamily="34" charset="0"/>
                <a:ea typeface="Open sans" panose="020B0606030504020204" pitchFamily="34" charset="0"/>
                <a:cs typeface="Open sans" panose="020B0606030504020204" pitchFamily="34" charset="0"/>
              </a:rPr>
              <a:t>Comprehension Activity </a:t>
            </a:r>
          </a:p>
          <a:p>
            <a:endParaRPr lang="en-US" sz="1200" b="1" dirty="0">
              <a:latin typeface="Open sans" panose="020B0606030504020204" pitchFamily="34" charset="0"/>
              <a:ea typeface="Open sans" panose="020B0606030504020204" pitchFamily="34" charset="0"/>
              <a:cs typeface="Open sans" panose="020B0606030504020204" pitchFamily="34" charset="0"/>
            </a:endParaRPr>
          </a:p>
          <a:p>
            <a:r>
              <a:rPr lang="en-US" sz="1100" b="1" dirty="0">
                <a:latin typeface="Open sans" panose="020B0606030504020204" pitchFamily="34" charset="0"/>
                <a:ea typeface="Open sans" panose="020B0606030504020204" pitchFamily="34" charset="0"/>
                <a:cs typeface="Open sans" panose="020B0606030504020204" pitchFamily="34" charset="0"/>
              </a:rPr>
              <a:t>Read Chris’s profile and answer the questions </a:t>
            </a:r>
          </a:p>
          <a:p>
            <a:endParaRPr lang="en-US" sz="1100" b="1" dirty="0">
              <a:latin typeface="Open sans" panose="020B0606030504020204" pitchFamily="34" charset="0"/>
              <a:ea typeface="Open sans" panose="020B0606030504020204" pitchFamily="34" charset="0"/>
              <a:cs typeface="Open sans" panose="020B0606030504020204" pitchFamily="34" charset="0"/>
            </a:endParaRPr>
          </a:p>
          <a:p>
            <a:pPr marL="228600" indent="-228600">
              <a:buAutoNum type="arabicPeriod"/>
            </a:pPr>
            <a:r>
              <a:rPr lang="en-US" sz="1100" b="1" dirty="0">
                <a:latin typeface="Open sans" panose="020B0606030504020204" pitchFamily="34" charset="0"/>
                <a:ea typeface="Open sans" panose="020B0606030504020204" pitchFamily="34" charset="0"/>
                <a:cs typeface="Open sans" panose="020B0606030504020204" pitchFamily="34" charset="0"/>
              </a:rPr>
              <a:t>What is the main habitat Chris works to help conserve </a:t>
            </a:r>
            <a:br>
              <a:rPr lang="en-US" sz="1100" dirty="0">
                <a:latin typeface="Open sans" panose="020B0606030504020204" pitchFamily="34" charset="0"/>
                <a:ea typeface="Open sans" panose="020B0606030504020204" pitchFamily="34" charset="0"/>
                <a:cs typeface="Open sans" panose="020B0606030504020204" pitchFamily="34" charset="0"/>
              </a:rPr>
            </a:b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dirty="0">
                <a:latin typeface="Open sans" panose="020B0606030504020204" pitchFamily="34" charset="0"/>
                <a:ea typeface="Open sans" panose="020B0606030504020204" pitchFamily="34" charset="0"/>
                <a:cs typeface="Open sans" panose="020B0606030504020204" pitchFamily="34" charset="0"/>
              </a:rPr>
              <a:t>a. beach               b. salt marsh                  c. sand dune </a:t>
            </a:r>
            <a:br>
              <a:rPr lang="en-US" sz="1100" dirty="0">
                <a:latin typeface="Open sans" panose="020B0606030504020204" pitchFamily="34" charset="0"/>
                <a:ea typeface="Open sans" panose="020B0606030504020204" pitchFamily="34" charset="0"/>
                <a:cs typeface="Open sans" panose="020B0606030504020204" pitchFamily="34" charset="0"/>
              </a:rPr>
            </a:br>
            <a:endParaRPr lang="en-US" sz="1100" dirty="0">
              <a:latin typeface="Open sans" panose="020B0606030504020204" pitchFamily="34" charset="0"/>
              <a:ea typeface="Open sans" panose="020B0606030504020204" pitchFamily="34" charset="0"/>
              <a:cs typeface="Open sans" panose="020B0606030504020204" pitchFamily="34" charset="0"/>
            </a:endParaRPr>
          </a:p>
          <a:p>
            <a:pPr marL="228600" indent="-228600">
              <a:lnSpc>
                <a:spcPct val="150000"/>
              </a:lnSpc>
              <a:buAutoNum type="arabicPeriod"/>
            </a:pPr>
            <a:r>
              <a:rPr lang="en-US" sz="1100" b="1" dirty="0">
                <a:latin typeface="Open sans" panose="020B0606030504020204" pitchFamily="34" charset="0"/>
                <a:ea typeface="Open sans" panose="020B0606030504020204" pitchFamily="34" charset="0"/>
                <a:cs typeface="Open sans" panose="020B0606030504020204" pitchFamily="34" charset="0"/>
              </a:rPr>
              <a:t>If a habitat is labelled a triple SI, what does this mean?</a:t>
            </a: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dirty="0">
                <a:latin typeface="Open sans" panose="020B0606030504020204" pitchFamily="34" charset="0"/>
                <a:ea typeface="Open sans" panose="020B0606030504020204" pitchFamily="34" charset="0"/>
                <a:cs typeface="Open sans" panose="020B0606030504020204" pitchFamily="34" charset="0"/>
              </a:rPr>
              <a:t>…………………………………………………………………………………………………………………………………………………………………………………………………………………………………………………………</a:t>
            </a:r>
          </a:p>
          <a:p>
            <a:pPr marL="228600" indent="-228600">
              <a:buAutoNum type="arabicPeriod"/>
            </a:pPr>
            <a:endParaRPr lang="en-US" sz="1100" dirty="0">
              <a:latin typeface="Open sans" panose="020B0606030504020204" pitchFamily="34" charset="0"/>
              <a:ea typeface="Open sans" panose="020B0606030504020204" pitchFamily="34" charset="0"/>
              <a:cs typeface="Open sans" panose="020B0606030504020204" pitchFamily="34" charset="0"/>
            </a:endParaRPr>
          </a:p>
          <a:p>
            <a:pPr marL="228600" indent="-228600">
              <a:buAutoNum type="arabicPeriod"/>
            </a:pPr>
            <a:r>
              <a:rPr lang="en-US" sz="1100" b="1" dirty="0">
                <a:latin typeface="Open sans" panose="020B0606030504020204" pitchFamily="34" charset="0"/>
                <a:ea typeface="Open sans" panose="020B0606030504020204" pitchFamily="34" charset="0"/>
                <a:cs typeface="Open sans" panose="020B0606030504020204" pitchFamily="34" charset="0"/>
              </a:rPr>
              <a:t>Chris’s work is a mixture of office and site work </a:t>
            </a:r>
            <a:br>
              <a:rPr lang="en-US" sz="1100" dirty="0">
                <a:latin typeface="Open sans" panose="020B0606030504020204" pitchFamily="34" charset="0"/>
                <a:ea typeface="Open sans" panose="020B0606030504020204" pitchFamily="34" charset="0"/>
                <a:cs typeface="Open sans" panose="020B0606030504020204" pitchFamily="34" charset="0"/>
              </a:rPr>
            </a:b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dirty="0">
                <a:latin typeface="Open sans" panose="020B0606030504020204" pitchFamily="34" charset="0"/>
                <a:ea typeface="Open sans" panose="020B0606030504020204" pitchFamily="34" charset="0"/>
                <a:cs typeface="Open sans" panose="020B0606030504020204" pitchFamily="34" charset="0"/>
              </a:rPr>
              <a:t>True     False </a:t>
            </a:r>
            <a:br>
              <a:rPr lang="en-US" sz="1100" dirty="0">
                <a:latin typeface="Open sans" panose="020B0606030504020204" pitchFamily="34" charset="0"/>
                <a:ea typeface="Open sans" panose="020B0606030504020204" pitchFamily="34" charset="0"/>
                <a:cs typeface="Open sans" panose="020B0606030504020204" pitchFamily="34" charset="0"/>
              </a:rPr>
            </a:br>
            <a:endParaRPr lang="en-US" sz="1100" dirty="0">
              <a:latin typeface="Open sans" panose="020B0606030504020204" pitchFamily="34" charset="0"/>
              <a:ea typeface="Open sans" panose="020B0606030504020204" pitchFamily="34" charset="0"/>
              <a:cs typeface="Open sans" panose="020B0606030504020204" pitchFamily="34" charset="0"/>
            </a:endParaRPr>
          </a:p>
          <a:p>
            <a:pPr marL="228600" indent="-228600">
              <a:lnSpc>
                <a:spcPct val="150000"/>
              </a:lnSpc>
              <a:buFontTx/>
              <a:buAutoNum type="arabicPeriod"/>
            </a:pPr>
            <a:r>
              <a:rPr lang="en-US" sz="1100" b="1" dirty="0">
                <a:latin typeface="Open sans" panose="020B0606030504020204" pitchFamily="34" charset="0"/>
                <a:ea typeface="Open sans" panose="020B0606030504020204" pitchFamily="34" charset="0"/>
                <a:cs typeface="Open sans" panose="020B0606030504020204" pitchFamily="34" charset="0"/>
              </a:rPr>
              <a:t>Describe how Chris’s work differs between the summer and winter season</a:t>
            </a:r>
          </a:p>
          <a:p>
            <a:pPr marL="228600" indent="-228600">
              <a:lnSpc>
                <a:spcPct val="150000"/>
              </a:lnSpc>
              <a:buFontTx/>
              <a:buAutoNum type="arabicPeriod"/>
            </a:pPr>
            <a:r>
              <a:rPr lang="en-US" sz="1100" b="1" dirty="0">
                <a:latin typeface="Open sans" panose="020B0606030504020204" pitchFamily="34" charset="0"/>
                <a:ea typeface="Open sans" panose="020B0606030504020204" pitchFamily="34" charset="0"/>
                <a:cs typeface="Open sans" panose="020B0606030504020204" pitchFamily="34" charset="0"/>
              </a:rPr>
              <a:t>Why did Chris Choose Geography?</a:t>
            </a:r>
            <a:br>
              <a:rPr lang="en-US" sz="1100" b="1" dirty="0">
                <a:latin typeface="Open sans" panose="020B0606030504020204" pitchFamily="34" charset="0"/>
                <a:ea typeface="Open sans" panose="020B0606030504020204" pitchFamily="34" charset="0"/>
                <a:cs typeface="Open sans" panose="020B0606030504020204" pitchFamily="34" charset="0"/>
              </a:rPr>
            </a:br>
            <a:r>
              <a:rPr lang="en-US" sz="1100" dirty="0">
                <a:latin typeface="Open sans" panose="020B0606030504020204" pitchFamily="34" charset="0"/>
                <a:ea typeface="Open sans" panose="020B0606030504020204" pitchFamily="34" charset="0"/>
                <a:cs typeface="Open sans" panose="020B0606030504020204" pitchFamily="34" charset="0"/>
              </a:rPr>
              <a:t>……………………………………………………………………………………………………………………………………………………………………………………………………………………………………………………………………………………………………………………………………………………………………………………………………………………………………………………………………………………………………………………</a:t>
            </a:r>
          </a:p>
          <a:p>
            <a:br>
              <a:rPr lang="en-US" sz="1100" b="1" dirty="0">
                <a:latin typeface="Open sans" panose="020B0606030504020204" pitchFamily="34" charset="0"/>
                <a:ea typeface="Open sans" panose="020B0606030504020204" pitchFamily="34" charset="0"/>
                <a:cs typeface="Open sans" panose="020B0606030504020204" pitchFamily="34" charset="0"/>
              </a:rPr>
            </a:br>
            <a:r>
              <a:rPr lang="en-US" sz="1100" b="1" dirty="0">
                <a:latin typeface="Open sans" panose="020B0606030504020204" pitchFamily="34" charset="0"/>
                <a:ea typeface="Open sans" panose="020B0606030504020204" pitchFamily="34" charset="0"/>
                <a:cs typeface="Open sans" panose="020B0606030504020204" pitchFamily="34" charset="0"/>
              </a:rPr>
              <a:t>5. Why did Chris Choose Geography?</a:t>
            </a:r>
            <a:endParaRPr lang="en-US" sz="1200" b="1"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100" dirty="0">
                <a:latin typeface="Open sans" panose="020B0606030504020204" pitchFamily="34" charset="0"/>
                <a:ea typeface="Open sans" panose="020B0606030504020204" pitchFamily="34" charset="0"/>
                <a:cs typeface="Open sans" panose="020B0606030504020204" pitchFamily="34" charset="0"/>
              </a:rPr>
              <a:t>……………………………………………………………………………………………………………………………………………………………………………………………………………………………………………………………………………………………………………………………………………………………………………………………………………………………………………………………………………………………………………………</a:t>
            </a:r>
          </a:p>
          <a:p>
            <a:endParaRPr lang="en-US" sz="11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5A2B910A-B4E7-ED4D-1658-AB9A01EEC55C}"/>
              </a:ext>
            </a:extLst>
          </p:cNvPr>
          <p:cNvSpPr txBox="1"/>
          <p:nvPr/>
        </p:nvSpPr>
        <p:spPr>
          <a:xfrm>
            <a:off x="101704" y="65861"/>
            <a:ext cx="9838572" cy="954107"/>
          </a:xfrm>
          <a:prstGeom prst="rect">
            <a:avLst/>
          </a:prstGeom>
          <a:noFill/>
        </p:spPr>
        <p:txBody>
          <a:bodyPr wrap="square" rtlCol="0">
            <a:spAutoFit/>
          </a:bodyPr>
          <a:lstStyle/>
          <a:p>
            <a:r>
              <a:rPr lang="en-US" sz="2800" b="1" dirty="0">
                <a:latin typeface="Open sans" panose="020B0606030504020204" pitchFamily="34" charset="0"/>
                <a:ea typeface="Open sans" panose="020B0606030504020204" pitchFamily="34" charset="0"/>
                <a:cs typeface="Open sans" panose="020B0606030504020204" pitchFamily="34" charset="0"/>
              </a:rPr>
              <a:t>Geographical careers in the conservation sector</a:t>
            </a:r>
            <a:br>
              <a:rPr lang="en-US" sz="2800" b="1" dirty="0">
                <a:latin typeface="Open sans" panose="020B0606030504020204" pitchFamily="34" charset="0"/>
                <a:ea typeface="Open sans" panose="020B0606030504020204" pitchFamily="34" charset="0"/>
                <a:cs typeface="Open sans" panose="020B0606030504020204" pitchFamily="34" charset="0"/>
              </a:rPr>
            </a:br>
            <a:r>
              <a:rPr lang="en-US" sz="2800" b="1" dirty="0">
                <a:latin typeface="Open sans" panose="020B0606030504020204" pitchFamily="34" charset="0"/>
                <a:ea typeface="Open sans" panose="020B0606030504020204" pitchFamily="34" charset="0"/>
                <a:cs typeface="Open sans" panose="020B0606030504020204" pitchFamily="34" charset="0"/>
              </a:rPr>
              <a:t>Student Activity, page 1</a:t>
            </a:r>
            <a:endParaRPr lang="en-GB" sz="28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7" name="Picture 6">
            <a:extLst>
              <a:ext uri="{FF2B5EF4-FFF2-40B4-BE49-F238E27FC236}">
                <a16:creationId xmlns:a16="http://schemas.microsoft.com/office/drawing/2014/main" id="{98AF0D3B-E38A-E468-1822-B4F36BDAFF79}"/>
              </a:ext>
            </a:extLst>
          </p:cNvPr>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9902757" y="111468"/>
            <a:ext cx="2137688" cy="1515125"/>
          </a:xfrm>
          <a:prstGeom prst="rect">
            <a:avLst/>
          </a:prstGeom>
        </p:spPr>
      </p:pic>
      <p:cxnSp>
        <p:nvCxnSpPr>
          <p:cNvPr id="14" name="Straight Connector 13">
            <a:extLst>
              <a:ext uri="{FF2B5EF4-FFF2-40B4-BE49-F238E27FC236}">
                <a16:creationId xmlns:a16="http://schemas.microsoft.com/office/drawing/2014/main" id="{C64AB31B-C0F4-111A-544D-52D95D99AC7A}"/>
              </a:ext>
            </a:extLst>
          </p:cNvPr>
          <p:cNvCxnSpPr/>
          <p:nvPr/>
        </p:nvCxnSpPr>
        <p:spPr>
          <a:xfrm>
            <a:off x="6095999" y="1130549"/>
            <a:ext cx="0" cy="5561872"/>
          </a:xfrm>
          <a:prstGeom prst="line">
            <a:avLst/>
          </a:prstGeom>
          <a:ln w="6350">
            <a:solidFill>
              <a:schemeClr val="tx1"/>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96048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572349-80A4-5A99-33E8-2D5A41E4446C}"/>
            </a:ext>
          </a:extLst>
        </p:cNvPr>
        <p:cNvGrpSpPr/>
        <p:nvPr/>
      </p:nvGrpSpPr>
      <p:grpSpPr>
        <a:xfrm>
          <a:off x="0" y="0"/>
          <a:ext cx="0" cy="0"/>
          <a:chOff x="0" y="0"/>
          <a:chExt cx="0" cy="0"/>
        </a:xfrm>
      </p:grpSpPr>
      <p:graphicFrame>
        <p:nvGraphicFramePr>
          <p:cNvPr id="33" name="Table 32">
            <a:extLst>
              <a:ext uri="{FF2B5EF4-FFF2-40B4-BE49-F238E27FC236}">
                <a16:creationId xmlns:a16="http://schemas.microsoft.com/office/drawing/2014/main" id="{E129179C-3209-6D4C-0F0E-CCB4F719DEC5}"/>
              </a:ext>
            </a:extLst>
          </p:cNvPr>
          <p:cNvGraphicFramePr>
            <a:graphicFrameLocks noGrp="1"/>
          </p:cNvGraphicFramePr>
          <p:nvPr>
            <p:extLst>
              <p:ext uri="{D42A27DB-BD31-4B8C-83A1-F6EECF244321}">
                <p14:modId xmlns:p14="http://schemas.microsoft.com/office/powerpoint/2010/main" val="2981695457"/>
              </p:ext>
            </p:extLst>
          </p:nvPr>
        </p:nvGraphicFramePr>
        <p:xfrm>
          <a:off x="101703" y="3489506"/>
          <a:ext cx="11938740" cy="3143875"/>
        </p:xfrm>
        <a:graphic>
          <a:graphicData uri="http://schemas.openxmlformats.org/drawingml/2006/table">
            <a:tbl>
              <a:tblPr firstRow="1" bandRow="1">
                <a:tableStyleId>{5C22544A-7EE6-4342-B048-85BDC9FD1C3A}</a:tableStyleId>
              </a:tblPr>
              <a:tblGrid>
                <a:gridCol w="2984685">
                  <a:extLst>
                    <a:ext uri="{9D8B030D-6E8A-4147-A177-3AD203B41FA5}">
                      <a16:colId xmlns:a16="http://schemas.microsoft.com/office/drawing/2014/main" val="2574630096"/>
                    </a:ext>
                  </a:extLst>
                </a:gridCol>
                <a:gridCol w="2984685">
                  <a:extLst>
                    <a:ext uri="{9D8B030D-6E8A-4147-A177-3AD203B41FA5}">
                      <a16:colId xmlns:a16="http://schemas.microsoft.com/office/drawing/2014/main" val="14341431"/>
                    </a:ext>
                  </a:extLst>
                </a:gridCol>
                <a:gridCol w="2984685">
                  <a:extLst>
                    <a:ext uri="{9D8B030D-6E8A-4147-A177-3AD203B41FA5}">
                      <a16:colId xmlns:a16="http://schemas.microsoft.com/office/drawing/2014/main" val="1875868707"/>
                    </a:ext>
                  </a:extLst>
                </a:gridCol>
                <a:gridCol w="2984685">
                  <a:extLst>
                    <a:ext uri="{9D8B030D-6E8A-4147-A177-3AD203B41FA5}">
                      <a16:colId xmlns:a16="http://schemas.microsoft.com/office/drawing/2014/main" val="2609792406"/>
                    </a:ext>
                  </a:extLst>
                </a:gridCol>
              </a:tblGrid>
              <a:tr h="3143875">
                <a:tc>
                  <a:txBody>
                    <a:bodyPr/>
                    <a:lstStyle/>
                    <a:p>
                      <a:endParaRPr lang="en-US"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8634449"/>
                  </a:ext>
                </a:extLst>
              </a:tr>
            </a:tbl>
          </a:graphicData>
        </a:graphic>
      </p:graphicFrame>
      <p:pic>
        <p:nvPicPr>
          <p:cNvPr id="15" name="Picture 14">
            <a:extLst>
              <a:ext uri="{FF2B5EF4-FFF2-40B4-BE49-F238E27FC236}">
                <a16:creationId xmlns:a16="http://schemas.microsoft.com/office/drawing/2014/main" id="{D891CBB3-862D-2287-526C-178494BF8B56}"/>
              </a:ext>
            </a:extLst>
          </p:cNvPr>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9902757" y="111468"/>
            <a:ext cx="2137688" cy="1515125"/>
          </a:xfrm>
          <a:prstGeom prst="rect">
            <a:avLst/>
          </a:prstGeom>
        </p:spPr>
      </p:pic>
      <p:sp>
        <p:nvSpPr>
          <p:cNvPr id="17" name="TextBox 16">
            <a:extLst>
              <a:ext uri="{FF2B5EF4-FFF2-40B4-BE49-F238E27FC236}">
                <a16:creationId xmlns:a16="http://schemas.microsoft.com/office/drawing/2014/main" id="{4A42DB64-427A-AC1D-DDF0-54A270AD69E9}"/>
              </a:ext>
            </a:extLst>
          </p:cNvPr>
          <p:cNvSpPr txBox="1"/>
          <p:nvPr/>
        </p:nvSpPr>
        <p:spPr>
          <a:xfrm>
            <a:off x="101704" y="65861"/>
            <a:ext cx="9838572" cy="954107"/>
          </a:xfrm>
          <a:prstGeom prst="rect">
            <a:avLst/>
          </a:prstGeom>
          <a:noFill/>
        </p:spPr>
        <p:txBody>
          <a:bodyPr wrap="square" rtlCol="0">
            <a:spAutoFit/>
          </a:bodyPr>
          <a:lstStyle/>
          <a:p>
            <a:r>
              <a:rPr lang="en-US" sz="2800" b="1" dirty="0">
                <a:latin typeface="Open sans" panose="020B0606030504020204" pitchFamily="34" charset="0"/>
                <a:ea typeface="Open sans" panose="020B0606030504020204" pitchFamily="34" charset="0"/>
                <a:cs typeface="Open sans" panose="020B0606030504020204" pitchFamily="34" charset="0"/>
              </a:rPr>
              <a:t>Geographical careers in the conservation sector</a:t>
            </a:r>
          </a:p>
          <a:p>
            <a:r>
              <a:rPr lang="en-US" sz="2800" b="1" dirty="0">
                <a:latin typeface="Open sans" panose="020B0606030504020204" pitchFamily="34" charset="0"/>
                <a:ea typeface="Open sans" panose="020B0606030504020204" pitchFamily="34" charset="0"/>
                <a:cs typeface="Open sans" panose="020B0606030504020204" pitchFamily="34" charset="0"/>
              </a:rPr>
              <a:t>Student Activity, page 2</a:t>
            </a:r>
            <a:endParaRPr lang="en-GB" sz="28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4C803859-7725-BDD9-38B2-FE14E48A2C32}"/>
              </a:ext>
            </a:extLst>
          </p:cNvPr>
          <p:cNvSpPr txBox="1"/>
          <p:nvPr/>
        </p:nvSpPr>
        <p:spPr>
          <a:xfrm>
            <a:off x="101703" y="1271895"/>
            <a:ext cx="11794827" cy="2096600"/>
          </a:xfrm>
          <a:prstGeom prst="rect">
            <a:avLst/>
          </a:prstGeom>
          <a:noFill/>
        </p:spPr>
        <p:txBody>
          <a:bodyPr wrap="square">
            <a:spAutoFit/>
          </a:bodyPr>
          <a:lstStyle/>
          <a:p>
            <a:pPr>
              <a:lnSpc>
                <a:spcPct val="150000"/>
              </a:lnSpc>
            </a:pPr>
            <a:r>
              <a:rPr lang="en-US" sz="1100" b="1" dirty="0">
                <a:latin typeface="Open sans" panose="020B0606030504020204" pitchFamily="34" charset="0"/>
                <a:ea typeface="Open sans" panose="020B0606030504020204" pitchFamily="34" charset="0"/>
                <a:cs typeface="Open sans" panose="020B0606030504020204" pitchFamily="34" charset="0"/>
              </a:rPr>
              <a:t>Think like a Geographer</a:t>
            </a:r>
            <a:br>
              <a:rPr lang="en-US" sz="1100" b="1" dirty="0">
                <a:latin typeface="Open sans" panose="020B0606030504020204" pitchFamily="34" charset="0"/>
                <a:ea typeface="Open sans" panose="020B0606030504020204" pitchFamily="34" charset="0"/>
                <a:cs typeface="Open sans" panose="020B0606030504020204" pitchFamily="34" charset="0"/>
              </a:rPr>
            </a:b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b="1" dirty="0">
                <a:latin typeface="Open sans" panose="020B0606030504020204" pitchFamily="34" charset="0"/>
                <a:ea typeface="Open sans" panose="020B0606030504020204" pitchFamily="34" charset="0"/>
                <a:cs typeface="Open sans" panose="020B0606030504020204" pitchFamily="34" charset="0"/>
              </a:rPr>
              <a:t>Scenario – You are working on a project to restore an area of ancient deciduous woodland in Scotland. The woodland has a high population of deer and invasive grey squirrels; increasing the population of native red squirrels is a priority. Historically, the woodland has been threatened by deforestation for timber and demand for farmland. The woodland has a high number of visitors every year, and as a result a lot of the footpaths have been eroded and litter is an issue. </a:t>
            </a:r>
            <a:br>
              <a:rPr lang="en-US" sz="1100" b="1" dirty="0">
                <a:latin typeface="Open sans" panose="020B0606030504020204" pitchFamily="34" charset="0"/>
                <a:ea typeface="Open sans" panose="020B0606030504020204" pitchFamily="34" charset="0"/>
                <a:cs typeface="Open sans" panose="020B0606030504020204" pitchFamily="34" charset="0"/>
              </a:rPr>
            </a:br>
            <a:br>
              <a:rPr lang="en-US" sz="1100" dirty="0">
                <a:latin typeface="Open sans" panose="020B0606030504020204" pitchFamily="34" charset="0"/>
                <a:ea typeface="Open sans" panose="020B0606030504020204" pitchFamily="34" charset="0"/>
                <a:cs typeface="Open sans" panose="020B0606030504020204" pitchFamily="34" charset="0"/>
              </a:rPr>
            </a:br>
            <a:r>
              <a:rPr lang="en-US" sz="1100" b="1" dirty="0">
                <a:latin typeface="Open sans" panose="020B0606030504020204" pitchFamily="34" charset="0"/>
                <a:ea typeface="Open sans" panose="020B0606030504020204" pitchFamily="34" charset="0"/>
                <a:cs typeface="Open sans" panose="020B0606030504020204" pitchFamily="34" charset="0"/>
              </a:rPr>
              <a:t>What would your role be as a Communications Officer, Education Officer, Area Ranger and Expert Advisor in the restoration of the woodland? What geographical knowledge or skills might you use in each role to help tackle some challenges and threats the woodland is facing?</a:t>
            </a:r>
          </a:p>
        </p:txBody>
      </p:sp>
      <p:sp>
        <p:nvSpPr>
          <p:cNvPr id="25" name="Rectangle: Rounded Corners 24">
            <a:extLst>
              <a:ext uri="{FF2B5EF4-FFF2-40B4-BE49-F238E27FC236}">
                <a16:creationId xmlns:a16="http://schemas.microsoft.com/office/drawing/2014/main" id="{C5954353-32D3-BB81-80C1-9C97A05663D2}"/>
              </a:ext>
            </a:extLst>
          </p:cNvPr>
          <p:cNvSpPr/>
          <p:nvPr/>
        </p:nvSpPr>
        <p:spPr>
          <a:xfrm>
            <a:off x="619763" y="3518305"/>
            <a:ext cx="2521276" cy="501445"/>
          </a:xfrm>
          <a:prstGeom prst="roundRect">
            <a:avLst/>
          </a:prstGeom>
          <a:noFill/>
          <a:ln>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Digital Communications Officer</a:t>
            </a:r>
            <a:endParaRPr lang="en-GB" sz="11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6" name="Rectangle: Rounded Corners 25">
            <a:extLst>
              <a:ext uri="{FF2B5EF4-FFF2-40B4-BE49-F238E27FC236}">
                <a16:creationId xmlns:a16="http://schemas.microsoft.com/office/drawing/2014/main" id="{68E4F65D-729E-4A48-21D2-541330F204B2}"/>
              </a:ext>
            </a:extLst>
          </p:cNvPr>
          <p:cNvSpPr/>
          <p:nvPr/>
        </p:nvSpPr>
        <p:spPr>
          <a:xfrm>
            <a:off x="3529140" y="3575021"/>
            <a:ext cx="1761619" cy="501445"/>
          </a:xfrm>
          <a:prstGeom prst="roundRect">
            <a:avLst/>
          </a:prstGeom>
          <a:noFill/>
          <a:ln>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Education Officer</a:t>
            </a:r>
            <a:endParaRPr lang="en-GB" sz="11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7" name="Rectangle: Rounded Corners 26">
            <a:extLst>
              <a:ext uri="{FF2B5EF4-FFF2-40B4-BE49-F238E27FC236}">
                <a16:creationId xmlns:a16="http://schemas.microsoft.com/office/drawing/2014/main" id="{42337075-630C-AB2D-2A54-F27C184D34EB}"/>
              </a:ext>
            </a:extLst>
          </p:cNvPr>
          <p:cNvSpPr/>
          <p:nvPr/>
        </p:nvSpPr>
        <p:spPr>
          <a:xfrm>
            <a:off x="6670366" y="3575021"/>
            <a:ext cx="1111674" cy="501445"/>
          </a:xfrm>
          <a:prstGeom prst="roundRect">
            <a:avLst/>
          </a:prstGeom>
          <a:noFill/>
          <a:ln>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Area Ranger</a:t>
            </a:r>
            <a:endParaRPr lang="en-GB" sz="11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8" name="Rectangle: Rounded Corners 27">
            <a:extLst>
              <a:ext uri="{FF2B5EF4-FFF2-40B4-BE49-F238E27FC236}">
                <a16:creationId xmlns:a16="http://schemas.microsoft.com/office/drawing/2014/main" id="{0E850E5B-DBEA-475D-E231-13480DE6D18B}"/>
              </a:ext>
            </a:extLst>
          </p:cNvPr>
          <p:cNvSpPr/>
          <p:nvPr/>
        </p:nvSpPr>
        <p:spPr>
          <a:xfrm>
            <a:off x="9458600" y="3567679"/>
            <a:ext cx="1657636" cy="501445"/>
          </a:xfrm>
          <a:prstGeom prst="roundRect">
            <a:avLst/>
          </a:prstGeom>
          <a:noFill/>
          <a:ln>
            <a:solidFill>
              <a:schemeClr val="bg1"/>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1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Expert Advisor</a:t>
            </a:r>
            <a:endParaRPr lang="en-GB" sz="11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29" name="Graphic 28" descr="Internet with solid fill">
            <a:extLst>
              <a:ext uri="{FF2B5EF4-FFF2-40B4-BE49-F238E27FC236}">
                <a16:creationId xmlns:a16="http://schemas.microsoft.com/office/drawing/2014/main" id="{20CC9DD0-C9B6-A94A-9A35-C8AF1FED0AD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1557" y="3489506"/>
            <a:ext cx="624829" cy="624829"/>
          </a:xfrm>
          <a:prstGeom prst="rect">
            <a:avLst/>
          </a:prstGeom>
        </p:spPr>
      </p:pic>
      <p:pic>
        <p:nvPicPr>
          <p:cNvPr id="30" name="Graphic 29" descr="Classroom with solid fill">
            <a:extLst>
              <a:ext uri="{FF2B5EF4-FFF2-40B4-BE49-F238E27FC236}">
                <a16:creationId xmlns:a16="http://schemas.microsoft.com/office/drawing/2014/main" id="{44314A64-6967-C3DF-D231-F56A8CC27AA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282015" y="3551199"/>
            <a:ext cx="501445" cy="501445"/>
          </a:xfrm>
          <a:prstGeom prst="rect">
            <a:avLst/>
          </a:prstGeom>
        </p:spPr>
      </p:pic>
      <p:pic>
        <p:nvPicPr>
          <p:cNvPr id="31" name="Graphic 30" descr="Forest scene outline">
            <a:extLst>
              <a:ext uri="{FF2B5EF4-FFF2-40B4-BE49-F238E27FC236}">
                <a16:creationId xmlns:a16="http://schemas.microsoft.com/office/drawing/2014/main" id="{A8538073-BC26-AC69-C5E9-1C5BFB9BA6C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168921" y="3567679"/>
            <a:ext cx="501445" cy="501445"/>
          </a:xfrm>
          <a:prstGeom prst="rect">
            <a:avLst/>
          </a:prstGeom>
        </p:spPr>
      </p:pic>
      <p:pic>
        <p:nvPicPr>
          <p:cNvPr id="32" name="Graphic 31" descr="Owl with solid fill">
            <a:extLst>
              <a:ext uri="{FF2B5EF4-FFF2-40B4-BE49-F238E27FC236}">
                <a16:creationId xmlns:a16="http://schemas.microsoft.com/office/drawing/2014/main" id="{1FE29CAF-3E8C-6383-193A-ECE1FECCE4F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035019" y="3527379"/>
            <a:ext cx="549087" cy="549087"/>
          </a:xfrm>
          <a:prstGeom prst="rect">
            <a:avLst/>
          </a:prstGeom>
        </p:spPr>
      </p:pic>
    </p:spTree>
    <p:extLst>
      <p:ext uri="{BB962C8B-B14F-4D97-AF65-F5344CB8AC3E}">
        <p14:creationId xmlns:p14="http://schemas.microsoft.com/office/powerpoint/2010/main" val="2804632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36BFA6A-D9C1-2B1B-5FFB-6883D2C8EA42}"/>
              </a:ext>
            </a:extLst>
          </p:cNvPr>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9902757" y="111468"/>
            <a:ext cx="2137688" cy="1515125"/>
          </a:xfrm>
          <a:prstGeom prst="rect">
            <a:avLst/>
          </a:prstGeom>
        </p:spPr>
      </p:pic>
      <p:sp>
        <p:nvSpPr>
          <p:cNvPr id="5" name="TextBox 4">
            <a:extLst>
              <a:ext uri="{FF2B5EF4-FFF2-40B4-BE49-F238E27FC236}">
                <a16:creationId xmlns:a16="http://schemas.microsoft.com/office/drawing/2014/main" id="{1B4F2002-48ED-DB71-9255-E447F9668B6A}"/>
              </a:ext>
            </a:extLst>
          </p:cNvPr>
          <p:cNvSpPr txBox="1"/>
          <p:nvPr/>
        </p:nvSpPr>
        <p:spPr>
          <a:xfrm>
            <a:off x="6391468" y="1672200"/>
            <a:ext cx="5698828" cy="4998390"/>
          </a:xfrm>
          <a:prstGeom prst="roundRect">
            <a:avLst/>
          </a:prstGeom>
          <a:solidFill>
            <a:schemeClr val="accent6">
              <a:lumMod val="20000"/>
              <a:lumOff val="80000"/>
            </a:schemeClr>
          </a:solidFill>
          <a:ln>
            <a:solidFill>
              <a:schemeClr val="accent6">
                <a:lumMod val="20000"/>
                <a:lumOff val="80000"/>
              </a:schemeClr>
            </a:solidFill>
          </a:ln>
        </p:spPr>
        <p:txBody>
          <a:bodyPr wrap="square" rtlCol="0">
            <a:spAutoFit/>
          </a:bodyPr>
          <a:lstStyle/>
          <a:p>
            <a:pPr>
              <a:spcBef>
                <a:spcPts val="120"/>
              </a:spcBef>
            </a:pPr>
            <a:r>
              <a:rPr lang="en-US" sz="1100" b="1" dirty="0">
                <a:latin typeface="Open sans" panose="020B0606030504020204" pitchFamily="34" charset="0"/>
                <a:ea typeface="Open sans" panose="020B0606030504020204" pitchFamily="34" charset="0"/>
                <a:cs typeface="Open sans" panose="020B0606030504020204" pitchFamily="34" charset="0"/>
              </a:rPr>
              <a:t>                 Top tips for securing a job in the conservation sector</a:t>
            </a:r>
          </a:p>
          <a:p>
            <a:pPr>
              <a:spcBef>
                <a:spcPts val="120"/>
              </a:spcBef>
            </a:pPr>
            <a:endParaRPr lang="en-US" sz="1100" b="1"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spcBef>
                <a:spcPts val="120"/>
              </a:spcBef>
            </a:pPr>
            <a:r>
              <a:rPr lang="en-US" sz="1100" dirty="0">
                <a:latin typeface="Open sans" panose="020B0606030504020204" pitchFamily="34" charset="0"/>
                <a:ea typeface="Open sans" panose="020B0606030504020204" pitchFamily="34" charset="0"/>
                <a:cs typeface="Open sans" panose="020B0606030504020204" pitchFamily="34" charset="0"/>
              </a:rPr>
              <a:t>Conservation is a competitive industry! This means that there are lots of people that want a job in conservation, but there are not enough jobs to meet this demand.</a:t>
            </a:r>
          </a:p>
          <a:p>
            <a:pPr>
              <a:lnSpc>
                <a:spcPct val="150000"/>
              </a:lnSpc>
              <a:spcBef>
                <a:spcPts val="120"/>
              </a:spcBef>
            </a:pPr>
            <a:r>
              <a:rPr lang="en-US" sz="1100" dirty="0">
                <a:latin typeface="Open sans" panose="020B0606030504020204" pitchFamily="34" charset="0"/>
                <a:ea typeface="Open sans" panose="020B0606030504020204" pitchFamily="34" charset="0"/>
                <a:cs typeface="Open sans" panose="020B0606030504020204" pitchFamily="34" charset="0"/>
              </a:rPr>
              <a:t>Securing work experience or engaging in volunteering is essential to securing a job in conservation as this not only helps you understand more about the types of jobs you can do, but also proves you’re dedicated and committed to working in this sector. </a:t>
            </a:r>
          </a:p>
          <a:p>
            <a:pPr>
              <a:lnSpc>
                <a:spcPct val="150000"/>
              </a:lnSpc>
              <a:spcBef>
                <a:spcPts val="120"/>
              </a:spcBef>
            </a:pPr>
            <a:r>
              <a:rPr lang="en-US" sz="1100" dirty="0">
                <a:latin typeface="Open sans" panose="020B0606030504020204" pitchFamily="34" charset="0"/>
                <a:ea typeface="Open sans" panose="020B0606030504020204" pitchFamily="34" charset="0"/>
                <a:cs typeface="Open sans" panose="020B0606030504020204" pitchFamily="34" charset="0"/>
              </a:rPr>
              <a:t>Organisations like the Wildlife Trust offer lots of opportunities for young people. For example, Wildlife Trust London run a </a:t>
            </a:r>
            <a:r>
              <a:rPr lang="en-US" sz="1100" dirty="0">
                <a:latin typeface="Open sans" panose="020B0606030504020204" pitchFamily="34" charset="0"/>
                <a:ea typeface="Open sans" panose="020B0606030504020204" pitchFamily="34" charset="0"/>
                <a:cs typeface="Open sans" panose="020B0606030504020204" pitchFamily="34" charset="0"/>
                <a:hlinkClick r:id="rId3"/>
              </a:rPr>
              <a:t>Keeping it Wild </a:t>
            </a:r>
            <a:r>
              <a:rPr lang="en-US" sz="1100" dirty="0" err="1">
                <a:latin typeface="Open sans" panose="020B0606030504020204" pitchFamily="34" charset="0"/>
                <a:ea typeface="Open sans" panose="020B0606030504020204" pitchFamily="34" charset="0"/>
                <a:cs typeface="Open sans" panose="020B0606030504020204" pitchFamily="34" charset="0"/>
              </a:rPr>
              <a:t>programme</a:t>
            </a:r>
            <a:r>
              <a:rPr lang="en-US" sz="1100" dirty="0">
                <a:latin typeface="Open sans" panose="020B0606030504020204" pitchFamily="34" charset="0"/>
                <a:ea typeface="Open sans" panose="020B0606030504020204" pitchFamily="34" charset="0"/>
                <a:cs typeface="Open sans" panose="020B0606030504020204" pitchFamily="34" charset="0"/>
              </a:rPr>
              <a:t>. This includes paid traineeships, workshops and a Youth Board. Gloucestershire Wildlife Trust offers young people the opportunity to become a </a:t>
            </a:r>
            <a:r>
              <a:rPr lang="en-US" sz="1100" dirty="0">
                <a:latin typeface="Open sans" panose="020B0606030504020204" pitchFamily="34" charset="0"/>
                <a:ea typeface="Open sans" panose="020B0606030504020204" pitchFamily="34" charset="0"/>
                <a:cs typeface="Open sans" panose="020B0606030504020204" pitchFamily="34" charset="0"/>
                <a:hlinkClick r:id="rId4"/>
              </a:rPr>
              <a:t>Youth Ranger</a:t>
            </a:r>
            <a:r>
              <a:rPr lang="en-US" sz="1100" dirty="0">
                <a:latin typeface="Open sans" panose="020B0606030504020204" pitchFamily="34" charset="0"/>
                <a:ea typeface="Open sans" panose="020B0606030504020204" pitchFamily="34" charset="0"/>
                <a:cs typeface="Open sans" panose="020B0606030504020204" pitchFamily="34" charset="0"/>
              </a:rPr>
              <a:t> and Northumberland Wildlife Trust run </a:t>
            </a:r>
            <a:r>
              <a:rPr lang="en-US" sz="1100" dirty="0">
                <a:latin typeface="Open sans" panose="020B0606030504020204" pitchFamily="34" charset="0"/>
                <a:ea typeface="Open sans" panose="020B0606030504020204" pitchFamily="34" charset="0"/>
                <a:cs typeface="Open sans" panose="020B0606030504020204" pitchFamily="34" charset="0"/>
                <a:hlinkClick r:id="rId5"/>
              </a:rPr>
              <a:t>Youth-Led Projects </a:t>
            </a:r>
            <a:r>
              <a:rPr lang="en-US" sz="1100" dirty="0">
                <a:latin typeface="Open sans" panose="020B0606030504020204" pitchFamily="34" charset="0"/>
                <a:ea typeface="Open sans" panose="020B0606030504020204" pitchFamily="34" charset="0"/>
                <a:cs typeface="Open sans" panose="020B0606030504020204" pitchFamily="34" charset="0"/>
              </a:rPr>
              <a:t>such as Eco Influencers. It’s worth researching what volunteering opportunities are available for young people across different conservation </a:t>
            </a:r>
            <a:r>
              <a:rPr lang="en-US" sz="1100" dirty="0" err="1">
                <a:latin typeface="Open sans" panose="020B0606030504020204" pitchFamily="34" charset="0"/>
                <a:ea typeface="Open sans" panose="020B0606030504020204" pitchFamily="34" charset="0"/>
                <a:cs typeface="Open sans" panose="020B0606030504020204" pitchFamily="34" charset="0"/>
              </a:rPr>
              <a:t>organisations</a:t>
            </a:r>
            <a:r>
              <a:rPr lang="en-US" sz="1100" dirty="0">
                <a:latin typeface="Open sans" panose="020B0606030504020204" pitchFamily="34" charset="0"/>
                <a:ea typeface="Open sans" panose="020B0606030504020204" pitchFamily="34" charset="0"/>
                <a:cs typeface="Open sans" panose="020B0606030504020204" pitchFamily="34" charset="0"/>
              </a:rPr>
              <a:t> to kick-start your conservation career journey. Your curiosity and willingness to learn will go a long way! </a:t>
            </a:r>
            <a:endParaRPr lang="en-GB" sz="1100" dirty="0">
              <a:latin typeface="Open sans" panose="020B0606030504020204" pitchFamily="34" charset="0"/>
              <a:ea typeface="Open sans" panose="020B0606030504020204" pitchFamily="34" charset="0"/>
              <a:cs typeface="Open sans" panose="020B0606030504020204" pitchFamily="34" charset="0"/>
            </a:endParaRPr>
          </a:p>
        </p:txBody>
      </p:sp>
      <p:pic>
        <p:nvPicPr>
          <p:cNvPr id="6" name="Graphic 5" descr="Leaf with solid fill">
            <a:extLst>
              <a:ext uri="{FF2B5EF4-FFF2-40B4-BE49-F238E27FC236}">
                <a16:creationId xmlns:a16="http://schemas.microsoft.com/office/drawing/2014/main" id="{E5C4FCD6-5F3E-14E8-ED8F-78CBF886EC9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15005" y="1811284"/>
            <a:ext cx="464143" cy="464143"/>
          </a:xfrm>
          <a:prstGeom prst="rect">
            <a:avLst/>
          </a:prstGeom>
        </p:spPr>
      </p:pic>
      <p:sp>
        <p:nvSpPr>
          <p:cNvPr id="7" name="TextBox 6">
            <a:extLst>
              <a:ext uri="{FF2B5EF4-FFF2-40B4-BE49-F238E27FC236}">
                <a16:creationId xmlns:a16="http://schemas.microsoft.com/office/drawing/2014/main" id="{140A7708-45A6-C90A-84EB-BA09E2EF12D4}"/>
              </a:ext>
            </a:extLst>
          </p:cNvPr>
          <p:cNvSpPr txBox="1"/>
          <p:nvPr/>
        </p:nvSpPr>
        <p:spPr>
          <a:xfrm>
            <a:off x="101704" y="65861"/>
            <a:ext cx="9838572" cy="954107"/>
          </a:xfrm>
          <a:prstGeom prst="rect">
            <a:avLst/>
          </a:prstGeom>
          <a:noFill/>
        </p:spPr>
        <p:txBody>
          <a:bodyPr wrap="square" rtlCol="0">
            <a:spAutoFit/>
          </a:bodyPr>
          <a:lstStyle/>
          <a:p>
            <a:r>
              <a:rPr lang="en-US" sz="2800" b="1" dirty="0">
                <a:latin typeface="Open sans" panose="020B0606030504020204" pitchFamily="34" charset="0"/>
                <a:ea typeface="Open sans" panose="020B0606030504020204" pitchFamily="34" charset="0"/>
                <a:cs typeface="Open sans" panose="020B0606030504020204" pitchFamily="34" charset="0"/>
              </a:rPr>
              <a:t>Geographical careers in the conservation sector</a:t>
            </a:r>
          </a:p>
          <a:p>
            <a:r>
              <a:rPr lang="en-US" sz="2800" b="1" dirty="0">
                <a:latin typeface="Open sans" panose="020B0606030504020204" pitchFamily="34" charset="0"/>
                <a:ea typeface="Open sans" panose="020B0606030504020204" pitchFamily="34" charset="0"/>
                <a:cs typeface="Open sans" panose="020B0606030504020204" pitchFamily="34" charset="0"/>
              </a:rPr>
              <a:t>Student Activity, page 3</a:t>
            </a:r>
            <a:endParaRPr lang="en-GB" sz="28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308D53C8-3EFF-3090-2703-503A67CE35D5}"/>
              </a:ext>
            </a:extLst>
          </p:cNvPr>
          <p:cNvSpPr txBox="1"/>
          <p:nvPr/>
        </p:nvSpPr>
        <p:spPr>
          <a:xfrm>
            <a:off x="101703" y="1258844"/>
            <a:ext cx="6289765" cy="2292935"/>
          </a:xfrm>
          <a:prstGeom prst="rect">
            <a:avLst/>
          </a:prstGeom>
          <a:noFill/>
        </p:spPr>
        <p:txBody>
          <a:bodyPr wrap="square">
            <a:spAutoFit/>
          </a:bodyPr>
          <a:lstStyle/>
          <a:p>
            <a:r>
              <a:rPr lang="en-US" sz="1100" b="1" dirty="0">
                <a:latin typeface="Open sans" panose="020B0606030504020204" pitchFamily="34" charset="0"/>
                <a:ea typeface="Open sans" panose="020B0606030504020204" pitchFamily="34" charset="0"/>
                <a:cs typeface="Open sans" panose="020B0606030504020204" pitchFamily="34" charset="0"/>
              </a:rPr>
              <a:t>Plenary </a:t>
            </a:r>
          </a:p>
          <a:p>
            <a:endParaRPr lang="en-US" sz="1100" dirty="0">
              <a:latin typeface="Open sans" panose="020B0606030504020204" pitchFamily="34" charset="0"/>
              <a:ea typeface="Open sans" panose="020B0606030504020204" pitchFamily="34" charset="0"/>
              <a:cs typeface="Open sans" panose="020B0606030504020204" pitchFamily="34" charset="0"/>
            </a:endParaRPr>
          </a:p>
          <a:p>
            <a:r>
              <a:rPr lang="en-US" sz="1100" b="1" dirty="0">
                <a:latin typeface="Open sans" panose="020B0606030504020204" pitchFamily="34" charset="0"/>
                <a:ea typeface="Open sans" panose="020B0606030504020204" pitchFamily="34" charset="0"/>
                <a:cs typeface="Open sans" panose="020B0606030504020204" pitchFamily="34" charset="0"/>
              </a:rPr>
              <a:t>Rank the job roles from 1 to 4 . 1 represents the role that most appeals to you, 4 represents the role that least appeals.  Justify your order. </a:t>
            </a:r>
            <a:br>
              <a:rPr lang="en-US" sz="1100" dirty="0">
                <a:latin typeface="Open sans" panose="020B0606030504020204" pitchFamily="34" charset="0"/>
                <a:ea typeface="Open sans" panose="020B0606030504020204" pitchFamily="34" charset="0"/>
                <a:cs typeface="Open sans" panose="020B0606030504020204" pitchFamily="34" charset="0"/>
              </a:rPr>
            </a:br>
            <a:br>
              <a:rPr lang="en-US" sz="1100" dirty="0"/>
            </a:br>
            <a:endParaRPr lang="en-US" sz="1100" dirty="0"/>
          </a:p>
          <a:p>
            <a:endParaRPr lang="en-US" sz="1100" dirty="0"/>
          </a:p>
          <a:p>
            <a:endParaRPr lang="en-US" sz="1100" dirty="0"/>
          </a:p>
          <a:p>
            <a:endParaRPr lang="en-US" sz="1100" dirty="0"/>
          </a:p>
          <a:p>
            <a:endParaRPr lang="en-US" sz="1100" dirty="0"/>
          </a:p>
          <a:p>
            <a:endParaRPr lang="en-US" sz="1100" dirty="0"/>
          </a:p>
          <a:p>
            <a:endParaRPr lang="en-US" sz="1100" dirty="0"/>
          </a:p>
          <a:p>
            <a:endParaRPr lang="en-US" sz="1100" dirty="0"/>
          </a:p>
        </p:txBody>
      </p:sp>
      <p:graphicFrame>
        <p:nvGraphicFramePr>
          <p:cNvPr id="9" name="Table 8">
            <a:extLst>
              <a:ext uri="{FF2B5EF4-FFF2-40B4-BE49-F238E27FC236}">
                <a16:creationId xmlns:a16="http://schemas.microsoft.com/office/drawing/2014/main" id="{E05CD3DF-8D04-D814-7233-DD6833DB4B75}"/>
              </a:ext>
            </a:extLst>
          </p:cNvPr>
          <p:cNvGraphicFramePr>
            <a:graphicFrameLocks noGrp="1"/>
          </p:cNvGraphicFramePr>
          <p:nvPr>
            <p:extLst>
              <p:ext uri="{D42A27DB-BD31-4B8C-83A1-F6EECF244321}">
                <p14:modId xmlns:p14="http://schemas.microsoft.com/office/powerpoint/2010/main" val="2316196096"/>
              </p:ext>
            </p:extLst>
          </p:nvPr>
        </p:nvGraphicFramePr>
        <p:xfrm>
          <a:off x="172404" y="2212674"/>
          <a:ext cx="3163077" cy="1706880"/>
        </p:xfrm>
        <a:graphic>
          <a:graphicData uri="http://schemas.openxmlformats.org/drawingml/2006/table">
            <a:tbl>
              <a:tblPr firstRow="1" bandRow="1">
                <a:tableStyleId>{5C22544A-7EE6-4342-B048-85BDC9FD1C3A}</a:tableStyleId>
              </a:tblPr>
              <a:tblGrid>
                <a:gridCol w="2399588">
                  <a:extLst>
                    <a:ext uri="{9D8B030D-6E8A-4147-A177-3AD203B41FA5}">
                      <a16:colId xmlns:a16="http://schemas.microsoft.com/office/drawing/2014/main" val="3175462871"/>
                    </a:ext>
                  </a:extLst>
                </a:gridCol>
                <a:gridCol w="763489">
                  <a:extLst>
                    <a:ext uri="{9D8B030D-6E8A-4147-A177-3AD203B41FA5}">
                      <a16:colId xmlns:a16="http://schemas.microsoft.com/office/drawing/2014/main" val="3854972179"/>
                    </a:ext>
                  </a:extLst>
                </a:gridCol>
              </a:tblGrid>
              <a:tr h="305526">
                <a:tc>
                  <a:txBody>
                    <a:bodyPr/>
                    <a:lstStyle/>
                    <a:p>
                      <a:r>
                        <a:rPr lang="en-US" sz="1100" b="0" dirty="0">
                          <a:solidFill>
                            <a:schemeClr val="tx1"/>
                          </a:solidFill>
                          <a:latin typeface="Open sans" panose="020B0606030504020204" pitchFamily="34" charset="0"/>
                          <a:ea typeface="Open sans" panose="020B0606030504020204" pitchFamily="34" charset="0"/>
                          <a:cs typeface="Open sans" panose="020B0606030504020204" pitchFamily="34" charset="0"/>
                        </a:rPr>
                        <a:t>Digital Communications Officer</a:t>
                      </a:r>
                      <a:endParaRPr lang="en-GB" sz="1100" b="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p>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84817802"/>
                  </a:ext>
                </a:extLst>
              </a:tr>
              <a:tr h="305526">
                <a:tc>
                  <a:txBody>
                    <a:bodyPr/>
                    <a:lstStyle/>
                    <a:p>
                      <a:r>
                        <a:rPr lang="en-US" sz="1100" b="0" dirty="0">
                          <a:solidFill>
                            <a:schemeClr val="tx1"/>
                          </a:solidFill>
                          <a:latin typeface="Open sans" panose="020B0606030504020204" pitchFamily="34" charset="0"/>
                          <a:ea typeface="Open sans" panose="020B0606030504020204" pitchFamily="34" charset="0"/>
                          <a:cs typeface="Open sans" panose="020B0606030504020204" pitchFamily="34" charset="0"/>
                        </a:rPr>
                        <a:t>Education Officer</a:t>
                      </a:r>
                      <a:endParaRPr lang="en-GB" sz="1100" b="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p>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27216351"/>
                  </a:ext>
                </a:extLst>
              </a:tr>
              <a:tr h="305526">
                <a:tc>
                  <a:txBody>
                    <a:bodyPr/>
                    <a:lstStyle/>
                    <a:p>
                      <a:r>
                        <a:rPr lang="en-US" sz="1100" b="0" dirty="0">
                          <a:solidFill>
                            <a:schemeClr val="tx1"/>
                          </a:solidFill>
                          <a:latin typeface="Open sans" panose="020B0606030504020204" pitchFamily="34" charset="0"/>
                          <a:ea typeface="Open sans" panose="020B0606030504020204" pitchFamily="34" charset="0"/>
                          <a:cs typeface="Open sans" panose="020B0606030504020204" pitchFamily="34" charset="0"/>
                        </a:rPr>
                        <a:t>Area Ranger</a:t>
                      </a:r>
                      <a:endParaRPr lang="en-GB" sz="1100" b="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p>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61929603"/>
                  </a:ext>
                </a:extLst>
              </a:tr>
              <a:tr h="305526">
                <a:tc>
                  <a:txBody>
                    <a:bodyPr/>
                    <a:lstStyle/>
                    <a:p>
                      <a:r>
                        <a:rPr lang="en-US" sz="1100" b="0" dirty="0">
                          <a:solidFill>
                            <a:schemeClr val="tx1"/>
                          </a:solidFill>
                          <a:latin typeface="Open sans" panose="020B0606030504020204" pitchFamily="34" charset="0"/>
                          <a:ea typeface="Open sans" panose="020B0606030504020204" pitchFamily="34" charset="0"/>
                          <a:cs typeface="Open sans" panose="020B0606030504020204" pitchFamily="34" charset="0"/>
                        </a:rPr>
                        <a:t>Expert Advisor </a:t>
                      </a:r>
                      <a:endParaRPr lang="en-GB" sz="1100" b="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sz="1100" dirty="0"/>
                    </a:p>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8456395"/>
                  </a:ext>
                </a:extLst>
              </a:tr>
            </a:tbl>
          </a:graphicData>
        </a:graphic>
      </p:graphicFrame>
      <p:sp>
        <p:nvSpPr>
          <p:cNvPr id="10" name="TextBox 9">
            <a:extLst>
              <a:ext uri="{FF2B5EF4-FFF2-40B4-BE49-F238E27FC236}">
                <a16:creationId xmlns:a16="http://schemas.microsoft.com/office/drawing/2014/main" id="{8B131AA9-DB86-A4F8-BD30-2E589D13C391}"/>
              </a:ext>
            </a:extLst>
          </p:cNvPr>
          <p:cNvSpPr txBox="1"/>
          <p:nvPr/>
        </p:nvSpPr>
        <p:spPr>
          <a:xfrm>
            <a:off x="101703" y="4134928"/>
            <a:ext cx="6289765" cy="2350515"/>
          </a:xfrm>
          <a:prstGeom prst="rect">
            <a:avLst/>
          </a:prstGeom>
          <a:noFill/>
        </p:spPr>
        <p:txBody>
          <a:bodyPr wrap="square" rtlCol="0">
            <a:spAutoFit/>
          </a:bodyPr>
          <a:lstStyle/>
          <a:p>
            <a:r>
              <a:rPr lang="en-US" sz="1100" i="1" dirty="0">
                <a:latin typeface="Open sans" panose="020B0606030504020204" pitchFamily="34" charset="0"/>
                <a:ea typeface="Open sans" panose="020B0606030504020204" pitchFamily="34" charset="0"/>
                <a:cs typeface="Open sans" panose="020B0606030504020204" pitchFamily="34" charset="0"/>
              </a:rPr>
              <a:t>This role appeals to me most because …</a:t>
            </a:r>
          </a:p>
          <a:p>
            <a:endParaRPr lang="en-US" sz="11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100" dirty="0">
                <a:latin typeface="Open sans" panose="020B0606030504020204" pitchFamily="34" charset="0"/>
                <a:ea typeface="Open sans" panose="020B0606030504020204" pitchFamily="34" charset="0"/>
                <a:cs typeface="Open sans" panose="020B0606030504020204" pitchFamily="34" charset="0"/>
              </a:rPr>
              <a:t>………………………………………………………………………………………………………………………………………………………………………………………………………………………………………………………………………………………………………………………………………………………………………………………………………………………………………………………</a:t>
            </a:r>
            <a:br>
              <a:rPr lang="en-US" sz="1100" dirty="0">
                <a:latin typeface="Open sans" panose="020B0606030504020204" pitchFamily="34" charset="0"/>
                <a:ea typeface="Open sans" panose="020B0606030504020204" pitchFamily="34" charset="0"/>
                <a:cs typeface="Open sans" panose="020B0606030504020204" pitchFamily="34" charset="0"/>
              </a:rPr>
            </a:br>
            <a:endParaRPr lang="en-US" sz="1100" dirty="0">
              <a:latin typeface="Open sans" panose="020B0606030504020204" pitchFamily="34" charset="0"/>
              <a:ea typeface="Open sans" panose="020B0606030504020204" pitchFamily="34" charset="0"/>
              <a:cs typeface="Open sans" panose="020B0606030504020204" pitchFamily="34" charset="0"/>
            </a:endParaRPr>
          </a:p>
          <a:p>
            <a:r>
              <a:rPr lang="en-US" sz="1100" i="1" dirty="0">
                <a:latin typeface="Open sans" panose="020B0606030504020204" pitchFamily="34" charset="0"/>
                <a:ea typeface="Open sans" panose="020B0606030504020204" pitchFamily="34" charset="0"/>
                <a:cs typeface="Open sans" panose="020B0606030504020204" pitchFamily="34" charset="0"/>
              </a:rPr>
              <a:t>This role appeals to me least because …</a:t>
            </a:r>
            <a:endParaRPr lang="en-US" sz="11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US" sz="1100" dirty="0">
                <a:latin typeface="Open sans" panose="020B0606030504020204" pitchFamily="34" charset="0"/>
                <a:ea typeface="Open sans" panose="020B0606030504020204" pitchFamily="34" charset="0"/>
                <a:cs typeface="Open sans" panose="020B0606030504020204" pitchFamily="34" charset="0"/>
              </a:rPr>
              <a:t>………………………………………………………………………………………………………………………………………………………………………………………………………………………………………………………………………………………………………………………………………………………………………………………………………………………………………………………</a:t>
            </a:r>
            <a:endParaRPr lang="en-GB" sz="11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7755400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TotalTime>
  <Words>1740</Words>
  <Application>Microsoft Office PowerPoint</Application>
  <PresentationFormat>Widescreen</PresentationFormat>
  <Paragraphs>114</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Aptos Display</vt:lpstr>
      <vt:lpstr>Arial</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Alice Matthews</dc:creator>
  <cp:lastModifiedBy>Claire Brown</cp:lastModifiedBy>
  <cp:revision>40</cp:revision>
  <dcterms:created xsi:type="dcterms:W3CDTF">2026-01-09T16:58:18Z</dcterms:created>
  <dcterms:modified xsi:type="dcterms:W3CDTF">2026-02-23T15:28:46Z</dcterms:modified>
</cp:coreProperties>
</file>