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slide" Target="slides/slide6.xml"/><Relationship Id="rId10" Type="http://schemas.openxmlformats.org/officeDocument/2006/relationships/slide" Target="slides/slide5.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docs.google.com/document/d/1A1g5U3ZqzDbzNavbaD6Bt-sRnIvLNg6UPgloLllSWoo/edit" TargetMode="Externa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285d529574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285d529574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285d5295743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285d5295743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285d5295743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285d5295743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The documentary is an hour long - it should take 2 single lessons</a:t>
            </a:r>
            <a:endParaRPr/>
          </a:p>
          <a:p>
            <a:pPr indent="0" lvl="0" marL="0" rtl="0" algn="l">
              <a:spcBef>
                <a:spcPts val="0"/>
              </a:spcBef>
              <a:spcAft>
                <a:spcPts val="0"/>
              </a:spcAft>
              <a:buNone/>
            </a:pPr>
            <a:r>
              <a:rPr lang="en-GB"/>
              <a:t>Link to questions: </a:t>
            </a:r>
            <a:r>
              <a:rPr lang="en-GB" u="sng">
                <a:solidFill>
                  <a:schemeClr val="hlink"/>
                </a:solidFill>
                <a:hlinkClick r:id="rId2"/>
              </a:rPr>
              <a:t>Hans Rosling - Don't Panic: The Truth About Population Questions</a:t>
            </a:r>
            <a:endParaRPr/>
          </a:p>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285d5295743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285d5295743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285d5295743_0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285d5295743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28692ed6f4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28692ed6f4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s://www.youtube.com/watch?v=FACK2knC08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www.youtube.com/watch?v=FACK2knC08E" TargetMode="External"/><Relationship Id="rId4"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title"/>
          </p:nvPr>
        </p:nvSpPr>
        <p:spPr>
          <a:xfrm>
            <a:off x="311700" y="178450"/>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GB" u="sng"/>
              <a:t>Don’t Panic: The Truth About Population</a:t>
            </a:r>
            <a:endParaRPr b="1" u="sng"/>
          </a:p>
        </p:txBody>
      </p:sp>
      <p:sp>
        <p:nvSpPr>
          <p:cNvPr id="55" name="Google Shape;55;p13"/>
          <p:cNvSpPr txBox="1"/>
          <p:nvPr>
            <p:ph idx="1" type="body"/>
          </p:nvPr>
        </p:nvSpPr>
        <p:spPr>
          <a:xfrm>
            <a:off x="311700" y="1480050"/>
            <a:ext cx="8520600" cy="3455100"/>
          </a:xfrm>
          <a:prstGeom prst="rect">
            <a:avLst/>
          </a:prstGeom>
          <a:solidFill>
            <a:srgbClr val="FFE599"/>
          </a:solidFill>
        </p:spPr>
        <p:txBody>
          <a:bodyPr anchorCtr="0" anchor="t" bIns="91425" lIns="91425" spcFirstLastPara="1" rIns="91425" wrap="square" tIns="91425">
            <a:normAutofit/>
          </a:bodyPr>
          <a:lstStyle/>
          <a:p>
            <a:pPr indent="0" lvl="0" marL="0" rtl="0" algn="l">
              <a:lnSpc>
                <a:spcPct val="115000"/>
              </a:lnSpc>
              <a:spcBef>
                <a:spcPts val="0"/>
              </a:spcBef>
              <a:spcAft>
                <a:spcPts val="0"/>
              </a:spcAft>
              <a:buNone/>
            </a:pPr>
            <a:r>
              <a:rPr b="1" lang="en-GB" sz="2000">
                <a:solidFill>
                  <a:schemeClr val="dk1"/>
                </a:solidFill>
              </a:rPr>
              <a:t>Starter: </a:t>
            </a:r>
            <a:r>
              <a:rPr lang="en-GB" sz="2000">
                <a:solidFill>
                  <a:schemeClr val="dk1"/>
                </a:solidFill>
              </a:rPr>
              <a:t>Answer the following questions in the back of your book using your own knowledge. Don’t worry if you are not sure - try to estimate.</a:t>
            </a:r>
            <a:endParaRPr sz="2000">
              <a:solidFill>
                <a:schemeClr val="dk1"/>
              </a:solidFill>
            </a:endParaRPr>
          </a:p>
          <a:p>
            <a:pPr indent="-355600" lvl="0" marL="457200" rtl="0" algn="l">
              <a:lnSpc>
                <a:spcPct val="115000"/>
              </a:lnSpc>
              <a:spcBef>
                <a:spcPts val="1200"/>
              </a:spcBef>
              <a:spcAft>
                <a:spcPts val="0"/>
              </a:spcAft>
              <a:buClr>
                <a:schemeClr val="dk1"/>
              </a:buClr>
              <a:buSzPts val="2000"/>
              <a:buAutoNum type="arabicPeriod"/>
            </a:pPr>
            <a:r>
              <a:rPr lang="en-GB" sz="2000">
                <a:solidFill>
                  <a:schemeClr val="dk1"/>
                </a:solidFill>
              </a:rPr>
              <a:t>What is the current population of the world?</a:t>
            </a:r>
            <a:endParaRPr sz="2000">
              <a:solidFill>
                <a:schemeClr val="dk1"/>
              </a:solidFill>
            </a:endParaRPr>
          </a:p>
          <a:p>
            <a:pPr indent="-355600" lvl="0" marL="457200" rtl="0" algn="l">
              <a:lnSpc>
                <a:spcPct val="115000"/>
              </a:lnSpc>
              <a:spcBef>
                <a:spcPts val="0"/>
              </a:spcBef>
              <a:spcAft>
                <a:spcPts val="0"/>
              </a:spcAft>
              <a:buClr>
                <a:schemeClr val="dk1"/>
              </a:buClr>
              <a:buSzPts val="2000"/>
              <a:buAutoNum type="arabicPeriod"/>
            </a:pPr>
            <a:r>
              <a:rPr lang="en-GB" sz="2000">
                <a:solidFill>
                  <a:schemeClr val="dk1"/>
                </a:solidFill>
              </a:rPr>
              <a:t>How is the population of the world distributed?</a:t>
            </a:r>
            <a:endParaRPr sz="2000">
              <a:solidFill>
                <a:schemeClr val="dk1"/>
              </a:solidFill>
            </a:endParaRPr>
          </a:p>
          <a:p>
            <a:pPr indent="-355600" lvl="0" marL="457200" rtl="0" algn="l">
              <a:lnSpc>
                <a:spcPct val="115000"/>
              </a:lnSpc>
              <a:spcBef>
                <a:spcPts val="0"/>
              </a:spcBef>
              <a:spcAft>
                <a:spcPts val="0"/>
              </a:spcAft>
              <a:buClr>
                <a:schemeClr val="dk1"/>
              </a:buClr>
              <a:buSzPts val="2000"/>
              <a:buAutoNum type="arabicPeriod"/>
            </a:pPr>
            <a:r>
              <a:rPr lang="en-GB" sz="2000">
                <a:solidFill>
                  <a:schemeClr val="dk1"/>
                </a:solidFill>
              </a:rPr>
              <a:t>Is the population of the world going to grow or shrink? Why?</a:t>
            </a:r>
            <a:endParaRPr sz="2000">
              <a:solidFill>
                <a:schemeClr val="dk1"/>
              </a:solidFill>
            </a:endParaRPr>
          </a:p>
          <a:p>
            <a:pPr indent="-355600" lvl="0" marL="457200" rtl="0" algn="l">
              <a:lnSpc>
                <a:spcPct val="115000"/>
              </a:lnSpc>
              <a:spcBef>
                <a:spcPts val="0"/>
              </a:spcBef>
              <a:spcAft>
                <a:spcPts val="0"/>
              </a:spcAft>
              <a:buClr>
                <a:schemeClr val="dk1"/>
              </a:buClr>
              <a:buSzPts val="2000"/>
              <a:buAutoNum type="arabicPeriod"/>
            </a:pPr>
            <a:r>
              <a:rPr lang="en-GB" sz="2000">
                <a:solidFill>
                  <a:schemeClr val="dk1"/>
                </a:solidFill>
              </a:rPr>
              <a:t>Are there any problems associated with the size of the world’s population?</a:t>
            </a:r>
            <a:endParaRPr sz="2000">
              <a:solidFill>
                <a:schemeClr val="dk1"/>
              </a:solidFill>
            </a:endParaRPr>
          </a:p>
          <a:p>
            <a:pPr indent="0" lvl="0" marL="0" rtl="0" algn="l">
              <a:lnSpc>
                <a:spcPct val="115000"/>
              </a:lnSpc>
              <a:spcBef>
                <a:spcPts val="1200"/>
              </a:spcBef>
              <a:spcAft>
                <a:spcPts val="1200"/>
              </a:spcAft>
              <a:buNone/>
            </a:pPr>
            <a:r>
              <a:rPr b="1" lang="en-GB" sz="2000">
                <a:solidFill>
                  <a:schemeClr val="dk1"/>
                </a:solidFill>
              </a:rPr>
              <a:t>Challenge: </a:t>
            </a:r>
            <a:r>
              <a:rPr lang="en-GB" sz="2000">
                <a:solidFill>
                  <a:schemeClr val="dk1"/>
                </a:solidFill>
              </a:rPr>
              <a:t>How might these problems link to the SDGs?</a:t>
            </a:r>
            <a:endParaRPr sz="2000">
              <a:solidFill>
                <a:schemeClr val="dk1"/>
              </a:solidFill>
            </a:endParaRPr>
          </a:p>
        </p:txBody>
      </p:sp>
      <p:sp>
        <p:nvSpPr>
          <p:cNvPr id="56" name="Google Shape;56;p13"/>
          <p:cNvSpPr txBox="1"/>
          <p:nvPr/>
        </p:nvSpPr>
        <p:spPr>
          <a:xfrm>
            <a:off x="311700" y="751150"/>
            <a:ext cx="8520600" cy="861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GB" sz="1800"/>
              <a:t>Learning Objective: </a:t>
            </a:r>
            <a:r>
              <a:rPr lang="en-GB" sz="1800">
                <a:solidFill>
                  <a:schemeClr val="dk1"/>
                </a:solidFill>
              </a:rPr>
              <a:t>To describe the changes to the population over time and explain the problems associated with this.</a:t>
            </a:r>
            <a:endParaRPr sz="18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ph type="title"/>
          </p:nvPr>
        </p:nvSpPr>
        <p:spPr>
          <a:xfrm>
            <a:off x="311700" y="397900"/>
            <a:ext cx="8520600" cy="593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GB" sz="2500"/>
              <a:t>Key terms</a:t>
            </a:r>
            <a:endParaRPr b="1" sz="2500"/>
          </a:p>
        </p:txBody>
      </p:sp>
      <p:sp>
        <p:nvSpPr>
          <p:cNvPr id="62" name="Google Shape;62;p14"/>
          <p:cNvSpPr txBox="1"/>
          <p:nvPr>
            <p:ph idx="1" type="body"/>
          </p:nvPr>
        </p:nvSpPr>
        <p:spPr>
          <a:xfrm>
            <a:off x="311700" y="1156475"/>
            <a:ext cx="8520600" cy="3543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2000">
                <a:solidFill>
                  <a:srgbClr val="3D85C6"/>
                </a:solidFill>
              </a:rPr>
              <a:t>Birth rate:</a:t>
            </a:r>
            <a:r>
              <a:rPr lang="en-GB" sz="2000">
                <a:solidFill>
                  <a:schemeClr val="dk1"/>
                </a:solidFill>
              </a:rPr>
              <a:t> The number of births per year per 1000 people.</a:t>
            </a:r>
            <a:endParaRPr sz="2000">
              <a:solidFill>
                <a:schemeClr val="dk1"/>
              </a:solidFill>
            </a:endParaRPr>
          </a:p>
          <a:p>
            <a:pPr indent="0" lvl="0" marL="0" rtl="0" algn="l">
              <a:spcBef>
                <a:spcPts val="1200"/>
              </a:spcBef>
              <a:spcAft>
                <a:spcPts val="0"/>
              </a:spcAft>
              <a:buNone/>
            </a:pPr>
            <a:r>
              <a:rPr b="1" lang="en-GB" sz="2000">
                <a:solidFill>
                  <a:srgbClr val="3D85C6"/>
                </a:solidFill>
              </a:rPr>
              <a:t>Death rate: </a:t>
            </a:r>
            <a:r>
              <a:rPr lang="en-GB" sz="2000">
                <a:solidFill>
                  <a:schemeClr val="dk1"/>
                </a:solidFill>
              </a:rPr>
              <a:t>The number of deaths per year per 1000 people.</a:t>
            </a:r>
            <a:endParaRPr sz="2000">
              <a:solidFill>
                <a:schemeClr val="dk1"/>
              </a:solidFill>
            </a:endParaRPr>
          </a:p>
          <a:p>
            <a:pPr indent="0" lvl="0" marL="0" rtl="0" algn="l">
              <a:spcBef>
                <a:spcPts val="1200"/>
              </a:spcBef>
              <a:spcAft>
                <a:spcPts val="0"/>
              </a:spcAft>
              <a:buNone/>
            </a:pPr>
            <a:r>
              <a:rPr b="1" lang="en-GB" sz="2000">
                <a:solidFill>
                  <a:srgbClr val="3D85C6"/>
                </a:solidFill>
              </a:rPr>
              <a:t>Infant mortality rate:</a:t>
            </a:r>
            <a:r>
              <a:rPr lang="en-GB" sz="2000">
                <a:solidFill>
                  <a:schemeClr val="dk1"/>
                </a:solidFill>
              </a:rPr>
              <a:t> The number of children per year out of every 1000 born alive that die before they reach the age of one.</a:t>
            </a:r>
            <a:endParaRPr sz="2000">
              <a:solidFill>
                <a:schemeClr val="dk1"/>
              </a:solidFill>
            </a:endParaRPr>
          </a:p>
          <a:p>
            <a:pPr indent="0" lvl="0" marL="0" rtl="0" algn="l">
              <a:spcBef>
                <a:spcPts val="1200"/>
              </a:spcBef>
              <a:spcAft>
                <a:spcPts val="0"/>
              </a:spcAft>
              <a:buNone/>
            </a:pPr>
            <a:r>
              <a:rPr b="1" lang="en-GB" sz="2000">
                <a:solidFill>
                  <a:srgbClr val="3D85C6"/>
                </a:solidFill>
              </a:rPr>
              <a:t>Life expectancy:</a:t>
            </a:r>
            <a:r>
              <a:rPr lang="en-GB" sz="2000">
                <a:solidFill>
                  <a:schemeClr val="dk1"/>
                </a:solidFill>
              </a:rPr>
              <a:t> The average number of years a person can expect to live.</a:t>
            </a:r>
            <a:endParaRPr sz="2000">
              <a:solidFill>
                <a:schemeClr val="dk1"/>
              </a:solidFill>
            </a:endParaRPr>
          </a:p>
          <a:p>
            <a:pPr indent="0" lvl="0" marL="0" rtl="0" algn="l">
              <a:spcBef>
                <a:spcPts val="1200"/>
              </a:spcBef>
              <a:spcAft>
                <a:spcPts val="0"/>
              </a:spcAft>
              <a:buNone/>
            </a:pPr>
            <a:r>
              <a:rPr b="1" lang="en-GB" sz="2000">
                <a:solidFill>
                  <a:srgbClr val="3D85C6"/>
                </a:solidFill>
              </a:rPr>
              <a:t>Adult literacy rate:</a:t>
            </a:r>
            <a:r>
              <a:rPr lang="en-GB" sz="2000">
                <a:solidFill>
                  <a:schemeClr val="dk1"/>
                </a:solidFill>
              </a:rPr>
              <a:t> Number of adults who can read and write in every 1000 people.</a:t>
            </a:r>
            <a:endParaRPr sz="2000">
              <a:solidFill>
                <a:schemeClr val="dk1"/>
              </a:solidFill>
            </a:endParaRPr>
          </a:p>
          <a:p>
            <a:pPr indent="0" lvl="0" marL="0" rtl="0" algn="l">
              <a:spcBef>
                <a:spcPts val="1200"/>
              </a:spcBef>
              <a:spcAft>
                <a:spcPts val="1200"/>
              </a:spcAft>
              <a:buNone/>
            </a:pPr>
            <a:r>
              <a:t/>
            </a:r>
            <a:endParaRPr sz="2000">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2">
                                            <p:txEl>
                                              <p:pRg end="0" st="0"/>
                                            </p:txEl>
                                          </p:spTgt>
                                        </p:tgtEl>
                                        <p:attrNameLst>
                                          <p:attrName>style.visibility</p:attrName>
                                        </p:attrNameLst>
                                      </p:cBhvr>
                                      <p:to>
                                        <p:strVal val="visible"/>
                                      </p:to>
                                    </p:set>
                                    <p:animEffect filter="fade" transition="in">
                                      <p:cBhvr>
                                        <p:cTn dur="1000"/>
                                        <p:tgtEl>
                                          <p:spTgt spid="6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2">
                                            <p:txEl>
                                              <p:pRg end="1" st="1"/>
                                            </p:txEl>
                                          </p:spTgt>
                                        </p:tgtEl>
                                        <p:attrNameLst>
                                          <p:attrName>style.visibility</p:attrName>
                                        </p:attrNameLst>
                                      </p:cBhvr>
                                      <p:to>
                                        <p:strVal val="visible"/>
                                      </p:to>
                                    </p:set>
                                    <p:animEffect filter="fade" transition="in">
                                      <p:cBhvr>
                                        <p:cTn dur="1000"/>
                                        <p:tgtEl>
                                          <p:spTgt spid="6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2">
                                            <p:txEl>
                                              <p:pRg end="2" st="2"/>
                                            </p:txEl>
                                          </p:spTgt>
                                        </p:tgtEl>
                                        <p:attrNameLst>
                                          <p:attrName>style.visibility</p:attrName>
                                        </p:attrNameLst>
                                      </p:cBhvr>
                                      <p:to>
                                        <p:strVal val="visible"/>
                                      </p:to>
                                    </p:set>
                                    <p:animEffect filter="fade" transition="in">
                                      <p:cBhvr>
                                        <p:cTn dur="1000"/>
                                        <p:tgtEl>
                                          <p:spTgt spid="62">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2">
                                            <p:txEl>
                                              <p:pRg end="3" st="3"/>
                                            </p:txEl>
                                          </p:spTgt>
                                        </p:tgtEl>
                                        <p:attrNameLst>
                                          <p:attrName>style.visibility</p:attrName>
                                        </p:attrNameLst>
                                      </p:cBhvr>
                                      <p:to>
                                        <p:strVal val="visible"/>
                                      </p:to>
                                    </p:set>
                                    <p:animEffect filter="fade" transition="in">
                                      <p:cBhvr>
                                        <p:cTn dur="1000"/>
                                        <p:tgtEl>
                                          <p:spTgt spid="62">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2">
                                            <p:txEl>
                                              <p:pRg end="4" st="4"/>
                                            </p:txEl>
                                          </p:spTgt>
                                        </p:tgtEl>
                                        <p:attrNameLst>
                                          <p:attrName>style.visibility</p:attrName>
                                        </p:attrNameLst>
                                      </p:cBhvr>
                                      <p:to>
                                        <p:strVal val="visible"/>
                                      </p:to>
                                    </p:set>
                                    <p:animEffect filter="fade" transition="in">
                                      <p:cBhvr>
                                        <p:cTn dur="1000"/>
                                        <p:tgtEl>
                                          <p:spTgt spid="62">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2">
                                            <p:txEl>
                                              <p:pRg end="5" st="5"/>
                                            </p:txEl>
                                          </p:spTgt>
                                        </p:tgtEl>
                                        <p:attrNameLst>
                                          <p:attrName>style.visibility</p:attrName>
                                        </p:attrNameLst>
                                      </p:cBhvr>
                                      <p:to>
                                        <p:strVal val="visible"/>
                                      </p:to>
                                    </p:set>
                                    <p:animEffect filter="fade" transition="in">
                                      <p:cBhvr>
                                        <p:cTn dur="1000"/>
                                        <p:tgtEl>
                                          <p:spTgt spid="62">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SzPts val="990"/>
              <a:buNone/>
            </a:pPr>
            <a:r>
              <a:rPr b="1" lang="en-GB" sz="2420"/>
              <a:t>Hans Rosling - Don’t Panic: The Truth About Population</a:t>
            </a:r>
            <a:endParaRPr b="1" sz="2420"/>
          </a:p>
        </p:txBody>
      </p:sp>
      <p:sp>
        <p:nvSpPr>
          <p:cNvPr id="68" name="Google Shape;68;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GB" sz="2000">
                <a:solidFill>
                  <a:schemeClr val="dk1"/>
                </a:solidFill>
              </a:rPr>
              <a:t>Task: </a:t>
            </a:r>
            <a:r>
              <a:rPr lang="en-GB" sz="2000">
                <a:solidFill>
                  <a:schemeClr val="dk1"/>
                </a:solidFill>
              </a:rPr>
              <a:t>Complete the questions on your sheet as we watch a talk given by statistician Hans Rosling about the world’s population.</a:t>
            </a:r>
            <a:endParaRPr sz="2000">
              <a:solidFill>
                <a:schemeClr val="dk1"/>
              </a:solidFill>
            </a:endParaRPr>
          </a:p>
          <a:p>
            <a:pPr indent="0" lvl="0" marL="0" rtl="0" algn="l">
              <a:spcBef>
                <a:spcPts val="1200"/>
              </a:spcBef>
              <a:spcAft>
                <a:spcPts val="0"/>
              </a:spcAft>
              <a:buNone/>
            </a:pPr>
            <a:r>
              <a:rPr lang="en-GB" sz="2000" u="sng">
                <a:solidFill>
                  <a:schemeClr val="hlink"/>
                </a:solidFill>
                <a:hlinkClick r:id="rId3"/>
              </a:rPr>
              <a:t>https://www.youtube.com/watch?v=FACK2knC08E</a:t>
            </a:r>
            <a:endParaRPr sz="2000">
              <a:solidFill>
                <a:schemeClr val="dk1"/>
              </a:solidFill>
            </a:endParaRPr>
          </a:p>
          <a:p>
            <a:pPr indent="0" lvl="0" marL="0" rtl="0" algn="l">
              <a:spcBef>
                <a:spcPts val="1200"/>
              </a:spcBef>
              <a:spcAft>
                <a:spcPts val="0"/>
              </a:spcAft>
              <a:buNone/>
            </a:pPr>
            <a:r>
              <a:t/>
            </a:r>
            <a:endParaRPr sz="2000">
              <a:solidFill>
                <a:schemeClr val="dk1"/>
              </a:solidFill>
            </a:endParaRPr>
          </a:p>
          <a:p>
            <a:pPr indent="0" lvl="0" marL="0" rtl="0" algn="l">
              <a:spcBef>
                <a:spcPts val="1200"/>
              </a:spcBef>
              <a:spcAft>
                <a:spcPts val="1200"/>
              </a:spcAft>
              <a:buNone/>
            </a:pPr>
            <a:r>
              <a:t/>
            </a:r>
            <a:endParaRPr sz="200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pic>
        <p:nvPicPr>
          <p:cNvPr descr="READ MORE: http://goo.gl/PP6lCl&#10;&#10;HELP TRANSLATE SUBTITLES  — http://goo.gl/6xQHDv &#10;&#10;LICENSE — Please show this film in schools and other educational settings! By watching, downloading, showing or distributing this film, you agree to the following license: http://goo.gl/s1yTUO... which basically says you are allowed to download the film and show it for educational purposes with a few exceptions.&#10;&#10;DOWNLOAD  —  You can downloaded the film here: http://vimeo.com/79878808&#10;If you need a version with even higher resolution please contact info@gapminder.org.&#10;Please notify us about your offline usage so that we can keep track of the number of users, and potentially help promote your great work!&#10;&#10;DVD —  http://www.wingspanproductions.co.uk/shop.htm&#10;&#10;CREDITS — The film was produced by Wingspan Productions. http://www.wingspanproductions.co.uk/&#10;&#10;ABOUT THE FILM — This is a free documentary for a fact-based worldview. The visualizations &amp; stories in this film were originally developed by Gapminder. The data-sources are listed here: http://goo.gl/0WISwA&#10;&#10;It was first broadcasted on BBC on 7th of November 2013.&#10;&#10;Director &amp; Producer; Dan Hillman, Executive Producer: Archie Baron. ©Wingspan Productions for BBC, 2013.&#10;A DVD version of this film is available to order from Wingspan Productions.&#10;&#10;Help us caption &amp; translate this video!&#10;&#10;http://amara.org/v/FnMI/" id="73" name="Google Shape;73;p16" title="DON'T PANIC — Hans Rosling showing the facts about population">
            <a:hlinkClick r:id="rId3"/>
          </p:cNvPr>
          <p:cNvPicPr preferRelativeResize="0"/>
          <p:nvPr/>
        </p:nvPicPr>
        <p:blipFill>
          <a:blip r:embed="rId4">
            <a:alphaModFix/>
          </a:blip>
          <a:stretch>
            <a:fillRect/>
          </a:stretch>
        </p:blipFill>
        <p:spPr>
          <a:xfrm>
            <a:off x="0" y="0"/>
            <a:ext cx="9144000" cy="51435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3"/>
                                        </p:tgtEl>
                                        <p:attrNameLst>
                                          <p:attrName>style.visibility</p:attrName>
                                        </p:attrNameLst>
                                      </p:cBhvr>
                                      <p:to>
                                        <p:strVal val="visible"/>
                                      </p:to>
                                    </p:set>
                                    <p:animEffect filter="fade" transition="in">
                                      <p:cBhvr>
                                        <p:cTn dur="1000"/>
                                        <p:tgtEl>
                                          <p:spTgt spid="7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0"/>
            <a:ext cx="8520600" cy="10206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Do you agree with Hans Rosling’s positive outlook on the future of the world’s population? Why or why not?</a:t>
            </a:r>
            <a:endParaRPr/>
          </a:p>
        </p:txBody>
      </p:sp>
      <p:pic>
        <p:nvPicPr>
          <p:cNvPr id="79" name="Google Shape;79;p17"/>
          <p:cNvPicPr preferRelativeResize="0"/>
          <p:nvPr/>
        </p:nvPicPr>
        <p:blipFill>
          <a:blip r:embed="rId3">
            <a:alphaModFix/>
          </a:blip>
          <a:stretch>
            <a:fillRect/>
          </a:stretch>
        </p:blipFill>
        <p:spPr>
          <a:xfrm>
            <a:off x="600275" y="961200"/>
            <a:ext cx="3336586" cy="1876850"/>
          </a:xfrm>
          <a:prstGeom prst="rect">
            <a:avLst/>
          </a:prstGeom>
          <a:noFill/>
          <a:ln>
            <a:noFill/>
          </a:ln>
        </p:spPr>
      </p:pic>
      <p:pic>
        <p:nvPicPr>
          <p:cNvPr id="80" name="Google Shape;80;p17"/>
          <p:cNvPicPr preferRelativeResize="0"/>
          <p:nvPr/>
        </p:nvPicPr>
        <p:blipFill>
          <a:blip r:embed="rId4">
            <a:alphaModFix/>
          </a:blip>
          <a:stretch>
            <a:fillRect/>
          </a:stretch>
        </p:blipFill>
        <p:spPr>
          <a:xfrm>
            <a:off x="2059225" y="2711925"/>
            <a:ext cx="3907781" cy="2362225"/>
          </a:xfrm>
          <a:prstGeom prst="rect">
            <a:avLst/>
          </a:prstGeom>
          <a:noFill/>
          <a:ln>
            <a:noFill/>
          </a:ln>
        </p:spPr>
      </p:pic>
      <p:pic>
        <p:nvPicPr>
          <p:cNvPr id="81" name="Google Shape;81;p17"/>
          <p:cNvPicPr preferRelativeResize="0"/>
          <p:nvPr/>
        </p:nvPicPr>
        <p:blipFill>
          <a:blip r:embed="rId5">
            <a:alphaModFix/>
          </a:blip>
          <a:stretch>
            <a:fillRect/>
          </a:stretch>
        </p:blipFill>
        <p:spPr>
          <a:xfrm>
            <a:off x="6063775" y="961200"/>
            <a:ext cx="2402101" cy="4084199"/>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GB"/>
              <a:t>Plenary</a:t>
            </a:r>
            <a:endParaRPr b="1"/>
          </a:p>
        </p:txBody>
      </p:sp>
      <p:sp>
        <p:nvSpPr>
          <p:cNvPr id="87" name="Google Shape;87;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GB">
                <a:solidFill>
                  <a:schemeClr val="dk1"/>
                </a:solidFill>
              </a:rPr>
              <a:t>Return to your mind map of the global issues facing the world that you made last lesson. Draw lines between issues to exemplify the interdependence of them and explain how the issues link to one another.</a:t>
            </a:r>
            <a:endParaRPr>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