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
  </p:notesMasterIdLst>
  <p:sldIdLst>
    <p:sldId id="299" r:id="rId2"/>
    <p:sldId id="325" r:id="rId3"/>
    <p:sldId id="32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1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1C5E1B-6CB7-4EFC-AB9A-EDA6DC7DD129}" v="2" dt="2022-10-28T06:06:28.8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825" autoAdjust="0"/>
    <p:restoredTop sz="94660"/>
  </p:normalViewPr>
  <p:slideViewPr>
    <p:cSldViewPr snapToGrid="0">
      <p:cViewPr varScale="1">
        <p:scale>
          <a:sx n="64" d="100"/>
          <a:sy n="64" d="100"/>
        </p:scale>
        <p:origin x="14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Owens" userId="b67acbd404e246bb" providerId="LiveId" clId="{F61C5E1B-6CB7-4EFC-AB9A-EDA6DC7DD129}"/>
    <pc:docChg chg="custSel delSld modSld">
      <pc:chgData name="Paula Owens" userId="b67acbd404e246bb" providerId="LiveId" clId="{F61C5E1B-6CB7-4EFC-AB9A-EDA6DC7DD129}" dt="2022-10-28T06:07:39.529" v="169" actId="47"/>
      <pc:docMkLst>
        <pc:docMk/>
      </pc:docMkLst>
      <pc:sldChg chg="addSp delSp modSp mod delAnim modAnim">
        <pc:chgData name="Paula Owens" userId="b67acbd404e246bb" providerId="LiveId" clId="{F61C5E1B-6CB7-4EFC-AB9A-EDA6DC7DD129}" dt="2022-10-28T06:07:24.819" v="166" actId="20577"/>
        <pc:sldMkLst>
          <pc:docMk/>
          <pc:sldMk cId="3935307030" sldId="327"/>
        </pc:sldMkLst>
        <pc:spChg chg="del mod">
          <ac:chgData name="Paula Owens" userId="b67acbd404e246bb" providerId="LiveId" clId="{F61C5E1B-6CB7-4EFC-AB9A-EDA6DC7DD129}" dt="2022-10-28T06:01:48.066" v="20"/>
          <ac:spMkLst>
            <pc:docMk/>
            <pc:sldMk cId="3935307030" sldId="327"/>
            <ac:spMk id="5" creationId="{D8470885-56FA-2F29-79DF-1C9587C393B2}"/>
          </ac:spMkLst>
        </pc:spChg>
        <pc:spChg chg="add mod">
          <ac:chgData name="Paula Owens" userId="b67acbd404e246bb" providerId="LiveId" clId="{F61C5E1B-6CB7-4EFC-AB9A-EDA6DC7DD129}" dt="2022-10-28T06:07:24.819" v="166" actId="20577"/>
          <ac:spMkLst>
            <pc:docMk/>
            <pc:sldMk cId="3935307030" sldId="327"/>
            <ac:spMk id="7" creationId="{062E4EE0-3C1B-C8C7-205A-52419170602E}"/>
          </ac:spMkLst>
        </pc:spChg>
        <pc:spChg chg="mod">
          <ac:chgData name="Paula Owens" userId="b67acbd404e246bb" providerId="LiveId" clId="{F61C5E1B-6CB7-4EFC-AB9A-EDA6DC7DD129}" dt="2022-10-28T05:59:23.906" v="13" actId="6549"/>
          <ac:spMkLst>
            <pc:docMk/>
            <pc:sldMk cId="3935307030" sldId="327"/>
            <ac:spMk id="15" creationId="{31C959EA-9A0C-C99D-BA06-DAF9516AB101}"/>
          </ac:spMkLst>
        </pc:spChg>
        <pc:picChg chg="del">
          <ac:chgData name="Paula Owens" userId="b67acbd404e246bb" providerId="LiveId" clId="{F61C5E1B-6CB7-4EFC-AB9A-EDA6DC7DD129}" dt="2022-10-28T05:59:26.485" v="14" actId="478"/>
          <ac:picMkLst>
            <pc:docMk/>
            <pc:sldMk cId="3935307030" sldId="327"/>
            <ac:picMk id="4" creationId="{1A88C0A2-A3DA-1C50-8F53-0D408F6FF982}"/>
          </ac:picMkLst>
        </pc:picChg>
        <pc:picChg chg="add mod">
          <ac:chgData name="Paula Owens" userId="b67acbd404e246bb" providerId="LiveId" clId="{F61C5E1B-6CB7-4EFC-AB9A-EDA6DC7DD129}" dt="2022-10-28T06:01:44.995" v="18" actId="14100"/>
          <ac:picMkLst>
            <pc:docMk/>
            <pc:sldMk cId="3935307030" sldId="327"/>
            <ac:picMk id="6" creationId="{F0275287-F328-1087-5B6C-3F9E3C67F6DF}"/>
          </ac:picMkLst>
        </pc:picChg>
      </pc:sldChg>
      <pc:sldChg chg="del">
        <pc:chgData name="Paula Owens" userId="b67acbd404e246bb" providerId="LiveId" clId="{F61C5E1B-6CB7-4EFC-AB9A-EDA6DC7DD129}" dt="2022-10-28T06:07:31.504" v="167" actId="47"/>
        <pc:sldMkLst>
          <pc:docMk/>
          <pc:sldMk cId="1277256356" sldId="332"/>
        </pc:sldMkLst>
      </pc:sldChg>
      <pc:sldChg chg="del">
        <pc:chgData name="Paula Owens" userId="b67acbd404e246bb" providerId="LiveId" clId="{F61C5E1B-6CB7-4EFC-AB9A-EDA6DC7DD129}" dt="2022-10-28T06:07:39.529" v="169" actId="47"/>
        <pc:sldMkLst>
          <pc:docMk/>
          <pc:sldMk cId="1497261002" sldId="343"/>
        </pc:sldMkLst>
      </pc:sldChg>
      <pc:sldChg chg="del">
        <pc:chgData name="Paula Owens" userId="b67acbd404e246bb" providerId="LiveId" clId="{F61C5E1B-6CB7-4EFC-AB9A-EDA6DC7DD129}" dt="2022-10-28T06:07:39.447" v="168" actId="47"/>
        <pc:sldMkLst>
          <pc:docMk/>
          <pc:sldMk cId="135253649" sldId="34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3A6998-7026-465D-A817-609A61EB462E}" type="datetimeFigureOut">
              <a:rPr lang="en-GB" smtClean="0"/>
              <a:t>28/10/2022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C81347-70F8-45B6-B4CE-9219857FA790}" type="slidenum">
              <a:rPr lang="en-GB" smtClean="0"/>
              <a:t>‹#›</a:t>
            </a:fld>
            <a:endParaRPr lang="en-GB"/>
          </a:p>
        </p:txBody>
      </p:sp>
    </p:spTree>
    <p:extLst>
      <p:ext uri="{BB962C8B-B14F-4D97-AF65-F5344CB8AC3E}">
        <p14:creationId xmlns:p14="http://schemas.microsoft.com/office/powerpoint/2010/main" val="132129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7541" y="188641"/>
            <a:ext cx="7389779" cy="1542033"/>
          </a:xfrm>
        </p:spPr>
        <p:txBody>
          <a:bodyPr anchor="t"/>
          <a:lstStyle>
            <a:lvl1pPr>
              <a:defRPr sz="4000"/>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566D574-CA4E-41EC-BFB7-1A2028318263}" type="slidenum">
              <a:rPr lang="en-GB" altLang="en-US"/>
              <a:pPr/>
              <a:t>‹#›</a:t>
            </a:fld>
            <a:endParaRPr lang="en-GB" altLang="en-US"/>
          </a:p>
        </p:txBody>
      </p:sp>
    </p:spTree>
    <p:extLst>
      <p:ext uri="{BB962C8B-B14F-4D97-AF65-F5344CB8AC3E}">
        <p14:creationId xmlns:p14="http://schemas.microsoft.com/office/powerpoint/2010/main" val="319423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1"/>
            <a:ext cx="7328363" cy="1438299"/>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39D9BD6-16DF-460D-8818-BAFF0451FD4D}" type="slidenum">
              <a:rPr lang="en-GB" altLang="en-US"/>
              <a:pPr/>
              <a:t>‹#›</a:t>
            </a:fld>
            <a:endParaRPr lang="en-GB" altLang="en-US"/>
          </a:p>
        </p:txBody>
      </p:sp>
      <p:pic>
        <p:nvPicPr>
          <p:cNvPr id="7"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3054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0"/>
            <a:ext cx="7232352" cy="1438300"/>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sz="half" idx="1"/>
          </p:nvPr>
        </p:nvSpPr>
        <p:spPr>
          <a:xfrm>
            <a:off x="20320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8072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94E1A6E-B03C-4BA9-BCC3-75FC69A50594}" type="slidenum">
              <a:rPr lang="en-GB" altLang="en-US"/>
              <a:pPr/>
              <a:t>‹#›</a:t>
            </a:fld>
            <a:endParaRPr lang="en-GB" altLang="en-US"/>
          </a:p>
        </p:txBody>
      </p:sp>
      <p:pic>
        <p:nvPicPr>
          <p:cNvPr id="8"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6930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68500" y="188913"/>
            <a:ext cx="7296811" cy="1439887"/>
          </a:xfrm>
        </p:spPr>
        <p:txBody>
          <a:bodyPr anchor="t"/>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609600" y="1772816"/>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412578"/>
            <a:ext cx="5386917"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77281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412578"/>
            <a:ext cx="5389033"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7BC778C-4985-4B87-A566-26D203ABF273}" type="slidenum">
              <a:rPr lang="en-GB" altLang="en-US"/>
              <a:pPr/>
              <a:t>‹#›</a:t>
            </a:fld>
            <a:endParaRPr lang="en-GB" altLang="en-US"/>
          </a:p>
        </p:txBody>
      </p:sp>
      <p:pic>
        <p:nvPicPr>
          <p:cNvPr id="10"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2974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68500" y="206902"/>
            <a:ext cx="7232352" cy="1421898"/>
          </a:xfrm>
        </p:spPr>
        <p:txBody>
          <a:bodyPr anchor="t"/>
          <a:lstStyle>
            <a:lvl1pPr>
              <a:defRPr sz="40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1147EEAF-DD4E-4CF4-BBA0-EAA76F911A92}" type="slidenum">
              <a:rPr lang="en-GB" altLang="en-US"/>
              <a:pPr/>
              <a:t>‹#›</a:t>
            </a:fld>
            <a:endParaRPr lang="en-GB" altLang="en-US"/>
          </a:p>
        </p:txBody>
      </p:sp>
      <p:pic>
        <p:nvPicPr>
          <p:cNvPr id="6"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1558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3D577BE-B60F-4443-89BA-AC6850FF3B72}" type="slidenum">
              <a:rPr lang="en-GB" altLang="en-US"/>
              <a:pPr/>
              <a:t>‹#›</a:t>
            </a:fld>
            <a:endParaRPr lang="en-GB" altLang="en-US"/>
          </a:p>
        </p:txBody>
      </p:sp>
    </p:spTree>
    <p:extLst>
      <p:ext uri="{BB962C8B-B14F-4D97-AF65-F5344CB8AC3E}">
        <p14:creationId xmlns:p14="http://schemas.microsoft.com/office/powerpoint/2010/main" val="43848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9370912"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8" y="188913"/>
            <a:ext cx="6970645" cy="45386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93709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CE6AA-BD4D-4B50-801E-5FC26DDB2F13}" type="slidenum">
              <a:rPr lang="en-GB" altLang="en-US"/>
              <a:pPr/>
              <a:t>‹#›</a:t>
            </a:fld>
            <a:endParaRPr lang="en-GB" altLang="en-US"/>
          </a:p>
        </p:txBody>
      </p:sp>
    </p:spTree>
    <p:extLst>
      <p:ext uri="{BB962C8B-B14F-4D97-AF65-F5344CB8AC3E}">
        <p14:creationId xmlns:p14="http://schemas.microsoft.com/office/powerpoint/2010/main" val="316878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00CBFF-0372-4B6D-9726-814647025C50}" type="slidenum">
              <a:rPr lang="en-GB" altLang="en-US"/>
              <a:pPr/>
              <a:t>‹#›</a:t>
            </a:fld>
            <a:endParaRPr lang="en-GB" altLang="en-US"/>
          </a:p>
        </p:txBody>
      </p:sp>
    </p:spTree>
    <p:extLst>
      <p:ext uri="{BB962C8B-B14F-4D97-AF65-F5344CB8AC3E}">
        <p14:creationId xmlns:p14="http://schemas.microsoft.com/office/powerpoint/2010/main" val="332382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1" y="188914"/>
            <a:ext cx="7295852" cy="1439887"/>
          </a:xfrm>
        </p:spPr>
        <p:txBody>
          <a:bodyPr/>
          <a:lstStyle/>
          <a:p>
            <a:r>
              <a:rPr lang="en-US"/>
              <a:t>Click to edit Master title style</a:t>
            </a:r>
            <a:endParaRPr lang="en-GB" dirty="0"/>
          </a:p>
        </p:txBody>
      </p:sp>
      <p:sp>
        <p:nvSpPr>
          <p:cNvPr id="3" name="Text Placeholder 2"/>
          <p:cNvSpPr>
            <a:spLocks noGrp="1"/>
          </p:cNvSpPr>
          <p:nvPr>
            <p:ph type="body" sz="half" idx="1"/>
          </p:nvPr>
        </p:nvSpPr>
        <p:spPr>
          <a:xfrm>
            <a:off x="19812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7564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839200" y="6248400"/>
            <a:ext cx="2540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4368800" y="6248400"/>
            <a:ext cx="38608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2032000" y="6248400"/>
            <a:ext cx="1727200" cy="457200"/>
          </a:xfrm>
        </p:spPr>
        <p:txBody>
          <a:bodyPr/>
          <a:lstStyle>
            <a:lvl1pPr>
              <a:defRPr/>
            </a:lvl1pPr>
          </a:lstStyle>
          <a:p>
            <a:fld id="{99EC163C-451A-4E6F-ACF7-668EB3869707}" type="slidenum">
              <a:rPr lang="en-GB" altLang="en-US"/>
              <a:pPr/>
              <a:t>‹#›</a:t>
            </a:fld>
            <a:endParaRPr lang="en-GB" altLang="en-US"/>
          </a:p>
        </p:txBody>
      </p:sp>
    </p:spTree>
    <p:extLst>
      <p:ext uri="{BB962C8B-B14F-4D97-AF65-F5344CB8AC3E}">
        <p14:creationId xmlns:p14="http://schemas.microsoft.com/office/powerpoint/2010/main" val="53794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1968501" y="188641"/>
            <a:ext cx="7295852" cy="1411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46083" name="Rectangle 3"/>
          <p:cNvSpPr>
            <a:spLocks noGrp="1" noChangeArrowheads="1"/>
          </p:cNvSpPr>
          <p:nvPr>
            <p:ph type="body" idx="1"/>
          </p:nvPr>
        </p:nvSpPr>
        <p:spPr bwMode="auto">
          <a:xfrm>
            <a:off x="2032000" y="2060576"/>
            <a:ext cx="93472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6084" name="Rectangle 4"/>
          <p:cNvSpPr>
            <a:spLocks noGrp="1" noChangeArrowheads="1"/>
          </p:cNvSpPr>
          <p:nvPr>
            <p:ph type="dt" sz="half" idx="2"/>
          </p:nvPr>
        </p:nvSpPr>
        <p:spPr bwMode="auto">
          <a:xfrm>
            <a:off x="88392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46085" name="Rectangle 5"/>
          <p:cNvSpPr>
            <a:spLocks noGrp="1" noChangeArrowheads="1"/>
          </p:cNvSpPr>
          <p:nvPr>
            <p:ph type="ftr" sz="quarter" idx="3"/>
          </p:nvPr>
        </p:nvSpPr>
        <p:spPr bwMode="auto">
          <a:xfrm>
            <a:off x="43688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46086" name="Rectangle 6"/>
          <p:cNvSpPr>
            <a:spLocks noGrp="1" noChangeArrowheads="1"/>
          </p:cNvSpPr>
          <p:nvPr>
            <p:ph type="sldNum" sz="quarter" idx="4"/>
          </p:nvPr>
        </p:nvSpPr>
        <p:spPr bwMode="auto">
          <a:xfrm>
            <a:off x="2032000" y="62484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3FE48AF-ABF3-40F6-B23F-7A4E1289867F}" type="slidenum">
              <a:rPr lang="en-GB" altLang="en-US"/>
              <a:pPr/>
              <a:t>‹#›</a:t>
            </a:fld>
            <a:endParaRPr lang="en-GB" altLang="en-US"/>
          </a:p>
        </p:txBody>
      </p:sp>
      <p:sp>
        <p:nvSpPr>
          <p:cNvPr id="46087" name="Line 7"/>
          <p:cNvSpPr>
            <a:spLocks noChangeShapeType="1"/>
          </p:cNvSpPr>
          <p:nvPr userDrawn="1"/>
        </p:nvSpPr>
        <p:spPr bwMode="auto">
          <a:xfrm flipV="1">
            <a:off x="18288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1800"/>
          </a:p>
        </p:txBody>
      </p:sp>
      <p:sp>
        <p:nvSpPr>
          <p:cNvPr id="46088" name="Oval 8"/>
          <p:cNvSpPr>
            <a:spLocks noChangeArrowheads="1"/>
          </p:cNvSpPr>
          <p:nvPr userDrawn="1"/>
        </p:nvSpPr>
        <p:spPr bwMode="auto">
          <a:xfrm>
            <a:off x="203200" y="838200"/>
            <a:ext cx="304800" cy="228600"/>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89" name="Oval 9"/>
          <p:cNvSpPr>
            <a:spLocks noChangeArrowheads="1"/>
          </p:cNvSpPr>
          <p:nvPr userDrawn="1"/>
        </p:nvSpPr>
        <p:spPr bwMode="auto">
          <a:xfrm>
            <a:off x="719667" y="838200"/>
            <a:ext cx="304800" cy="228600"/>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90" name="Oval 10"/>
          <p:cNvSpPr>
            <a:spLocks noChangeArrowheads="1"/>
          </p:cNvSpPr>
          <p:nvPr userDrawn="1"/>
        </p:nvSpPr>
        <p:spPr bwMode="auto">
          <a:xfrm>
            <a:off x="1236133" y="838200"/>
            <a:ext cx="304800" cy="228600"/>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pic>
        <p:nvPicPr>
          <p:cNvPr id="23" name="Picture 15" descr="rgs"/>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23615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p:titleStyle>
    <p:body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s://endurance22.org/expedition-team" TargetMode="External"/><Relationship Id="rId2" Type="http://schemas.openxmlformats.org/officeDocument/2006/relationships/hyperlink" Target="https://www.rgs.org/schools/teaching-resources/exploring-shackleton%E2%80%99s-antarctica/"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5.xml"/><Relationship Id="rId1" Type="http://schemas.openxmlformats.org/officeDocument/2006/relationships/video" Target="https://www.youtube.com/embed/r8fpO7KcTnU?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040170" y="188914"/>
            <a:ext cx="7218704" cy="1439887"/>
          </a:xfrm>
        </p:spPr>
        <p:txBody>
          <a:bodyPr anchor="t"/>
          <a:lstStyle/>
          <a:p>
            <a:pPr algn="ctr"/>
            <a:r>
              <a:rPr lang="en-GB" altLang="en-US" b="1" dirty="0"/>
              <a:t>3 Then and Now</a:t>
            </a:r>
            <a:endParaRPr lang="en-US" altLang="en-US" b="1" dirty="0"/>
          </a:p>
        </p:txBody>
      </p:sp>
      <p:sp>
        <p:nvSpPr>
          <p:cNvPr id="69635" name="Rectangle 3"/>
          <p:cNvSpPr>
            <a:spLocks noGrp="1" noChangeArrowheads="1"/>
          </p:cNvSpPr>
          <p:nvPr>
            <p:ph type="body" sz="half" idx="1"/>
          </p:nvPr>
        </p:nvSpPr>
        <p:spPr/>
        <p:txBody>
          <a:bodyPr/>
          <a:lstStyle/>
          <a:p>
            <a:pPr>
              <a:buFont typeface="Wingdings" pitchFamily="2" charset="2"/>
              <a:buNone/>
            </a:pPr>
            <a:r>
              <a:rPr lang="en-GB" altLang="en-US" sz="2600" dirty="0"/>
              <a:t> </a:t>
            </a:r>
            <a:endParaRPr lang="en-US" altLang="en-US" sz="2600" dirty="0"/>
          </a:p>
        </p:txBody>
      </p:sp>
      <p:sp>
        <p:nvSpPr>
          <p:cNvPr id="69636" name="Oval 4"/>
          <p:cNvSpPr>
            <a:spLocks noChangeArrowheads="1"/>
          </p:cNvSpPr>
          <p:nvPr/>
        </p:nvSpPr>
        <p:spPr bwMode="auto">
          <a:xfrm>
            <a:off x="1774826" y="2924945"/>
            <a:ext cx="2665413" cy="2663825"/>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7" name="Oval 5"/>
          <p:cNvSpPr>
            <a:spLocks noChangeArrowheads="1"/>
          </p:cNvSpPr>
          <p:nvPr/>
        </p:nvSpPr>
        <p:spPr bwMode="auto">
          <a:xfrm>
            <a:off x="4799806" y="2924945"/>
            <a:ext cx="2592388" cy="2663825"/>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altLang="en-US">
              <a:solidFill>
                <a:srgbClr val="336699"/>
              </a:solidFill>
              <a:latin typeface="Arial" charset="0"/>
            </a:endParaRPr>
          </a:p>
        </p:txBody>
      </p:sp>
      <p:sp>
        <p:nvSpPr>
          <p:cNvPr id="69638" name="Oval 6"/>
          <p:cNvSpPr>
            <a:spLocks noChangeArrowheads="1"/>
          </p:cNvSpPr>
          <p:nvPr/>
        </p:nvSpPr>
        <p:spPr bwMode="auto">
          <a:xfrm>
            <a:off x="7751763" y="2924945"/>
            <a:ext cx="2627312" cy="2663825"/>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9" name="Text Box 7"/>
          <p:cNvSpPr txBox="1">
            <a:spLocks noChangeArrowheads="1"/>
          </p:cNvSpPr>
          <p:nvPr/>
        </p:nvSpPr>
        <p:spPr bwMode="auto">
          <a:xfrm>
            <a:off x="2135189" y="3572645"/>
            <a:ext cx="20161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800" dirty="0">
                <a:solidFill>
                  <a:srgbClr val="FFFFFF"/>
                </a:solidFill>
                <a:latin typeface="Helvetica" pitchFamily="34" charset="0"/>
              </a:rPr>
              <a:t>Shackleton 100</a:t>
            </a:r>
            <a:endParaRPr lang="en-US" altLang="en-US" sz="2800" dirty="0">
              <a:solidFill>
                <a:srgbClr val="FFFFFF"/>
              </a:solidFill>
              <a:latin typeface="Helvetica" pitchFamily="34" charset="0"/>
            </a:endParaRPr>
          </a:p>
        </p:txBody>
      </p:sp>
      <p:sp>
        <p:nvSpPr>
          <p:cNvPr id="69640" name="Text Box 8"/>
          <p:cNvSpPr txBox="1">
            <a:spLocks noChangeArrowheads="1"/>
          </p:cNvSpPr>
          <p:nvPr/>
        </p:nvSpPr>
        <p:spPr bwMode="auto">
          <a:xfrm>
            <a:off x="5087939" y="3572645"/>
            <a:ext cx="22320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altLang="en-US" sz="2800" dirty="0">
                <a:solidFill>
                  <a:srgbClr val="FFFFFF"/>
                </a:solidFill>
                <a:latin typeface="Helvetica" pitchFamily="34" charset="0"/>
              </a:rPr>
              <a:t>Endurance 100</a:t>
            </a:r>
            <a:endParaRPr lang="en-US" altLang="en-US" sz="2800" dirty="0">
              <a:solidFill>
                <a:srgbClr val="FFFFFF"/>
              </a:solidFill>
              <a:latin typeface="Helvetica" pitchFamily="34" charset="0"/>
            </a:endParaRPr>
          </a:p>
        </p:txBody>
      </p:sp>
      <p:sp>
        <p:nvSpPr>
          <p:cNvPr id="69642" name="Text Box 10"/>
          <p:cNvSpPr txBox="1">
            <a:spLocks noChangeArrowheads="1"/>
          </p:cNvSpPr>
          <p:nvPr/>
        </p:nvSpPr>
        <p:spPr bwMode="auto">
          <a:xfrm>
            <a:off x="7967664" y="3933007"/>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ltLang="en-US">
              <a:solidFill>
                <a:srgbClr val="000000"/>
              </a:solidFill>
              <a:latin typeface="Arial" charset="0"/>
            </a:endParaRPr>
          </a:p>
        </p:txBody>
      </p:sp>
      <p:sp>
        <p:nvSpPr>
          <p:cNvPr id="69645" name="Text Box 13"/>
          <p:cNvSpPr txBox="1">
            <a:spLocks noChangeArrowheads="1"/>
          </p:cNvSpPr>
          <p:nvPr/>
        </p:nvSpPr>
        <p:spPr bwMode="auto">
          <a:xfrm>
            <a:off x="7659345" y="3607221"/>
            <a:ext cx="281214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Aft>
                <a:spcPct val="0"/>
              </a:spcAft>
            </a:pPr>
            <a:r>
              <a:rPr lang="en-GB" altLang="en-US" sz="2800" dirty="0">
                <a:solidFill>
                  <a:srgbClr val="FFFFFF"/>
                </a:solidFill>
                <a:latin typeface="Helvetica" pitchFamily="34" charset="0"/>
              </a:rPr>
              <a:t>Geography History</a:t>
            </a:r>
          </a:p>
        </p:txBody>
      </p:sp>
      <p:sp>
        <p:nvSpPr>
          <p:cNvPr id="2" name="Slide Number Placeholder 1">
            <a:extLst>
              <a:ext uri="{FF2B5EF4-FFF2-40B4-BE49-F238E27FC236}">
                <a16:creationId xmlns:a16="http://schemas.microsoft.com/office/drawing/2014/main" id="{ABAE6946-373A-40B2-8947-1F538DA7F237}"/>
              </a:ext>
            </a:extLst>
          </p:cNvPr>
          <p:cNvSpPr>
            <a:spLocks noGrp="1"/>
          </p:cNvSpPr>
          <p:nvPr>
            <p:ph type="sldNum" sz="quarter" idx="12"/>
          </p:nvPr>
        </p:nvSpPr>
        <p:spPr/>
        <p:txBody>
          <a:bodyPr/>
          <a:lstStyle/>
          <a:p>
            <a:fld id="{99EC163C-451A-4E6F-ACF7-668EB3869707}" type="slidenum">
              <a:rPr lang="en-GB" altLang="en-US" smtClean="0"/>
              <a:pPr/>
              <a:t>1</a:t>
            </a:fld>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032794-0E8A-41FE-86ED-71FC1A29058D}"/>
              </a:ext>
            </a:extLst>
          </p:cNvPr>
          <p:cNvSpPr txBox="1"/>
          <p:nvPr/>
        </p:nvSpPr>
        <p:spPr>
          <a:xfrm>
            <a:off x="238940" y="1783550"/>
            <a:ext cx="11510411" cy="4154984"/>
          </a:xfrm>
          <a:prstGeom prst="rect">
            <a:avLst/>
          </a:prstGeom>
          <a:noFill/>
        </p:spPr>
        <p:txBody>
          <a:bodyPr wrap="square" rtlCol="0">
            <a:spAutoFit/>
          </a:bodyPr>
          <a:lstStyle/>
          <a:p>
            <a:r>
              <a:rPr lang="en-GB" sz="2000" i="1" dirty="0"/>
              <a:t>The story so far in brief…</a:t>
            </a:r>
          </a:p>
          <a:p>
            <a:r>
              <a:rPr lang="en-GB" sz="2000" b="1" dirty="0">
                <a:solidFill>
                  <a:srgbClr val="212121"/>
                </a:solidFill>
              </a:rPr>
              <a:t>In 1914 </a:t>
            </a:r>
            <a:r>
              <a:rPr lang="en-GB" sz="2000" dirty="0">
                <a:solidFill>
                  <a:srgbClr val="212121"/>
                </a:solidFill>
              </a:rPr>
              <a:t>the explorer Sir Ernest Shackleton set out on an ambitious expedition to cross the continent of Antarctica from one side to the other. He failed. However he achieved one of the greatest feats of turn of the century polar exploration; he returned with all his 27 men – alive, despite the loss of his ship. Shackleton’s ship, the Endurance, was crushed and sank in ice in the Weddell Sea, before his team could even begin that ill-fated attempt to cross the hostile continent of Antarctica. </a:t>
            </a:r>
          </a:p>
          <a:p>
            <a:r>
              <a:rPr lang="en-GB" i="1" dirty="0">
                <a:solidFill>
                  <a:srgbClr val="212121"/>
                </a:solidFill>
              </a:rPr>
              <a:t>Find out more here </a:t>
            </a:r>
            <a:r>
              <a:rPr lang="en-GB" dirty="0">
                <a:hlinkClick r:id="rId2"/>
              </a:rPr>
              <a:t>Royal Geographical Society - Geography resources for teachers (rgs.org)</a:t>
            </a:r>
            <a:endParaRPr lang="en-GB" dirty="0">
              <a:solidFill>
                <a:srgbClr val="212121"/>
              </a:solidFill>
            </a:endParaRPr>
          </a:p>
          <a:p>
            <a:endParaRPr lang="en-GB" sz="2400" dirty="0">
              <a:solidFill>
                <a:srgbClr val="212121"/>
              </a:solidFill>
            </a:endParaRPr>
          </a:p>
          <a:p>
            <a:endParaRPr lang="en-GB" sz="2400" dirty="0">
              <a:solidFill>
                <a:srgbClr val="212121"/>
              </a:solidFill>
            </a:endParaRPr>
          </a:p>
          <a:p>
            <a:r>
              <a:rPr lang="en-GB" sz="2000" b="1" dirty="0">
                <a:solidFill>
                  <a:srgbClr val="212121"/>
                </a:solidFill>
              </a:rPr>
              <a:t>In 2022</a:t>
            </a:r>
            <a:r>
              <a:rPr lang="en-GB" sz="2000" dirty="0">
                <a:solidFill>
                  <a:srgbClr val="212121"/>
                </a:solidFill>
              </a:rPr>
              <a:t>, the Centenary of Shackleton’s death, Dan Snow travelled to Antarctica on board the S.A. Agulhas II, as part of the </a:t>
            </a:r>
            <a:r>
              <a:rPr lang="en-GB" sz="2000" b="1" dirty="0">
                <a:solidFill>
                  <a:srgbClr val="212121"/>
                </a:solidFill>
              </a:rPr>
              <a:t>Endurance22 expedition</a:t>
            </a:r>
            <a:r>
              <a:rPr lang="en-GB" sz="2000" dirty="0">
                <a:solidFill>
                  <a:srgbClr val="212121"/>
                </a:solidFill>
              </a:rPr>
              <a:t>, in </a:t>
            </a:r>
            <a:r>
              <a:rPr lang="en-GB" dirty="0"/>
              <a:t>a successful </a:t>
            </a:r>
            <a:r>
              <a:rPr lang="en-GB" sz="2000" dirty="0">
                <a:solidFill>
                  <a:srgbClr val="212121"/>
                </a:solidFill>
              </a:rPr>
              <a:t>attempt to locate the missing wreck of Shackleton’s ship.</a:t>
            </a:r>
          </a:p>
          <a:p>
            <a:r>
              <a:rPr lang="en-GB" i="1" dirty="0">
                <a:solidFill>
                  <a:srgbClr val="212121"/>
                </a:solidFill>
              </a:rPr>
              <a:t>Find out more here </a:t>
            </a:r>
            <a:r>
              <a:rPr lang="en-GB" dirty="0">
                <a:hlinkClick r:id="rId3"/>
              </a:rPr>
              <a:t>Expedition Team - Endurance22</a:t>
            </a:r>
            <a:endParaRPr lang="en-GB" dirty="0">
              <a:solidFill>
                <a:srgbClr val="212121"/>
              </a:solidFill>
            </a:endParaRPr>
          </a:p>
        </p:txBody>
      </p:sp>
      <p:sp>
        <p:nvSpPr>
          <p:cNvPr id="7" name="Rectangle 2">
            <a:extLst>
              <a:ext uri="{FF2B5EF4-FFF2-40B4-BE49-F238E27FC236}">
                <a16:creationId xmlns:a16="http://schemas.microsoft.com/office/drawing/2014/main" id="{9ABA092E-D0FB-4AD7-9E14-A122E2A53A8C}"/>
              </a:ext>
            </a:extLst>
          </p:cNvPr>
          <p:cNvSpPr txBox="1">
            <a:spLocks noChangeArrowheads="1"/>
          </p:cNvSpPr>
          <p:nvPr/>
        </p:nvSpPr>
        <p:spPr>
          <a:xfrm>
            <a:off x="2999656" y="260712"/>
            <a:ext cx="5424264" cy="1320660"/>
          </a:xfrm>
          <a:prstGeom prst="rect">
            <a:avLst/>
          </a:prstGeom>
          <a:solidFill>
            <a:srgbClr val="F54C00"/>
          </a:solidFill>
        </p:spPr>
        <p:txBody>
          <a:bodyPr/>
          <a:lst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a:lstStyle>
          <a:p>
            <a:pPr algn="ctr"/>
            <a:r>
              <a:rPr lang="en-GB" altLang="en-US" b="1" kern="0" dirty="0">
                <a:solidFill>
                  <a:schemeClr val="bg1"/>
                </a:solidFill>
              </a:rPr>
              <a:t>The Story So Far… </a:t>
            </a:r>
          </a:p>
          <a:p>
            <a:pPr algn="ctr"/>
            <a:r>
              <a:rPr lang="en-GB" altLang="en-US" b="1" kern="0" dirty="0">
                <a:solidFill>
                  <a:schemeClr val="bg1"/>
                </a:solidFill>
              </a:rPr>
              <a:t>In brief </a:t>
            </a:r>
          </a:p>
        </p:txBody>
      </p:sp>
      <p:sp>
        <p:nvSpPr>
          <p:cNvPr id="8" name="Slide Number Placeholder 7">
            <a:extLst>
              <a:ext uri="{FF2B5EF4-FFF2-40B4-BE49-F238E27FC236}">
                <a16:creationId xmlns:a16="http://schemas.microsoft.com/office/drawing/2014/main" id="{E329C075-0E3A-4C31-BEF5-840680767701}"/>
              </a:ext>
            </a:extLst>
          </p:cNvPr>
          <p:cNvSpPr>
            <a:spLocks noGrp="1"/>
          </p:cNvSpPr>
          <p:nvPr>
            <p:ph type="sldNum" sz="quarter" idx="12"/>
          </p:nvPr>
        </p:nvSpPr>
        <p:spPr>
          <a:xfrm>
            <a:off x="10941657" y="6243805"/>
            <a:ext cx="1129342" cy="457200"/>
          </a:xfrm>
        </p:spPr>
        <p:txBody>
          <a:bodyPr/>
          <a:lstStyle/>
          <a:p>
            <a:fld id="{C3D577BE-B60F-4443-89BA-AC6850FF3B72}" type="slidenum">
              <a:rPr lang="en-GB" altLang="en-US" smtClean="0"/>
              <a:pPr/>
              <a:t>2</a:t>
            </a:fld>
            <a:endParaRPr lang="en-GB" altLang="en-US" dirty="0"/>
          </a:p>
        </p:txBody>
      </p:sp>
    </p:spTree>
    <p:extLst>
      <p:ext uri="{BB962C8B-B14F-4D97-AF65-F5344CB8AC3E}">
        <p14:creationId xmlns:p14="http://schemas.microsoft.com/office/powerpoint/2010/main" val="48907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930AD4-6122-6F4F-9586-71A8E97ACE5C}"/>
              </a:ext>
            </a:extLst>
          </p:cNvPr>
          <p:cNvSpPr>
            <a:spLocks noGrp="1"/>
          </p:cNvSpPr>
          <p:nvPr>
            <p:ph type="sldNum" sz="quarter" idx="12"/>
          </p:nvPr>
        </p:nvSpPr>
        <p:spPr/>
        <p:txBody>
          <a:bodyPr/>
          <a:lstStyle/>
          <a:p>
            <a:fld id="{1147EEAF-DD4E-4CF4-BBA0-EAA76F911A92}" type="slidenum">
              <a:rPr lang="en-GB" altLang="en-US" smtClean="0"/>
              <a:pPr/>
              <a:t>3</a:t>
            </a:fld>
            <a:endParaRPr lang="en-GB" altLang="en-US"/>
          </a:p>
        </p:txBody>
      </p:sp>
      <p:sp>
        <p:nvSpPr>
          <p:cNvPr id="2" name="Title 1">
            <a:extLst>
              <a:ext uri="{FF2B5EF4-FFF2-40B4-BE49-F238E27FC236}">
                <a16:creationId xmlns:a16="http://schemas.microsoft.com/office/drawing/2014/main" id="{E439916C-6252-1271-E49D-EF36CC376AEC}"/>
              </a:ext>
            </a:extLst>
          </p:cNvPr>
          <p:cNvSpPr>
            <a:spLocks noGrp="1"/>
          </p:cNvSpPr>
          <p:nvPr>
            <p:ph type="title"/>
          </p:nvPr>
        </p:nvSpPr>
        <p:spPr>
          <a:xfrm>
            <a:off x="2032000" y="88544"/>
            <a:ext cx="7181574" cy="1368183"/>
          </a:xfrm>
          <a:solidFill>
            <a:schemeClr val="accent1"/>
          </a:solidFill>
        </p:spPr>
        <p:txBody>
          <a:bodyPr/>
          <a:lstStyle/>
          <a:p>
            <a:pPr algn="ctr"/>
            <a:r>
              <a:rPr lang="en-GB" b="1" dirty="0">
                <a:solidFill>
                  <a:schemeClr val="bg1"/>
                </a:solidFill>
              </a:rPr>
              <a:t>Then and Now:</a:t>
            </a:r>
          </a:p>
        </p:txBody>
      </p:sp>
      <p:sp>
        <p:nvSpPr>
          <p:cNvPr id="15" name="TextBox 14">
            <a:extLst>
              <a:ext uri="{FF2B5EF4-FFF2-40B4-BE49-F238E27FC236}">
                <a16:creationId xmlns:a16="http://schemas.microsoft.com/office/drawing/2014/main" id="{31C959EA-9A0C-C99D-BA06-DAF9516AB101}"/>
              </a:ext>
            </a:extLst>
          </p:cNvPr>
          <p:cNvSpPr txBox="1"/>
          <p:nvPr/>
        </p:nvSpPr>
        <p:spPr>
          <a:xfrm>
            <a:off x="3309731" y="731073"/>
            <a:ext cx="5198870" cy="707886"/>
          </a:xfrm>
          <a:prstGeom prst="rect">
            <a:avLst/>
          </a:prstGeom>
          <a:noFill/>
        </p:spPr>
        <p:txBody>
          <a:bodyPr wrap="square" rtlCol="0">
            <a:spAutoFit/>
          </a:bodyPr>
          <a:lstStyle/>
          <a:p>
            <a:r>
              <a:rPr lang="en-GB" sz="4000" dirty="0">
                <a:solidFill>
                  <a:schemeClr val="bg1"/>
                </a:solidFill>
              </a:rPr>
              <a:t>Jon Snow on the Ice</a:t>
            </a:r>
          </a:p>
        </p:txBody>
      </p:sp>
      <p:pic>
        <p:nvPicPr>
          <p:cNvPr id="6" name="Online Media 5" title="How Shackleton's Crew Survived The Antarctic Ice!">
            <a:hlinkClick r:id="" action="ppaction://media"/>
            <a:extLst>
              <a:ext uri="{FF2B5EF4-FFF2-40B4-BE49-F238E27FC236}">
                <a16:creationId xmlns:a16="http://schemas.microsoft.com/office/drawing/2014/main" id="{F0275287-F328-1087-5B6C-3F9E3C67F6DF}"/>
              </a:ext>
            </a:extLst>
          </p:cNvPr>
          <p:cNvPicPr>
            <a:picLocks noRot="1" noChangeAspect="1"/>
          </p:cNvPicPr>
          <p:nvPr>
            <a:videoFile r:link="rId1"/>
          </p:nvPr>
        </p:nvPicPr>
        <p:blipFill>
          <a:blip r:embed="rId3"/>
          <a:stretch>
            <a:fillRect/>
          </a:stretch>
        </p:blipFill>
        <p:spPr>
          <a:xfrm>
            <a:off x="765811" y="1744317"/>
            <a:ext cx="8311929" cy="4696240"/>
          </a:xfrm>
          <a:prstGeom prst="rect">
            <a:avLst/>
          </a:prstGeom>
        </p:spPr>
      </p:pic>
      <p:sp>
        <p:nvSpPr>
          <p:cNvPr id="7" name="TextBox 6">
            <a:extLst>
              <a:ext uri="{FF2B5EF4-FFF2-40B4-BE49-F238E27FC236}">
                <a16:creationId xmlns:a16="http://schemas.microsoft.com/office/drawing/2014/main" id="{062E4EE0-3C1B-C8C7-205A-52419170602E}"/>
              </a:ext>
            </a:extLst>
          </p:cNvPr>
          <p:cNvSpPr txBox="1"/>
          <p:nvPr/>
        </p:nvSpPr>
        <p:spPr>
          <a:xfrm>
            <a:off x="9402417" y="2375452"/>
            <a:ext cx="2509631" cy="2862322"/>
          </a:xfrm>
          <a:prstGeom prst="rect">
            <a:avLst/>
          </a:prstGeom>
          <a:noFill/>
        </p:spPr>
        <p:txBody>
          <a:bodyPr wrap="square" rtlCol="0">
            <a:spAutoFit/>
          </a:bodyPr>
          <a:lstStyle/>
          <a:p>
            <a:r>
              <a:rPr lang="en-GB" dirty="0"/>
              <a:t>Watch this video clip as Jon Snow revisits the icy floes where Endurance was last seen in 1915.</a:t>
            </a:r>
          </a:p>
          <a:p>
            <a:endParaRPr lang="en-GB" dirty="0"/>
          </a:p>
          <a:p>
            <a:endParaRPr lang="en-GB" dirty="0"/>
          </a:p>
          <a:p>
            <a:r>
              <a:rPr lang="en-GB" dirty="0"/>
              <a:t>What advantages do you notice we have today?</a:t>
            </a:r>
          </a:p>
        </p:txBody>
      </p:sp>
    </p:spTree>
    <p:extLst>
      <p:ext uri="{BB962C8B-B14F-4D97-AF65-F5344CB8AC3E}">
        <p14:creationId xmlns:p14="http://schemas.microsoft.com/office/powerpoint/2010/main" val="393530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theme/theme1.xml><?xml version="1.0" encoding="utf-8"?>
<a:theme xmlns:a="http://schemas.openxmlformats.org/drawingml/2006/main" name="RGS-IBG master slide">
  <a:themeElements>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RGS-IBG master slid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GS-IBG master slide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RGS-IBG master slide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RGS-IBG master slide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RGS-IBG master slide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RGS-IBG master slide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Words>
  <Application>Microsoft Office PowerPoint</Application>
  <PresentationFormat>Widescreen</PresentationFormat>
  <Paragraphs>23</Paragraphs>
  <Slides>3</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Helvetica</vt:lpstr>
      <vt:lpstr>Times New Roman</vt:lpstr>
      <vt:lpstr>Wingdings</vt:lpstr>
      <vt:lpstr>RGS-IBG master slide</vt:lpstr>
      <vt:lpstr>3 Then and Now</vt:lpstr>
      <vt:lpstr>PowerPoint Presentation</vt:lpstr>
      <vt:lpstr>Then and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Then and Now: setting out for an Antarctic Adventure</dc:title>
  <dc:creator>Paula Owens</dc:creator>
  <cp:lastModifiedBy>Paula Owens</cp:lastModifiedBy>
  <cp:revision>8</cp:revision>
  <dcterms:created xsi:type="dcterms:W3CDTF">2022-02-08T14:06:58Z</dcterms:created>
  <dcterms:modified xsi:type="dcterms:W3CDTF">2022-10-28T06:07:40Z</dcterms:modified>
</cp:coreProperties>
</file>