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36"/>
  </p:notesMasterIdLst>
  <p:handoutMasterIdLst>
    <p:handoutMasterId r:id="rId37"/>
  </p:handoutMasterIdLst>
  <p:sldIdLst>
    <p:sldId id="299" r:id="rId2"/>
    <p:sldId id="288" r:id="rId3"/>
    <p:sldId id="357" r:id="rId4"/>
    <p:sldId id="363" r:id="rId5"/>
    <p:sldId id="359" r:id="rId6"/>
    <p:sldId id="422" r:id="rId7"/>
    <p:sldId id="421" r:id="rId8"/>
    <p:sldId id="410" r:id="rId9"/>
    <p:sldId id="411" r:id="rId10"/>
    <p:sldId id="412" r:id="rId11"/>
    <p:sldId id="413" r:id="rId12"/>
    <p:sldId id="414" r:id="rId13"/>
    <p:sldId id="416" r:id="rId14"/>
    <p:sldId id="423" r:id="rId15"/>
    <p:sldId id="402" r:id="rId16"/>
    <p:sldId id="424" r:id="rId17"/>
    <p:sldId id="431" r:id="rId18"/>
    <p:sldId id="425" r:id="rId19"/>
    <p:sldId id="426" r:id="rId20"/>
    <p:sldId id="430" r:id="rId21"/>
    <p:sldId id="428" r:id="rId22"/>
    <p:sldId id="429" r:id="rId23"/>
    <p:sldId id="369" r:id="rId24"/>
    <p:sldId id="370" r:id="rId25"/>
    <p:sldId id="420" r:id="rId26"/>
    <p:sldId id="415" r:id="rId27"/>
    <p:sldId id="405" r:id="rId28"/>
    <p:sldId id="406" r:id="rId29"/>
    <p:sldId id="407" r:id="rId30"/>
    <p:sldId id="408" r:id="rId31"/>
    <p:sldId id="409" r:id="rId32"/>
    <p:sldId id="417" r:id="rId33"/>
    <p:sldId id="419" r:id="rId34"/>
    <p:sldId id="418" r:id="rId35"/>
  </p:sldIdLst>
  <p:sldSz cx="9144000" cy="6858000" type="screen4x3"/>
  <p:notesSz cx="6797675" cy="987425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Helvetic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Helvetic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Helvetic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Helvetic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Helvetic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Helvetic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Helvetic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Helvetic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Helvetica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19">
          <p15:clr>
            <a:srgbClr val="A4A3A4"/>
          </p15:clr>
        </p15:guide>
        <p15:guide id="2" pos="93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97E01"/>
    <a:srgbClr val="B70005"/>
    <a:srgbClr val="01415B"/>
    <a:srgbClr val="F54C00"/>
    <a:srgbClr val="740160"/>
    <a:srgbClr val="D6621A"/>
    <a:srgbClr val="CE5300"/>
    <a:srgbClr val="D65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3"/>
    <p:restoredTop sz="80000" autoAdjust="0"/>
  </p:normalViewPr>
  <p:slideViewPr>
    <p:cSldViewPr showGuides="1">
      <p:cViewPr>
        <p:scale>
          <a:sx n="68" d="100"/>
          <a:sy n="68" d="100"/>
        </p:scale>
        <p:origin x="-3912" y="-1384"/>
      </p:cViewPr>
      <p:guideLst>
        <p:guide orient="horz" pos="119"/>
        <p:guide pos="93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handoutMaster" Target="handoutMasters/handout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EBFF9B-702D-774D-9D5B-7FAC2DBF10C1}" type="datetime1">
              <a:rPr lang="en-GB" smtClean="0"/>
              <a:t>15/11/18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895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37895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B8B5DA-8E93-604D-8238-6B6D3FCCD1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739855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029772-8A7C-3C4C-8F4C-A321B1889B9B}" type="datetime1">
              <a:rPr lang="en-GB" smtClean="0"/>
              <a:t>15/11/18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741363"/>
            <a:ext cx="493395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691063"/>
            <a:ext cx="5438775" cy="44434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895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37895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B0E304-544C-194F-AB86-04D596EE5C7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82989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Relationship Id="rId3" Type="http://schemas.openxmlformats.org/officeDocument/2006/relationships/hyperlink" Target="http://www.natureonthemap.naturalengland.org.uk/magicmap.aspx" TargetMode="Externa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Relationship Id="rId3" Type="http://schemas.openxmlformats.org/officeDocument/2006/relationships/hyperlink" Target="https://www.abcls.ca/wp-content/uploads/pdfs/Field-notes-Link-article-Oct-9-2015-Final.pdf" TargetMode="Externa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berniedup/40768303714" TargetMode="External"/><Relationship Id="rId4" Type="http://schemas.openxmlformats.org/officeDocument/2006/relationships/hyperlink" Target="http://www.natureonthemap.naturalengland.org.uk/magicmap.aspx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pubs.usgs.gov/wri/1998/4094/report.pdf" TargetMode="External"/><Relationship Id="rId4" Type="http://schemas.openxmlformats.org/officeDocument/2006/relationships/hyperlink" Target="https://www.theguardian.com/environment/2018/feb/23/martins-beach-california-vinod-khosla" TargetMode="External"/><Relationship Id="rId5" Type="http://schemas.openxmlformats.org/officeDocument/2006/relationships/hyperlink" Target="http://www.gulfofmaine.org/2/wp-content/uploads/2014/03/coastal-land-use-theme-paper.pdf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Relationship Id="rId3" Type="http://schemas.openxmlformats.org/officeDocument/2006/relationships/hyperlink" Target="https://www.flickr.com/photos/berniedup/40768303714" TargetMode="Externa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Relationship Id="rId3" Type="http://schemas.openxmlformats.org/officeDocument/2006/relationships/hyperlink" Target="http://mapapps.bgs.ac.uk/geologyofbritain3d/index.html" TargetMode="Externa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Relationship Id="rId3" Type="http://schemas.openxmlformats.org/officeDocument/2006/relationships/hyperlink" Target="http://www.bbc.co.uk/news/uk-wales-north-east-wales-36243086" TargetMode="Externa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Silva_compass%23/media/File:Silva_compass,_Expedition_4.jpg" TargetMode="External"/><Relationship Id="rId4" Type="http://schemas.openxmlformats.org/officeDocument/2006/relationships/hyperlink" Target="https://www.geography-fieldwork.org/a-level/coasts/coastal-management/method/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Images: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 smtClean="0"/>
              <a:t>(left) Screen grab of UK Magic Map showing SSSIs around</a:t>
            </a:r>
            <a:r>
              <a:rPr lang="en-US" baseline="0" dirty="0" smtClean="0"/>
              <a:t> </a:t>
            </a:r>
            <a:r>
              <a:rPr lang="en-US" dirty="0" smtClean="0"/>
              <a:t>Point of </a:t>
            </a:r>
            <a:r>
              <a:rPr lang="en-US" dirty="0" err="1" smtClean="0"/>
              <a:t>Ayr</a:t>
            </a:r>
            <a:r>
              <a:rPr lang="en-US" baseline="0" dirty="0" smtClean="0"/>
              <a:t> </a:t>
            </a:r>
            <a:r>
              <a:rPr lang="en-US" dirty="0" smtClean="0"/>
              <a:t>(</a:t>
            </a:r>
            <a:r>
              <a:rPr lang="en-GB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www.natureonthemap.naturalengland.org.uk/magicmap.aspx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dirty="0" smtClean="0"/>
              <a:t>(</a:t>
            </a:r>
            <a:r>
              <a:rPr lang="en-US" dirty="0" err="1" smtClean="0"/>
              <a:t>centre</a:t>
            </a:r>
            <a:r>
              <a:rPr lang="en-US" dirty="0" smtClean="0"/>
              <a:t>) </a:t>
            </a:r>
            <a:r>
              <a:rPr lang="en-US" baseline="0" dirty="0" smtClean="0"/>
              <a:t>Point of </a:t>
            </a:r>
            <a:r>
              <a:rPr lang="en-US" baseline="0" dirty="0" err="1" smtClean="0"/>
              <a:t>Ayr</a:t>
            </a:r>
            <a:r>
              <a:rPr lang="en-US" baseline="0" dirty="0" smtClean="0"/>
              <a:t> Gas Terminal.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Image courtesy of </a:t>
            </a:r>
            <a:r>
              <a:rPr lang="en-US" dirty="0" smtClean="0"/>
              <a:t>Environmental Resource Management (ERM)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(right) </a:t>
            </a:r>
            <a:r>
              <a:rPr lang="en-US" dirty="0" smtClean="0"/>
              <a:t>Dune management.</a:t>
            </a:r>
            <a:r>
              <a:rPr lang="en-US" baseline="0" dirty="0" smtClean="0"/>
              <a:t>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Image courtesy of RGS-IBG. Image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licence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CC-BY-SA 4.0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0E304-544C-194F-AB86-04D596EE5C7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8853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Images: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(all)</a:t>
            </a:r>
            <a:r>
              <a:rPr lang="en-US" dirty="0" smtClean="0"/>
              <a:t> </a:t>
            </a:r>
            <a:r>
              <a:rPr lang="en-US" dirty="0" err="1" smtClean="0"/>
              <a:t>Pexels.com</a:t>
            </a:r>
            <a:r>
              <a:rPr lang="en-US" dirty="0" smtClean="0"/>
              <a:t> (stock</a:t>
            </a:r>
            <a:r>
              <a:rPr lang="en-US" baseline="0" dirty="0" smtClean="0"/>
              <a:t> photography with a CC0 </a:t>
            </a:r>
            <a:r>
              <a:rPr lang="en-US" baseline="0" dirty="0" err="1" smtClean="0"/>
              <a:t>licence</a:t>
            </a:r>
            <a:r>
              <a:rPr lang="en-US" baseline="0" dirty="0" smtClean="0"/>
              <a:t>) </a:t>
            </a: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0E304-544C-194F-AB86-04D596EE5C78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9004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Images: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(all)</a:t>
            </a:r>
            <a:r>
              <a:rPr lang="en-US" dirty="0" smtClean="0"/>
              <a:t> </a:t>
            </a:r>
            <a:r>
              <a:rPr lang="en-US" dirty="0" err="1" smtClean="0"/>
              <a:t>Pexels.com</a:t>
            </a:r>
            <a:r>
              <a:rPr lang="en-US" dirty="0" smtClean="0"/>
              <a:t> (stock</a:t>
            </a:r>
            <a:r>
              <a:rPr lang="en-US" baseline="0" dirty="0" smtClean="0"/>
              <a:t> photography with a CC0 </a:t>
            </a:r>
            <a:r>
              <a:rPr lang="en-US" baseline="0" dirty="0" err="1" smtClean="0"/>
              <a:t>licence</a:t>
            </a:r>
            <a:r>
              <a:rPr lang="en-US" baseline="0" dirty="0" smtClean="0"/>
              <a:t>)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0E304-544C-194F-AB86-04D596EE5C78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9004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Example of factors to consider (NOT</a:t>
            </a:r>
            <a:r>
              <a:rPr lang="en-US" baseline="0" dirty="0" smtClean="0"/>
              <a:t> exhaustive)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0E304-544C-194F-AB86-04D596EE5C78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9004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Image:</a:t>
            </a:r>
          </a:p>
          <a:p>
            <a:r>
              <a:rPr lang="en-US" dirty="0" smtClean="0"/>
              <a:t>-</a:t>
            </a:r>
            <a:r>
              <a:rPr lang="en-US" baseline="0" dirty="0" smtClean="0"/>
              <a:t> Screen grab from RGS-IBG website (https://</a:t>
            </a:r>
            <a:r>
              <a:rPr lang="en-US" baseline="0" dirty="0" err="1" smtClean="0"/>
              <a:t>www.rgs.org</a:t>
            </a:r>
            <a:r>
              <a:rPr lang="en-US" baseline="0" dirty="0" smtClean="0"/>
              <a:t>/schools/teaching-resources/coasts/)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0E304-544C-194F-AB86-04D596EE5C78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9004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0E304-544C-194F-AB86-04D596EE5C78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9004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Images: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- (both</a:t>
            </a:r>
            <a:r>
              <a:rPr lang="en-US" dirty="0" smtClean="0"/>
              <a:t>)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Images courtesy of </a:t>
            </a:r>
            <a:r>
              <a:rPr lang="en-US" dirty="0" smtClean="0"/>
              <a:t> </a:t>
            </a:r>
            <a:r>
              <a:rPr lang="en-US" dirty="0" smtClean="0"/>
              <a:t>Environmental Resource Management (ERM)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u="sng" dirty="0" smtClean="0">
              <a:hlinkClick r:id="rId3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0E304-544C-194F-AB86-04D596EE5C78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9004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Images: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(top left) </a:t>
            </a:r>
            <a:r>
              <a:rPr lang="en-US" baseline="0" dirty="0" smtClean="0"/>
              <a:t>Point of </a:t>
            </a:r>
            <a:r>
              <a:rPr lang="en-US" baseline="0" dirty="0" err="1" smtClean="0"/>
              <a:t>Ayr</a:t>
            </a:r>
            <a:r>
              <a:rPr lang="en-US" baseline="0" dirty="0" smtClean="0"/>
              <a:t> Gas Terminal.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Image courtesy of </a:t>
            </a:r>
            <a:r>
              <a:rPr lang="en-US" dirty="0" smtClean="0"/>
              <a:t>Environmental Resource Management (ERM)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(bottom left) </a:t>
            </a:r>
            <a:r>
              <a:rPr lang="en-US" dirty="0" smtClean="0"/>
              <a:t>) Dune</a:t>
            </a:r>
            <a:r>
              <a:rPr lang="en-US" baseline="0" dirty="0" smtClean="0"/>
              <a:t> management at Gronant and Talacre Dunes.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Images courtesy of RGS-IBG. Image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licence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CC-BY-SA 4.0</a:t>
            </a:r>
            <a:r>
              <a:rPr lang="en-GB" dirty="0" smtClean="0">
                <a:effectLst/>
              </a:rPr>
              <a:t> 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(top right) </a:t>
            </a:r>
            <a:r>
              <a:rPr lang="en-GB" b="0" baseline="0" dirty="0" smtClean="0">
                <a:solidFill>
                  <a:srgbClr val="F54C00"/>
                </a:solidFill>
              </a:rPr>
              <a:t>New Talacre Dunes car park.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Images courtesy of RGS-IBG. Image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licence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CC-BY-SA 4.0</a:t>
            </a:r>
            <a:r>
              <a:rPr lang="en-GB" dirty="0" smtClean="0">
                <a:effectLst/>
              </a:rPr>
              <a:t> 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(bottom right) </a:t>
            </a:r>
            <a:r>
              <a:rPr lang="en-US" baseline="0" dirty="0" smtClean="0"/>
              <a:t>Talacre holiday park.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Images courtesy of RGS-IBG. Image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licence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CC-BY-SA 4.0</a:t>
            </a:r>
            <a:r>
              <a:rPr lang="en-GB" dirty="0" smtClean="0">
                <a:effectLst/>
              </a:rPr>
              <a:t> </a:t>
            </a:r>
            <a:endParaRPr lang="en-US" dirty="0" smtClean="0"/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(far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right) </a:t>
            </a:r>
            <a:r>
              <a:rPr lang="en-US" dirty="0" smtClean="0"/>
              <a:t>Prestatyn, Image by Graham Horn</a:t>
            </a:r>
            <a:r>
              <a:rPr lang="en-US" baseline="0" dirty="0" smtClean="0"/>
              <a:t> (http://</a:t>
            </a:r>
            <a:r>
              <a:rPr lang="en-US" baseline="0" dirty="0" err="1" smtClean="0"/>
              <a:t>www.geograph.org.uk</a:t>
            </a:r>
            <a:r>
              <a:rPr lang="en-US" baseline="0" dirty="0" smtClean="0"/>
              <a:t>/photo/724208).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Image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licence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CC-BY 2.0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0E304-544C-194F-AB86-04D596EE5C7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9004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Images: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Annotated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Google Maps screen grab of Talacre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0E304-544C-194F-AB86-04D596EE5C7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9004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Images: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(top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</a:t>
            </a:r>
            <a:r>
              <a:rPr lang="en-US" dirty="0" err="1" smtClean="0"/>
              <a:t>Pexels.com</a:t>
            </a:r>
            <a:r>
              <a:rPr lang="en-US" dirty="0" smtClean="0"/>
              <a:t> (stock</a:t>
            </a:r>
            <a:r>
              <a:rPr lang="en-US" baseline="0" dirty="0" smtClean="0"/>
              <a:t> photography with a CC0 </a:t>
            </a:r>
            <a:r>
              <a:rPr lang="en-US" baseline="0" dirty="0" err="1" smtClean="0"/>
              <a:t>licence</a:t>
            </a:r>
            <a:r>
              <a:rPr lang="en-US" baseline="0" dirty="0" smtClean="0"/>
              <a:t>) </a:t>
            </a:r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(bottom right) Quadrat from Popular Science Monthly Volume 80 1921 (Public domain, via Wikimedia Commons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(bottom left)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Water pollution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 Adityamadhav83.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Image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licence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CC BY-SA, from Wikimedia Commons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0E304-544C-194F-AB86-04D596EE5C7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9004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Images: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(all)</a:t>
            </a:r>
            <a:r>
              <a:rPr lang="en-US" dirty="0" smtClean="0"/>
              <a:t> </a:t>
            </a:r>
            <a:r>
              <a:rPr lang="en-US" dirty="0" err="1" smtClean="0"/>
              <a:t>Pexels.com</a:t>
            </a:r>
            <a:r>
              <a:rPr lang="en-US" dirty="0" smtClean="0"/>
              <a:t> (stock</a:t>
            </a:r>
            <a:r>
              <a:rPr lang="en-US" baseline="0" dirty="0" smtClean="0"/>
              <a:t> photography with a CC0 </a:t>
            </a:r>
            <a:r>
              <a:rPr lang="en-US" baseline="0" dirty="0" err="1" smtClean="0"/>
              <a:t>licence</a:t>
            </a:r>
            <a:r>
              <a:rPr lang="en-US" baseline="0" dirty="0" smtClean="0"/>
              <a:t>)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0E304-544C-194F-AB86-04D596EE5C7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900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Images: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(left) </a:t>
            </a:r>
            <a:r>
              <a:rPr lang="en-US" dirty="0" smtClean="0"/>
              <a:t>Prestatyn, Image by Graham Horn</a:t>
            </a:r>
            <a:r>
              <a:rPr lang="en-US" baseline="0" dirty="0" smtClean="0"/>
              <a:t> (http://</a:t>
            </a:r>
            <a:r>
              <a:rPr lang="en-US" baseline="0" dirty="0" err="1" smtClean="0"/>
              <a:t>www.geograph.org.uk</a:t>
            </a:r>
            <a:r>
              <a:rPr lang="en-US" baseline="0" dirty="0" smtClean="0"/>
              <a:t>/photo/724208).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Image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licence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CC-BY 2.0</a:t>
            </a:r>
            <a:endParaRPr lang="en-US" baseline="0" dirty="0" smtClean="0"/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 smtClean="0"/>
              <a:t>(top right) Dune</a:t>
            </a:r>
            <a:r>
              <a:rPr lang="en-US" baseline="0" dirty="0" smtClean="0"/>
              <a:t> management at the popular tourist and leisure site of Gronant and Talacre Dunes.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Images courtesy of RGS-IBG. Image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licence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CC-BY-SA 4.0</a:t>
            </a:r>
            <a:endParaRPr lang="en-US" dirty="0" smtClean="0"/>
          </a:p>
          <a:p>
            <a:pPr marL="171450" indent="-171450">
              <a:buFontTx/>
              <a:buChar char="-"/>
            </a:pPr>
            <a:r>
              <a:rPr lang="en-US" dirty="0" smtClean="0"/>
              <a:t>(bottom right) </a:t>
            </a:r>
            <a:r>
              <a:rPr lang="en-US" baseline="0" dirty="0" smtClean="0"/>
              <a:t>Point of </a:t>
            </a:r>
            <a:r>
              <a:rPr lang="en-US" baseline="0" dirty="0" err="1" smtClean="0"/>
              <a:t>Ayr</a:t>
            </a:r>
            <a:r>
              <a:rPr lang="en-US" baseline="0" dirty="0" smtClean="0"/>
              <a:t> Gas Terminal.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Image courtesy of </a:t>
            </a:r>
            <a:r>
              <a:rPr lang="en-US" dirty="0" smtClean="0"/>
              <a:t>Environmental Resource Management (ERM)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0E304-544C-194F-AB86-04D596EE5C7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9004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Images: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dirty="0" err="1" smtClean="0"/>
              <a:t>Pixabey.com</a:t>
            </a:r>
            <a:r>
              <a:rPr lang="en-US" dirty="0" smtClean="0"/>
              <a:t> </a:t>
            </a:r>
            <a:r>
              <a:rPr lang="en-US" dirty="0" smtClean="0"/>
              <a:t>&amp; </a:t>
            </a:r>
            <a:r>
              <a:rPr lang="en-US" dirty="0" err="1" smtClean="0"/>
              <a:t>Pexels.com</a:t>
            </a:r>
            <a:r>
              <a:rPr lang="en-US" dirty="0" smtClean="0"/>
              <a:t> (stock</a:t>
            </a:r>
            <a:r>
              <a:rPr lang="en-US" baseline="0" dirty="0" smtClean="0"/>
              <a:t> photography with a CC0 </a:t>
            </a:r>
            <a:r>
              <a:rPr lang="en-US" baseline="0" dirty="0" err="1" smtClean="0"/>
              <a:t>licence</a:t>
            </a:r>
            <a:r>
              <a:rPr lang="en-US" baseline="0" dirty="0" smtClean="0"/>
              <a:t>) </a:t>
            </a:r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0E304-544C-194F-AB86-04D596EE5C7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9004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Images: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 smtClean="0"/>
              <a:t>(</a:t>
            </a:r>
            <a:r>
              <a:rPr lang="en-US" baseline="0" dirty="0" smtClean="0"/>
              <a:t>all) </a:t>
            </a:r>
            <a:r>
              <a:rPr lang="en-US" dirty="0" err="1" smtClean="0"/>
              <a:t>Pexels.com</a:t>
            </a:r>
            <a:r>
              <a:rPr lang="en-US" dirty="0" smtClean="0"/>
              <a:t> (stock</a:t>
            </a:r>
            <a:r>
              <a:rPr lang="en-US" baseline="0" dirty="0" smtClean="0"/>
              <a:t> photography with a CC0 </a:t>
            </a:r>
            <a:r>
              <a:rPr lang="en-US" baseline="0" dirty="0" err="1" smtClean="0"/>
              <a:t>licence</a:t>
            </a:r>
            <a:r>
              <a:rPr lang="en-US" baseline="0" dirty="0" smtClean="0"/>
              <a:t>)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0E304-544C-194F-AB86-04D596EE5C78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9004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0E304-544C-194F-AB86-04D596EE5C78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9004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Images: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(left) Microsoft excel screen </a:t>
            </a:r>
            <a:r>
              <a:rPr lang="en-US" baseline="0" dirty="0" smtClean="0"/>
              <a:t>grab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(</a:t>
            </a:r>
            <a:r>
              <a:rPr lang="en-US" baseline="0" dirty="0" smtClean="0"/>
              <a:t>right) Screen grab of Dropbox homepage (https://</a:t>
            </a:r>
            <a:r>
              <a:rPr lang="en-US" baseline="0" dirty="0" err="1" smtClean="0"/>
              <a:t>www.dropbox.com</a:t>
            </a:r>
            <a:r>
              <a:rPr lang="en-US" baseline="0" dirty="0" smtClean="0"/>
              <a:t>/?landing=dbv2)</a:t>
            </a:r>
          </a:p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0E304-544C-194F-AB86-04D596EE5C78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9004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0E304-544C-194F-AB86-04D596EE5C78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9004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0E304-544C-194F-AB86-04D596EE5C78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9004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Images: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(all)</a:t>
            </a:r>
            <a:r>
              <a:rPr lang="en-US" dirty="0" smtClean="0"/>
              <a:t> </a:t>
            </a:r>
            <a:r>
              <a:rPr lang="en-US" dirty="0" err="1" smtClean="0"/>
              <a:t>Pexels.com</a:t>
            </a:r>
            <a:r>
              <a:rPr lang="en-US" dirty="0" smtClean="0"/>
              <a:t> (stock</a:t>
            </a:r>
            <a:r>
              <a:rPr lang="en-US" baseline="0" dirty="0" smtClean="0"/>
              <a:t> photography with a CC0 </a:t>
            </a:r>
            <a:r>
              <a:rPr lang="en-US" baseline="0" dirty="0" err="1" smtClean="0"/>
              <a:t>licence</a:t>
            </a:r>
            <a:r>
              <a:rPr lang="en-US" baseline="0" dirty="0" smtClean="0"/>
              <a:t>)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0E304-544C-194F-AB86-04D596EE5C78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9004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Image: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- (</a:t>
            </a:r>
            <a:r>
              <a:rPr lang="en-US" dirty="0" smtClean="0"/>
              <a:t>all)</a:t>
            </a:r>
            <a:r>
              <a:rPr lang="en-US" baseline="0" dirty="0" smtClean="0"/>
              <a:t> </a:t>
            </a:r>
            <a:r>
              <a:rPr lang="en-US" dirty="0" smtClean="0"/>
              <a:t>Google Maps screen grabs (Northeast</a:t>
            </a:r>
            <a:r>
              <a:rPr lang="en-US" baseline="0" dirty="0" smtClean="0"/>
              <a:t> Wales &amp; Point of </a:t>
            </a:r>
            <a:r>
              <a:rPr lang="en-US" baseline="0" dirty="0" err="1" smtClean="0"/>
              <a:t>Ayr</a:t>
            </a:r>
            <a:r>
              <a:rPr lang="en-US" dirty="0" smtClean="0"/>
              <a:t>)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0E304-544C-194F-AB86-04D596EE5C78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9004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Images: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 smtClean="0"/>
              <a:t>(top left) Dune management.</a:t>
            </a:r>
            <a:r>
              <a:rPr lang="en-US" baseline="0" dirty="0" smtClean="0"/>
              <a:t>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Image courtesy of RGS-IBG. Image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licence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CC-BY-SA 4.0 </a:t>
            </a:r>
            <a:endParaRPr lang="en-US" dirty="0" smtClean="0"/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 smtClean="0"/>
              <a:t>(bottom left) Natterjack toad.</a:t>
            </a:r>
            <a:r>
              <a:rPr lang="en-US" baseline="0" dirty="0" smtClean="0"/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 by Bernard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Dupont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https://www.flickr.com/photos/berniedup/40768303714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Image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licence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CC-BY-SA 2.0</a:t>
            </a:r>
            <a:endParaRPr lang="en-US" dirty="0" smtClean="0"/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 smtClean="0"/>
              <a:t>(Centre) Screen grab of UK Magic Map showing SSSIs around</a:t>
            </a:r>
            <a:r>
              <a:rPr lang="en-US" baseline="0" dirty="0" smtClean="0"/>
              <a:t> </a:t>
            </a:r>
            <a:r>
              <a:rPr lang="en-US" dirty="0" smtClean="0"/>
              <a:t>Point of </a:t>
            </a:r>
            <a:r>
              <a:rPr lang="en-US" dirty="0" err="1" smtClean="0"/>
              <a:t>Ayr</a:t>
            </a:r>
            <a:r>
              <a:rPr lang="en-US" baseline="0" dirty="0" smtClean="0"/>
              <a:t> </a:t>
            </a:r>
            <a:r>
              <a:rPr lang="en-US" dirty="0" smtClean="0"/>
              <a:t>(</a:t>
            </a:r>
            <a:r>
              <a:rPr lang="en-GB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www.natureonthemap.naturalengland.org.uk/magicmap.aspx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en-US" baseline="0" dirty="0" smtClean="0"/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 smtClean="0"/>
              <a:t>(right) Point of </a:t>
            </a:r>
            <a:r>
              <a:rPr lang="en-US" baseline="0" dirty="0" err="1" smtClean="0"/>
              <a:t>Ayr</a:t>
            </a:r>
            <a:r>
              <a:rPr lang="en-US" baseline="0" dirty="0" smtClean="0"/>
              <a:t> Gas Terminal.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Image courtesy of </a:t>
            </a:r>
            <a:r>
              <a:rPr lang="en-US" dirty="0" smtClean="0"/>
              <a:t>Environmental Resource Management (ERM)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0E304-544C-194F-AB86-04D596EE5C78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90042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Images: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 smtClean="0"/>
              <a:t>(left) Prestatyn, Image by Graham Horn</a:t>
            </a:r>
            <a:r>
              <a:rPr lang="en-US" baseline="0" dirty="0" smtClean="0"/>
              <a:t> (http://</a:t>
            </a:r>
            <a:r>
              <a:rPr lang="en-US" baseline="0" dirty="0" err="1" smtClean="0"/>
              <a:t>www.geograph.org.uk</a:t>
            </a:r>
            <a:r>
              <a:rPr lang="en-US" baseline="0" dirty="0" smtClean="0"/>
              <a:t>/photo/724208).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Image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licence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CC-BY 2.0</a:t>
            </a:r>
            <a:endParaRPr lang="en-US" baseline="0" dirty="0" smtClean="0"/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 smtClean="0"/>
              <a:t>(</a:t>
            </a:r>
            <a:r>
              <a:rPr lang="en-US" baseline="0" dirty="0" err="1" smtClean="0"/>
              <a:t>centre</a:t>
            </a:r>
            <a:r>
              <a:rPr lang="en-US" baseline="0" dirty="0" smtClean="0"/>
              <a:t> &amp; right) Talacre holiday park.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Images courtesy of RGS-IBG. Image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licence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CC-BY-SA 4.0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0E304-544C-194F-AB86-04D596EE5C78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9004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Images: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- </a:t>
            </a:r>
            <a:r>
              <a:rPr lang="en-US" dirty="0" err="1" smtClean="0"/>
              <a:t>Pexels.com</a:t>
            </a:r>
            <a:r>
              <a:rPr lang="en-US" dirty="0" smtClean="0"/>
              <a:t> (stock</a:t>
            </a:r>
            <a:r>
              <a:rPr lang="en-US" baseline="0" dirty="0" smtClean="0"/>
              <a:t> photography with a CC0 </a:t>
            </a:r>
            <a:r>
              <a:rPr lang="en-US" baseline="0" dirty="0" err="1" smtClean="0"/>
              <a:t>licence</a:t>
            </a:r>
            <a:r>
              <a:rPr lang="en-US" baseline="0" dirty="0" smtClean="0"/>
              <a:t>) </a:t>
            </a: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Links to examples:</a:t>
            </a:r>
            <a:endParaRPr lang="en-GB" sz="1200" u="sng" dirty="0" smtClean="0">
              <a:hlinkClick r:id="rId3"/>
            </a:endParaRPr>
          </a:p>
          <a:p>
            <a:r>
              <a:rPr lang="en-GB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https://www.theguardian.com/environment/2018/feb/23/martins-beach-california-vinod-khosla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GB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http://www.gulfofmaine.org/2/wp-content/uploads/2014/03/coastal-land-use-theme-paper.pdf</a:t>
            </a:r>
            <a:r>
              <a:rPr lang="en-GB" dirty="0" smtClean="0">
                <a:effectLst/>
              </a:rPr>
              <a:t> </a:t>
            </a:r>
            <a:endParaRPr lang="en-GB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0E304-544C-194F-AB86-04D596EE5C7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90042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Images: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(left) Gronant &amp; Talacre Dunes.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Image courtesy of RGS-IBG. Image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licence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CC-BY-SA 4.0</a:t>
            </a:r>
            <a:endParaRPr lang="en-US" dirty="0" smtClean="0"/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 smtClean="0"/>
              <a:t>(</a:t>
            </a:r>
            <a:r>
              <a:rPr lang="en-US" dirty="0" err="1" smtClean="0"/>
              <a:t>centre</a:t>
            </a:r>
            <a:r>
              <a:rPr lang="en-US" dirty="0" smtClean="0"/>
              <a:t> and right)</a:t>
            </a:r>
            <a:r>
              <a:rPr lang="en-US" baseline="0" dirty="0" smtClean="0"/>
              <a:t> </a:t>
            </a:r>
            <a:r>
              <a:rPr lang="en-US" dirty="0" smtClean="0"/>
              <a:t>Google Maps screen grabs </a:t>
            </a:r>
            <a:r>
              <a:rPr lang="en-US" b="0" dirty="0" smtClean="0"/>
              <a:t>(</a:t>
            </a:r>
            <a:r>
              <a:rPr lang="en-GB" b="0" dirty="0" smtClean="0">
                <a:solidFill>
                  <a:srgbClr val="01415B"/>
                </a:solidFill>
              </a:rPr>
              <a:t>Gronant and Talacre Dunes at</a:t>
            </a:r>
            <a:r>
              <a:rPr lang="en-GB" b="0" baseline="0" dirty="0" smtClean="0">
                <a:solidFill>
                  <a:srgbClr val="01415B"/>
                </a:solidFill>
              </a:rPr>
              <a:t> </a:t>
            </a:r>
            <a:r>
              <a:rPr lang="en-GB" b="0" dirty="0" smtClean="0">
                <a:solidFill>
                  <a:srgbClr val="01415B"/>
                </a:solidFill>
              </a:rPr>
              <a:t>53°21'18.5"N 3°19'02.7"W) 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0E304-544C-194F-AB86-04D596EE5C78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90042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Images: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 smtClean="0"/>
              <a:t>(right-side cluster)</a:t>
            </a:r>
            <a:r>
              <a:rPr lang="en-US" baseline="0" dirty="0" smtClean="0"/>
              <a:t> Active management (pathways, flooded car park, car park blocked off for regeneration).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Images courtesy of RGS-IBG. Image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licence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CC-BY-SA 4.0 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 smtClean="0"/>
              <a:t>(</a:t>
            </a:r>
            <a:r>
              <a:rPr lang="en-US" dirty="0" err="1" smtClean="0"/>
              <a:t>centre</a:t>
            </a:r>
            <a:r>
              <a:rPr lang="en-US" dirty="0" smtClean="0"/>
              <a:t>) Natterjack toad.</a:t>
            </a:r>
            <a:r>
              <a:rPr lang="en-US" baseline="0" dirty="0" smtClean="0"/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 by Bernard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Dupont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https://www.flickr.com/photos/berniedup/40768303714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Image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licence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CC-BY-SA 2.0</a:t>
            </a:r>
            <a:endParaRPr lang="en-US" dirty="0" smtClean="0"/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(left) Dune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stabilisation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sand accretion.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Images courtesy of RGS-IBG. Image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licence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CC-BY-SA 4.0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0E304-544C-194F-AB86-04D596EE5C78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90042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Images: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 smtClean="0"/>
              <a:t>(left &amp; second left)</a:t>
            </a:r>
            <a:r>
              <a:rPr lang="en-US" baseline="0" dirty="0" smtClean="0"/>
              <a:t> Facilities at Talacre Beach Holiday Village</a:t>
            </a:r>
            <a:r>
              <a:rPr lang="en-GB" b="0" baseline="0" dirty="0" smtClean="0">
                <a:solidFill>
                  <a:srgbClr val="F54C00"/>
                </a:solidFill>
              </a:rPr>
              <a:t>.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Images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courtesy of RGS-IBG. Image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licence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CC-BY-SA 4.0 </a:t>
            </a: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baseline="0" dirty="0" smtClean="0"/>
              <a:t>(</a:t>
            </a:r>
            <a:r>
              <a:rPr lang="en-US" baseline="0" dirty="0" err="1" smtClean="0"/>
              <a:t>centre</a:t>
            </a:r>
            <a:r>
              <a:rPr lang="en-US" baseline="0" dirty="0" smtClean="0"/>
              <a:t> left and </a:t>
            </a:r>
            <a:r>
              <a:rPr lang="en-US" baseline="0" dirty="0" err="1" smtClean="0"/>
              <a:t>centre</a:t>
            </a:r>
            <a:r>
              <a:rPr lang="en-US" baseline="0" dirty="0" smtClean="0"/>
              <a:t> right) </a:t>
            </a:r>
            <a:r>
              <a:rPr lang="en-US" dirty="0" smtClean="0"/>
              <a:t>Google Maps screen grabs </a:t>
            </a:r>
            <a:r>
              <a:rPr lang="en-US" b="0" dirty="0" smtClean="0"/>
              <a:t>(</a:t>
            </a:r>
            <a:r>
              <a:rPr lang="en-GB" b="0" dirty="0" smtClean="0">
                <a:solidFill>
                  <a:srgbClr val="F54C00"/>
                </a:solidFill>
              </a:rPr>
              <a:t>Talacre Holiday Park and Village at</a:t>
            </a:r>
            <a:r>
              <a:rPr lang="en-GB" b="1" baseline="0" dirty="0" smtClean="0">
                <a:solidFill>
                  <a:srgbClr val="F54C00"/>
                </a:solidFill>
              </a:rPr>
              <a:t> </a:t>
            </a:r>
            <a:r>
              <a:rPr lang="mr-IN" b="0" dirty="0" smtClean="0">
                <a:solidFill>
                  <a:srgbClr val="F54C00"/>
                </a:solidFill>
                <a:latin typeface="Helvetica"/>
                <a:cs typeface="Helvetica"/>
              </a:rPr>
              <a:t>53°21'02.2"N 3°19'19.6”W</a:t>
            </a:r>
            <a:r>
              <a:rPr lang="en-GB" b="0" dirty="0" smtClean="0">
                <a:solidFill>
                  <a:srgbClr val="F54C00"/>
                </a:solidFill>
              </a:rPr>
              <a:t>)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b="0" dirty="0" smtClean="0">
                <a:solidFill>
                  <a:srgbClr val="F54C00"/>
                </a:solidFill>
              </a:rPr>
              <a:t>(top</a:t>
            </a:r>
            <a:r>
              <a:rPr lang="en-GB" b="0" baseline="0" dirty="0" smtClean="0">
                <a:solidFill>
                  <a:srgbClr val="F54C00"/>
                </a:solidFill>
              </a:rPr>
              <a:t> right) </a:t>
            </a:r>
            <a:r>
              <a:rPr lang="en-US" baseline="0" dirty="0" smtClean="0"/>
              <a:t>Old car park gradually blocked off for dune regeneration.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Image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courtesy of RGS-IBG. Image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licence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CC-BY-SA 4.0 </a:t>
            </a:r>
            <a:endParaRPr lang="en-GB" b="0" baseline="0" dirty="0" smtClean="0">
              <a:solidFill>
                <a:srgbClr val="F54C00"/>
              </a:solidFill>
            </a:endParaRP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="0" baseline="0" dirty="0" smtClean="0">
                <a:solidFill>
                  <a:srgbClr val="F54C00"/>
                </a:solidFill>
              </a:rPr>
              <a:t>(b</a:t>
            </a:r>
            <a:r>
              <a:rPr lang="en-GB" b="0" baseline="0" dirty="0" err="1" smtClean="0">
                <a:solidFill>
                  <a:srgbClr val="F54C00"/>
                </a:solidFill>
              </a:rPr>
              <a:t>ottom</a:t>
            </a:r>
            <a:r>
              <a:rPr lang="en-GB" b="0" baseline="0" dirty="0" smtClean="0">
                <a:solidFill>
                  <a:srgbClr val="F54C00"/>
                </a:solidFill>
              </a:rPr>
              <a:t> right) New Talacre Dunes car park.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Image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courtesy of RGS-IBG. Image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licence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CC-BY-SA 4.0 </a:t>
            </a:r>
            <a:endParaRPr lang="en-GB" b="0" baseline="0" smtClean="0">
              <a:solidFill>
                <a:srgbClr val="01415B"/>
              </a:solidFill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baseline="0" dirty="0" smtClean="0">
              <a:solidFill>
                <a:srgbClr val="F54C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0E304-544C-194F-AB86-04D596EE5C78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115199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Images: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(left &amp; second to left)</a:t>
            </a:r>
            <a:r>
              <a:rPr lang="en-US" baseline="0" dirty="0" smtClean="0"/>
              <a:t> </a:t>
            </a:r>
            <a:r>
              <a:rPr lang="en-US" dirty="0" smtClean="0"/>
              <a:t>Google Maps screen grabs </a:t>
            </a:r>
            <a:r>
              <a:rPr lang="en-US" b="0" dirty="0" smtClean="0"/>
              <a:t>(</a:t>
            </a:r>
            <a:r>
              <a:rPr lang="en-GB" b="0" dirty="0" smtClean="0">
                <a:solidFill>
                  <a:srgbClr val="01415B"/>
                </a:solidFill>
              </a:rPr>
              <a:t>Prestatyn Sea Defences at</a:t>
            </a:r>
            <a:r>
              <a:rPr lang="en-GB" b="0" baseline="0" dirty="0" smtClean="0">
                <a:solidFill>
                  <a:srgbClr val="01415B"/>
                </a:solidFill>
              </a:rPr>
              <a:t> </a:t>
            </a:r>
            <a:r>
              <a:rPr lang="en-GB" b="0" dirty="0" smtClean="0">
                <a:solidFill>
                  <a:srgbClr val="01415B"/>
                </a:solidFill>
              </a:rPr>
              <a:t>53°20'30.3"N 3°24'54.5"W) 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b="0" dirty="0" smtClean="0">
                <a:solidFill>
                  <a:srgbClr val="01415B"/>
                </a:solidFill>
              </a:rPr>
              <a:t>(top right) Sea wall at Prestatyn.</a:t>
            </a:r>
            <a:r>
              <a:rPr lang="en-GB" b="0" baseline="0" dirty="0" smtClean="0">
                <a:solidFill>
                  <a:srgbClr val="01415B"/>
                </a:solidFill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Image courtesy of RGS-IBG. Image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licence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CC-BY-SA 4.0 </a:t>
            </a:r>
            <a:endParaRPr lang="en-GB" b="0" dirty="0" smtClean="0">
              <a:solidFill>
                <a:srgbClr val="01415B"/>
              </a:solidFill>
            </a:endParaRP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b="0" dirty="0" smtClean="0">
                <a:solidFill>
                  <a:srgbClr val="01415B"/>
                </a:solidFill>
              </a:rPr>
              <a:t>(bottom</a:t>
            </a:r>
            <a:r>
              <a:rPr lang="en-GB" b="0" baseline="0" dirty="0" smtClean="0">
                <a:solidFill>
                  <a:srgbClr val="01415B"/>
                </a:solidFill>
              </a:rPr>
              <a:t> right) Rock armour at Prestatyn.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Image courtesy of RGS-IBG. Image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licence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CC-BY-SA 4.0 </a:t>
            </a:r>
            <a:endParaRPr lang="en-GB" b="0" dirty="0" smtClean="0">
              <a:solidFill>
                <a:srgbClr val="01415B"/>
              </a:solidFill>
            </a:endParaRPr>
          </a:p>
          <a:p>
            <a:pPr marL="0" indent="0">
              <a:buFontTx/>
              <a:buNone/>
            </a:pPr>
            <a:endParaRPr lang="en-GB" b="0" dirty="0" smtClean="0">
              <a:solidFill>
                <a:srgbClr val="01415B"/>
              </a:solidFill>
            </a:endParaRPr>
          </a:p>
          <a:p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0E304-544C-194F-AB86-04D596EE5C78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31151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Images: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 smtClean="0"/>
              <a:t>(left &amp; second to left)</a:t>
            </a:r>
            <a:r>
              <a:rPr lang="en-US" baseline="0" dirty="0" smtClean="0"/>
              <a:t> </a:t>
            </a:r>
            <a:r>
              <a:rPr lang="en-US" dirty="0" smtClean="0"/>
              <a:t>Google Maps screen grabs </a:t>
            </a:r>
            <a:r>
              <a:rPr lang="en-US" b="0" dirty="0" smtClean="0"/>
              <a:t>(</a:t>
            </a:r>
            <a:r>
              <a:rPr lang="en-GB" b="0" dirty="0" smtClean="0">
                <a:solidFill>
                  <a:srgbClr val="01415B"/>
                </a:solidFill>
              </a:rPr>
              <a:t>Gas Colliery Quay Wall and Revetment at 53°20'40.0"N 3°18'37.6"W) 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b="0" dirty="0" smtClean="0">
                <a:solidFill>
                  <a:srgbClr val="01415B"/>
                </a:solidFill>
              </a:rPr>
              <a:t>(second</a:t>
            </a:r>
            <a:r>
              <a:rPr lang="en-GB" b="0" baseline="0" dirty="0" smtClean="0">
                <a:solidFill>
                  <a:srgbClr val="01415B"/>
                </a:solidFill>
              </a:rPr>
              <a:t> to right) Pathway used for leisure by tourists and local residents.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Image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courtesy of RGS-IBG. Image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licence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CC-BY-SA 4.0 </a:t>
            </a:r>
            <a:endParaRPr lang="en-GB" b="0" baseline="0" dirty="0" smtClean="0">
              <a:solidFill>
                <a:srgbClr val="01415B"/>
              </a:solidFill>
            </a:endParaRP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b="0" baseline="0" dirty="0" smtClean="0">
                <a:solidFill>
                  <a:srgbClr val="01415B"/>
                </a:solidFill>
              </a:rPr>
              <a:t>(</a:t>
            </a:r>
            <a:r>
              <a:rPr lang="en-GB" b="0" baseline="0" dirty="0" smtClean="0">
                <a:solidFill>
                  <a:srgbClr val="01415B"/>
                </a:solidFill>
              </a:rPr>
              <a:t>top right) Property protected by raised coastal defence.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Image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courtesy of RGS-IBG. Image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licence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CC-BY-SA 4.0 </a:t>
            </a:r>
            <a:endParaRPr lang="en-GB" b="0" baseline="0" dirty="0" smtClean="0">
              <a:solidFill>
                <a:srgbClr val="01415B"/>
              </a:solidFill>
            </a:endParaRP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b="0" baseline="0" dirty="0" smtClean="0">
                <a:solidFill>
                  <a:srgbClr val="01415B"/>
                </a:solidFill>
              </a:rPr>
              <a:t>(bottom right) Pumping station to manage flood water.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Image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courtesy of RGS-IBG. Image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licence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CC-BY-SA 4.0 </a:t>
            </a:r>
            <a:endParaRPr lang="en-GB" b="0" dirty="0" smtClean="0">
              <a:solidFill>
                <a:srgbClr val="01415B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0E304-544C-194F-AB86-04D596EE5C78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187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Images: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(all)</a:t>
            </a:r>
            <a:r>
              <a:rPr lang="en-US" dirty="0" smtClean="0"/>
              <a:t> </a:t>
            </a:r>
            <a:r>
              <a:rPr lang="en-US" dirty="0" err="1" smtClean="0"/>
              <a:t>Pexels.com</a:t>
            </a:r>
            <a:r>
              <a:rPr lang="en-US" dirty="0" smtClean="0"/>
              <a:t> (stock</a:t>
            </a:r>
            <a:r>
              <a:rPr lang="en-US" baseline="0" dirty="0" smtClean="0"/>
              <a:t> photography with a CC0 </a:t>
            </a:r>
            <a:r>
              <a:rPr lang="en-US" baseline="0" dirty="0" err="1" smtClean="0"/>
              <a:t>licence</a:t>
            </a:r>
            <a:r>
              <a:rPr lang="en-US" baseline="0" dirty="0" smtClean="0"/>
              <a:t>)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0E304-544C-194F-AB86-04D596EE5C7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9004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0E304-544C-194F-AB86-04D596EE5C7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9004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u="none" dirty="0" smtClean="0"/>
              <a:t>Images: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sz="1200" dirty="0" smtClean="0"/>
              <a:t>(top) </a:t>
            </a:r>
            <a:r>
              <a:rPr lang="en-US" dirty="0" smtClean="0"/>
              <a:t>Google Maps screen grab (Talacre &amp; Point of </a:t>
            </a:r>
            <a:r>
              <a:rPr lang="en-US" dirty="0" err="1" smtClean="0"/>
              <a:t>Ayr</a:t>
            </a:r>
            <a:r>
              <a:rPr lang="en-US" dirty="0" smtClean="0"/>
              <a:t>)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sz="1200" dirty="0" smtClean="0"/>
              <a:t>(bottom) Screen grab from </a:t>
            </a:r>
            <a:r>
              <a:rPr lang="en-GB" sz="1200" baseline="0" dirty="0" smtClean="0"/>
              <a:t>British Geological Survey (BGS) Geology of Britain </a:t>
            </a:r>
            <a:r>
              <a:rPr lang="en-GB" sz="1200" dirty="0" smtClean="0"/>
              <a:t>geological </a:t>
            </a:r>
            <a:r>
              <a:rPr lang="en-GB" sz="1200" baseline="0" dirty="0" smtClean="0"/>
              <a:t>map (</a:t>
            </a:r>
            <a:r>
              <a:rPr lang="en-GB" sz="1200" u="sng" dirty="0" smtClean="0">
                <a:hlinkClick r:id="rId3"/>
              </a:rPr>
              <a:t>http://mapapps.bgs.ac.uk/geologyofbritain3d/index.html</a:t>
            </a:r>
            <a:r>
              <a:rPr lang="en-GB" sz="1200" u="none" dirty="0" smtClean="0"/>
              <a:t>)</a:t>
            </a:r>
            <a:endParaRPr lang="en-GB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0E304-544C-194F-AB86-04D596EE5C7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9004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u="none" dirty="0" smtClean="0"/>
              <a:t>Images: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u="none" dirty="0" smtClean="0"/>
              <a:t>- Screen</a:t>
            </a:r>
            <a:r>
              <a:rPr lang="en-GB" sz="1200" u="none" baseline="0" dirty="0" smtClean="0"/>
              <a:t> grab of 2016 </a:t>
            </a:r>
            <a:r>
              <a:rPr lang="en-GB" sz="1200" u="none" dirty="0" smtClean="0"/>
              <a:t>BBC report on a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tidal flooding event at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Talacre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GB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http://www.bbc.co.uk/news/uk-wales-north-east-wales-36243086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0E304-544C-194F-AB86-04D596EE5C78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9004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Images: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 smtClean="0"/>
              <a:t>(left) (left)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Silva Expedition 4 compass-clinometer (</a:t>
            </a:r>
            <a:r>
              <a:rPr lang="en-GB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https://en.wikipedia.org/wiki/Silva_compass#/media/File:Silva_compass,_Expedition_4.jpg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licence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CC-BY-SA 3.0</a:t>
            </a:r>
            <a:r>
              <a:rPr lang="en-GB" dirty="0" smtClean="0">
                <a:effectLst/>
              </a:rPr>
              <a:t> 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(</a:t>
            </a:r>
            <a:r>
              <a:rPr lang="en-US" dirty="0" err="1" smtClean="0"/>
              <a:t>centre</a:t>
            </a:r>
            <a:r>
              <a:rPr lang="en-US" dirty="0" smtClean="0"/>
              <a:t>)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Measuring gradient by the Field Studies Council (</a:t>
            </a:r>
            <a:r>
              <a:rPr lang="en-GB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https://www.geography-fieldwork.org/a-level/coasts/coastal-management/method/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licence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CC_BY 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(right)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Using callipers to measure the a, b and c axes of a pebble by the Field Studies Council (</a:t>
            </a:r>
            <a:r>
              <a:rPr lang="en-GB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https://www.geography-fieldwork.org/a-level/coasts/coastal-management/method/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licence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CC_BY </a:t>
            </a:r>
            <a:endParaRPr lang="en-US" dirty="0" smtClean="0"/>
          </a:p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0E304-544C-194F-AB86-04D596EE5C78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9004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Images: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(left)</a:t>
            </a:r>
            <a:r>
              <a:rPr lang="en-US" dirty="0" smtClean="0"/>
              <a:t> </a:t>
            </a:r>
            <a:r>
              <a:rPr lang="en-US" dirty="0" err="1" smtClean="0"/>
              <a:t>Pexels.com</a:t>
            </a:r>
            <a:r>
              <a:rPr lang="en-US" dirty="0" smtClean="0"/>
              <a:t> (stock</a:t>
            </a:r>
            <a:r>
              <a:rPr lang="en-US" baseline="0" dirty="0" smtClean="0"/>
              <a:t> photography with a CC0 </a:t>
            </a:r>
            <a:r>
              <a:rPr lang="en-US" baseline="0" dirty="0" err="1" smtClean="0"/>
              <a:t>licence</a:t>
            </a:r>
            <a:r>
              <a:rPr lang="en-US" baseline="0" dirty="0" smtClean="0"/>
              <a:t>) 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(</a:t>
            </a:r>
            <a:r>
              <a:rPr lang="en-US" baseline="0" dirty="0" err="1" smtClean="0"/>
              <a:t>centre</a:t>
            </a:r>
            <a:r>
              <a:rPr lang="en-US" baseline="0" dirty="0" smtClean="0"/>
              <a:t>) Talacre Beach Lighthouse.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Image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courtesy of </a:t>
            </a:r>
            <a:r>
              <a:rPr lang="en-US" baseline="0" dirty="0" smtClean="0"/>
              <a:t>Tornillo Scientific.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Image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licence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CC-BY-SA 4.0 </a:t>
            </a:r>
            <a:endParaRPr lang="en-US" baseline="0" dirty="0" smtClean="0"/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 smtClean="0"/>
              <a:t>(right) Group cross flooded car park at Gronant and Talacre Dunes.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Images courtesy of RGS-IBG. Image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licence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CC-BY-SA 4.0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B0E304-544C-194F-AB86-04D596EE5C78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900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6375" y="190501"/>
            <a:ext cx="5496272" cy="1438299"/>
          </a:xfrm>
        </p:spPr>
        <p:txBody>
          <a:bodyPr anchor="t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9D9BD6-16DF-460D-8818-BAFF0451FD4D}" type="slidenum">
              <a:rPr lang="en-GB" altLang="en-US"/>
              <a:pPr/>
              <a:t>‹#›</a:t>
            </a:fld>
            <a:endParaRPr lang="en-GB" altLang="en-US" dirty="0"/>
          </a:p>
        </p:txBody>
      </p:sp>
      <p:pic>
        <p:nvPicPr>
          <p:cNvPr id="7" name="Picture 15" descr="rgs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20272" y="313264"/>
            <a:ext cx="1824451" cy="1315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7057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6375" y="188913"/>
            <a:ext cx="5471889" cy="14398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485925" y="1844824"/>
            <a:ext cx="3429000" cy="41749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7325" y="1844824"/>
            <a:ext cx="3429000" cy="41749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629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GB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766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GB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24000" y="6248400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fld id="{99EC163C-451A-4E6F-ACF7-668EB3869707}" type="slidenum">
              <a:rPr lang="en-GB" altLang="en-US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643726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76375" y="188640"/>
            <a:ext cx="5471889" cy="1411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dirty="0" smtClean="0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0" y="2060575"/>
            <a:ext cx="7010400" cy="395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dirty="0" smtClean="0"/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6294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endParaRPr lang="en-GB" altLang="en-US" dirty="0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766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endParaRPr lang="en-GB" altLang="en-US" dirty="0"/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524000" y="62484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03FE48AF-ABF3-40F6-B23F-7A4E1289867F}" type="slidenum">
              <a:rPr lang="en-GB" altLang="en-US"/>
              <a:pPr/>
              <a:t>‹#›</a:t>
            </a:fld>
            <a:endParaRPr lang="en-GB" altLang="en-US" dirty="0"/>
          </a:p>
        </p:txBody>
      </p:sp>
      <p:sp>
        <p:nvSpPr>
          <p:cNvPr id="46087" name="Line 7"/>
          <p:cNvSpPr>
            <a:spLocks noChangeShapeType="1"/>
          </p:cNvSpPr>
          <p:nvPr/>
        </p:nvSpPr>
        <p:spPr bwMode="auto">
          <a:xfrm flipV="1">
            <a:off x="1371600" y="304800"/>
            <a:ext cx="0" cy="12954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46088" name="Oval 8"/>
          <p:cNvSpPr>
            <a:spLocks noChangeArrowheads="1"/>
          </p:cNvSpPr>
          <p:nvPr/>
        </p:nvSpPr>
        <p:spPr bwMode="auto">
          <a:xfrm>
            <a:off x="152400" y="838200"/>
            <a:ext cx="228600" cy="228600"/>
          </a:xfrm>
          <a:prstGeom prst="ellipse">
            <a:avLst/>
          </a:prstGeom>
          <a:solidFill>
            <a:srgbClr val="F54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sz="2400" dirty="0">
              <a:latin typeface="Times New Roman" pitchFamily="18" charset="0"/>
            </a:endParaRPr>
          </a:p>
        </p:txBody>
      </p:sp>
      <p:sp>
        <p:nvSpPr>
          <p:cNvPr id="46089" name="Oval 9"/>
          <p:cNvSpPr>
            <a:spLocks noChangeArrowheads="1"/>
          </p:cNvSpPr>
          <p:nvPr/>
        </p:nvSpPr>
        <p:spPr bwMode="auto">
          <a:xfrm>
            <a:off x="539750" y="838200"/>
            <a:ext cx="228600" cy="228600"/>
          </a:xfrm>
          <a:prstGeom prst="ellipse">
            <a:avLst/>
          </a:prstGeom>
          <a:solidFill>
            <a:srgbClr val="01415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sz="2400" dirty="0">
              <a:latin typeface="Times New Roman" pitchFamily="18" charset="0"/>
            </a:endParaRPr>
          </a:p>
        </p:txBody>
      </p:sp>
      <p:sp>
        <p:nvSpPr>
          <p:cNvPr id="46090" name="Oval 10"/>
          <p:cNvSpPr>
            <a:spLocks noChangeArrowheads="1"/>
          </p:cNvSpPr>
          <p:nvPr/>
        </p:nvSpPr>
        <p:spPr bwMode="auto">
          <a:xfrm>
            <a:off x="927100" y="838200"/>
            <a:ext cx="228600" cy="228600"/>
          </a:xfrm>
          <a:prstGeom prst="ellipse">
            <a:avLst/>
          </a:prstGeom>
          <a:solidFill>
            <a:srgbClr val="B7000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sz="2400" dirty="0">
              <a:latin typeface="Times New Roman" pitchFamily="18" charset="0"/>
            </a:endParaRPr>
          </a:p>
        </p:txBody>
      </p:sp>
      <p:pic>
        <p:nvPicPr>
          <p:cNvPr id="23" name="Picture 15" descr="rgs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20272" y="313264"/>
            <a:ext cx="1824451" cy="1315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1" r:id="rId2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Helvetic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Helvetic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Helvetic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Helvetic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Helvetic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Helvetic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Helvetic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Helvetic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F54C00"/>
        </a:buClr>
        <a:buSzPct val="70000"/>
        <a:buFont typeface="Wingdings" pitchFamily="2" charset="2"/>
        <a:buChar char="¢"/>
        <a:defRPr sz="30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1415B"/>
        </a:buClr>
        <a:buSzPct val="75000"/>
        <a:buFont typeface="Wingdings" pitchFamily="2" charset="2"/>
        <a:buChar char="l"/>
        <a:defRPr sz="2800">
          <a:solidFill>
            <a:schemeClr val="tx2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B70005"/>
        </a:buClr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797E01"/>
        </a:buClr>
        <a:buChar char="•"/>
        <a:defRPr sz="2000">
          <a:solidFill>
            <a:schemeClr val="tx2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740160"/>
        </a:buClr>
        <a:buChar char="•"/>
        <a:defRPr sz="200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740160"/>
        </a:buClr>
        <a:buChar char="•"/>
        <a:defRPr sz="2000">
          <a:solidFill>
            <a:schemeClr val="tx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740160"/>
        </a:buClr>
        <a:buChar char="•"/>
        <a:defRPr sz="2000">
          <a:solidFill>
            <a:schemeClr val="tx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740160"/>
        </a:buClr>
        <a:buChar char="•"/>
        <a:defRPr sz="2000">
          <a:solidFill>
            <a:schemeClr val="tx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740160"/>
        </a:buClr>
        <a:buChar char="•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jpeg"/><Relationship Id="rId6" Type="http://schemas.openxmlformats.org/officeDocument/2006/relationships/image" Target="../media/image5.jpg"/><Relationship Id="rId7" Type="http://schemas.openxmlformats.org/officeDocument/2006/relationships/image" Target="../media/image6.jpg"/><Relationship Id="rId8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32.png"/><Relationship Id="rId9" Type="http://schemas.openxmlformats.org/officeDocument/2006/relationships/image" Target="../media/image33.png"/><Relationship Id="rId10" Type="http://schemas.openxmlformats.org/officeDocument/2006/relationships/image" Target="../media/image34.png"/><Relationship Id="rId11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8" Type="http://schemas.openxmlformats.org/officeDocument/2006/relationships/image" Target="../media/image38.png"/><Relationship Id="rId9" Type="http://schemas.openxmlformats.org/officeDocument/2006/relationships/image" Target="../media/image39.png"/><Relationship Id="rId10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hyperlink" Target="https://www.rgs.org/in-the-field/fieldwork-in-schools/fieldwork-safety-and-planning/risk-assessments/" TargetMode="External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hyperlink" Target="https://www.rgs.org/schools/teaching-resources/a-student-guide-to-the-a-level-independent-investi/" TargetMode="External"/><Relationship Id="rId6" Type="http://schemas.openxmlformats.org/officeDocument/2006/relationships/hyperlink" Target="https://www.rgs.org/schools/teaching-resources/coasts/" TargetMode="External"/><Relationship Id="rId7" Type="http://schemas.openxmlformats.org/officeDocument/2006/relationships/hyperlink" Target="https://www.rgs.org/schools/teaching-resources/coastal-processes-and-management/" TargetMode="External"/><Relationship Id="rId8" Type="http://schemas.openxmlformats.org/officeDocument/2006/relationships/hyperlink" Target="https://www.rgs.org/schools/teaching-resources/coasts/planning-coastal-fieldwork/" TargetMode="External"/><Relationship Id="rId9" Type="http://schemas.openxmlformats.org/officeDocument/2006/relationships/hyperlink" Target="https://www.geography-fieldwork.org/a-level/coasts/coastal-management/method/" TargetMode="External"/><Relationship Id="rId10" Type="http://schemas.openxmlformats.org/officeDocument/2006/relationships/image" Target="../media/image7.png"/><Relationship Id="rId11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3.png"/><Relationship Id="rId5" Type="http://schemas.openxmlformats.org/officeDocument/2006/relationships/image" Target="../media/image5.jpg"/><Relationship Id="rId6" Type="http://schemas.openxmlformats.org/officeDocument/2006/relationships/image" Target="../media/image44.jpg"/><Relationship Id="rId7" Type="http://schemas.openxmlformats.org/officeDocument/2006/relationships/image" Target="../media/image45.png"/><Relationship Id="rId8" Type="http://schemas.openxmlformats.org/officeDocument/2006/relationships/image" Target="../media/image8.jpg"/><Relationship Id="rId9" Type="http://schemas.openxmlformats.org/officeDocument/2006/relationships/image" Target="../media/image9.jpg"/><Relationship Id="rId10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3.png"/><Relationship Id="rId5" Type="http://schemas.openxmlformats.org/officeDocument/2006/relationships/image" Target="../media/image46.jp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3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50.jpeg"/><Relationship Id="rId9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3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7" Type="http://schemas.openxmlformats.org/officeDocument/2006/relationships/image" Target="../media/image53.png"/><Relationship Id="rId8" Type="http://schemas.openxmlformats.org/officeDocument/2006/relationships/image" Target="../media/image54.png"/><Relationship Id="rId9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8.jpg"/><Relationship Id="rId6" Type="http://schemas.openxmlformats.org/officeDocument/2006/relationships/image" Target="../media/image9.jpg"/><Relationship Id="rId7" Type="http://schemas.openxmlformats.org/officeDocument/2006/relationships/image" Target="../media/image5.jpg"/><Relationship Id="rId8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1.png"/><Relationship Id="rId12" Type="http://schemas.openxmlformats.org/officeDocument/2006/relationships/image" Target="../media/image62.png"/><Relationship Id="rId13" Type="http://schemas.openxmlformats.org/officeDocument/2006/relationships/image" Target="../media/image63.png"/><Relationship Id="rId14" Type="http://schemas.openxmlformats.org/officeDocument/2006/relationships/image" Target="../media/image64.png"/><Relationship Id="rId15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.png"/><Relationship Id="rId4" Type="http://schemas.openxmlformats.org/officeDocument/2006/relationships/image" Target="../media/image43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7" Type="http://schemas.openxmlformats.org/officeDocument/2006/relationships/image" Target="../media/image57.png"/><Relationship Id="rId8" Type="http://schemas.openxmlformats.org/officeDocument/2006/relationships/image" Target="../media/image58.png"/><Relationship Id="rId9" Type="http://schemas.openxmlformats.org/officeDocument/2006/relationships/image" Target="../media/image59.png"/><Relationship Id="rId10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5.png"/><Relationship Id="rId6" Type="http://schemas.openxmlformats.org/officeDocument/2006/relationships/image" Target="../media/image66.png"/><Relationship Id="rId7" Type="http://schemas.openxmlformats.org/officeDocument/2006/relationships/image" Target="../media/image67.png"/><Relationship Id="rId8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8.png"/><Relationship Id="rId6" Type="http://schemas.openxmlformats.org/officeDocument/2006/relationships/image" Target="../media/image69.pn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70.png"/><Relationship Id="rId6" Type="http://schemas.openxmlformats.org/officeDocument/2006/relationships/image" Target="../media/image71.png"/><Relationship Id="rId7" Type="http://schemas.openxmlformats.org/officeDocument/2006/relationships/image" Target="../media/image72.png"/><Relationship Id="rId8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7.png"/><Relationship Id="rId6" Type="http://schemas.openxmlformats.org/officeDocument/2006/relationships/image" Target="../media/image73.jpeg"/><Relationship Id="rId7" Type="http://schemas.openxmlformats.org/officeDocument/2006/relationships/image" Target="../media/image74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7.png"/><Relationship Id="rId6" Type="http://schemas.openxmlformats.org/officeDocument/2006/relationships/image" Target="../media/image5.jpg"/><Relationship Id="rId7" Type="http://schemas.openxmlformats.org/officeDocument/2006/relationships/image" Target="../media/image75.jpeg"/><Relationship Id="rId8" Type="http://schemas.openxmlformats.org/officeDocument/2006/relationships/image" Target="../media/image76.jpg"/><Relationship Id="rId9" Type="http://schemas.openxmlformats.org/officeDocument/2006/relationships/image" Target="../media/image77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7.png"/><Relationship Id="rId6" Type="http://schemas.openxmlformats.org/officeDocument/2006/relationships/image" Target="../media/image78.jpg"/><Relationship Id="rId7" Type="http://schemas.openxmlformats.org/officeDocument/2006/relationships/image" Target="../media/image79.png"/><Relationship Id="rId8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7.png"/><Relationship Id="rId6" Type="http://schemas.openxmlformats.org/officeDocument/2006/relationships/image" Target="../media/image80.png"/><Relationship Id="rId7" Type="http://schemas.openxmlformats.org/officeDocument/2006/relationships/image" Target="../media/image81.jpeg"/><Relationship Id="rId8" Type="http://schemas.openxmlformats.org/officeDocument/2006/relationships/image" Target="../media/image82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7.png"/><Relationship Id="rId6" Type="http://schemas.openxmlformats.org/officeDocument/2006/relationships/image" Target="../media/image76.jpg"/><Relationship Id="rId7" Type="http://schemas.openxmlformats.org/officeDocument/2006/relationships/image" Target="../media/image8.jpg"/><Relationship Id="rId8" Type="http://schemas.openxmlformats.org/officeDocument/2006/relationships/image" Target="../media/image83.jpeg"/><Relationship Id="rId9" Type="http://schemas.openxmlformats.org/officeDocument/2006/relationships/image" Target="../media/image28.jpg"/><Relationship Id="rId10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4" Type="http://schemas.openxmlformats.org/officeDocument/2006/relationships/image" Target="../media/image85.jpeg"/><Relationship Id="rId5" Type="http://schemas.openxmlformats.org/officeDocument/2006/relationships/image" Target="../media/image86.png"/><Relationship Id="rId6" Type="http://schemas.openxmlformats.org/officeDocument/2006/relationships/image" Target="../media/image78.jpg"/><Relationship Id="rId7" Type="http://schemas.openxmlformats.org/officeDocument/2006/relationships/image" Target="../media/image87.png"/><Relationship Id="rId8" Type="http://schemas.openxmlformats.org/officeDocument/2006/relationships/image" Target="../media/image88.png"/><Relationship Id="rId9" Type="http://schemas.openxmlformats.org/officeDocument/2006/relationships/image" Target="../media/image2.png"/><Relationship Id="rId10" Type="http://schemas.openxmlformats.org/officeDocument/2006/relationships/image" Target="../media/image3.png"/><Relationship Id="rId11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7.png"/><Relationship Id="rId6" Type="http://schemas.openxmlformats.org/officeDocument/2006/relationships/image" Target="../media/image89.jpeg"/><Relationship Id="rId7" Type="http://schemas.openxmlformats.org/officeDocument/2006/relationships/image" Target="../media/image90.jpeg"/><Relationship Id="rId8" Type="http://schemas.openxmlformats.org/officeDocument/2006/relationships/image" Target="../media/image91.png"/><Relationship Id="rId9" Type="http://schemas.openxmlformats.org/officeDocument/2006/relationships/image" Target="../media/image9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7.png"/><Relationship Id="rId6" Type="http://schemas.openxmlformats.org/officeDocument/2006/relationships/image" Target="../media/image93.png"/><Relationship Id="rId7" Type="http://schemas.openxmlformats.org/officeDocument/2006/relationships/image" Target="../media/image94.jpg"/><Relationship Id="rId8" Type="http://schemas.openxmlformats.org/officeDocument/2006/relationships/image" Target="../media/image95.jpeg"/><Relationship Id="rId9" Type="http://schemas.openxmlformats.org/officeDocument/2006/relationships/image" Target="../media/image96.jpg"/><Relationship Id="rId10" Type="http://schemas.openxmlformats.org/officeDocument/2006/relationships/image" Target="../media/image97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20.jpeg"/><Relationship Id="rId6" Type="http://schemas.openxmlformats.org/officeDocument/2006/relationships/image" Target="../media/image21.jpe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22.jpe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hyperlink" Target="https://www.rgs.org/schools/teaching-resources/sampling-techniques/" TargetMode="External"/><Relationship Id="rId6" Type="http://schemas.openxmlformats.org/officeDocument/2006/relationships/image" Target="../media/image23.jpeg"/><Relationship Id="rId7" Type="http://schemas.openxmlformats.org/officeDocument/2006/relationships/image" Target="../media/image24.jpeg"/><Relationship Id="rId8" Type="http://schemas.openxmlformats.org/officeDocument/2006/relationships/image" Target="../media/image25.jpeg"/><Relationship Id="rId9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26.png"/><Relationship Id="rId6" Type="http://schemas.openxmlformats.org/officeDocument/2006/relationships/image" Target="../media/image27.jpg"/><Relationship Id="rId7" Type="http://schemas.openxmlformats.org/officeDocument/2006/relationships/image" Target="../media/image28.jpg"/><Relationship Id="rId8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475656" y="548681"/>
            <a:ext cx="5832648" cy="936104"/>
          </a:xfrm>
        </p:spPr>
        <p:txBody>
          <a:bodyPr anchor="t"/>
          <a:lstStyle/>
          <a:p>
            <a:r>
              <a:rPr lang="en-US" sz="2500" b="1" dirty="0" smtClean="0"/>
              <a:t>Integrating Professional </a:t>
            </a:r>
            <a:r>
              <a:rPr lang="en-US" sz="2500" b="1" dirty="0"/>
              <a:t>River Study Techniques </a:t>
            </a:r>
            <a:r>
              <a:rPr lang="en-US" sz="2500" b="1" dirty="0" smtClean="0"/>
              <a:t>into School </a:t>
            </a:r>
            <a:r>
              <a:rPr lang="en-US" sz="2500" b="1" dirty="0"/>
              <a:t>Fieldwork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5952093"/>
            <a:ext cx="576064" cy="7645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5989999"/>
            <a:ext cx="1008112" cy="725592"/>
          </a:xfrm>
          <a:prstGeom prst="rect">
            <a:avLst/>
          </a:prstGeom>
        </p:spPr>
      </p:pic>
      <p:sp>
        <p:nvSpPr>
          <p:cNvPr id="26" name="Rectangle 2"/>
          <p:cNvSpPr txBox="1">
            <a:spLocks noChangeArrowheads="1"/>
          </p:cNvSpPr>
          <p:nvPr/>
        </p:nvSpPr>
        <p:spPr bwMode="auto">
          <a:xfrm>
            <a:off x="0" y="1700808"/>
            <a:ext cx="9144000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pPr algn="ctr"/>
            <a:r>
              <a:rPr lang="en-US" sz="2500" b="1" dirty="0" smtClean="0">
                <a:solidFill>
                  <a:srgbClr val="F54C00"/>
                </a:solidFill>
              </a:rPr>
              <a:t>Project 3:</a:t>
            </a:r>
          </a:p>
          <a:p>
            <a:pPr algn="ctr"/>
            <a:r>
              <a:rPr lang="en-GB" sz="2800" b="1" dirty="0">
                <a:solidFill>
                  <a:srgbClr val="F54C00"/>
                </a:solidFill>
              </a:rPr>
              <a:t>Competing Human Interests in Coastal Areas </a:t>
            </a:r>
            <a:endParaRPr lang="en-US" sz="2500" b="1" dirty="0">
              <a:solidFill>
                <a:srgbClr val="F54C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085470"/>
            <a:ext cx="2630980" cy="2630980"/>
          </a:xfrm>
          <a:prstGeom prst="ellipse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621" y="3068960"/>
            <a:ext cx="2664000" cy="2664000"/>
          </a:xfrm>
          <a:prstGeom prst="ellipse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3075314"/>
            <a:ext cx="2662315" cy="2651291"/>
          </a:xfrm>
          <a:prstGeom prst="ellipse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6242" y="6021288"/>
            <a:ext cx="922022" cy="67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5952093"/>
            <a:ext cx="576064" cy="76459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5989999"/>
            <a:ext cx="1008112" cy="725592"/>
          </a:xfrm>
          <a:prstGeom prst="rect">
            <a:avLst/>
          </a:prstGeom>
        </p:spPr>
      </p:pic>
      <p:sp>
        <p:nvSpPr>
          <p:cNvPr id="16" name="Rectangle 7"/>
          <p:cNvSpPr txBox="1">
            <a:spLocks noChangeArrowheads="1"/>
          </p:cNvSpPr>
          <p:nvPr/>
        </p:nvSpPr>
        <p:spPr bwMode="auto">
          <a:xfrm>
            <a:off x="19091" y="2708920"/>
            <a:ext cx="9144000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415B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70005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7E0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algn="ctr"/>
            <a:r>
              <a:rPr lang="en-GB" sz="1600" dirty="0" smtClean="0"/>
              <a:t>Clothing (long trousers, long sleeves, wet weather gear, boots)</a:t>
            </a:r>
          </a:p>
          <a:p>
            <a:pPr algn="ctr"/>
            <a:r>
              <a:rPr lang="en-GB" sz="1600" dirty="0" smtClean="0"/>
              <a:t>Field note book</a:t>
            </a:r>
          </a:p>
          <a:p>
            <a:pPr algn="ctr"/>
            <a:r>
              <a:rPr lang="en-GB" sz="1600" dirty="0" smtClean="0"/>
              <a:t>Charged mobile phone</a:t>
            </a:r>
          </a:p>
          <a:p>
            <a:pPr algn="ctr"/>
            <a:r>
              <a:rPr lang="en-GB" sz="1600" dirty="0" smtClean="0"/>
              <a:t>GPS device</a:t>
            </a:r>
          </a:p>
          <a:p>
            <a:pPr algn="ctr"/>
            <a:r>
              <a:rPr lang="en-GB" sz="1600" dirty="0" smtClean="0"/>
              <a:t>Camera</a:t>
            </a:r>
          </a:p>
          <a:p>
            <a:pPr algn="ctr"/>
            <a:r>
              <a:rPr lang="en-GB" sz="1600" dirty="0" smtClean="0"/>
              <a:t>Sharpened pencils</a:t>
            </a:r>
          </a:p>
          <a:p>
            <a:pPr algn="ctr"/>
            <a:r>
              <a:rPr lang="en-GB" sz="1600" dirty="0" smtClean="0"/>
              <a:t>First aid kit</a:t>
            </a:r>
          </a:p>
          <a:p>
            <a:pPr algn="ctr"/>
            <a:endParaRPr lang="en-GB" sz="1600" dirty="0" smtClean="0"/>
          </a:p>
          <a:p>
            <a:pPr marL="0" indent="0" algn="ctr">
              <a:buNone/>
            </a:pPr>
            <a:endParaRPr lang="en-GB" sz="1600" dirty="0" smtClean="0"/>
          </a:p>
          <a:p>
            <a:pPr marL="0" indent="0" algn="ctr">
              <a:buNone/>
            </a:pPr>
            <a:endParaRPr lang="en-GB" sz="1600" dirty="0" smtClean="0"/>
          </a:p>
        </p:txBody>
      </p:sp>
      <p:sp>
        <p:nvSpPr>
          <p:cNvPr id="12" name="Rectangle 11"/>
          <p:cNvSpPr/>
          <p:nvPr/>
        </p:nvSpPr>
        <p:spPr>
          <a:xfrm>
            <a:off x="0" y="2132856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 smtClean="0">
                <a:solidFill>
                  <a:srgbClr val="F54C00"/>
                </a:solidFill>
              </a:rPr>
              <a:t>Field Kit (Universal)</a:t>
            </a:r>
            <a:endParaRPr lang="en-GB" b="1" dirty="0">
              <a:solidFill>
                <a:srgbClr val="F54C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5147900"/>
            <a:ext cx="82444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 smtClean="0">
                <a:solidFill>
                  <a:srgbClr val="F54C00"/>
                </a:solidFill>
              </a:rPr>
              <a:t>Field Kit (Fieldwork Specific) 		</a:t>
            </a:r>
            <a:endParaRPr lang="en-GB" b="1" dirty="0">
              <a:solidFill>
                <a:srgbClr val="F54C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68344" y="2060848"/>
            <a:ext cx="1324458" cy="1322500"/>
          </a:xfrm>
          <a:prstGeom prst="ellipse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04" y="2060848"/>
            <a:ext cx="1467920" cy="1462203"/>
          </a:xfrm>
          <a:prstGeom prst="ellipse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528" y="5085184"/>
            <a:ext cx="1465481" cy="1462949"/>
          </a:xfrm>
          <a:prstGeom prst="ellipse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8144" y="3861048"/>
            <a:ext cx="1579883" cy="1561356"/>
          </a:xfrm>
          <a:prstGeom prst="ellipse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2280" y="3140968"/>
            <a:ext cx="1807884" cy="1823535"/>
          </a:xfrm>
          <a:prstGeom prst="ellipse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520" y="3140968"/>
            <a:ext cx="2304256" cy="2307046"/>
          </a:xfrm>
          <a:prstGeom prst="ellipse">
            <a:avLst/>
          </a:prstGeom>
        </p:spPr>
      </p:pic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1475656" y="307600"/>
            <a:ext cx="5424983" cy="1321200"/>
          </a:xfrm>
          <a:prstGeom prst="rect">
            <a:avLst/>
          </a:prstGeom>
          <a:solidFill>
            <a:srgbClr val="F54C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pPr algn="ctr"/>
            <a:r>
              <a:rPr lang="en-GB" altLang="en-US" sz="2500" b="1" dirty="0" smtClean="0">
                <a:solidFill>
                  <a:schemeClr val="bg1"/>
                </a:solidFill>
              </a:rPr>
              <a:t>Pre-Fieldwork Activities</a:t>
            </a:r>
          </a:p>
          <a:p>
            <a:pPr algn="ctr">
              <a:lnSpc>
                <a:spcPct val="150000"/>
              </a:lnSpc>
            </a:pPr>
            <a:r>
              <a:rPr lang="en-GB" altLang="en-US" sz="2000" b="1" dirty="0" smtClean="0">
                <a:solidFill>
                  <a:schemeClr val="bg1"/>
                </a:solidFill>
              </a:rPr>
              <a:t>Logistical Planning</a:t>
            </a:r>
            <a:endParaRPr lang="en-GB" altLang="en-US" sz="2000" b="1" dirty="0">
              <a:solidFill>
                <a:schemeClr val="bg1"/>
              </a:solidFill>
            </a:endParaRPr>
          </a:p>
        </p:txBody>
      </p:sp>
      <p:sp>
        <p:nvSpPr>
          <p:cNvPr id="22" name="Rectangle 7"/>
          <p:cNvSpPr txBox="1">
            <a:spLocks noChangeArrowheads="1"/>
          </p:cNvSpPr>
          <p:nvPr/>
        </p:nvSpPr>
        <p:spPr bwMode="auto">
          <a:xfrm>
            <a:off x="1907704" y="5661248"/>
            <a:ext cx="4320480" cy="730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415B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70005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7E0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algn="ctr"/>
            <a:r>
              <a:rPr lang="en-GB" sz="1600" dirty="0" smtClean="0"/>
              <a:t>Research equipment (e.g., metre ruler, callipers, etc.)</a:t>
            </a:r>
          </a:p>
          <a:p>
            <a:pPr algn="ctr"/>
            <a:endParaRPr lang="en-GB" sz="1600" dirty="0" smtClean="0"/>
          </a:p>
          <a:p>
            <a:pPr marL="0" indent="0" algn="ctr">
              <a:buNone/>
            </a:pPr>
            <a:endParaRPr lang="en-GB" sz="1600" dirty="0" smtClean="0"/>
          </a:p>
          <a:p>
            <a:pPr marL="0" indent="0" algn="ctr">
              <a:buNone/>
            </a:pPr>
            <a:endParaRPr lang="en-GB" sz="1600" dirty="0" smtClean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26242" y="6021288"/>
            <a:ext cx="922022" cy="6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795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8" descr="puntia echios - Santa Fe, Galapagos.jpg"/>
          <p:cNvSpPr>
            <a:spLocks noChangeAspect="1" noChangeArrowheads="1"/>
          </p:cNvSpPr>
          <p:nvPr/>
        </p:nvSpPr>
        <p:spPr bwMode="auto">
          <a:xfrm>
            <a:off x="179512" y="188640"/>
            <a:ext cx="8096250" cy="1103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5952093"/>
            <a:ext cx="576064" cy="76459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5989999"/>
            <a:ext cx="1008112" cy="72559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198884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F54C00"/>
                </a:solidFill>
              </a:rPr>
              <a:t>Site Practicalities </a:t>
            </a:r>
          </a:p>
        </p:txBody>
      </p:sp>
      <p:sp>
        <p:nvSpPr>
          <p:cNvPr id="13" name="Rectangle 7"/>
          <p:cNvSpPr txBox="1">
            <a:spLocks noChangeArrowheads="1"/>
          </p:cNvSpPr>
          <p:nvPr/>
        </p:nvSpPr>
        <p:spPr bwMode="auto">
          <a:xfrm>
            <a:off x="0" y="2636912"/>
            <a:ext cx="9144000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415B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70005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7E0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algn="ctr"/>
            <a:r>
              <a:rPr lang="en-GB" sz="1600" dirty="0" smtClean="0"/>
              <a:t>Parking (incl. bus parking)</a:t>
            </a:r>
          </a:p>
          <a:p>
            <a:pPr algn="ctr"/>
            <a:r>
              <a:rPr lang="en-GB" sz="1600" dirty="0" smtClean="0"/>
              <a:t>Toilets</a:t>
            </a:r>
          </a:p>
          <a:p>
            <a:pPr algn="ctr"/>
            <a:r>
              <a:rPr lang="en-GB" sz="1600" dirty="0" smtClean="0"/>
              <a:t>Picnic sites</a:t>
            </a:r>
          </a:p>
          <a:p>
            <a:pPr algn="ctr"/>
            <a:r>
              <a:rPr lang="en-GB" sz="1600" dirty="0" smtClean="0"/>
              <a:t>Shops &amp; cafes</a:t>
            </a:r>
          </a:p>
          <a:p>
            <a:pPr algn="ctr"/>
            <a:r>
              <a:rPr lang="en-GB" sz="1600" dirty="0" smtClean="0"/>
              <a:t>Field centres &amp; visitor centres</a:t>
            </a:r>
          </a:p>
          <a:p>
            <a:pPr algn="ctr"/>
            <a:r>
              <a:rPr lang="en-GB" sz="1600" dirty="0" smtClean="0"/>
              <a:t>Accessibility (roads, foot paths, etc.)</a:t>
            </a:r>
          </a:p>
          <a:p>
            <a:pPr algn="ctr"/>
            <a:r>
              <a:rPr lang="en-GB" sz="1600" dirty="0" smtClean="0"/>
              <a:t>Nearest A&amp;E Department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9752" y="4784568"/>
            <a:ext cx="1944216" cy="1952960"/>
          </a:xfrm>
          <a:prstGeom prst="ellipse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528" y="2064579"/>
            <a:ext cx="2520280" cy="251271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16216" y="1843511"/>
            <a:ext cx="2280604" cy="2301401"/>
          </a:xfrm>
          <a:prstGeom prst="ellipse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512" y="4077072"/>
            <a:ext cx="2592288" cy="2562882"/>
          </a:xfrm>
          <a:prstGeom prst="ellipse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2200" y="3717031"/>
            <a:ext cx="2160240" cy="2163431"/>
          </a:xfrm>
          <a:prstGeom prst="ellipse">
            <a:avLst/>
          </a:prstGeom>
        </p:spPr>
      </p:pic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1475656" y="307600"/>
            <a:ext cx="5424983" cy="1321200"/>
          </a:xfrm>
          <a:prstGeom prst="rect">
            <a:avLst/>
          </a:prstGeom>
          <a:solidFill>
            <a:srgbClr val="F54C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pPr algn="ctr"/>
            <a:r>
              <a:rPr lang="en-GB" altLang="en-US" sz="2500" b="1" dirty="0" smtClean="0">
                <a:solidFill>
                  <a:schemeClr val="bg1"/>
                </a:solidFill>
              </a:rPr>
              <a:t>Pre-Fieldwork Activities</a:t>
            </a:r>
          </a:p>
          <a:p>
            <a:pPr algn="ctr">
              <a:lnSpc>
                <a:spcPct val="150000"/>
              </a:lnSpc>
            </a:pPr>
            <a:r>
              <a:rPr lang="en-GB" altLang="en-US" sz="2000" b="1" dirty="0" smtClean="0">
                <a:solidFill>
                  <a:schemeClr val="bg1"/>
                </a:solidFill>
              </a:rPr>
              <a:t>Logistical Planning</a:t>
            </a:r>
            <a:endParaRPr lang="en-GB" altLang="en-US" sz="2000" b="1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26242" y="6021288"/>
            <a:ext cx="922022" cy="6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85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475656" y="299348"/>
            <a:ext cx="5424264" cy="1320660"/>
          </a:xfrm>
          <a:prstGeom prst="rect">
            <a:avLst/>
          </a:prstGeom>
          <a:solidFill>
            <a:srgbClr val="F54C00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r>
              <a:rPr lang="en-GB" altLang="en-US" sz="3200" kern="0" dirty="0" smtClean="0">
                <a:solidFill>
                  <a:schemeClr val="bg1"/>
                </a:solidFill>
              </a:rPr>
              <a:t>Products of an evolving planet</a:t>
            </a:r>
            <a:endParaRPr lang="en-GB" altLang="en-US" sz="3200" kern="0" dirty="0">
              <a:solidFill>
                <a:schemeClr val="bg1"/>
              </a:solidFill>
            </a:endParaRPr>
          </a:p>
        </p:txBody>
      </p:sp>
      <p:sp>
        <p:nvSpPr>
          <p:cNvPr id="26" name="Rectangle 2"/>
          <p:cNvSpPr txBox="1">
            <a:spLocks noChangeArrowheads="1"/>
          </p:cNvSpPr>
          <p:nvPr/>
        </p:nvSpPr>
        <p:spPr bwMode="auto">
          <a:xfrm>
            <a:off x="1476000" y="298800"/>
            <a:ext cx="5424983" cy="1321200"/>
          </a:xfrm>
          <a:prstGeom prst="rect">
            <a:avLst/>
          </a:prstGeom>
          <a:solidFill>
            <a:srgbClr val="01415B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GB" altLang="en-US" sz="2500" dirty="0" smtClean="0">
                <a:solidFill>
                  <a:schemeClr val="bg1"/>
                </a:solidFill>
              </a:rPr>
              <a:t>Comparative Study of River Regimes </a:t>
            </a:r>
            <a:r>
              <a:rPr lang="en-GB" altLang="en-US" sz="2000" dirty="0" smtClean="0">
                <a:solidFill>
                  <a:schemeClr val="bg1"/>
                </a:solidFill>
              </a:rPr>
              <a:t>Pre-Fieldwork Activities</a:t>
            </a:r>
            <a:endParaRPr lang="en-GB" altLang="en-US" sz="2000" b="1" dirty="0">
              <a:solidFill>
                <a:schemeClr val="bg1"/>
              </a:solidFill>
            </a:endParaRPr>
          </a:p>
        </p:txBody>
      </p:sp>
      <p:sp>
        <p:nvSpPr>
          <p:cNvPr id="10" name="AutoShape 8" descr="puntia echios - Santa Fe, Galapagos.jpg"/>
          <p:cNvSpPr>
            <a:spLocks noChangeAspect="1" noChangeArrowheads="1"/>
          </p:cNvSpPr>
          <p:nvPr/>
        </p:nvSpPr>
        <p:spPr bwMode="auto">
          <a:xfrm>
            <a:off x="179512" y="188640"/>
            <a:ext cx="8096250" cy="1103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5952093"/>
            <a:ext cx="576064" cy="76459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5989999"/>
            <a:ext cx="1008112" cy="72559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184482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F54C00"/>
                </a:solidFill>
              </a:rPr>
              <a:t>Risk Assessment</a:t>
            </a:r>
          </a:p>
        </p:txBody>
      </p:sp>
      <p:sp>
        <p:nvSpPr>
          <p:cNvPr id="2" name="Rectangle 1"/>
          <p:cNvSpPr/>
          <p:nvPr/>
        </p:nvSpPr>
        <p:spPr>
          <a:xfrm>
            <a:off x="179512" y="5940568"/>
            <a:ext cx="5853204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u="sng" dirty="0" smtClean="0">
                <a:hlinkClick r:id="rId5"/>
              </a:rPr>
              <a:t>https</a:t>
            </a:r>
            <a:r>
              <a:rPr lang="en-GB" sz="1600" u="sng" dirty="0">
                <a:hlinkClick r:id="rId5"/>
              </a:rPr>
              <a:t>://www.rgs.org/in-the-field/fieldwork-in-schools/fieldwork-safety-and-planning/risk-assessments/</a:t>
            </a:r>
            <a:r>
              <a:rPr lang="en-GB" sz="1600" dirty="0"/>
              <a:t> </a:t>
            </a:r>
          </a:p>
        </p:txBody>
      </p:sp>
      <p:sp>
        <p:nvSpPr>
          <p:cNvPr id="13" name="Rectangle 7"/>
          <p:cNvSpPr txBox="1">
            <a:spLocks noChangeArrowheads="1"/>
          </p:cNvSpPr>
          <p:nvPr/>
        </p:nvSpPr>
        <p:spPr bwMode="auto">
          <a:xfrm>
            <a:off x="144016" y="3068960"/>
            <a:ext cx="2555776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415B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70005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7E0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1400" dirty="0" smtClean="0"/>
              <a:t>Working near tidal  water</a:t>
            </a:r>
          </a:p>
          <a:p>
            <a:pPr marL="0" indent="0" algn="ctr">
              <a:buNone/>
            </a:pPr>
            <a:endParaRPr lang="en-GB" sz="1400" dirty="0" smtClean="0"/>
          </a:p>
          <a:p>
            <a:pPr marL="0" indent="0" algn="ctr">
              <a:buNone/>
            </a:pPr>
            <a:endParaRPr lang="en-GB" sz="1400" dirty="0" smtClean="0"/>
          </a:p>
          <a:p>
            <a:pPr marL="0" indent="0" algn="ctr">
              <a:buNone/>
            </a:pPr>
            <a:endParaRPr lang="en-GB" sz="1400" dirty="0" smtClean="0"/>
          </a:p>
          <a:p>
            <a:pPr marL="0" indent="0" algn="ctr">
              <a:buNone/>
            </a:pPr>
            <a:endParaRPr lang="en-GB" sz="600" dirty="0" smtClean="0"/>
          </a:p>
          <a:p>
            <a:pPr marL="0" indent="0" algn="ctr">
              <a:buNone/>
            </a:pPr>
            <a:r>
              <a:rPr lang="en-GB" sz="1400" dirty="0" smtClean="0"/>
              <a:t>Uneven / unstable ground</a:t>
            </a:r>
          </a:p>
          <a:p>
            <a:pPr marL="0" indent="0" algn="ctr">
              <a:buNone/>
            </a:pPr>
            <a:endParaRPr lang="en-GB" sz="700" dirty="0" smtClean="0"/>
          </a:p>
          <a:p>
            <a:pPr marL="0" indent="0" algn="ctr">
              <a:buNone/>
            </a:pPr>
            <a:endParaRPr lang="en-GB" sz="1400" dirty="0" smtClean="0"/>
          </a:p>
          <a:p>
            <a:pPr marL="0" indent="0" algn="ctr">
              <a:buNone/>
            </a:pPr>
            <a:endParaRPr lang="en-GB" sz="1400" dirty="0" smtClean="0"/>
          </a:p>
          <a:p>
            <a:pPr marL="0" indent="0" algn="ctr">
              <a:buNone/>
            </a:pPr>
            <a:r>
              <a:rPr lang="en-GB" sz="1400" dirty="0" smtClean="0"/>
              <a:t>Biological hazards (dogs, etc.).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2483604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797E01"/>
                </a:solidFill>
              </a:rPr>
              <a:t>	</a:t>
            </a:r>
            <a:r>
              <a:rPr lang="en-GB" sz="1600" b="1" dirty="0" smtClean="0">
                <a:solidFill>
                  <a:srgbClr val="797E01"/>
                </a:solidFill>
              </a:rPr>
              <a:t>Hazard			        Control Measures 		         Residual Risk</a:t>
            </a:r>
          </a:p>
        </p:txBody>
      </p:sp>
      <p:sp>
        <p:nvSpPr>
          <p:cNvPr id="17" name="Rectangle 7"/>
          <p:cNvSpPr txBox="1">
            <a:spLocks noChangeArrowheads="1"/>
          </p:cNvSpPr>
          <p:nvPr/>
        </p:nvSpPr>
        <p:spPr bwMode="auto">
          <a:xfrm>
            <a:off x="3059832" y="3068960"/>
            <a:ext cx="3096344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415B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70005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7E0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1400" dirty="0" smtClean="0"/>
              <a:t>Coastal waters will not be entered. Tide schedules consulted before visit. Maintain vigilance. Carry charged mobile phone. </a:t>
            </a:r>
          </a:p>
          <a:p>
            <a:pPr marL="0" indent="0" algn="ctr">
              <a:buNone/>
            </a:pPr>
            <a:endParaRPr lang="en-GB" sz="1400" dirty="0" smtClean="0"/>
          </a:p>
          <a:p>
            <a:pPr marL="0" indent="0" algn="ctr">
              <a:buNone/>
            </a:pPr>
            <a:r>
              <a:rPr lang="en-GB" sz="1400" dirty="0" smtClean="0"/>
              <a:t>Keep to flat areas; walk with care; </a:t>
            </a:r>
            <a:r>
              <a:rPr lang="mr-IN" sz="1400" dirty="0" smtClean="0"/>
              <a:t>……</a:t>
            </a:r>
            <a:r>
              <a:rPr lang="en-GB" sz="1400" dirty="0" smtClean="0"/>
              <a:t>. etc.</a:t>
            </a:r>
          </a:p>
          <a:p>
            <a:pPr marL="0" indent="0" algn="ctr">
              <a:buNone/>
            </a:pPr>
            <a:endParaRPr lang="en-GB" sz="1400" dirty="0" smtClean="0"/>
          </a:p>
          <a:p>
            <a:pPr marL="0" indent="0" algn="ctr">
              <a:buNone/>
            </a:pPr>
            <a:r>
              <a:rPr lang="en-GB" sz="1400" dirty="0" smtClean="0"/>
              <a:t>Coastal areas popular </a:t>
            </a:r>
            <a:r>
              <a:rPr lang="en-GB" sz="1400" dirty="0"/>
              <a:t>with </a:t>
            </a:r>
            <a:r>
              <a:rPr lang="en-GB" sz="1400" dirty="0" smtClean="0"/>
              <a:t>dog </a:t>
            </a:r>
            <a:r>
              <a:rPr lang="en-GB" sz="1400" dirty="0"/>
              <a:t>walkers. Take </a:t>
            </a:r>
            <a:r>
              <a:rPr lang="en-GB" sz="1400" dirty="0" smtClean="0"/>
              <a:t>precautions </a:t>
            </a:r>
            <a:r>
              <a:rPr lang="en-GB" sz="1400" dirty="0"/>
              <a:t>around unknown animals (i.e., don't pet dogs without owners’ permission). </a:t>
            </a:r>
            <a:endParaRPr lang="en-GB" sz="1400" dirty="0" smtClean="0"/>
          </a:p>
        </p:txBody>
      </p:sp>
      <p:sp>
        <p:nvSpPr>
          <p:cNvPr id="18" name="Rectangle 7"/>
          <p:cNvSpPr txBox="1">
            <a:spLocks noChangeArrowheads="1"/>
          </p:cNvSpPr>
          <p:nvPr/>
        </p:nvSpPr>
        <p:spPr bwMode="auto">
          <a:xfrm>
            <a:off x="6372200" y="3140968"/>
            <a:ext cx="2555776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415B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70005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7E0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1400" dirty="0" smtClean="0"/>
              <a:t>MEDIUM</a:t>
            </a:r>
          </a:p>
          <a:p>
            <a:pPr marL="0" indent="0" algn="ctr">
              <a:buNone/>
            </a:pPr>
            <a:endParaRPr lang="en-GB" sz="1400" dirty="0" smtClean="0"/>
          </a:p>
          <a:p>
            <a:pPr marL="0" indent="0" algn="ctr">
              <a:buNone/>
            </a:pPr>
            <a:endParaRPr lang="en-GB" sz="1400" dirty="0" smtClean="0"/>
          </a:p>
          <a:p>
            <a:pPr marL="0" indent="0" algn="ctr">
              <a:buNone/>
            </a:pPr>
            <a:endParaRPr lang="en-GB" sz="1400" dirty="0" smtClean="0"/>
          </a:p>
          <a:p>
            <a:pPr marL="0" indent="0" algn="ctr">
              <a:buNone/>
            </a:pPr>
            <a:r>
              <a:rPr lang="en-GB" sz="1400" dirty="0" smtClean="0"/>
              <a:t>LOW</a:t>
            </a:r>
          </a:p>
          <a:p>
            <a:pPr marL="0" indent="0" algn="ctr">
              <a:buNone/>
            </a:pPr>
            <a:endParaRPr lang="en-GB" sz="1400" dirty="0" smtClean="0"/>
          </a:p>
          <a:p>
            <a:pPr marL="0" indent="0" algn="ctr">
              <a:buNone/>
            </a:pPr>
            <a:endParaRPr lang="en-GB" sz="700" dirty="0"/>
          </a:p>
          <a:p>
            <a:pPr marL="0" indent="0" algn="ctr">
              <a:buNone/>
            </a:pPr>
            <a:endParaRPr lang="en-GB" sz="1400" dirty="0" smtClean="0"/>
          </a:p>
          <a:p>
            <a:pPr marL="0" indent="0" algn="ctr">
              <a:buNone/>
            </a:pPr>
            <a:r>
              <a:rPr lang="en-GB" sz="1400" dirty="0" smtClean="0"/>
              <a:t>LOW</a:t>
            </a: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1475656" y="307600"/>
            <a:ext cx="5424983" cy="1321200"/>
          </a:xfrm>
          <a:prstGeom prst="rect">
            <a:avLst/>
          </a:prstGeom>
          <a:solidFill>
            <a:srgbClr val="F54C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pPr algn="ctr"/>
            <a:r>
              <a:rPr lang="en-GB" altLang="en-US" sz="2500" b="1" dirty="0" smtClean="0">
                <a:solidFill>
                  <a:schemeClr val="bg1"/>
                </a:solidFill>
              </a:rPr>
              <a:t>Pre-Fieldwork Activities</a:t>
            </a:r>
          </a:p>
          <a:p>
            <a:pPr algn="ctr">
              <a:lnSpc>
                <a:spcPct val="150000"/>
              </a:lnSpc>
            </a:pPr>
            <a:r>
              <a:rPr lang="en-GB" altLang="en-US" sz="2000" b="1" dirty="0" smtClean="0">
                <a:solidFill>
                  <a:schemeClr val="bg1"/>
                </a:solidFill>
              </a:rPr>
              <a:t>Logistical Planning</a:t>
            </a:r>
            <a:endParaRPr lang="en-GB" altLang="en-US" sz="2000" b="1" dirty="0">
              <a:solidFill>
                <a:schemeClr val="bg1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6242" y="6021288"/>
            <a:ext cx="922022" cy="6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902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5952093"/>
            <a:ext cx="576064" cy="76459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5989999"/>
            <a:ext cx="1008112" cy="72559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79512" y="2708920"/>
            <a:ext cx="493204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u="sng" dirty="0">
                <a:latin typeface="Helvetica"/>
                <a:cs typeface="Helvetica"/>
                <a:hlinkClick r:id="rId5"/>
              </a:rPr>
              <a:t>https://www.rgs.org/schools/teaching-resources/a-student-guide-to-the-a-level-independent-investi/</a:t>
            </a:r>
            <a:r>
              <a:rPr lang="en-GB" sz="1600" dirty="0">
                <a:latin typeface="Helvetica"/>
                <a:cs typeface="Helvetica"/>
              </a:rPr>
              <a:t> </a:t>
            </a:r>
            <a:endParaRPr lang="en-GB" sz="1600" dirty="0" smtClean="0">
              <a:latin typeface="Helvetica"/>
              <a:cs typeface="Helvetica"/>
            </a:endParaRPr>
          </a:p>
          <a:p>
            <a:pPr algn="ctr"/>
            <a:endParaRPr lang="en-GB" sz="1600" dirty="0">
              <a:latin typeface="Helvetica"/>
              <a:cs typeface="Helvetica"/>
            </a:endParaRPr>
          </a:p>
          <a:p>
            <a:pPr algn="ctr"/>
            <a:r>
              <a:rPr lang="en-GB" sz="1600" u="sng" dirty="0" smtClean="0">
                <a:latin typeface="Helvetica"/>
                <a:cs typeface="Helvetica"/>
                <a:hlinkClick r:id="rId6"/>
              </a:rPr>
              <a:t>https</a:t>
            </a:r>
            <a:r>
              <a:rPr lang="en-GB" sz="1600" u="sng" dirty="0">
                <a:latin typeface="Helvetica"/>
                <a:cs typeface="Helvetica"/>
                <a:hlinkClick r:id="rId6"/>
              </a:rPr>
              <a:t>://www.rgs.org/schools/teaching-resources/coasts/</a:t>
            </a:r>
            <a:r>
              <a:rPr lang="en-GB" sz="1600" dirty="0">
                <a:latin typeface="Helvetica"/>
                <a:cs typeface="Helvetica"/>
              </a:rPr>
              <a:t> </a:t>
            </a:r>
            <a:endParaRPr lang="en-GB" sz="1600" dirty="0" smtClean="0">
              <a:latin typeface="Helvetica"/>
              <a:cs typeface="Helvetica"/>
            </a:endParaRPr>
          </a:p>
          <a:p>
            <a:pPr algn="ctr"/>
            <a:endParaRPr lang="en-GB" sz="1600" dirty="0" smtClean="0">
              <a:latin typeface="Helvetica"/>
              <a:cs typeface="Helvetica"/>
            </a:endParaRPr>
          </a:p>
          <a:p>
            <a:pPr algn="ctr"/>
            <a:r>
              <a:rPr lang="en-GB" sz="1600" u="sng" dirty="0" smtClean="0">
                <a:latin typeface="Helvetica"/>
                <a:cs typeface="Helvetica"/>
                <a:hlinkClick r:id="rId7"/>
              </a:rPr>
              <a:t>https</a:t>
            </a:r>
            <a:r>
              <a:rPr lang="en-GB" sz="1600" u="sng" dirty="0">
                <a:latin typeface="Helvetica"/>
                <a:cs typeface="Helvetica"/>
                <a:hlinkClick r:id="rId7"/>
              </a:rPr>
              <a:t>://www.rgs.org/schools/teaching-resources/coastal-processes-and-management/</a:t>
            </a:r>
            <a:r>
              <a:rPr lang="en-GB" sz="1600" dirty="0">
                <a:latin typeface="Helvetica"/>
                <a:cs typeface="Helvetica"/>
              </a:rPr>
              <a:t> </a:t>
            </a:r>
            <a:endParaRPr lang="en-GB" sz="1600" dirty="0" smtClean="0">
              <a:latin typeface="Helvetica"/>
              <a:cs typeface="Helvetica"/>
            </a:endParaRPr>
          </a:p>
          <a:p>
            <a:pPr algn="ctr"/>
            <a:endParaRPr lang="en-GB" sz="1600" dirty="0" smtClean="0">
              <a:latin typeface="Helvetica"/>
              <a:cs typeface="Helvetica"/>
            </a:endParaRPr>
          </a:p>
          <a:p>
            <a:pPr algn="ctr"/>
            <a:r>
              <a:rPr lang="en-GB" sz="1600" u="sng" dirty="0" smtClean="0">
                <a:latin typeface="Helvetica"/>
                <a:cs typeface="Helvetica"/>
                <a:hlinkClick r:id="rId8"/>
              </a:rPr>
              <a:t>https</a:t>
            </a:r>
            <a:r>
              <a:rPr lang="en-GB" sz="1600" u="sng" dirty="0">
                <a:latin typeface="Helvetica"/>
                <a:cs typeface="Helvetica"/>
                <a:hlinkClick r:id="rId8"/>
              </a:rPr>
              <a:t>://www.rgs.org/schools/teaching-resources/coasts/planning-coastal-fieldwork/</a:t>
            </a:r>
            <a:r>
              <a:rPr lang="en-GB" sz="1600" dirty="0">
                <a:latin typeface="Helvetica"/>
                <a:cs typeface="Helvetica"/>
              </a:rPr>
              <a:t> </a:t>
            </a:r>
            <a:endParaRPr lang="en-GB" sz="1600" dirty="0" smtClean="0">
              <a:latin typeface="Helvetica"/>
              <a:cs typeface="Helvetica"/>
            </a:endParaRPr>
          </a:p>
          <a:p>
            <a:pPr algn="ctr"/>
            <a:endParaRPr lang="en-GB" sz="1600" dirty="0">
              <a:latin typeface="Helvetica"/>
              <a:cs typeface="Helvetica"/>
            </a:endParaRPr>
          </a:p>
          <a:p>
            <a:pPr algn="ctr"/>
            <a:r>
              <a:rPr lang="en-GB" sz="1600" u="sng" dirty="0">
                <a:latin typeface="Helvetica"/>
                <a:cs typeface="Helvetica"/>
                <a:hlinkClick r:id="rId9"/>
              </a:rPr>
              <a:t>https://www.geography-fieldwork.org/a-level/coasts/coastal-management/method/</a:t>
            </a:r>
            <a:r>
              <a:rPr lang="en-GB" sz="1600" dirty="0">
                <a:latin typeface="Helvetica"/>
                <a:cs typeface="Helvetica"/>
              </a:rPr>
              <a:t> </a:t>
            </a:r>
            <a:endParaRPr lang="en-US" sz="1600" dirty="0">
              <a:latin typeface="Helvetica"/>
              <a:cs typeface="Helvetica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475656" y="307600"/>
            <a:ext cx="5424983" cy="1321200"/>
          </a:xfrm>
          <a:prstGeom prst="rect">
            <a:avLst/>
          </a:prstGeom>
          <a:solidFill>
            <a:srgbClr val="F54C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pPr algn="ctr"/>
            <a:r>
              <a:rPr lang="en-GB" altLang="en-US" sz="2500" b="1" dirty="0" smtClean="0">
                <a:solidFill>
                  <a:schemeClr val="bg1"/>
                </a:solidFill>
              </a:rPr>
              <a:t>Pre-Fieldwork Activities</a:t>
            </a:r>
          </a:p>
          <a:p>
            <a:pPr algn="ctr">
              <a:lnSpc>
                <a:spcPct val="150000"/>
              </a:lnSpc>
            </a:pPr>
            <a:r>
              <a:rPr lang="en-GB" altLang="en-US" sz="2000" b="1" dirty="0" smtClean="0">
                <a:solidFill>
                  <a:schemeClr val="bg1"/>
                </a:solidFill>
              </a:rPr>
              <a:t>Logistical Planning</a:t>
            </a:r>
            <a:endParaRPr lang="en-GB" altLang="en-US" sz="20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3528" y="2060848"/>
            <a:ext cx="4716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F54C00"/>
                </a:solidFill>
              </a:rPr>
              <a:t>Other Resources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26242" y="6021288"/>
            <a:ext cx="922022" cy="673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900" y="2060848"/>
            <a:ext cx="3648419" cy="364841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78868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475656" y="299348"/>
            <a:ext cx="5424264" cy="1320660"/>
          </a:xfrm>
          <a:prstGeom prst="rect">
            <a:avLst/>
          </a:prstGeom>
          <a:solidFill>
            <a:srgbClr val="01415B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r>
              <a:rPr lang="en-GB" altLang="en-US" sz="3200" kern="0" dirty="0" smtClean="0">
                <a:solidFill>
                  <a:schemeClr val="bg1"/>
                </a:solidFill>
              </a:rPr>
              <a:t>Products of an evolving planet</a:t>
            </a:r>
            <a:endParaRPr lang="en-GB" altLang="en-US" sz="3200" kern="0" dirty="0">
              <a:solidFill>
                <a:schemeClr val="bg1"/>
              </a:solidFill>
            </a:endParaRPr>
          </a:p>
        </p:txBody>
      </p:sp>
      <p:sp>
        <p:nvSpPr>
          <p:cNvPr id="26" name="Rectangle 2"/>
          <p:cNvSpPr txBox="1">
            <a:spLocks noChangeArrowheads="1"/>
          </p:cNvSpPr>
          <p:nvPr/>
        </p:nvSpPr>
        <p:spPr bwMode="auto">
          <a:xfrm>
            <a:off x="1476000" y="298800"/>
            <a:ext cx="5424983" cy="1321200"/>
          </a:xfrm>
          <a:prstGeom prst="rect">
            <a:avLst/>
          </a:prstGeom>
          <a:solidFill>
            <a:srgbClr val="01415B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GB" altLang="en-US" sz="2500" dirty="0" smtClean="0">
                <a:solidFill>
                  <a:schemeClr val="bg1"/>
                </a:solidFill>
              </a:rPr>
              <a:t>Comparative Study of River Regimes </a:t>
            </a:r>
            <a:r>
              <a:rPr lang="en-GB" altLang="en-US" sz="2000" dirty="0" smtClean="0">
                <a:solidFill>
                  <a:schemeClr val="bg1"/>
                </a:solidFill>
              </a:rPr>
              <a:t>Data Collection Technique</a:t>
            </a:r>
            <a:endParaRPr lang="en-GB" altLang="en-US" sz="2000" b="1" dirty="0">
              <a:solidFill>
                <a:schemeClr val="bg1"/>
              </a:solidFill>
            </a:endParaRPr>
          </a:p>
        </p:txBody>
      </p:sp>
      <p:sp>
        <p:nvSpPr>
          <p:cNvPr id="10" name="AutoShape 8" descr="puntia echios - Santa Fe, Galapagos.jpg"/>
          <p:cNvSpPr>
            <a:spLocks noChangeAspect="1" noChangeArrowheads="1"/>
          </p:cNvSpPr>
          <p:nvPr/>
        </p:nvSpPr>
        <p:spPr bwMode="auto">
          <a:xfrm>
            <a:off x="179512" y="188640"/>
            <a:ext cx="8096250" cy="1103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5952093"/>
            <a:ext cx="576064" cy="76459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5989999"/>
            <a:ext cx="1008112" cy="725592"/>
          </a:xfrm>
          <a:prstGeom prst="rect">
            <a:avLst/>
          </a:prstGeom>
        </p:spPr>
      </p:pic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1475656" y="307600"/>
            <a:ext cx="5424983" cy="1321200"/>
          </a:xfrm>
          <a:prstGeom prst="rect">
            <a:avLst/>
          </a:prstGeom>
          <a:solidFill>
            <a:srgbClr val="F54C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pPr algn="ctr"/>
            <a:r>
              <a:rPr lang="en-GB" altLang="en-US" sz="2500" b="1" dirty="0" smtClean="0">
                <a:solidFill>
                  <a:schemeClr val="bg1"/>
                </a:solidFill>
              </a:rPr>
              <a:t>Data Collection Technique</a:t>
            </a:r>
          </a:p>
          <a:p>
            <a:pPr algn="ctr">
              <a:lnSpc>
                <a:spcPct val="150000"/>
              </a:lnSpc>
            </a:pPr>
            <a:r>
              <a:rPr lang="en-GB" altLang="en-US" sz="2000" b="1" dirty="0" smtClean="0">
                <a:solidFill>
                  <a:schemeClr val="bg1"/>
                </a:solidFill>
              </a:rPr>
              <a:t>Field Notebook</a:t>
            </a:r>
            <a:endParaRPr lang="en-GB" altLang="en-US" sz="2000" b="1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2370366"/>
            <a:ext cx="29878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797E01"/>
                </a:solidFill>
              </a:rPr>
              <a:t>Critical fieldwork aspect</a:t>
            </a:r>
            <a:endParaRPr lang="en-GB" sz="1600" b="1" dirty="0">
              <a:solidFill>
                <a:srgbClr val="797E0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2946430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797E01"/>
                </a:solidFill>
              </a:rPr>
              <a:t>For professionals, field notebook can be a legal document</a:t>
            </a:r>
            <a:endParaRPr lang="en-GB" sz="1600" b="1" dirty="0">
              <a:solidFill>
                <a:srgbClr val="797E0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544616" y="2370366"/>
            <a:ext cx="35638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797E01"/>
                </a:solidFill>
              </a:rPr>
              <a:t>Record of sites, activities, &amp; data</a:t>
            </a:r>
            <a:endParaRPr lang="en-GB" sz="1600" b="1" dirty="0">
              <a:solidFill>
                <a:srgbClr val="797E01"/>
              </a:solidFill>
            </a:endParaRPr>
          </a:p>
        </p:txBody>
      </p:sp>
      <p:sp>
        <p:nvSpPr>
          <p:cNvPr id="17" name="Rectangle 7"/>
          <p:cNvSpPr txBox="1">
            <a:spLocks noChangeArrowheads="1"/>
          </p:cNvSpPr>
          <p:nvPr/>
        </p:nvSpPr>
        <p:spPr bwMode="auto">
          <a:xfrm>
            <a:off x="-1167" y="3573016"/>
            <a:ext cx="9144000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415B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70005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7E0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algn="ctr"/>
            <a:r>
              <a:rPr lang="en-GB" sz="1600" dirty="0" smtClean="0"/>
              <a:t>Date, time, weather conditions, investigator mood</a:t>
            </a:r>
          </a:p>
          <a:p>
            <a:pPr algn="ctr"/>
            <a:r>
              <a:rPr lang="en-GB" sz="1600" dirty="0" smtClean="0"/>
              <a:t>Name of field site, GPS waypoint name, co-ordinates</a:t>
            </a:r>
          </a:p>
          <a:p>
            <a:pPr algn="ctr"/>
            <a:r>
              <a:rPr lang="en-GB" sz="1600" dirty="0" smtClean="0"/>
              <a:t>Brief site description (e.g., land use, human infrastructure, natural features &amp; processes, vegetation, areas </a:t>
            </a:r>
            <a:r>
              <a:rPr lang="en-GB" sz="1600" dirty="0"/>
              <a:t>of vulnerability </a:t>
            </a:r>
            <a:r>
              <a:rPr lang="en-GB" sz="1600" dirty="0" smtClean="0"/>
              <a:t>[e.g</a:t>
            </a:r>
            <a:r>
              <a:rPr lang="en-GB" sz="1600" dirty="0"/>
              <a:t>., erosion, </a:t>
            </a:r>
            <a:r>
              <a:rPr lang="en-GB" sz="1600" dirty="0" smtClean="0"/>
              <a:t>pollution], areas of competing interest, other relevant observations)</a:t>
            </a:r>
          </a:p>
          <a:p>
            <a:pPr algn="ctr"/>
            <a:r>
              <a:rPr lang="en-GB" sz="1600" dirty="0" smtClean="0"/>
              <a:t>Site sketch</a:t>
            </a:r>
          </a:p>
          <a:p>
            <a:pPr algn="ctr"/>
            <a:r>
              <a:rPr lang="en-GB" sz="1600" dirty="0" smtClean="0"/>
              <a:t>Record of methods &amp; collected data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6242" y="6021288"/>
            <a:ext cx="922022" cy="6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591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475656" y="299348"/>
            <a:ext cx="5424264" cy="1320660"/>
          </a:xfrm>
          <a:prstGeom prst="rect">
            <a:avLst/>
          </a:prstGeom>
          <a:solidFill>
            <a:srgbClr val="01415B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r>
              <a:rPr lang="en-GB" altLang="en-US" sz="3200" kern="0" dirty="0" smtClean="0">
                <a:solidFill>
                  <a:schemeClr val="bg1"/>
                </a:solidFill>
              </a:rPr>
              <a:t>Products of an evolving planet</a:t>
            </a:r>
            <a:endParaRPr lang="en-GB" altLang="en-US" sz="3200" kern="0" dirty="0">
              <a:solidFill>
                <a:schemeClr val="bg1"/>
              </a:solidFill>
            </a:endParaRPr>
          </a:p>
        </p:txBody>
      </p:sp>
      <p:sp>
        <p:nvSpPr>
          <p:cNvPr id="26" name="Rectangle 2"/>
          <p:cNvSpPr txBox="1">
            <a:spLocks noChangeArrowheads="1"/>
          </p:cNvSpPr>
          <p:nvPr/>
        </p:nvSpPr>
        <p:spPr bwMode="auto">
          <a:xfrm>
            <a:off x="1476000" y="298800"/>
            <a:ext cx="5424983" cy="1321200"/>
          </a:xfrm>
          <a:prstGeom prst="rect">
            <a:avLst/>
          </a:prstGeom>
          <a:solidFill>
            <a:srgbClr val="01415B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GB" altLang="en-US" sz="2500" dirty="0" smtClean="0">
                <a:solidFill>
                  <a:schemeClr val="bg1"/>
                </a:solidFill>
              </a:rPr>
              <a:t>Comparative Study of River Regimes </a:t>
            </a:r>
            <a:r>
              <a:rPr lang="en-GB" altLang="en-US" sz="2000" dirty="0" smtClean="0">
                <a:solidFill>
                  <a:schemeClr val="bg1"/>
                </a:solidFill>
              </a:rPr>
              <a:t>Data Collection Technique</a:t>
            </a:r>
            <a:endParaRPr lang="en-GB" altLang="en-US" sz="2000" b="1" dirty="0">
              <a:solidFill>
                <a:schemeClr val="bg1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5952093"/>
            <a:ext cx="576064" cy="76459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5989999"/>
            <a:ext cx="1008112" cy="725592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92080" y="2139775"/>
            <a:ext cx="3384376" cy="3384376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2" name="Picture 11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9632" y="3302558"/>
            <a:ext cx="3352485" cy="3352485"/>
          </a:xfrm>
          <a:prstGeom prst="ellipse">
            <a:avLst/>
          </a:prstGeom>
          <a:noFill/>
          <a:ln w="3175">
            <a:solidFill>
              <a:schemeClr val="accent4">
                <a:lumMod val="65000"/>
                <a:lumOff val="35000"/>
              </a:schemeClr>
            </a:solidFill>
          </a:ln>
        </p:spPr>
      </p:pic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1475656" y="307600"/>
            <a:ext cx="5424983" cy="1321200"/>
          </a:xfrm>
          <a:prstGeom prst="rect">
            <a:avLst/>
          </a:prstGeom>
          <a:solidFill>
            <a:srgbClr val="F54C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pPr algn="ctr"/>
            <a:r>
              <a:rPr lang="en-GB" altLang="en-US" sz="2500" b="1" dirty="0" smtClean="0">
                <a:solidFill>
                  <a:schemeClr val="bg1"/>
                </a:solidFill>
              </a:rPr>
              <a:t>Data Collection Technique</a:t>
            </a:r>
          </a:p>
          <a:p>
            <a:pPr algn="ctr">
              <a:lnSpc>
                <a:spcPct val="150000"/>
              </a:lnSpc>
            </a:pPr>
            <a:r>
              <a:rPr lang="en-GB" altLang="en-US" sz="2000" b="1" dirty="0" smtClean="0">
                <a:solidFill>
                  <a:schemeClr val="bg1"/>
                </a:solidFill>
              </a:rPr>
              <a:t>Field Notebook</a:t>
            </a:r>
            <a:endParaRPr lang="en-GB" altLang="en-US" sz="2000" b="1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1520" y="1988840"/>
            <a:ext cx="51480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 smtClean="0">
                <a:solidFill>
                  <a:srgbClr val="F54C00"/>
                </a:solidFill>
              </a:rPr>
              <a:t>Site Sketch Good Practice</a:t>
            </a:r>
            <a:endParaRPr lang="en-GB" b="1" dirty="0">
              <a:solidFill>
                <a:srgbClr val="F54C00"/>
              </a:solidFill>
            </a:endParaRPr>
          </a:p>
        </p:txBody>
      </p:sp>
      <p:sp>
        <p:nvSpPr>
          <p:cNvPr id="18" name="Rectangle 7"/>
          <p:cNvSpPr txBox="1">
            <a:spLocks noChangeArrowheads="1"/>
          </p:cNvSpPr>
          <p:nvPr/>
        </p:nvSpPr>
        <p:spPr bwMode="auto">
          <a:xfrm>
            <a:off x="144016" y="2420888"/>
            <a:ext cx="5076056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415B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70005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7E0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algn="ctr"/>
            <a:r>
              <a:rPr lang="en-GB" sz="1600" dirty="0" smtClean="0"/>
              <a:t>Include major features</a:t>
            </a:r>
          </a:p>
          <a:p>
            <a:pPr algn="ctr"/>
            <a:r>
              <a:rPr lang="en-GB" sz="1600" dirty="0"/>
              <a:t>S</a:t>
            </a:r>
            <a:r>
              <a:rPr lang="en-GB" sz="1600" dirty="0" smtClean="0"/>
              <a:t>ense of scale and spatial distribution of features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6242" y="6021288"/>
            <a:ext cx="922022" cy="6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236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5952093"/>
            <a:ext cx="576064" cy="76459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5989999"/>
            <a:ext cx="1008112" cy="725592"/>
          </a:xfrm>
          <a:prstGeom prst="rect">
            <a:avLst/>
          </a:prstGeom>
        </p:spPr>
      </p:pic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1475656" y="307600"/>
            <a:ext cx="5424983" cy="1321200"/>
          </a:xfrm>
          <a:prstGeom prst="rect">
            <a:avLst/>
          </a:prstGeom>
          <a:solidFill>
            <a:srgbClr val="F54C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pPr algn="ctr"/>
            <a:r>
              <a:rPr lang="en-GB" altLang="en-US" sz="2500" b="1" dirty="0" smtClean="0">
                <a:solidFill>
                  <a:schemeClr val="bg1"/>
                </a:solidFill>
              </a:rPr>
              <a:t>Data Collection Technique</a:t>
            </a:r>
          </a:p>
          <a:p>
            <a:pPr algn="ctr">
              <a:lnSpc>
                <a:spcPct val="150000"/>
              </a:lnSpc>
            </a:pPr>
            <a:r>
              <a:rPr lang="en-GB" altLang="en-US" sz="2000" b="1" dirty="0" smtClean="0">
                <a:solidFill>
                  <a:schemeClr val="bg1"/>
                </a:solidFill>
              </a:rPr>
              <a:t>Qualitative Observations</a:t>
            </a:r>
            <a:endParaRPr lang="en-GB" altLang="en-US" sz="2000" b="1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616624" y="2060848"/>
            <a:ext cx="31318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 smtClean="0">
                <a:solidFill>
                  <a:srgbClr val="F54C00"/>
                </a:solidFill>
              </a:rPr>
              <a:t>What is Measured?</a:t>
            </a:r>
            <a:endParaRPr lang="en-GB" b="1" i="1" dirty="0">
              <a:solidFill>
                <a:srgbClr val="F54C00"/>
              </a:solidFill>
            </a:endParaRPr>
          </a:p>
        </p:txBody>
      </p:sp>
      <p:sp>
        <p:nvSpPr>
          <p:cNvPr id="17" name="Rectangle 7"/>
          <p:cNvSpPr txBox="1">
            <a:spLocks noChangeArrowheads="1"/>
          </p:cNvSpPr>
          <p:nvPr/>
        </p:nvSpPr>
        <p:spPr bwMode="auto">
          <a:xfrm>
            <a:off x="5364088" y="2430180"/>
            <a:ext cx="3456384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415B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70005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7E0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algn="ctr"/>
            <a:r>
              <a:rPr lang="en-GB" sz="1600" dirty="0">
                <a:solidFill>
                  <a:schemeClr val="tx1"/>
                </a:solidFill>
              </a:rPr>
              <a:t>Visual observations of the main stakeholders, processes, and competing pressures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58" y="1916832"/>
            <a:ext cx="2664000" cy="2664000"/>
          </a:xfrm>
          <a:prstGeom prst="ellipse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916832"/>
            <a:ext cx="2653907" cy="2653907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4005064"/>
            <a:ext cx="2657133" cy="2657133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77072"/>
            <a:ext cx="2630980" cy="2630980"/>
          </a:xfrm>
          <a:prstGeom prst="ellipse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3357766"/>
            <a:ext cx="2448272" cy="2448272"/>
          </a:xfrm>
          <a:prstGeom prst="ellipse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26242" y="6021288"/>
            <a:ext cx="922022" cy="6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651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5952093"/>
            <a:ext cx="576064" cy="76459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5989999"/>
            <a:ext cx="1008112" cy="725592"/>
          </a:xfrm>
          <a:prstGeom prst="rect">
            <a:avLst/>
          </a:prstGeom>
        </p:spPr>
      </p:pic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1475656" y="307600"/>
            <a:ext cx="5424983" cy="1321200"/>
          </a:xfrm>
          <a:prstGeom prst="rect">
            <a:avLst/>
          </a:prstGeom>
          <a:solidFill>
            <a:srgbClr val="F54C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pPr algn="ctr"/>
            <a:r>
              <a:rPr lang="en-GB" altLang="en-US" sz="2500" b="1" dirty="0" smtClean="0">
                <a:solidFill>
                  <a:schemeClr val="bg1"/>
                </a:solidFill>
              </a:rPr>
              <a:t>Data Collection Technique</a:t>
            </a:r>
          </a:p>
          <a:p>
            <a:pPr algn="ctr">
              <a:lnSpc>
                <a:spcPct val="150000"/>
              </a:lnSpc>
            </a:pPr>
            <a:r>
              <a:rPr lang="en-GB" altLang="en-US" sz="2000" b="1" dirty="0" smtClean="0">
                <a:solidFill>
                  <a:schemeClr val="bg1"/>
                </a:solidFill>
              </a:rPr>
              <a:t>Land Use Mapping</a:t>
            </a:r>
            <a:endParaRPr lang="en-GB" altLang="en-US" sz="2000" b="1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1835532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 smtClean="0">
                <a:solidFill>
                  <a:srgbClr val="F54C00"/>
                </a:solidFill>
              </a:rPr>
              <a:t>What is Measured?</a:t>
            </a:r>
            <a:endParaRPr lang="en-GB" b="1" i="1" dirty="0">
              <a:solidFill>
                <a:srgbClr val="F54C00"/>
              </a:solidFill>
            </a:endParaRPr>
          </a:p>
        </p:txBody>
      </p:sp>
      <p:sp>
        <p:nvSpPr>
          <p:cNvPr id="14" name="Rectangle 7"/>
          <p:cNvSpPr txBox="1">
            <a:spLocks noChangeArrowheads="1"/>
          </p:cNvSpPr>
          <p:nvPr/>
        </p:nvSpPr>
        <p:spPr bwMode="auto">
          <a:xfrm>
            <a:off x="0" y="2276872"/>
            <a:ext cx="6192688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415B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70005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7E0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algn="ctr"/>
            <a:r>
              <a:rPr lang="en-GB" sz="1600" dirty="0" smtClean="0">
                <a:solidFill>
                  <a:schemeClr val="tx1"/>
                </a:solidFill>
              </a:rPr>
              <a:t>Residential infrastructure (e.g., houses, apartments)</a:t>
            </a:r>
          </a:p>
          <a:p>
            <a:pPr algn="ctr"/>
            <a:r>
              <a:rPr lang="en-GB" sz="1600" dirty="0" smtClean="0">
                <a:solidFill>
                  <a:schemeClr val="tx1"/>
                </a:solidFill>
              </a:rPr>
              <a:t>Community facilities (e.g., hospitals, police, post office, doctors, water treatment plants, etc.)</a:t>
            </a:r>
          </a:p>
          <a:p>
            <a:pPr algn="ctr"/>
            <a:r>
              <a:rPr lang="en-GB" sz="1600" dirty="0" smtClean="0">
                <a:solidFill>
                  <a:schemeClr val="tx1"/>
                </a:solidFill>
              </a:rPr>
              <a:t>Commercial infrastructure (e.g., shops &amp; businesses)</a:t>
            </a:r>
          </a:p>
          <a:p>
            <a:pPr algn="ctr"/>
            <a:r>
              <a:rPr lang="en-GB" sz="1600" dirty="0" smtClean="0">
                <a:solidFill>
                  <a:schemeClr val="tx1"/>
                </a:solidFill>
              </a:rPr>
              <a:t>Agricultural land &amp; other green spaces</a:t>
            </a:r>
          </a:p>
          <a:p>
            <a:pPr algn="ctr"/>
            <a:r>
              <a:rPr lang="en-GB" sz="1600" dirty="0" smtClean="0">
                <a:solidFill>
                  <a:schemeClr val="tx1"/>
                </a:solidFill>
              </a:rPr>
              <a:t>Industrial sites</a:t>
            </a:r>
          </a:p>
          <a:p>
            <a:pPr algn="ctr"/>
            <a:r>
              <a:rPr lang="en-GB" sz="1600" dirty="0">
                <a:solidFill>
                  <a:schemeClr val="tx1"/>
                </a:solidFill>
              </a:rPr>
              <a:t>Transport infrastructure (e.g., motorways, A </a:t>
            </a:r>
            <a:r>
              <a:rPr lang="en-GB" sz="1600" dirty="0" smtClean="0">
                <a:solidFill>
                  <a:schemeClr val="tx1"/>
                </a:solidFill>
              </a:rPr>
              <a:t>and </a:t>
            </a:r>
            <a:r>
              <a:rPr lang="en-GB" sz="1600" dirty="0">
                <a:solidFill>
                  <a:schemeClr val="tx1"/>
                </a:solidFill>
              </a:rPr>
              <a:t>B roads, railways) </a:t>
            </a:r>
            <a:endParaRPr lang="en-GB" sz="1600" dirty="0" smtClean="0">
              <a:solidFill>
                <a:schemeClr val="tx1"/>
              </a:solidFill>
            </a:endParaRPr>
          </a:p>
          <a:p>
            <a:pPr algn="ctr"/>
            <a:r>
              <a:rPr lang="en-GB" sz="1600" dirty="0" smtClean="0">
                <a:solidFill>
                  <a:schemeClr val="tx1"/>
                </a:solidFill>
              </a:rPr>
              <a:t>Coastal features (natural features, defence infrastructure, etc.)</a:t>
            </a:r>
          </a:p>
          <a:p>
            <a:pPr algn="ctr"/>
            <a:r>
              <a:rPr lang="en-GB" sz="1600" dirty="0">
                <a:solidFill>
                  <a:schemeClr val="tx1"/>
                </a:solidFill>
              </a:rPr>
              <a:t>Protected land (e.g., designated sites of scientific, ecological, cultural, or historical importance</a:t>
            </a:r>
            <a:r>
              <a:rPr lang="en-GB" sz="1600" dirty="0" smtClean="0">
                <a:solidFill>
                  <a:schemeClr val="tx1"/>
                </a:solidFill>
              </a:rPr>
              <a:t>)</a:t>
            </a:r>
            <a:endParaRPr lang="en-GB" sz="1600" dirty="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68270" y="1991557"/>
            <a:ext cx="3097983" cy="3097983"/>
          </a:xfrm>
          <a:prstGeom prst="ellipse">
            <a:avLst/>
          </a:prstGeom>
          <a:noFill/>
          <a:ln>
            <a:noFill/>
          </a:ln>
        </p:spPr>
      </p:pic>
      <p:sp>
        <p:nvSpPr>
          <p:cNvPr id="9" name="Rectangle 8"/>
          <p:cNvSpPr/>
          <p:nvPr/>
        </p:nvSpPr>
        <p:spPr>
          <a:xfrm>
            <a:off x="179512" y="6165304"/>
            <a:ext cx="580423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797E01"/>
                </a:solidFill>
              </a:rPr>
              <a:t>Report data in terms of total area (m</a:t>
            </a:r>
            <a:r>
              <a:rPr lang="en-GB" sz="1600" b="1" baseline="30000" dirty="0" smtClean="0">
                <a:solidFill>
                  <a:srgbClr val="797E01"/>
                </a:solidFill>
              </a:rPr>
              <a:t>2</a:t>
            </a:r>
            <a:r>
              <a:rPr lang="en-GB" sz="1600" b="1" dirty="0" smtClean="0">
                <a:solidFill>
                  <a:srgbClr val="797E01"/>
                </a:solidFill>
              </a:rPr>
              <a:t>) or total number of units (e.g., number of houses)</a:t>
            </a:r>
            <a:endParaRPr lang="en-GB" sz="1600" b="1" dirty="0">
              <a:solidFill>
                <a:srgbClr val="797E0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5508520"/>
            <a:ext cx="9144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797E01"/>
                </a:solidFill>
              </a:rPr>
              <a:t>Data collection from fieldwork only, or from aerial/satellite images supported by field-based ground-</a:t>
            </a:r>
            <a:r>
              <a:rPr lang="en-GB" sz="1600" b="1" dirty="0" err="1" smtClean="0">
                <a:solidFill>
                  <a:srgbClr val="797E01"/>
                </a:solidFill>
              </a:rPr>
              <a:t>truthing</a:t>
            </a:r>
            <a:endParaRPr lang="en-GB" sz="1600" b="1" dirty="0">
              <a:solidFill>
                <a:srgbClr val="797E0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6242" y="6021288"/>
            <a:ext cx="922022" cy="6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765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5952093"/>
            <a:ext cx="576064" cy="76459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5989999"/>
            <a:ext cx="1008112" cy="725592"/>
          </a:xfrm>
          <a:prstGeom prst="rect">
            <a:avLst/>
          </a:prstGeom>
        </p:spPr>
      </p:pic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1475656" y="307600"/>
            <a:ext cx="5424983" cy="1321200"/>
          </a:xfrm>
          <a:prstGeom prst="rect">
            <a:avLst/>
          </a:prstGeom>
          <a:solidFill>
            <a:srgbClr val="F54C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pPr algn="ctr"/>
            <a:r>
              <a:rPr lang="en-GB" altLang="en-US" sz="2500" b="1" dirty="0" smtClean="0">
                <a:solidFill>
                  <a:schemeClr val="bg1"/>
                </a:solidFill>
              </a:rPr>
              <a:t>Data Collection Technique</a:t>
            </a:r>
          </a:p>
          <a:p>
            <a:pPr algn="ctr">
              <a:lnSpc>
                <a:spcPct val="150000"/>
              </a:lnSpc>
            </a:pPr>
            <a:r>
              <a:rPr lang="en-GB" altLang="en-US" sz="2000" b="1" dirty="0" smtClean="0">
                <a:solidFill>
                  <a:schemeClr val="bg1"/>
                </a:solidFill>
              </a:rPr>
              <a:t>Litter &amp; Pollution Survey</a:t>
            </a:r>
            <a:endParaRPr lang="en-GB" altLang="en-US" sz="2000" b="1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655866" y="2636912"/>
            <a:ext cx="4499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 smtClean="0">
                <a:solidFill>
                  <a:srgbClr val="F54C00"/>
                </a:solidFill>
              </a:rPr>
              <a:t>What is Measured?</a:t>
            </a:r>
            <a:endParaRPr lang="en-GB" b="1" i="1" dirty="0">
              <a:solidFill>
                <a:srgbClr val="F54C00"/>
              </a:solidFill>
            </a:endParaRPr>
          </a:p>
        </p:txBody>
      </p:sp>
      <p:sp>
        <p:nvSpPr>
          <p:cNvPr id="14" name="Rectangle 7"/>
          <p:cNvSpPr txBox="1">
            <a:spLocks noChangeArrowheads="1"/>
          </p:cNvSpPr>
          <p:nvPr/>
        </p:nvSpPr>
        <p:spPr bwMode="auto">
          <a:xfrm>
            <a:off x="4860032" y="3212976"/>
            <a:ext cx="4017930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415B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70005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7E0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algn="ctr"/>
            <a:r>
              <a:rPr lang="en-GB" sz="1600" dirty="0" smtClean="0">
                <a:solidFill>
                  <a:srgbClr val="000000"/>
                </a:solidFill>
              </a:rPr>
              <a:t>Amount of litter (or other pollution type) per a chosen unit area (e.g., quadrat)</a:t>
            </a:r>
          </a:p>
          <a:p>
            <a:pPr algn="ctr"/>
            <a:r>
              <a:rPr lang="en-GB" sz="1600" dirty="0" smtClean="0">
                <a:solidFill>
                  <a:srgbClr val="000000"/>
                </a:solidFill>
              </a:rPr>
              <a:t>Record of pollution hot spots (e.g., noise pollution, atmospheric pollution, water pollution; where possible, measure or estimate area of impact</a:t>
            </a:r>
          </a:p>
        </p:txBody>
      </p:sp>
      <p:pic>
        <p:nvPicPr>
          <p:cNvPr id="19" name="Picture 1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4297401"/>
            <a:ext cx="2283466" cy="2283466"/>
          </a:xfrm>
          <a:prstGeom prst="ellipse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1760" y="1988840"/>
            <a:ext cx="2581362" cy="2593663"/>
          </a:xfrm>
          <a:prstGeom prst="ellipse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536" y="1844824"/>
            <a:ext cx="2249408" cy="2246455"/>
          </a:xfrm>
          <a:prstGeom prst="ellipse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789040"/>
            <a:ext cx="2880320" cy="2880320"/>
          </a:xfrm>
          <a:prstGeom prst="ellipse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26242" y="6021288"/>
            <a:ext cx="922022" cy="6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073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5952093"/>
            <a:ext cx="576064" cy="76459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5989999"/>
            <a:ext cx="1008112" cy="725592"/>
          </a:xfrm>
          <a:prstGeom prst="rect">
            <a:avLst/>
          </a:prstGeom>
        </p:spPr>
      </p:pic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1475656" y="307600"/>
            <a:ext cx="5424983" cy="1321200"/>
          </a:xfrm>
          <a:prstGeom prst="rect">
            <a:avLst/>
          </a:prstGeom>
          <a:solidFill>
            <a:srgbClr val="F54C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pPr algn="ctr"/>
            <a:r>
              <a:rPr lang="en-GB" altLang="en-US" sz="2500" b="1" dirty="0" smtClean="0">
                <a:solidFill>
                  <a:schemeClr val="bg1"/>
                </a:solidFill>
              </a:rPr>
              <a:t>Data Collection Technique</a:t>
            </a:r>
          </a:p>
          <a:p>
            <a:pPr algn="ctr">
              <a:lnSpc>
                <a:spcPct val="150000"/>
              </a:lnSpc>
            </a:pPr>
            <a:r>
              <a:rPr lang="en-GB" altLang="en-US" sz="2000" b="1" dirty="0" smtClean="0">
                <a:solidFill>
                  <a:schemeClr val="bg1"/>
                </a:solidFill>
              </a:rPr>
              <a:t>Traffic &amp; Pedestrian Surveys</a:t>
            </a:r>
            <a:endParaRPr lang="en-GB" altLang="en-US" sz="2000" b="1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1844824"/>
            <a:ext cx="75963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 smtClean="0">
                <a:solidFill>
                  <a:srgbClr val="F54C00"/>
                </a:solidFill>
              </a:rPr>
              <a:t>What is Measured?</a:t>
            </a:r>
            <a:endParaRPr lang="en-GB" b="1" i="1" dirty="0">
              <a:solidFill>
                <a:srgbClr val="F54C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64088" y="3212976"/>
            <a:ext cx="2247601" cy="2256118"/>
          </a:xfrm>
          <a:prstGeom prst="ellipse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0232" y="1988840"/>
            <a:ext cx="2304000" cy="2298633"/>
          </a:xfrm>
          <a:prstGeom prst="ellipse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27784" y="4437112"/>
            <a:ext cx="2261151" cy="2268000"/>
          </a:xfrm>
          <a:prstGeom prst="ellipse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5576" y="4437112"/>
            <a:ext cx="2259173" cy="2268000"/>
          </a:xfrm>
          <a:prstGeom prst="ellipse">
            <a:avLst/>
          </a:prstGeom>
        </p:spPr>
      </p:pic>
      <p:sp>
        <p:nvSpPr>
          <p:cNvPr id="14" name="Rectangle 7"/>
          <p:cNvSpPr txBox="1">
            <a:spLocks noChangeArrowheads="1"/>
          </p:cNvSpPr>
          <p:nvPr/>
        </p:nvSpPr>
        <p:spPr bwMode="auto">
          <a:xfrm>
            <a:off x="0" y="2420888"/>
            <a:ext cx="6629310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415B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70005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7E0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algn="ctr"/>
            <a:r>
              <a:rPr lang="en-GB" sz="1600" dirty="0" smtClean="0"/>
              <a:t>Number of pedestrians passing a given point in a given timespan</a:t>
            </a:r>
          </a:p>
          <a:p>
            <a:pPr algn="ctr"/>
            <a:r>
              <a:rPr lang="en-GB" sz="1600" dirty="0" smtClean="0"/>
              <a:t>Number of vehicles passing a given point in a given timespan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27584" y="3429000"/>
            <a:ext cx="399593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797E01"/>
                </a:solidFill>
              </a:rPr>
              <a:t>Make careful note of time-of-day and weather conditions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26242" y="6021288"/>
            <a:ext cx="922022" cy="6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162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8" descr="puntia echios - Santa Fe, Galapagos.jpg"/>
          <p:cNvSpPr>
            <a:spLocks noChangeAspect="1" noChangeArrowheads="1"/>
          </p:cNvSpPr>
          <p:nvPr/>
        </p:nvSpPr>
        <p:spPr bwMode="auto">
          <a:xfrm>
            <a:off x="179512" y="188640"/>
            <a:ext cx="8096250" cy="1103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5952093"/>
            <a:ext cx="576064" cy="76459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5989999"/>
            <a:ext cx="1008112" cy="725592"/>
          </a:xfrm>
          <a:prstGeom prst="rect">
            <a:avLst/>
          </a:prstGeom>
        </p:spPr>
      </p:pic>
      <p:sp>
        <p:nvSpPr>
          <p:cNvPr id="33" name="Rectangle 2"/>
          <p:cNvSpPr txBox="1">
            <a:spLocks noChangeArrowheads="1"/>
          </p:cNvSpPr>
          <p:nvPr/>
        </p:nvSpPr>
        <p:spPr bwMode="auto">
          <a:xfrm>
            <a:off x="1476000" y="298800"/>
            <a:ext cx="5424983" cy="1321200"/>
          </a:xfrm>
          <a:prstGeom prst="rect">
            <a:avLst/>
          </a:prstGeom>
          <a:solidFill>
            <a:srgbClr val="F54C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pPr algn="ctr"/>
            <a:r>
              <a:rPr lang="en-GB" altLang="en-US" sz="2500" b="1" dirty="0" smtClean="0">
                <a:solidFill>
                  <a:schemeClr val="bg1"/>
                </a:solidFill>
              </a:rPr>
              <a:t>Background &amp; Introduction</a:t>
            </a:r>
            <a:endParaRPr lang="en-GB" altLang="en-US" sz="2500" b="1" dirty="0">
              <a:solidFill>
                <a:schemeClr val="bg1"/>
              </a:solidFill>
            </a:endParaRPr>
          </a:p>
        </p:txBody>
      </p:sp>
      <p:sp>
        <p:nvSpPr>
          <p:cNvPr id="36" name="Rectangle 7"/>
          <p:cNvSpPr txBox="1">
            <a:spLocks noChangeArrowheads="1"/>
          </p:cNvSpPr>
          <p:nvPr/>
        </p:nvSpPr>
        <p:spPr bwMode="auto">
          <a:xfrm>
            <a:off x="107504" y="2420888"/>
            <a:ext cx="5652120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415B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70005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7E0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algn="ctr"/>
            <a:r>
              <a:rPr lang="en-GB" sz="1600" dirty="0" smtClean="0"/>
              <a:t>Environmental protection</a:t>
            </a:r>
          </a:p>
          <a:p>
            <a:pPr algn="ctr"/>
            <a:r>
              <a:rPr lang="en-GB" sz="1600" dirty="0" smtClean="0"/>
              <a:t>Industry (heavy &amp; light; local, national, &amp; multinational)</a:t>
            </a:r>
          </a:p>
          <a:p>
            <a:pPr algn="ctr"/>
            <a:r>
              <a:rPr lang="en-GB" sz="1600" dirty="0" smtClean="0"/>
              <a:t>Business (small &amp; large; local, national &amp; multinational)</a:t>
            </a:r>
          </a:p>
          <a:p>
            <a:pPr algn="ctr"/>
            <a:r>
              <a:rPr lang="en-GB" sz="1600" dirty="0" smtClean="0"/>
              <a:t>Local communities &amp; associated services</a:t>
            </a:r>
          </a:p>
          <a:p>
            <a:pPr algn="ctr"/>
            <a:r>
              <a:rPr lang="en-GB" sz="1600" dirty="0" smtClean="0"/>
              <a:t>Tourism</a:t>
            </a:r>
          </a:p>
        </p:txBody>
      </p:sp>
      <p:sp>
        <p:nvSpPr>
          <p:cNvPr id="37" name="Rectangle 36"/>
          <p:cNvSpPr/>
          <p:nvPr/>
        </p:nvSpPr>
        <p:spPr>
          <a:xfrm>
            <a:off x="-3686" y="1916832"/>
            <a:ext cx="91476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F54C00"/>
                </a:solidFill>
              </a:rPr>
              <a:t>Coastal areas are often under intense pressure from varying human interests </a:t>
            </a:r>
            <a:endParaRPr lang="en-GB" b="1" i="1" dirty="0">
              <a:solidFill>
                <a:srgbClr val="F54C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95536" y="4077072"/>
            <a:ext cx="46805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>
                <a:solidFill>
                  <a:srgbClr val="797E01"/>
                </a:solidFill>
              </a:rPr>
              <a:t>Managing </a:t>
            </a:r>
            <a:r>
              <a:rPr lang="en-GB" sz="1600" b="1" dirty="0" smtClean="0">
                <a:solidFill>
                  <a:srgbClr val="797E01"/>
                </a:solidFill>
              </a:rPr>
              <a:t>competing </a:t>
            </a:r>
            <a:r>
              <a:rPr lang="en-GB" sz="1600" b="1" dirty="0">
                <a:solidFill>
                  <a:srgbClr val="797E01"/>
                </a:solidFill>
              </a:rPr>
              <a:t>interests </a:t>
            </a:r>
            <a:r>
              <a:rPr lang="en-GB" sz="1600" b="1" dirty="0" smtClean="0">
                <a:solidFill>
                  <a:srgbClr val="797E01"/>
                </a:solidFill>
              </a:rPr>
              <a:t>is difficult</a:t>
            </a:r>
            <a:r>
              <a:rPr lang="en-GB" sz="1600" b="1" dirty="0">
                <a:solidFill>
                  <a:srgbClr val="797E01"/>
                </a:solidFill>
              </a:rPr>
              <a:t>, and highly dependent on the social, economic, and political climate at local, regional, and national levels </a:t>
            </a:r>
          </a:p>
        </p:txBody>
      </p:sp>
      <p:sp>
        <p:nvSpPr>
          <p:cNvPr id="16" name="Rectangle 7"/>
          <p:cNvSpPr txBox="1">
            <a:spLocks noChangeArrowheads="1"/>
          </p:cNvSpPr>
          <p:nvPr/>
        </p:nvSpPr>
        <p:spPr bwMode="auto">
          <a:xfrm>
            <a:off x="107504" y="5229200"/>
            <a:ext cx="5832648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415B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70005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7E0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algn="ctr"/>
            <a:r>
              <a:rPr lang="en-GB" sz="1600" dirty="0" smtClean="0"/>
              <a:t>Human </a:t>
            </a:r>
            <a:r>
              <a:rPr lang="en-GB" sz="1600" dirty="0"/>
              <a:t>and coastal pressures </a:t>
            </a:r>
            <a:r>
              <a:rPr lang="en-GB" sz="1600" dirty="0" smtClean="0"/>
              <a:t>change </a:t>
            </a:r>
            <a:r>
              <a:rPr lang="en-GB" sz="1600" dirty="0"/>
              <a:t>over </a:t>
            </a:r>
            <a:r>
              <a:rPr lang="en-GB" sz="1600" dirty="0" smtClean="0"/>
              <a:t>time</a:t>
            </a:r>
          </a:p>
          <a:p>
            <a:pPr algn="ctr"/>
            <a:r>
              <a:rPr lang="en-GB" sz="1600" dirty="0"/>
              <a:t>M</a:t>
            </a:r>
            <a:r>
              <a:rPr lang="en-GB" sz="1600" dirty="0" smtClean="0"/>
              <a:t>itigation measures can be </a:t>
            </a:r>
            <a:r>
              <a:rPr lang="en-GB" sz="1600" dirty="0"/>
              <a:t>put in place to alleviate </a:t>
            </a:r>
            <a:r>
              <a:rPr lang="en-GB" sz="1600" dirty="0" smtClean="0"/>
              <a:t>issues</a:t>
            </a:r>
            <a:endParaRPr lang="en-GB" sz="1600" dirty="0"/>
          </a:p>
          <a:p>
            <a:pPr algn="ctr"/>
            <a:r>
              <a:rPr lang="en-GB" sz="1600" dirty="0" smtClean="0"/>
              <a:t>Climate change has </a:t>
            </a:r>
            <a:r>
              <a:rPr lang="en-GB" sz="1600" dirty="0"/>
              <a:t>potential future </a:t>
            </a:r>
            <a:r>
              <a:rPr lang="en-GB" sz="1600" dirty="0" smtClean="0"/>
              <a:t>implications (</a:t>
            </a:r>
            <a:r>
              <a:rPr lang="en-GB" sz="1600" dirty="0"/>
              <a:t>e.g., flooding, rising sea level, extreme weather</a:t>
            </a:r>
            <a:r>
              <a:rPr lang="en-GB" sz="1600" dirty="0" smtClean="0"/>
              <a:t>)</a:t>
            </a:r>
            <a:endParaRPr lang="en-GB" sz="1600" dirty="0">
              <a:solidFill>
                <a:srgbClr val="FF00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2361080"/>
            <a:ext cx="1944216" cy="1944216"/>
          </a:xfrm>
          <a:prstGeom prst="ellipse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214956"/>
            <a:ext cx="2086252" cy="2086252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664" y="3789040"/>
            <a:ext cx="2087936" cy="2087936"/>
          </a:xfrm>
          <a:prstGeom prst="ellipse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6242" y="6021288"/>
            <a:ext cx="922022" cy="67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5952093"/>
            <a:ext cx="576064" cy="76459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5989999"/>
            <a:ext cx="1008112" cy="725592"/>
          </a:xfrm>
          <a:prstGeom prst="rect">
            <a:avLst/>
          </a:prstGeom>
        </p:spPr>
      </p:pic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1475656" y="307600"/>
            <a:ext cx="5424983" cy="1321200"/>
          </a:xfrm>
          <a:prstGeom prst="rect">
            <a:avLst/>
          </a:prstGeom>
          <a:solidFill>
            <a:srgbClr val="F54C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pPr algn="ctr"/>
            <a:r>
              <a:rPr lang="en-GB" altLang="en-US" sz="2500" b="1" dirty="0" smtClean="0">
                <a:solidFill>
                  <a:schemeClr val="bg1"/>
                </a:solidFill>
              </a:rPr>
              <a:t>Data Collection Technique</a:t>
            </a:r>
          </a:p>
          <a:p>
            <a:pPr algn="ctr">
              <a:lnSpc>
                <a:spcPct val="150000"/>
              </a:lnSpc>
            </a:pPr>
            <a:r>
              <a:rPr lang="en-GB" altLang="en-US" sz="2000" b="1" dirty="0" smtClean="0">
                <a:solidFill>
                  <a:schemeClr val="bg1"/>
                </a:solidFill>
              </a:rPr>
              <a:t>Questionnaires</a:t>
            </a:r>
            <a:endParaRPr lang="en-GB" altLang="en-US" sz="2000" b="1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64088" y="2060848"/>
            <a:ext cx="34563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 smtClean="0">
                <a:solidFill>
                  <a:srgbClr val="F54C00"/>
                </a:solidFill>
              </a:rPr>
              <a:t>What is Measured?</a:t>
            </a:r>
            <a:endParaRPr lang="en-GB" b="1" i="1" dirty="0">
              <a:solidFill>
                <a:srgbClr val="F54C00"/>
              </a:solidFill>
            </a:endParaRPr>
          </a:p>
        </p:txBody>
      </p:sp>
      <p:sp>
        <p:nvSpPr>
          <p:cNvPr id="14" name="Rectangle 7"/>
          <p:cNvSpPr txBox="1">
            <a:spLocks noChangeArrowheads="1"/>
          </p:cNvSpPr>
          <p:nvPr/>
        </p:nvSpPr>
        <p:spPr bwMode="auto">
          <a:xfrm>
            <a:off x="4932040" y="2564904"/>
            <a:ext cx="3997146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415B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70005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7E0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algn="ctr"/>
            <a:r>
              <a:rPr lang="en-GB" sz="1600" dirty="0" smtClean="0">
                <a:solidFill>
                  <a:srgbClr val="000000"/>
                </a:solidFill>
              </a:rPr>
              <a:t>Viewpoints of different stakeholders (e.g., residents, businesses, tourists, etc.) with regards to competing interests in coastal areas</a:t>
            </a:r>
          </a:p>
          <a:p>
            <a:pPr algn="ctr"/>
            <a:r>
              <a:rPr lang="en-GB" sz="1600" dirty="0" smtClean="0">
                <a:solidFill>
                  <a:srgbClr val="000000"/>
                </a:solidFill>
              </a:rPr>
              <a:t>Possible focus could include: population pressures, infrastructure, transport issues, pollution, economic situation, future hopes, etc.</a:t>
            </a:r>
          </a:p>
          <a:p>
            <a:pPr algn="ctr"/>
            <a:r>
              <a:rPr lang="en-GB" sz="1600" dirty="0" smtClean="0">
                <a:solidFill>
                  <a:srgbClr val="000000"/>
                </a:solidFill>
              </a:rPr>
              <a:t>Before performing questionnaires, carefully consider the ethical responsibilities of social science research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3648" y="2780928"/>
            <a:ext cx="2736304" cy="27363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560" y="2564904"/>
            <a:ext cx="1255898" cy="1260000"/>
          </a:xfrm>
          <a:prstGeom prst="ellipse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43808" y="2024984"/>
            <a:ext cx="1266421" cy="1260000"/>
          </a:xfrm>
          <a:prstGeom prst="ellipse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44962" y="2780928"/>
            <a:ext cx="1259086" cy="1260000"/>
          </a:xfrm>
          <a:prstGeom prst="ellipse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600" y="4653136"/>
            <a:ext cx="1259273" cy="1260000"/>
          </a:xfrm>
          <a:prstGeom prst="ellipse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536" y="3645024"/>
            <a:ext cx="1264369" cy="1260000"/>
          </a:xfrm>
          <a:prstGeom prst="ellipse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9672" y="2060848"/>
            <a:ext cx="1260155" cy="1260000"/>
          </a:xfrm>
          <a:prstGeom prst="ellipse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79712" y="5085184"/>
            <a:ext cx="1261656" cy="1260000"/>
          </a:xfrm>
          <a:prstGeom prst="ellipse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67026" y="4833296"/>
            <a:ext cx="1260958" cy="1260000"/>
          </a:xfrm>
          <a:prstGeom prst="ellipse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51920" y="3861048"/>
            <a:ext cx="1257293" cy="1260000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26242" y="6021288"/>
            <a:ext cx="922022" cy="6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484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5952093"/>
            <a:ext cx="576064" cy="76459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5989999"/>
            <a:ext cx="1008112" cy="725592"/>
          </a:xfrm>
          <a:prstGeom prst="rect">
            <a:avLst/>
          </a:prstGeom>
        </p:spPr>
      </p:pic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1475656" y="307600"/>
            <a:ext cx="5424983" cy="1321200"/>
          </a:xfrm>
          <a:prstGeom prst="rect">
            <a:avLst/>
          </a:prstGeom>
          <a:solidFill>
            <a:srgbClr val="F54C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pPr algn="ctr"/>
            <a:r>
              <a:rPr lang="en-GB" altLang="en-US" sz="2500" b="1" dirty="0" smtClean="0">
                <a:solidFill>
                  <a:schemeClr val="bg1"/>
                </a:solidFill>
              </a:rPr>
              <a:t>Data Collection Technique</a:t>
            </a:r>
          </a:p>
          <a:p>
            <a:pPr algn="ctr">
              <a:lnSpc>
                <a:spcPct val="150000"/>
              </a:lnSpc>
            </a:pPr>
            <a:r>
              <a:rPr lang="en-GB" altLang="en-US" sz="2000" b="1" dirty="0" smtClean="0">
                <a:solidFill>
                  <a:schemeClr val="bg1"/>
                </a:solidFill>
              </a:rPr>
              <a:t>Competing Human Interests</a:t>
            </a:r>
            <a:endParaRPr lang="en-GB" altLang="en-US" sz="2000" b="1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95537" y="2132856"/>
            <a:ext cx="55446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 smtClean="0">
                <a:solidFill>
                  <a:srgbClr val="F54C00"/>
                </a:solidFill>
              </a:rPr>
              <a:t>Site Requirements</a:t>
            </a:r>
            <a:endParaRPr lang="en-GB" b="1" i="1" dirty="0">
              <a:solidFill>
                <a:srgbClr val="F54C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2008" y="3717032"/>
            <a:ext cx="38519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 smtClean="0">
                <a:solidFill>
                  <a:srgbClr val="F54C00"/>
                </a:solidFill>
              </a:rPr>
              <a:t>Equipment &amp; Costs</a:t>
            </a:r>
            <a:endParaRPr lang="en-GB" b="1" i="1" dirty="0">
              <a:solidFill>
                <a:srgbClr val="F54C00"/>
              </a:solidFill>
            </a:endParaRPr>
          </a:p>
        </p:txBody>
      </p:sp>
      <p:sp>
        <p:nvSpPr>
          <p:cNvPr id="16" name="Rectangle 7"/>
          <p:cNvSpPr txBox="1">
            <a:spLocks noChangeArrowheads="1"/>
          </p:cNvSpPr>
          <p:nvPr/>
        </p:nvSpPr>
        <p:spPr bwMode="auto">
          <a:xfrm>
            <a:off x="323528" y="2636912"/>
            <a:ext cx="5400600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415B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70005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7E0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algn="ctr"/>
            <a:r>
              <a:rPr lang="en-GB" sz="1600" dirty="0" smtClean="0"/>
              <a:t>Coastal </a:t>
            </a:r>
            <a:r>
              <a:rPr lang="en-GB" sz="1600" dirty="0"/>
              <a:t>locations with different stakeholders or processes providing competing pressures </a:t>
            </a:r>
            <a:endParaRPr lang="en-GB" sz="1600" dirty="0" smtClean="0"/>
          </a:p>
        </p:txBody>
      </p:sp>
      <p:sp>
        <p:nvSpPr>
          <p:cNvPr id="17" name="Rectangle 7"/>
          <p:cNvSpPr txBox="1">
            <a:spLocks noChangeArrowheads="1"/>
          </p:cNvSpPr>
          <p:nvPr/>
        </p:nvSpPr>
        <p:spPr bwMode="auto">
          <a:xfrm>
            <a:off x="82984" y="4149080"/>
            <a:ext cx="3779912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415B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70005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7E0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algn="ctr"/>
            <a:r>
              <a:rPr lang="en-GB" sz="1600" dirty="0" smtClean="0"/>
              <a:t>Tape measure (low cost) or GPS-enabled device (high cost) for land use mapping</a:t>
            </a:r>
          </a:p>
          <a:p>
            <a:pPr algn="ctr"/>
            <a:r>
              <a:rPr lang="en-GB" sz="1600" dirty="0" smtClean="0"/>
              <a:t>Stopwatch (low cost) for traffic &amp; pedestrian surveys</a:t>
            </a:r>
          </a:p>
          <a:p>
            <a:pPr algn="ctr"/>
            <a:r>
              <a:rPr lang="en-GB" sz="1600" dirty="0" smtClean="0"/>
              <a:t>Quadrat (litter surveys; low cost)</a:t>
            </a:r>
          </a:p>
          <a:p>
            <a:pPr algn="ctr"/>
            <a:r>
              <a:rPr lang="en-GB" sz="1600" dirty="0" smtClean="0"/>
              <a:t>Notebook &amp; pencil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8138"/>
          <a:stretch/>
        </p:blipFill>
        <p:spPr>
          <a:xfrm>
            <a:off x="6300192" y="1772816"/>
            <a:ext cx="2376264" cy="2381488"/>
          </a:xfrm>
          <a:prstGeom prst="ellipse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4168" y="3212976"/>
            <a:ext cx="2446930" cy="2448232"/>
          </a:xfrm>
          <a:prstGeom prst="ellipse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95936" y="3573016"/>
            <a:ext cx="2477294" cy="2481934"/>
          </a:xfrm>
          <a:prstGeom prst="ellipse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6242" y="6021288"/>
            <a:ext cx="922022" cy="6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969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5952093"/>
            <a:ext cx="576064" cy="76459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5989999"/>
            <a:ext cx="1008112" cy="725592"/>
          </a:xfrm>
          <a:prstGeom prst="rect">
            <a:avLst/>
          </a:prstGeom>
        </p:spPr>
      </p:pic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1475656" y="307600"/>
            <a:ext cx="5424983" cy="1321200"/>
          </a:xfrm>
          <a:prstGeom prst="rect">
            <a:avLst/>
          </a:prstGeom>
          <a:solidFill>
            <a:srgbClr val="F54C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pPr algn="ctr"/>
            <a:r>
              <a:rPr lang="en-GB" altLang="en-US" sz="2500" b="1" dirty="0" smtClean="0">
                <a:solidFill>
                  <a:schemeClr val="bg1"/>
                </a:solidFill>
              </a:rPr>
              <a:t>Data Collection Technique</a:t>
            </a:r>
          </a:p>
          <a:p>
            <a:pPr algn="ctr">
              <a:lnSpc>
                <a:spcPct val="150000"/>
              </a:lnSpc>
            </a:pPr>
            <a:r>
              <a:rPr lang="en-GB" altLang="en-US" sz="2000" b="1" dirty="0">
                <a:solidFill>
                  <a:schemeClr val="bg1"/>
                </a:solidFill>
              </a:rPr>
              <a:t>Competing Human Interests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2276872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 smtClean="0">
                <a:solidFill>
                  <a:srgbClr val="F54C00"/>
                </a:solidFill>
              </a:rPr>
              <a:t>Data Resolution Needs</a:t>
            </a:r>
            <a:endParaRPr lang="en-GB" b="1" i="1" dirty="0">
              <a:solidFill>
                <a:srgbClr val="F54C00"/>
              </a:solidFill>
            </a:endParaRPr>
          </a:p>
        </p:txBody>
      </p:sp>
      <p:sp>
        <p:nvSpPr>
          <p:cNvPr id="18" name="Rectangle 7"/>
          <p:cNvSpPr txBox="1">
            <a:spLocks noChangeArrowheads="1"/>
          </p:cNvSpPr>
          <p:nvPr/>
        </p:nvSpPr>
        <p:spPr bwMode="auto">
          <a:xfrm>
            <a:off x="0" y="2780928"/>
            <a:ext cx="9144000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415B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70005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7E0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algn="ctr"/>
            <a:r>
              <a:rPr lang="en-GB" sz="1600" dirty="0" smtClean="0"/>
              <a:t>Land use inventories: for small sites all features should be recorded (e.g., total number of houses [or area covered by residential buildings])</a:t>
            </a:r>
          </a:p>
          <a:p>
            <a:pPr algn="ctr"/>
            <a:r>
              <a:rPr lang="en-GB" sz="1600" dirty="0" smtClean="0"/>
              <a:t>Traffic &amp; pedestrian surveys: at least 5–10 minutes, repeated at different times of the day (at the very least, consideration of time-of-day should be made clear when presenting results)</a:t>
            </a:r>
          </a:p>
          <a:p>
            <a:pPr algn="ctr"/>
            <a:r>
              <a:rPr lang="en-GB" sz="1600" dirty="0" smtClean="0"/>
              <a:t>For suitable variables, </a:t>
            </a:r>
            <a:r>
              <a:rPr lang="en-GB" sz="1600" dirty="0"/>
              <a:t>repeat measurements should be taken so that </a:t>
            </a:r>
            <a:r>
              <a:rPr lang="en-GB" sz="1600" dirty="0" smtClean="0"/>
              <a:t>average (</a:t>
            </a:r>
            <a:r>
              <a:rPr lang="en-GB" sz="1600" dirty="0"/>
              <a:t>either mean or </a:t>
            </a:r>
            <a:r>
              <a:rPr lang="en-GB" sz="1600" dirty="0" smtClean="0"/>
              <a:t>median) and indicators </a:t>
            </a:r>
            <a:r>
              <a:rPr lang="en-GB" sz="1600" dirty="0"/>
              <a:t>of data spread (e.g., standard deviation</a:t>
            </a:r>
            <a:r>
              <a:rPr lang="en-GB" sz="1600" dirty="0" smtClean="0"/>
              <a:t>) can be calculated</a:t>
            </a:r>
            <a:endParaRPr lang="en-GB" sz="1600" dirty="0"/>
          </a:p>
          <a:p>
            <a:pPr algn="ctr"/>
            <a:endParaRPr lang="en-GB" sz="1600" dirty="0"/>
          </a:p>
          <a:p>
            <a:pPr algn="ctr"/>
            <a:endParaRPr lang="en-GB" sz="1600" dirty="0" smtClean="0"/>
          </a:p>
        </p:txBody>
      </p:sp>
      <p:sp>
        <p:nvSpPr>
          <p:cNvPr id="19" name="Rectangle 18"/>
          <p:cNvSpPr/>
          <p:nvPr/>
        </p:nvSpPr>
        <p:spPr>
          <a:xfrm>
            <a:off x="539552" y="4869160"/>
            <a:ext cx="53285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 smtClean="0">
                <a:solidFill>
                  <a:srgbClr val="F54C00"/>
                </a:solidFill>
              </a:rPr>
              <a:t>Professional Measurement Techniques</a:t>
            </a:r>
            <a:endParaRPr lang="en-GB" b="1" i="1" dirty="0">
              <a:solidFill>
                <a:srgbClr val="F54C00"/>
              </a:solidFill>
            </a:endParaRPr>
          </a:p>
        </p:txBody>
      </p:sp>
      <p:sp>
        <p:nvSpPr>
          <p:cNvPr id="20" name="Rectangle 7"/>
          <p:cNvSpPr txBox="1">
            <a:spLocks noChangeArrowheads="1"/>
          </p:cNvSpPr>
          <p:nvPr/>
        </p:nvSpPr>
        <p:spPr bwMode="auto">
          <a:xfrm>
            <a:off x="31334" y="5373216"/>
            <a:ext cx="6084168" cy="1196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415B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70005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7E0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algn="ctr"/>
            <a:r>
              <a:rPr lang="en-GB" sz="1600" dirty="0" smtClean="0"/>
              <a:t>Similar data to those collected here</a:t>
            </a:r>
          </a:p>
          <a:p>
            <a:pPr algn="ctr"/>
            <a:r>
              <a:rPr lang="en-GB" sz="1600" dirty="0"/>
              <a:t>Basic field site observations </a:t>
            </a:r>
            <a:endParaRPr lang="en-GB" sz="1600" dirty="0" smtClean="0"/>
          </a:p>
          <a:p>
            <a:pPr algn="ctr"/>
            <a:r>
              <a:rPr lang="en-GB" sz="1600" dirty="0"/>
              <a:t>S</a:t>
            </a:r>
            <a:r>
              <a:rPr lang="en-GB" sz="1600" dirty="0" smtClean="0"/>
              <a:t>econdary </a:t>
            </a:r>
            <a:r>
              <a:rPr lang="en-GB" sz="1600" dirty="0"/>
              <a:t>data to identify key features (e.g., maps, management reports, etc.</a:t>
            </a:r>
            <a:r>
              <a:rPr lang="en-GB" sz="1600" dirty="0" smtClean="0"/>
              <a:t>)</a:t>
            </a:r>
            <a:endParaRPr lang="en-GB" sz="1600" dirty="0"/>
          </a:p>
          <a:p>
            <a:pPr algn="ctr"/>
            <a:endParaRPr lang="en-GB" sz="1600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6242" y="6021288"/>
            <a:ext cx="922022" cy="6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581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8" descr="puntia echios - Santa Fe, Galapagos.jpg"/>
          <p:cNvSpPr>
            <a:spLocks noChangeAspect="1" noChangeArrowheads="1"/>
          </p:cNvSpPr>
          <p:nvPr/>
        </p:nvSpPr>
        <p:spPr bwMode="auto">
          <a:xfrm>
            <a:off x="179512" y="188640"/>
            <a:ext cx="8096250" cy="1103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5952093"/>
            <a:ext cx="576064" cy="76459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5989999"/>
            <a:ext cx="1008112" cy="725592"/>
          </a:xfrm>
          <a:prstGeom prst="rect">
            <a:avLst/>
          </a:prstGeom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475656" y="307600"/>
            <a:ext cx="5424983" cy="1321200"/>
          </a:xfrm>
          <a:prstGeom prst="rect">
            <a:avLst/>
          </a:prstGeom>
          <a:solidFill>
            <a:srgbClr val="F54C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pPr algn="ctr"/>
            <a:r>
              <a:rPr lang="en-GB" altLang="en-US" sz="2500" b="1" dirty="0" smtClean="0">
                <a:solidFill>
                  <a:schemeClr val="bg1"/>
                </a:solidFill>
              </a:rPr>
              <a:t>Post-Fieldwork Activities</a:t>
            </a:r>
          </a:p>
          <a:p>
            <a:pPr algn="ctr">
              <a:lnSpc>
                <a:spcPct val="150000"/>
              </a:lnSpc>
            </a:pPr>
            <a:r>
              <a:rPr lang="en-GB" altLang="en-US" sz="2000" b="1" dirty="0" smtClean="0">
                <a:solidFill>
                  <a:schemeClr val="bg1"/>
                </a:solidFill>
              </a:rPr>
              <a:t>Data Organisation &amp; Input</a:t>
            </a:r>
            <a:endParaRPr lang="en-GB" altLang="en-US" sz="2000" b="1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132856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797E01"/>
                </a:solidFill>
              </a:rPr>
              <a:t>For professionals, fieldwork is only the start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79512" y="3356992"/>
            <a:ext cx="4422479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797E01"/>
                </a:solidFill>
              </a:rPr>
              <a:t>Post-fieldwork activities are the longest part of any project</a:t>
            </a:r>
          </a:p>
        </p:txBody>
      </p:sp>
      <p:sp>
        <p:nvSpPr>
          <p:cNvPr id="17" name="Rectangle 7"/>
          <p:cNvSpPr txBox="1">
            <a:spLocks noChangeArrowheads="1"/>
          </p:cNvSpPr>
          <p:nvPr/>
        </p:nvSpPr>
        <p:spPr bwMode="auto">
          <a:xfrm>
            <a:off x="0" y="5135706"/>
            <a:ext cx="5940152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415B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70005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7E0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algn="ctr"/>
            <a:r>
              <a:rPr lang="en-GB" sz="1600" dirty="0" smtClean="0">
                <a:solidFill>
                  <a:schemeClr val="tx1"/>
                </a:solidFill>
              </a:rPr>
              <a:t>Transfer field data to computer or tablet</a:t>
            </a:r>
          </a:p>
          <a:p>
            <a:pPr algn="ctr"/>
            <a:r>
              <a:rPr lang="en-GB" sz="1600" dirty="0" smtClean="0">
                <a:solidFill>
                  <a:schemeClr val="tx1"/>
                </a:solidFill>
              </a:rPr>
              <a:t>Consider storage options (e.g., Microsoft Excel, ArcGIS, Google Earth)</a:t>
            </a:r>
          </a:p>
          <a:p>
            <a:pPr algn="ctr"/>
            <a:r>
              <a:rPr lang="en-GB" sz="1600" dirty="0" smtClean="0">
                <a:solidFill>
                  <a:schemeClr val="tx1"/>
                </a:solidFill>
              </a:rPr>
              <a:t>For groups, develop data management plan &amp; sharing facilities (e.g., Google Drive, Dropbox)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94"/>
          <a:stretch/>
        </p:blipFill>
        <p:spPr>
          <a:xfrm>
            <a:off x="6372200" y="3140968"/>
            <a:ext cx="2588058" cy="2592288"/>
          </a:xfrm>
          <a:prstGeom prst="ellipse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6074" y="2564904"/>
            <a:ext cx="2160182" cy="2160240"/>
          </a:xfrm>
          <a:prstGeom prst="ellipse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3528" y="4725144"/>
            <a:ext cx="53285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797E01"/>
                </a:solidFill>
              </a:rPr>
              <a:t>The </a:t>
            </a:r>
            <a:r>
              <a:rPr lang="en-GB" sz="1600" b="1" dirty="0">
                <a:solidFill>
                  <a:srgbClr val="797E01"/>
                </a:solidFill>
              </a:rPr>
              <a:t>first step is data organisation and management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6242" y="6021288"/>
            <a:ext cx="922022" cy="6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897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8" descr="puntia echios - Santa Fe, Galapagos.jpg"/>
          <p:cNvSpPr>
            <a:spLocks noChangeAspect="1" noChangeArrowheads="1"/>
          </p:cNvSpPr>
          <p:nvPr/>
        </p:nvSpPr>
        <p:spPr bwMode="auto">
          <a:xfrm>
            <a:off x="179512" y="188640"/>
            <a:ext cx="8096250" cy="1103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5952093"/>
            <a:ext cx="576064" cy="76459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5989999"/>
            <a:ext cx="1008112" cy="725592"/>
          </a:xfrm>
          <a:prstGeom prst="rect">
            <a:avLst/>
          </a:prstGeom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475656" y="307600"/>
            <a:ext cx="5424983" cy="1321200"/>
          </a:xfrm>
          <a:prstGeom prst="rect">
            <a:avLst/>
          </a:prstGeom>
          <a:solidFill>
            <a:srgbClr val="F54C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pPr algn="ctr"/>
            <a:r>
              <a:rPr lang="en-GB" altLang="en-US" sz="2500" b="1" dirty="0" smtClean="0">
                <a:solidFill>
                  <a:schemeClr val="bg1"/>
                </a:solidFill>
              </a:rPr>
              <a:t>Post-Fieldwork Activities</a:t>
            </a:r>
          </a:p>
          <a:p>
            <a:pPr algn="ctr">
              <a:lnSpc>
                <a:spcPct val="150000"/>
              </a:lnSpc>
            </a:pPr>
            <a:r>
              <a:rPr lang="en-GB" altLang="en-US" sz="2000" b="1" dirty="0" smtClean="0">
                <a:solidFill>
                  <a:schemeClr val="bg1"/>
                </a:solidFill>
              </a:rPr>
              <a:t>Data Analysis &amp; Interpretation</a:t>
            </a:r>
            <a:endParaRPr lang="en-GB" altLang="en-US" sz="2000" b="1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1916832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797E01"/>
                </a:solidFill>
              </a:rPr>
              <a:t>Appropriate use of: </a:t>
            </a:r>
          </a:p>
        </p:txBody>
      </p:sp>
      <p:sp>
        <p:nvSpPr>
          <p:cNvPr id="13" name="Rectangle 7"/>
          <p:cNvSpPr txBox="1">
            <a:spLocks noChangeArrowheads="1"/>
          </p:cNvSpPr>
          <p:nvPr/>
        </p:nvSpPr>
        <p:spPr bwMode="auto">
          <a:xfrm>
            <a:off x="0" y="2276872"/>
            <a:ext cx="9144000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415B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70005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7E0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algn="ctr"/>
            <a:r>
              <a:rPr lang="en-GB" sz="1600" dirty="0" smtClean="0">
                <a:solidFill>
                  <a:schemeClr val="tx1"/>
                </a:solidFill>
              </a:rPr>
              <a:t>Statistical techniques (e.g., data averaging, data spread, etc.)</a:t>
            </a:r>
          </a:p>
          <a:p>
            <a:pPr algn="ctr"/>
            <a:r>
              <a:rPr lang="en-GB" sz="1600" dirty="0" smtClean="0">
                <a:solidFill>
                  <a:schemeClr val="tx1"/>
                </a:solidFill>
              </a:rPr>
              <a:t>Chart types and tables</a:t>
            </a:r>
          </a:p>
          <a:p>
            <a:pPr algn="ctr"/>
            <a:r>
              <a:rPr lang="en-GB" sz="1600" dirty="0" smtClean="0">
                <a:solidFill>
                  <a:schemeClr val="tx1"/>
                </a:solidFill>
              </a:rPr>
              <a:t>Spatial analysis (e.g., ArcGIS, which is freely available to UK schools)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-36512" y="6186790"/>
            <a:ext cx="60898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797E01"/>
                </a:solidFill>
              </a:rPr>
              <a:t>Data limitations should be considered and clearly presented</a:t>
            </a:r>
          </a:p>
        </p:txBody>
      </p:sp>
      <p:sp>
        <p:nvSpPr>
          <p:cNvPr id="15" name="Rectangle 14"/>
          <p:cNvSpPr/>
          <p:nvPr/>
        </p:nvSpPr>
        <p:spPr>
          <a:xfrm>
            <a:off x="-25866" y="3356992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>
                <a:solidFill>
                  <a:srgbClr val="797E01"/>
                </a:solidFill>
              </a:rPr>
              <a:t>I</a:t>
            </a:r>
            <a:r>
              <a:rPr lang="en-GB" sz="1600" b="1" dirty="0" smtClean="0">
                <a:solidFill>
                  <a:srgbClr val="797E01"/>
                </a:solidFill>
              </a:rPr>
              <a:t>nterpretation and analysis should:</a:t>
            </a:r>
          </a:p>
        </p:txBody>
      </p:sp>
      <p:sp>
        <p:nvSpPr>
          <p:cNvPr id="16" name="Rectangle 7"/>
          <p:cNvSpPr txBox="1">
            <a:spLocks noChangeArrowheads="1"/>
          </p:cNvSpPr>
          <p:nvPr/>
        </p:nvSpPr>
        <p:spPr bwMode="auto">
          <a:xfrm>
            <a:off x="0" y="3789040"/>
            <a:ext cx="9144000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415B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70005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7E0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algn="ctr"/>
            <a:r>
              <a:rPr lang="en-GB" sz="1600" dirty="0" smtClean="0">
                <a:solidFill>
                  <a:schemeClr val="tx1"/>
                </a:solidFill>
              </a:rPr>
              <a:t>Reflect and be supported by the data</a:t>
            </a:r>
          </a:p>
          <a:p>
            <a:pPr algn="ctr"/>
            <a:r>
              <a:rPr lang="en-GB" sz="1600" dirty="0" smtClean="0">
                <a:solidFill>
                  <a:schemeClr val="tx1"/>
                </a:solidFill>
              </a:rPr>
              <a:t>Compare and contrast different sites</a:t>
            </a:r>
          </a:p>
          <a:p>
            <a:pPr algn="ctr"/>
            <a:r>
              <a:rPr lang="en-GB" sz="1600" dirty="0" smtClean="0">
                <a:solidFill>
                  <a:schemeClr val="tx1"/>
                </a:solidFill>
              </a:rPr>
              <a:t>Consider the results of similar studies &amp; compare data with available secondary data sources</a:t>
            </a:r>
          </a:p>
          <a:p>
            <a:pPr algn="ctr"/>
            <a:r>
              <a:rPr lang="en-GB" sz="1600" dirty="0" smtClean="0">
                <a:solidFill>
                  <a:schemeClr val="tx1"/>
                </a:solidFill>
              </a:rPr>
              <a:t>Return to original scientific questions and hypotheses</a:t>
            </a:r>
          </a:p>
          <a:p>
            <a:pPr algn="ctr"/>
            <a:r>
              <a:rPr lang="en-GB" sz="1600" dirty="0" smtClean="0">
                <a:solidFill>
                  <a:schemeClr val="tx1"/>
                </a:solidFill>
              </a:rPr>
              <a:t>Consider how results would change under different conditions (e.g., changing seasons, after a storm event)</a:t>
            </a:r>
          </a:p>
          <a:p>
            <a:pPr algn="ctr"/>
            <a:r>
              <a:rPr lang="en-GB" sz="1600" dirty="0" smtClean="0">
                <a:solidFill>
                  <a:schemeClr val="tx1"/>
                </a:solidFill>
              </a:rPr>
              <a:t>Consider how results may change in the future (e.g., impacts of climate change)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6242" y="6021288"/>
            <a:ext cx="922022" cy="6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988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5952093"/>
            <a:ext cx="576064" cy="76459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5989999"/>
            <a:ext cx="1008112" cy="725592"/>
          </a:xfrm>
          <a:prstGeom prst="rect">
            <a:avLst/>
          </a:prstGeom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475656" y="307600"/>
            <a:ext cx="5424983" cy="1321200"/>
          </a:xfrm>
          <a:prstGeom prst="rect">
            <a:avLst/>
          </a:prstGeom>
          <a:solidFill>
            <a:srgbClr val="F54C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pPr algn="ctr"/>
            <a:r>
              <a:rPr lang="en-GB" altLang="en-US" sz="2500" b="1" dirty="0" smtClean="0">
                <a:solidFill>
                  <a:schemeClr val="bg1"/>
                </a:solidFill>
              </a:rPr>
              <a:t>Post-Fieldwork Activities</a:t>
            </a:r>
          </a:p>
          <a:p>
            <a:pPr algn="ctr">
              <a:lnSpc>
                <a:spcPct val="150000"/>
              </a:lnSpc>
            </a:pPr>
            <a:r>
              <a:rPr lang="en-GB" altLang="en-US" sz="2000" b="1" dirty="0" smtClean="0">
                <a:solidFill>
                  <a:schemeClr val="bg1"/>
                </a:solidFill>
              </a:rPr>
              <a:t>Data Analysis &amp; Interpretation</a:t>
            </a:r>
            <a:endParaRPr lang="en-GB" altLang="en-US" sz="2000" b="1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269962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 smtClean="0">
                <a:solidFill>
                  <a:srgbClr val="F54C00"/>
                </a:solidFill>
              </a:rPr>
              <a:t>Using data collected in the field and additional metadata:</a:t>
            </a:r>
          </a:p>
        </p:txBody>
      </p:sp>
      <p:sp>
        <p:nvSpPr>
          <p:cNvPr id="18" name="Rectangle 7"/>
          <p:cNvSpPr txBox="1">
            <a:spLocks noChangeArrowheads="1"/>
          </p:cNvSpPr>
          <p:nvPr/>
        </p:nvSpPr>
        <p:spPr bwMode="auto">
          <a:xfrm>
            <a:off x="0" y="3284984"/>
            <a:ext cx="9144000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415B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70005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7E0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algn="ctr"/>
            <a:r>
              <a:rPr lang="en-GB" sz="1600" dirty="0">
                <a:solidFill>
                  <a:schemeClr val="tx1"/>
                </a:solidFill>
              </a:rPr>
              <a:t>Create a network showing the interconnections between stakeholders, pressures, and </a:t>
            </a:r>
            <a:r>
              <a:rPr lang="en-GB" sz="1600" dirty="0">
                <a:solidFill>
                  <a:srgbClr val="000000"/>
                </a:solidFill>
              </a:rPr>
              <a:t>processes </a:t>
            </a:r>
          </a:p>
          <a:p>
            <a:pPr algn="ctr"/>
            <a:r>
              <a:rPr lang="en-GB" sz="1600" dirty="0" smtClean="0">
                <a:solidFill>
                  <a:srgbClr val="000000"/>
                </a:solidFill>
              </a:rPr>
              <a:t>Consider </a:t>
            </a:r>
            <a:r>
              <a:rPr lang="en-GB" sz="1600" dirty="0">
                <a:solidFill>
                  <a:srgbClr val="000000"/>
                </a:solidFill>
              </a:rPr>
              <a:t>how </a:t>
            </a:r>
            <a:r>
              <a:rPr lang="en-GB" sz="1600" dirty="0" smtClean="0">
                <a:solidFill>
                  <a:srgbClr val="000000"/>
                </a:solidFill>
              </a:rPr>
              <a:t>coastal pressures </a:t>
            </a:r>
            <a:r>
              <a:rPr lang="en-GB" sz="1600" dirty="0">
                <a:solidFill>
                  <a:srgbClr val="000000"/>
                </a:solidFill>
              </a:rPr>
              <a:t>have changed with </a:t>
            </a:r>
            <a:r>
              <a:rPr lang="en-GB" sz="1600" dirty="0" smtClean="0">
                <a:solidFill>
                  <a:srgbClr val="000000"/>
                </a:solidFill>
              </a:rPr>
              <a:t>time</a:t>
            </a:r>
          </a:p>
          <a:p>
            <a:pPr algn="ctr"/>
            <a:r>
              <a:rPr lang="en-GB" sz="1600" dirty="0" smtClean="0">
                <a:solidFill>
                  <a:srgbClr val="000000"/>
                </a:solidFill>
              </a:rPr>
              <a:t> </a:t>
            </a:r>
            <a:r>
              <a:rPr lang="en-GB" sz="1600" dirty="0">
                <a:solidFill>
                  <a:srgbClr val="000000"/>
                </a:solidFill>
              </a:rPr>
              <a:t>Consider how coastal pressures </a:t>
            </a:r>
            <a:r>
              <a:rPr lang="en-GB" sz="1600" dirty="0" smtClean="0">
                <a:solidFill>
                  <a:srgbClr val="000000"/>
                </a:solidFill>
              </a:rPr>
              <a:t> </a:t>
            </a:r>
            <a:r>
              <a:rPr lang="en-GB" sz="1600" dirty="0">
                <a:solidFill>
                  <a:srgbClr val="000000"/>
                </a:solidFill>
              </a:rPr>
              <a:t>may change in the future (e.g., with climate change, rising sea level, population change, coastal development, etc.)</a:t>
            </a:r>
            <a:endParaRPr lang="en-GB" sz="1600" dirty="0" smtClean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6242" y="6021288"/>
            <a:ext cx="922022" cy="6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368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475656" y="299348"/>
            <a:ext cx="5424264" cy="1320660"/>
          </a:xfrm>
          <a:prstGeom prst="rect">
            <a:avLst/>
          </a:prstGeom>
          <a:solidFill>
            <a:srgbClr val="01415B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r>
              <a:rPr lang="en-GB" altLang="en-US" sz="3200" kern="0" dirty="0" smtClean="0">
                <a:solidFill>
                  <a:schemeClr val="bg1"/>
                </a:solidFill>
              </a:rPr>
              <a:t>Products of an evolving planet</a:t>
            </a:r>
            <a:endParaRPr lang="en-GB" altLang="en-US" sz="3200" kern="0" dirty="0">
              <a:solidFill>
                <a:schemeClr val="bg1"/>
              </a:solidFill>
            </a:endParaRPr>
          </a:p>
        </p:txBody>
      </p:sp>
      <p:sp>
        <p:nvSpPr>
          <p:cNvPr id="26" name="Rectangle 2"/>
          <p:cNvSpPr txBox="1">
            <a:spLocks noChangeArrowheads="1"/>
          </p:cNvSpPr>
          <p:nvPr/>
        </p:nvSpPr>
        <p:spPr bwMode="auto">
          <a:xfrm>
            <a:off x="1476000" y="298800"/>
            <a:ext cx="5424983" cy="1321200"/>
          </a:xfrm>
          <a:prstGeom prst="rect">
            <a:avLst/>
          </a:prstGeom>
          <a:solidFill>
            <a:srgbClr val="01415B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GB" altLang="en-US" sz="2500" dirty="0" smtClean="0">
                <a:solidFill>
                  <a:schemeClr val="bg1"/>
                </a:solidFill>
              </a:rPr>
              <a:t>Comparative Study of River Regimes </a:t>
            </a:r>
            <a:r>
              <a:rPr lang="en-GB" altLang="en-US" sz="2000" dirty="0" smtClean="0">
                <a:solidFill>
                  <a:schemeClr val="bg1"/>
                </a:solidFill>
              </a:rPr>
              <a:t>Post-Fieldwork Activities</a:t>
            </a:r>
            <a:endParaRPr lang="en-GB" altLang="en-US" sz="2000" b="1" dirty="0">
              <a:solidFill>
                <a:schemeClr val="bg1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5952093"/>
            <a:ext cx="576064" cy="76459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5989999"/>
            <a:ext cx="1008112" cy="725592"/>
          </a:xfrm>
          <a:prstGeom prst="rect">
            <a:avLst/>
          </a:prstGeom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475656" y="307600"/>
            <a:ext cx="5424983" cy="1321200"/>
          </a:xfrm>
          <a:prstGeom prst="rect">
            <a:avLst/>
          </a:prstGeom>
          <a:solidFill>
            <a:srgbClr val="F54C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pPr algn="ctr"/>
            <a:r>
              <a:rPr lang="en-GB" altLang="en-US" sz="2500" b="1" dirty="0" smtClean="0">
                <a:solidFill>
                  <a:schemeClr val="bg1"/>
                </a:solidFill>
              </a:rPr>
              <a:t>Post-Fieldwork Activities</a:t>
            </a:r>
          </a:p>
          <a:p>
            <a:pPr algn="ctr">
              <a:lnSpc>
                <a:spcPct val="150000"/>
              </a:lnSpc>
            </a:pPr>
            <a:r>
              <a:rPr lang="en-GB" altLang="en-US" sz="2000" b="1" dirty="0" smtClean="0">
                <a:solidFill>
                  <a:schemeClr val="bg1"/>
                </a:solidFill>
              </a:rPr>
              <a:t>Data Reporting &amp; Sharing</a:t>
            </a:r>
            <a:endParaRPr lang="en-GB" altLang="en-US" sz="2000" b="1" dirty="0">
              <a:solidFill>
                <a:schemeClr val="bg1"/>
              </a:solidFill>
            </a:endParaRPr>
          </a:p>
        </p:txBody>
      </p:sp>
      <p:sp>
        <p:nvSpPr>
          <p:cNvPr id="12" name="Rectangle 7"/>
          <p:cNvSpPr txBox="1">
            <a:spLocks noChangeArrowheads="1"/>
          </p:cNvSpPr>
          <p:nvPr/>
        </p:nvSpPr>
        <p:spPr bwMode="auto">
          <a:xfrm>
            <a:off x="144016" y="3068960"/>
            <a:ext cx="4139952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415B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70005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7E0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algn="ctr"/>
            <a:r>
              <a:rPr lang="en-GB" sz="1600" dirty="0" smtClean="0">
                <a:solidFill>
                  <a:schemeClr val="tx1"/>
                </a:solidFill>
              </a:rPr>
              <a:t>Data sharing &amp; reporting must consider the needs of the audience</a:t>
            </a:r>
          </a:p>
          <a:p>
            <a:pPr algn="ctr"/>
            <a:r>
              <a:rPr lang="en-GB" sz="1600" dirty="0" smtClean="0">
                <a:solidFill>
                  <a:schemeClr val="tx1"/>
                </a:solidFill>
              </a:rPr>
              <a:t>Can include written reports, oral presentations, graphical representations</a:t>
            </a:r>
          </a:p>
          <a:p>
            <a:pPr algn="ctr"/>
            <a:r>
              <a:rPr lang="en-GB" sz="1600" dirty="0" smtClean="0">
                <a:solidFill>
                  <a:schemeClr val="tx1"/>
                </a:solidFill>
              </a:rPr>
              <a:t>Present at ‘conferences’, where different teams present concurrently using posters or talks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44016" y="1916832"/>
            <a:ext cx="52920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797E01"/>
                </a:solidFill>
              </a:rPr>
              <a:t>Data sharing and open access is required for some professionals</a:t>
            </a:r>
          </a:p>
          <a:p>
            <a:pPr algn="ctr"/>
            <a:endParaRPr lang="en-GB" sz="1600" b="1" dirty="0">
              <a:solidFill>
                <a:srgbClr val="797E01"/>
              </a:solidFill>
            </a:endParaRPr>
          </a:p>
          <a:p>
            <a:pPr algn="ctr"/>
            <a:r>
              <a:rPr lang="en-GB" sz="1600" b="1" dirty="0" smtClean="0">
                <a:solidFill>
                  <a:srgbClr val="797E01"/>
                </a:solidFill>
              </a:rPr>
              <a:t>For others, data sharing is restricted to paid clients</a:t>
            </a:r>
          </a:p>
        </p:txBody>
      </p:sp>
      <p:sp>
        <p:nvSpPr>
          <p:cNvPr id="14" name="Rectangle 7"/>
          <p:cNvSpPr txBox="1">
            <a:spLocks noChangeArrowheads="1"/>
          </p:cNvSpPr>
          <p:nvPr/>
        </p:nvSpPr>
        <p:spPr bwMode="auto">
          <a:xfrm>
            <a:off x="144016" y="5633864"/>
            <a:ext cx="3635896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415B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70005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7E0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algn="ctr"/>
            <a:r>
              <a:rPr lang="en-GB" sz="1600" dirty="0">
                <a:solidFill>
                  <a:schemeClr val="tx1"/>
                </a:solidFill>
              </a:rPr>
              <a:t>W</a:t>
            </a:r>
            <a:r>
              <a:rPr lang="en-GB" sz="1600" dirty="0" smtClean="0">
                <a:solidFill>
                  <a:schemeClr val="tx1"/>
                </a:solidFill>
              </a:rPr>
              <a:t>ebpage creation</a:t>
            </a:r>
          </a:p>
          <a:p>
            <a:pPr algn="ctr"/>
            <a:r>
              <a:rPr lang="en-GB" sz="1600" dirty="0">
                <a:solidFill>
                  <a:schemeClr val="tx1"/>
                </a:solidFill>
              </a:rPr>
              <a:t>S</a:t>
            </a:r>
            <a:r>
              <a:rPr lang="en-GB" sz="1600" dirty="0" smtClean="0">
                <a:solidFill>
                  <a:schemeClr val="tx1"/>
                </a:solidFill>
              </a:rPr>
              <a:t>ocial media &amp; blogging</a:t>
            </a:r>
          </a:p>
          <a:p>
            <a:pPr algn="ctr"/>
            <a:r>
              <a:rPr lang="en-GB" sz="1600" dirty="0">
                <a:solidFill>
                  <a:schemeClr val="tx1"/>
                </a:solidFill>
              </a:rPr>
              <a:t>C</a:t>
            </a:r>
            <a:r>
              <a:rPr lang="en-GB" sz="1600" dirty="0" smtClean="0">
                <a:solidFill>
                  <a:schemeClr val="tx1"/>
                </a:solidFill>
              </a:rPr>
              <a:t>itizen science platforms</a:t>
            </a:r>
          </a:p>
        </p:txBody>
      </p:sp>
      <p:sp>
        <p:nvSpPr>
          <p:cNvPr id="2" name="Rectangle 1"/>
          <p:cNvSpPr/>
          <p:nvPr/>
        </p:nvSpPr>
        <p:spPr>
          <a:xfrm>
            <a:off x="144016" y="5219908"/>
            <a:ext cx="36311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797E01"/>
                </a:solidFill>
              </a:rPr>
              <a:t>To reach a broader audience:</a:t>
            </a:r>
            <a:endParaRPr lang="en-GB" sz="1600" b="1" dirty="0">
              <a:solidFill>
                <a:srgbClr val="797E0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2317" y="3068960"/>
            <a:ext cx="2680043" cy="2664296"/>
          </a:xfrm>
          <a:prstGeom prst="ellipse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4208" y="1844824"/>
            <a:ext cx="2250144" cy="2243606"/>
          </a:xfrm>
          <a:prstGeom prst="ellipse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51920" y="4777578"/>
            <a:ext cx="1944216" cy="1937489"/>
          </a:xfrm>
          <a:prstGeom prst="ellipse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6242" y="6021288"/>
            <a:ext cx="922022" cy="6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380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5952093"/>
            <a:ext cx="576064" cy="76459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5989999"/>
            <a:ext cx="1008112" cy="72559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1772816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F54C00"/>
                </a:solidFill>
              </a:rPr>
              <a:t>North-easterly most point of Wales</a:t>
            </a:r>
            <a:endParaRPr lang="en-GB" b="1" dirty="0">
              <a:solidFill>
                <a:srgbClr val="F54C00"/>
              </a:solidFill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1475656" y="307600"/>
            <a:ext cx="5424983" cy="1321200"/>
          </a:xfrm>
          <a:prstGeom prst="rect">
            <a:avLst/>
          </a:prstGeom>
          <a:solidFill>
            <a:srgbClr val="F54C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pPr algn="ctr"/>
            <a:r>
              <a:rPr lang="en-GB" altLang="en-US" sz="2500" b="1" dirty="0" smtClean="0">
                <a:solidFill>
                  <a:schemeClr val="bg1"/>
                </a:solidFill>
              </a:rPr>
              <a:t>Case Study</a:t>
            </a:r>
          </a:p>
          <a:p>
            <a:pPr algn="ctr">
              <a:lnSpc>
                <a:spcPct val="150000"/>
              </a:lnSpc>
            </a:pPr>
            <a:r>
              <a:rPr lang="en-GB" altLang="en-US" sz="2000" b="1" dirty="0" smtClean="0">
                <a:solidFill>
                  <a:schemeClr val="bg1"/>
                </a:solidFill>
              </a:rPr>
              <a:t>Point of Ayr, North Wales</a:t>
            </a:r>
            <a:endParaRPr lang="en-GB" altLang="en-US" sz="2000" b="1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2132856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797E01"/>
                </a:solidFill>
              </a:rPr>
              <a:t>High-energy sandy coastline meets the low energy Dee Estuary</a:t>
            </a:r>
            <a:endParaRPr lang="en-GB" sz="1600" b="1" dirty="0">
              <a:solidFill>
                <a:srgbClr val="797E01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6242" y="6021288"/>
            <a:ext cx="922022" cy="673200"/>
          </a:xfrm>
          <a:prstGeom prst="rect">
            <a:avLst/>
          </a:prstGeom>
        </p:spPr>
      </p:pic>
      <p:pic>
        <p:nvPicPr>
          <p:cNvPr id="27" name="Picture 26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765" y="5085184"/>
            <a:ext cx="4031957" cy="169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49009" y="2636912"/>
            <a:ext cx="5975319" cy="2287427"/>
          </a:xfrm>
          <a:prstGeom prst="rect">
            <a:avLst/>
          </a:prstGeom>
          <a:noFill/>
          <a:ln w="38100">
            <a:solidFill>
              <a:srgbClr val="F54C00"/>
            </a:solidFill>
          </a:ln>
        </p:spPr>
      </p:pic>
      <p:grpSp>
        <p:nvGrpSpPr>
          <p:cNvPr id="29" name="Group 28"/>
          <p:cNvGrpSpPr/>
          <p:nvPr/>
        </p:nvGrpSpPr>
        <p:grpSpPr>
          <a:xfrm>
            <a:off x="1786196" y="5589240"/>
            <a:ext cx="1026160" cy="685800"/>
            <a:chOff x="0" y="0"/>
            <a:chExt cx="1026160" cy="685800"/>
          </a:xfrm>
          <a:effectLst/>
        </p:grpSpPr>
        <p:cxnSp>
          <p:nvCxnSpPr>
            <p:cNvPr id="30" name="Straight Connector 29"/>
            <p:cNvCxnSpPr/>
            <p:nvPr/>
          </p:nvCxnSpPr>
          <p:spPr>
            <a:xfrm>
              <a:off x="635" y="0"/>
              <a:ext cx="0" cy="685800"/>
            </a:xfrm>
            <a:prstGeom prst="line">
              <a:avLst/>
            </a:prstGeom>
            <a:ln w="38100">
              <a:solidFill>
                <a:srgbClr val="F54C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1026160" y="0"/>
              <a:ext cx="0" cy="685800"/>
            </a:xfrm>
            <a:prstGeom prst="line">
              <a:avLst/>
            </a:prstGeom>
            <a:ln w="38100">
              <a:solidFill>
                <a:srgbClr val="F54C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0" y="0"/>
              <a:ext cx="1025525" cy="0"/>
            </a:xfrm>
            <a:prstGeom prst="line">
              <a:avLst/>
            </a:prstGeom>
            <a:ln w="38100">
              <a:solidFill>
                <a:srgbClr val="F54C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635" y="685800"/>
              <a:ext cx="1025525" cy="0"/>
            </a:xfrm>
            <a:prstGeom prst="line">
              <a:avLst/>
            </a:prstGeom>
            <a:ln w="38100">
              <a:solidFill>
                <a:srgbClr val="F54C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41016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8" descr="puntia echios - Santa Fe, Galapagos.jpg"/>
          <p:cNvSpPr>
            <a:spLocks noChangeAspect="1" noChangeArrowheads="1"/>
          </p:cNvSpPr>
          <p:nvPr/>
        </p:nvSpPr>
        <p:spPr bwMode="auto">
          <a:xfrm>
            <a:off x="179512" y="188640"/>
            <a:ext cx="8096250" cy="1103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5952093"/>
            <a:ext cx="576064" cy="76459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5989999"/>
            <a:ext cx="1008112" cy="72559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0" y="1988840"/>
            <a:ext cx="93245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 smtClean="0">
                <a:solidFill>
                  <a:srgbClr val="F54C00"/>
                </a:solidFill>
              </a:rPr>
              <a:t>Multiple competing interests</a:t>
            </a:r>
            <a:endParaRPr lang="en-GB" b="1" dirty="0">
              <a:solidFill>
                <a:srgbClr val="F54C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364088" y="2492896"/>
            <a:ext cx="3347864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797E01"/>
                </a:solidFill>
              </a:rPr>
              <a:t>Industry</a:t>
            </a:r>
          </a:p>
          <a:p>
            <a:pPr algn="ctr"/>
            <a:r>
              <a:rPr lang="en-GB" sz="1600" b="1" dirty="0" smtClean="0">
                <a:solidFill>
                  <a:srgbClr val="797E01"/>
                </a:solidFill>
              </a:rPr>
              <a:t>(ENI Point of Ayr Gas Terminal)</a:t>
            </a:r>
            <a:endParaRPr lang="en-GB" sz="1600" b="1" dirty="0">
              <a:solidFill>
                <a:srgbClr val="797E0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95536" y="2492896"/>
            <a:ext cx="3571363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797E01"/>
                </a:solidFill>
              </a:rPr>
              <a:t>Environment</a:t>
            </a:r>
          </a:p>
          <a:p>
            <a:pPr algn="ctr"/>
            <a:r>
              <a:rPr lang="en-GB" sz="1600" b="1" dirty="0" smtClean="0">
                <a:solidFill>
                  <a:srgbClr val="797E01"/>
                </a:solidFill>
              </a:rPr>
              <a:t>(Wildlife, dunes &amp; SSSIs)</a:t>
            </a:r>
            <a:endParaRPr lang="en-GB" sz="1600" b="1" dirty="0">
              <a:solidFill>
                <a:srgbClr val="797E01"/>
              </a:solidFill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1475656" y="307600"/>
            <a:ext cx="5424983" cy="1321200"/>
          </a:xfrm>
          <a:prstGeom prst="rect">
            <a:avLst/>
          </a:prstGeom>
          <a:solidFill>
            <a:srgbClr val="F54C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pPr algn="ctr"/>
            <a:r>
              <a:rPr lang="en-GB" altLang="en-US" sz="2500" b="1" dirty="0" smtClean="0">
                <a:solidFill>
                  <a:schemeClr val="bg1"/>
                </a:solidFill>
              </a:rPr>
              <a:t>Case Study</a:t>
            </a:r>
          </a:p>
          <a:p>
            <a:pPr algn="ctr">
              <a:lnSpc>
                <a:spcPct val="150000"/>
              </a:lnSpc>
            </a:pPr>
            <a:r>
              <a:rPr lang="en-GB" altLang="en-US" sz="2000" b="1" dirty="0" smtClean="0">
                <a:solidFill>
                  <a:schemeClr val="bg1"/>
                </a:solidFill>
              </a:rPr>
              <a:t>Point of Ayr, North Wales</a:t>
            </a:r>
            <a:endParaRPr lang="en-GB" altLang="en-US" sz="2000" b="1" dirty="0">
              <a:solidFill>
                <a:schemeClr val="bg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6242" y="6021288"/>
            <a:ext cx="922022" cy="673200"/>
          </a:xfrm>
          <a:prstGeom prst="rect">
            <a:avLst/>
          </a:prstGeom>
        </p:spPr>
      </p:pic>
      <p:pic>
        <p:nvPicPr>
          <p:cNvPr id="17" name="Picture 16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018" y="3284984"/>
            <a:ext cx="2434523" cy="2434523"/>
          </a:xfrm>
          <a:prstGeom prst="ellipse">
            <a:avLst/>
          </a:prstGeom>
        </p:spPr>
      </p:pic>
      <p:pic>
        <p:nvPicPr>
          <p:cNvPr id="18" name="Picture 17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37539" y="3284984"/>
            <a:ext cx="3445078" cy="3445078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9" name="Picture 18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08" y="3284984"/>
            <a:ext cx="1583325" cy="1594555"/>
          </a:xfrm>
          <a:prstGeom prst="ellipse">
            <a:avLst/>
          </a:prstGeom>
        </p:spPr>
      </p:pic>
      <p:pic>
        <p:nvPicPr>
          <p:cNvPr id="20" name="Picture 19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231525"/>
            <a:ext cx="1498684" cy="149781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78453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8" descr="puntia echios - Santa Fe, Galapagos.jpg"/>
          <p:cNvSpPr>
            <a:spLocks noChangeAspect="1" noChangeArrowheads="1"/>
          </p:cNvSpPr>
          <p:nvPr/>
        </p:nvSpPr>
        <p:spPr bwMode="auto">
          <a:xfrm>
            <a:off x="179512" y="188640"/>
            <a:ext cx="8096250" cy="1103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5952093"/>
            <a:ext cx="576064" cy="76459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5989999"/>
            <a:ext cx="1008112" cy="725592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323528" y="2492896"/>
            <a:ext cx="338437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797E01"/>
                </a:solidFill>
              </a:rPr>
              <a:t>Local residents </a:t>
            </a:r>
          </a:p>
          <a:p>
            <a:pPr algn="ctr"/>
            <a:r>
              <a:rPr lang="en-GB" sz="1600" b="1" dirty="0" smtClean="0">
                <a:solidFill>
                  <a:srgbClr val="797E01"/>
                </a:solidFill>
              </a:rPr>
              <a:t>(</a:t>
            </a:r>
            <a:r>
              <a:rPr lang="en-GB" sz="1600" b="1" dirty="0" err="1" smtClean="0">
                <a:solidFill>
                  <a:srgbClr val="797E01"/>
                </a:solidFill>
              </a:rPr>
              <a:t>Talacre</a:t>
            </a:r>
            <a:r>
              <a:rPr lang="en-GB" sz="1600" b="1" dirty="0" smtClean="0">
                <a:solidFill>
                  <a:srgbClr val="797E01"/>
                </a:solidFill>
              </a:rPr>
              <a:t> village/ </a:t>
            </a:r>
            <a:r>
              <a:rPr lang="en-GB" sz="1600" b="1" dirty="0" err="1" smtClean="0">
                <a:solidFill>
                  <a:srgbClr val="797E01"/>
                </a:solidFill>
              </a:rPr>
              <a:t>Prestatyn</a:t>
            </a:r>
            <a:r>
              <a:rPr lang="en-GB" sz="1600" b="1" dirty="0" smtClean="0">
                <a:solidFill>
                  <a:srgbClr val="797E01"/>
                </a:solidFill>
              </a:rPr>
              <a:t> town)</a:t>
            </a:r>
            <a:endParaRPr lang="en-GB" sz="1600" b="1" dirty="0">
              <a:solidFill>
                <a:srgbClr val="797E0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436096" y="2492896"/>
            <a:ext cx="3168352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797E01"/>
                </a:solidFill>
              </a:rPr>
              <a:t>Tourists </a:t>
            </a:r>
          </a:p>
          <a:p>
            <a:pPr algn="ctr"/>
            <a:r>
              <a:rPr lang="en-GB" sz="1600" b="1" dirty="0" smtClean="0">
                <a:solidFill>
                  <a:srgbClr val="797E01"/>
                </a:solidFill>
              </a:rPr>
              <a:t>(</a:t>
            </a:r>
            <a:r>
              <a:rPr lang="en-GB" sz="1600" b="1" dirty="0" err="1" smtClean="0">
                <a:solidFill>
                  <a:srgbClr val="797E01"/>
                </a:solidFill>
              </a:rPr>
              <a:t>Talacre</a:t>
            </a:r>
            <a:r>
              <a:rPr lang="en-GB" sz="1600" b="1" dirty="0" smtClean="0">
                <a:solidFill>
                  <a:srgbClr val="797E01"/>
                </a:solidFill>
              </a:rPr>
              <a:t> holiday park)</a:t>
            </a:r>
            <a:endParaRPr lang="en-GB" sz="1600" b="1" dirty="0">
              <a:solidFill>
                <a:srgbClr val="797E0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1988840"/>
            <a:ext cx="93245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 smtClean="0">
                <a:solidFill>
                  <a:srgbClr val="F54C00"/>
                </a:solidFill>
              </a:rPr>
              <a:t>Multiple competing interests</a:t>
            </a:r>
            <a:endParaRPr lang="en-GB" b="1" dirty="0">
              <a:solidFill>
                <a:srgbClr val="F54C00"/>
              </a:solidFill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1475656" y="307600"/>
            <a:ext cx="5424983" cy="1321200"/>
          </a:xfrm>
          <a:prstGeom prst="rect">
            <a:avLst/>
          </a:prstGeom>
          <a:solidFill>
            <a:srgbClr val="F54C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pPr algn="ctr"/>
            <a:r>
              <a:rPr lang="en-GB" altLang="en-US" sz="2500" b="1" dirty="0" smtClean="0">
                <a:solidFill>
                  <a:schemeClr val="bg1"/>
                </a:solidFill>
              </a:rPr>
              <a:t>Case Study</a:t>
            </a:r>
          </a:p>
          <a:p>
            <a:pPr algn="ctr">
              <a:lnSpc>
                <a:spcPct val="150000"/>
              </a:lnSpc>
            </a:pPr>
            <a:r>
              <a:rPr lang="en-GB" altLang="en-US" sz="2000" b="1" dirty="0" smtClean="0">
                <a:solidFill>
                  <a:schemeClr val="bg1"/>
                </a:solidFill>
              </a:rPr>
              <a:t>Point of Ayr, North Wales</a:t>
            </a:r>
            <a:endParaRPr lang="en-GB" altLang="en-US" sz="2000" b="1" dirty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6242" y="6021288"/>
            <a:ext cx="922022" cy="673200"/>
          </a:xfrm>
          <a:prstGeom prst="rect">
            <a:avLst/>
          </a:prstGeom>
        </p:spPr>
      </p:pic>
      <p:pic>
        <p:nvPicPr>
          <p:cNvPr id="15" name="Picture 14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338" y="3933056"/>
            <a:ext cx="2340862" cy="2340862"/>
          </a:xfrm>
          <a:prstGeom prst="ellipse">
            <a:avLst/>
          </a:prstGeom>
        </p:spPr>
      </p:pic>
      <p:pic>
        <p:nvPicPr>
          <p:cNvPr id="16" name="Picture 15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210" y="3212976"/>
            <a:ext cx="2650164" cy="2650164"/>
          </a:xfrm>
          <a:prstGeom prst="ellipse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57981"/>
            <a:ext cx="3126661" cy="312666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4300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8" descr="puntia echios - Santa Fe, Galapagos.jpg"/>
          <p:cNvSpPr>
            <a:spLocks noChangeAspect="1" noChangeArrowheads="1"/>
          </p:cNvSpPr>
          <p:nvPr/>
        </p:nvSpPr>
        <p:spPr bwMode="auto">
          <a:xfrm>
            <a:off x="179512" y="188640"/>
            <a:ext cx="8096250" cy="1103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5952093"/>
            <a:ext cx="576064" cy="76459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5989999"/>
            <a:ext cx="1008112" cy="725592"/>
          </a:xfrm>
          <a:prstGeom prst="rect">
            <a:avLst/>
          </a:prstGeom>
        </p:spPr>
      </p:pic>
      <p:sp>
        <p:nvSpPr>
          <p:cNvPr id="33" name="Rectangle 2"/>
          <p:cNvSpPr txBox="1">
            <a:spLocks noChangeArrowheads="1"/>
          </p:cNvSpPr>
          <p:nvPr/>
        </p:nvSpPr>
        <p:spPr bwMode="auto">
          <a:xfrm>
            <a:off x="1476000" y="298800"/>
            <a:ext cx="5424983" cy="1321200"/>
          </a:xfrm>
          <a:prstGeom prst="rect">
            <a:avLst/>
          </a:prstGeom>
          <a:solidFill>
            <a:srgbClr val="F54C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pPr algn="ctr"/>
            <a:r>
              <a:rPr lang="en-GB" altLang="en-US" sz="2500" b="1" dirty="0" smtClean="0">
                <a:solidFill>
                  <a:schemeClr val="bg1"/>
                </a:solidFill>
              </a:rPr>
              <a:t>‘Real-world’ Examples</a:t>
            </a:r>
            <a:endParaRPr lang="en-GB" altLang="en-US" sz="2500" b="1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198884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FF6600"/>
                </a:solidFill>
              </a:rPr>
              <a:t>Coastal conflicts arising from competing interests and pressures are evident at different scales along most populated coastlines </a:t>
            </a:r>
            <a:endParaRPr lang="en-GB" b="1" i="1" dirty="0">
              <a:solidFill>
                <a:srgbClr val="FF6600"/>
              </a:solidFill>
            </a:endParaRPr>
          </a:p>
        </p:txBody>
      </p:sp>
      <p:sp>
        <p:nvSpPr>
          <p:cNvPr id="15" name="Rectangle 7"/>
          <p:cNvSpPr txBox="1">
            <a:spLocks noChangeArrowheads="1"/>
          </p:cNvSpPr>
          <p:nvPr/>
        </p:nvSpPr>
        <p:spPr bwMode="auto">
          <a:xfrm>
            <a:off x="0" y="2708920"/>
            <a:ext cx="9144000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415B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70005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7E0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lvl="0" algn="ctr"/>
            <a:r>
              <a:rPr lang="en-GB" sz="1600" dirty="0"/>
              <a:t>On-going legal battles in California, where public access to beaches is enshrined in law, but access routes to the coastline often cross private </a:t>
            </a:r>
            <a:r>
              <a:rPr lang="en-GB" sz="1600" dirty="0" smtClean="0"/>
              <a:t>property</a:t>
            </a:r>
            <a:endParaRPr lang="en-GB" sz="1600" dirty="0"/>
          </a:p>
          <a:p>
            <a:pPr lvl="0" algn="ctr"/>
            <a:r>
              <a:rPr lang="en-GB" sz="1600" dirty="0"/>
              <a:t>Coastal development in areas with high population densities and high tourist numbers. For example, </a:t>
            </a:r>
            <a:r>
              <a:rPr lang="en-GB" sz="1600" dirty="0" smtClean="0"/>
              <a:t>along </a:t>
            </a:r>
            <a:r>
              <a:rPr lang="en-GB" sz="1600" dirty="0"/>
              <a:t>the Gulf of </a:t>
            </a:r>
            <a:r>
              <a:rPr lang="en-GB" sz="1600" dirty="0" smtClean="0"/>
              <a:t>Maine, where issues around population </a:t>
            </a:r>
            <a:r>
              <a:rPr lang="en-GB" sz="1600" dirty="0"/>
              <a:t>change, property values, </a:t>
            </a:r>
            <a:r>
              <a:rPr lang="en-GB" sz="1600" dirty="0" smtClean="0"/>
              <a:t>and natural </a:t>
            </a:r>
            <a:r>
              <a:rPr lang="en-GB" sz="1600" dirty="0"/>
              <a:t>coastal </a:t>
            </a:r>
            <a:r>
              <a:rPr lang="en-GB" sz="1600" dirty="0" smtClean="0"/>
              <a:t>processes involve a variety of management options (</a:t>
            </a:r>
            <a:r>
              <a:rPr lang="en-GB" sz="1600" dirty="0"/>
              <a:t>e.g., integrated management, land-use planning, conservation</a:t>
            </a:r>
            <a:r>
              <a:rPr lang="en-GB" sz="1600" dirty="0" smtClean="0"/>
              <a:t>)</a:t>
            </a:r>
            <a:endParaRPr lang="en-GB" sz="1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85017" y="4365104"/>
            <a:ext cx="1563447" cy="1559102"/>
          </a:xfrm>
          <a:prstGeom prst="ellipse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88049" y="4293096"/>
            <a:ext cx="1585000" cy="1584000"/>
          </a:xfrm>
          <a:prstGeom prst="ellipse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8673" y="4581368"/>
            <a:ext cx="1980905" cy="1980000"/>
          </a:xfrm>
          <a:prstGeom prst="ellipse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8473" y="4539513"/>
            <a:ext cx="1998383" cy="1980000"/>
          </a:xfrm>
          <a:prstGeom prst="ellipse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241" y="4288055"/>
            <a:ext cx="2344084" cy="2340000"/>
          </a:xfrm>
          <a:prstGeom prst="ellipse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26242" y="6021288"/>
            <a:ext cx="922022" cy="6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233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5952093"/>
            <a:ext cx="576064" cy="76459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5989999"/>
            <a:ext cx="1008112" cy="72559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198884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err="1">
                <a:solidFill>
                  <a:srgbClr val="F54C00"/>
                </a:solidFill>
              </a:rPr>
              <a:t>Gronant</a:t>
            </a:r>
            <a:r>
              <a:rPr lang="en-GB" b="1" dirty="0">
                <a:solidFill>
                  <a:srgbClr val="F54C00"/>
                </a:solidFill>
              </a:rPr>
              <a:t> and </a:t>
            </a:r>
            <a:r>
              <a:rPr lang="en-GB" b="1" dirty="0" err="1">
                <a:solidFill>
                  <a:srgbClr val="F54C00"/>
                </a:solidFill>
              </a:rPr>
              <a:t>Talacre</a:t>
            </a:r>
            <a:r>
              <a:rPr lang="en-GB" b="1" dirty="0">
                <a:solidFill>
                  <a:srgbClr val="F54C00"/>
                </a:solidFill>
              </a:rPr>
              <a:t> Dunes (53°21'18.5"N 3°19'02.7"W) </a:t>
            </a:r>
          </a:p>
        </p:txBody>
      </p:sp>
      <p:sp>
        <p:nvSpPr>
          <p:cNvPr id="16" name="Rectangle 7"/>
          <p:cNvSpPr txBox="1">
            <a:spLocks noChangeArrowheads="1"/>
          </p:cNvSpPr>
          <p:nvPr/>
        </p:nvSpPr>
        <p:spPr bwMode="auto">
          <a:xfrm>
            <a:off x="0" y="4797152"/>
            <a:ext cx="7020272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415B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70005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7E0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algn="ctr"/>
            <a:r>
              <a:rPr lang="en-GB" sz="1600" dirty="0" smtClean="0">
                <a:solidFill>
                  <a:srgbClr val="01415B"/>
                </a:solidFill>
              </a:rPr>
              <a:t>Coastal dune and salt </a:t>
            </a:r>
            <a:r>
              <a:rPr lang="en-GB" sz="1600" dirty="0">
                <a:solidFill>
                  <a:srgbClr val="01415B"/>
                </a:solidFill>
              </a:rPr>
              <a:t>marsh with </a:t>
            </a:r>
            <a:r>
              <a:rPr lang="en-GB" sz="1600" dirty="0" smtClean="0">
                <a:solidFill>
                  <a:srgbClr val="01415B"/>
                </a:solidFill>
              </a:rPr>
              <a:t>important </a:t>
            </a:r>
            <a:r>
              <a:rPr lang="en-GB" sz="1600" dirty="0">
                <a:solidFill>
                  <a:srgbClr val="01415B"/>
                </a:solidFill>
              </a:rPr>
              <a:t>coastal protection </a:t>
            </a:r>
            <a:r>
              <a:rPr lang="en-GB" sz="1600" dirty="0" smtClean="0">
                <a:solidFill>
                  <a:srgbClr val="01415B"/>
                </a:solidFill>
              </a:rPr>
              <a:t>function</a:t>
            </a:r>
          </a:p>
          <a:p>
            <a:pPr algn="ctr"/>
            <a:r>
              <a:rPr lang="en-GB" sz="1600" dirty="0">
                <a:solidFill>
                  <a:srgbClr val="01415B"/>
                </a:solidFill>
              </a:rPr>
              <a:t>Almost only natural coastline between Dee Estuary and Great </a:t>
            </a:r>
            <a:r>
              <a:rPr lang="en-GB" sz="1600" dirty="0" err="1" smtClean="0">
                <a:solidFill>
                  <a:srgbClr val="01415B"/>
                </a:solidFill>
              </a:rPr>
              <a:t>Orme</a:t>
            </a:r>
            <a:endParaRPr lang="en-GB" sz="1600" dirty="0" smtClean="0">
              <a:solidFill>
                <a:srgbClr val="01415B"/>
              </a:solidFill>
            </a:endParaRPr>
          </a:p>
          <a:p>
            <a:pPr algn="ctr"/>
            <a:r>
              <a:rPr lang="en-GB" sz="1600" dirty="0" smtClean="0">
                <a:solidFill>
                  <a:srgbClr val="01415B"/>
                </a:solidFill>
              </a:rPr>
              <a:t>Above </a:t>
            </a:r>
            <a:r>
              <a:rPr lang="en-GB" sz="1600" dirty="0">
                <a:solidFill>
                  <a:srgbClr val="01415B"/>
                </a:solidFill>
              </a:rPr>
              <a:t>gas pipeline from offshore fields to Point of Ayr Gas </a:t>
            </a:r>
            <a:r>
              <a:rPr lang="en-GB" sz="1600" dirty="0" smtClean="0">
                <a:solidFill>
                  <a:srgbClr val="01415B"/>
                </a:solidFill>
              </a:rPr>
              <a:t>T</a:t>
            </a:r>
            <a:r>
              <a:rPr lang="en-US" sz="1600" dirty="0" smtClean="0">
                <a:solidFill>
                  <a:srgbClr val="01415B"/>
                </a:solidFill>
              </a:rPr>
              <a:t>e</a:t>
            </a:r>
            <a:r>
              <a:rPr lang="en-GB" sz="1600" dirty="0" err="1" smtClean="0">
                <a:solidFill>
                  <a:srgbClr val="01415B"/>
                </a:solidFill>
              </a:rPr>
              <a:t>rminal</a:t>
            </a:r>
            <a:endParaRPr lang="en-GB" sz="1600" dirty="0" smtClean="0">
              <a:solidFill>
                <a:srgbClr val="01415B"/>
              </a:solidFill>
            </a:endParaRPr>
          </a:p>
          <a:p>
            <a:pPr algn="ctr"/>
            <a:r>
              <a:rPr lang="en-GB" sz="1600" dirty="0">
                <a:solidFill>
                  <a:srgbClr val="01415B"/>
                </a:solidFill>
              </a:rPr>
              <a:t>Historical </a:t>
            </a:r>
            <a:r>
              <a:rPr lang="en-GB" sz="1600" dirty="0" smtClean="0">
                <a:solidFill>
                  <a:srgbClr val="01415B"/>
                </a:solidFill>
              </a:rPr>
              <a:t>(</a:t>
            </a:r>
            <a:r>
              <a:rPr lang="en-GB" sz="1600" dirty="0">
                <a:solidFill>
                  <a:srgbClr val="01415B"/>
                </a:solidFill>
              </a:rPr>
              <a:t>foundations of chalets to house WW2 evacuees still visible</a:t>
            </a:r>
            <a:r>
              <a:rPr lang="en-GB" sz="1600" dirty="0" smtClean="0">
                <a:solidFill>
                  <a:srgbClr val="01415B"/>
                </a:solidFill>
              </a:rPr>
              <a:t>)</a:t>
            </a:r>
          </a:p>
          <a:p>
            <a:pPr algn="ctr"/>
            <a:r>
              <a:rPr lang="en-GB" sz="1600" dirty="0">
                <a:solidFill>
                  <a:srgbClr val="01415B"/>
                </a:solidFill>
              </a:rPr>
              <a:t>SSSI </a:t>
            </a:r>
            <a:r>
              <a:rPr lang="en-GB" sz="1600" dirty="0" smtClean="0">
                <a:solidFill>
                  <a:srgbClr val="01415B"/>
                </a:solidFill>
              </a:rPr>
              <a:t>designated for </a:t>
            </a:r>
            <a:r>
              <a:rPr lang="en-GB" sz="1600" dirty="0">
                <a:solidFill>
                  <a:srgbClr val="01415B"/>
                </a:solidFill>
              </a:rPr>
              <a:t>dune system </a:t>
            </a:r>
            <a:r>
              <a:rPr lang="en-GB" sz="1600" dirty="0" smtClean="0">
                <a:solidFill>
                  <a:srgbClr val="01415B"/>
                </a:solidFill>
              </a:rPr>
              <a:t>habitats</a:t>
            </a:r>
          </a:p>
          <a:p>
            <a:pPr algn="ctr"/>
            <a:r>
              <a:rPr lang="en-GB" sz="1600" dirty="0" smtClean="0">
                <a:solidFill>
                  <a:srgbClr val="01415B"/>
                </a:solidFill>
              </a:rPr>
              <a:t>Popular holiday and leisure location</a:t>
            </a: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1475656" y="307600"/>
            <a:ext cx="5424983" cy="1321200"/>
          </a:xfrm>
          <a:prstGeom prst="rect">
            <a:avLst/>
          </a:prstGeom>
          <a:solidFill>
            <a:srgbClr val="F54C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pPr algn="ctr"/>
            <a:r>
              <a:rPr lang="en-GB" altLang="en-US" sz="2500" b="1" dirty="0" smtClean="0">
                <a:solidFill>
                  <a:schemeClr val="bg1"/>
                </a:solidFill>
              </a:rPr>
              <a:t>Case Study</a:t>
            </a:r>
          </a:p>
          <a:p>
            <a:pPr algn="ctr">
              <a:lnSpc>
                <a:spcPct val="150000"/>
              </a:lnSpc>
            </a:pPr>
            <a:r>
              <a:rPr lang="en-GB" altLang="en-US" sz="2000" b="1" dirty="0" smtClean="0">
                <a:solidFill>
                  <a:schemeClr val="bg1"/>
                </a:solidFill>
              </a:rPr>
              <a:t>Point of Ayr, North Wales</a:t>
            </a:r>
            <a:endParaRPr lang="en-GB" altLang="en-US" sz="2000" b="1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6242" y="6021288"/>
            <a:ext cx="922022" cy="6732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640954"/>
            <a:ext cx="2079915" cy="207991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836" y="2636912"/>
            <a:ext cx="2262252" cy="2088232"/>
          </a:xfrm>
          <a:prstGeom prst="rect">
            <a:avLst/>
          </a:prstGeom>
        </p:spPr>
      </p:pic>
      <p:pic>
        <p:nvPicPr>
          <p:cNvPr id="22" name="Picture 21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047" y="2636912"/>
            <a:ext cx="1175412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97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5952093"/>
            <a:ext cx="576064" cy="76459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5989999"/>
            <a:ext cx="1008112" cy="72559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198884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err="1">
                <a:solidFill>
                  <a:srgbClr val="F54C00"/>
                </a:solidFill>
              </a:rPr>
              <a:t>Gronant</a:t>
            </a:r>
            <a:r>
              <a:rPr lang="en-GB" b="1" dirty="0">
                <a:solidFill>
                  <a:srgbClr val="F54C00"/>
                </a:solidFill>
              </a:rPr>
              <a:t> and </a:t>
            </a:r>
            <a:r>
              <a:rPr lang="en-GB" b="1" dirty="0" err="1">
                <a:solidFill>
                  <a:srgbClr val="F54C00"/>
                </a:solidFill>
              </a:rPr>
              <a:t>Talacre</a:t>
            </a:r>
            <a:r>
              <a:rPr lang="en-GB" b="1" dirty="0">
                <a:solidFill>
                  <a:srgbClr val="F54C00"/>
                </a:solidFill>
              </a:rPr>
              <a:t> Dunes (53°21'18.5"N 3°19'02.7"W) </a:t>
            </a: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1475656" y="307600"/>
            <a:ext cx="5424983" cy="1321200"/>
          </a:xfrm>
          <a:prstGeom prst="rect">
            <a:avLst/>
          </a:prstGeom>
          <a:solidFill>
            <a:srgbClr val="F54C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pPr algn="ctr"/>
            <a:r>
              <a:rPr lang="en-GB" altLang="en-US" sz="2500" b="1" dirty="0" smtClean="0">
                <a:solidFill>
                  <a:schemeClr val="bg1"/>
                </a:solidFill>
              </a:rPr>
              <a:t>Case Study</a:t>
            </a:r>
          </a:p>
          <a:p>
            <a:pPr algn="ctr">
              <a:lnSpc>
                <a:spcPct val="150000"/>
              </a:lnSpc>
            </a:pPr>
            <a:r>
              <a:rPr lang="en-GB" altLang="en-US" sz="2000" b="1" dirty="0" smtClean="0">
                <a:solidFill>
                  <a:schemeClr val="bg1"/>
                </a:solidFill>
              </a:rPr>
              <a:t>Point of Ayr, North Wales</a:t>
            </a:r>
            <a:endParaRPr lang="en-GB" altLang="en-US" sz="2000" b="1" dirty="0">
              <a:solidFill>
                <a:schemeClr val="bg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2420888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797E01"/>
                </a:solidFill>
              </a:rPr>
              <a:t>Under active management to:</a:t>
            </a:r>
            <a:endParaRPr lang="en-GB" sz="1600" b="1" dirty="0">
              <a:solidFill>
                <a:srgbClr val="797E0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084168" y="5013176"/>
            <a:ext cx="30598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797E01"/>
                </a:solidFill>
              </a:rPr>
              <a:t>Encourage sand accretion</a:t>
            </a:r>
            <a:endParaRPr lang="en-GB" sz="1600" b="1" dirty="0">
              <a:solidFill>
                <a:srgbClr val="797E0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275856" y="4941168"/>
            <a:ext cx="324036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797E01"/>
                </a:solidFill>
              </a:rPr>
              <a:t>Species re-introduction </a:t>
            </a:r>
          </a:p>
          <a:p>
            <a:pPr algn="ctr"/>
            <a:r>
              <a:rPr lang="en-GB" sz="1600" b="1" dirty="0" smtClean="0">
                <a:solidFill>
                  <a:srgbClr val="797E01"/>
                </a:solidFill>
              </a:rPr>
              <a:t>(e.g., </a:t>
            </a:r>
            <a:r>
              <a:rPr lang="en-GB" sz="1600" b="1" dirty="0" err="1" smtClean="0">
                <a:solidFill>
                  <a:srgbClr val="797E01"/>
                </a:solidFill>
              </a:rPr>
              <a:t>natterjack</a:t>
            </a:r>
            <a:r>
              <a:rPr lang="en-GB" sz="1600" b="1" dirty="0" smtClean="0">
                <a:solidFill>
                  <a:srgbClr val="797E01"/>
                </a:solidFill>
              </a:rPr>
              <a:t> toad)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07504" y="5445224"/>
            <a:ext cx="33843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797E01"/>
                </a:solidFill>
              </a:rPr>
              <a:t>Control visitor pressure</a:t>
            </a:r>
            <a:endParaRPr lang="en-GB" sz="1600" b="1" dirty="0">
              <a:solidFill>
                <a:srgbClr val="797E01"/>
              </a:solidFill>
            </a:endParaRPr>
          </a:p>
        </p:txBody>
      </p:sp>
      <p:sp>
        <p:nvSpPr>
          <p:cNvPr id="27" name="Rectangle 7"/>
          <p:cNvSpPr txBox="1">
            <a:spLocks noChangeArrowheads="1"/>
          </p:cNvSpPr>
          <p:nvPr/>
        </p:nvSpPr>
        <p:spPr bwMode="auto">
          <a:xfrm>
            <a:off x="107504" y="5805264"/>
            <a:ext cx="6228184" cy="1052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415B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70005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7E0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GB" sz="1600" dirty="0" smtClean="0">
                <a:solidFill>
                  <a:schemeClr val="tx1"/>
                </a:solidFill>
              </a:rPr>
              <a:t>Pathways to focus human traffic</a:t>
            </a:r>
          </a:p>
          <a:p>
            <a:r>
              <a:rPr lang="en-GB" sz="1600" dirty="0" smtClean="0">
                <a:solidFill>
                  <a:schemeClr val="tx1"/>
                </a:solidFill>
              </a:rPr>
              <a:t>Gradual reduction of dune-based parking lot</a:t>
            </a:r>
          </a:p>
          <a:p>
            <a:r>
              <a:rPr lang="en-GB" sz="1600" dirty="0" smtClean="0">
                <a:solidFill>
                  <a:schemeClr val="tx1"/>
                </a:solidFill>
              </a:rPr>
              <a:t>Novel dune stabilization methods (e.g., old Christmas trees)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6242" y="6021288"/>
            <a:ext cx="922022" cy="673200"/>
          </a:xfrm>
          <a:prstGeom prst="rect">
            <a:avLst/>
          </a:prstGeom>
        </p:spPr>
      </p:pic>
      <p:pic>
        <p:nvPicPr>
          <p:cNvPr id="26" name="Picture 25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195" y="2853018"/>
            <a:ext cx="1930362" cy="1944052"/>
          </a:xfrm>
          <a:prstGeom prst="ellipse">
            <a:avLst/>
          </a:prstGeom>
        </p:spPr>
      </p:pic>
      <p:pic>
        <p:nvPicPr>
          <p:cNvPr id="28" name="Picture 27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440603"/>
            <a:ext cx="1849002" cy="1849002"/>
          </a:xfrm>
          <a:prstGeom prst="ellipse">
            <a:avLst/>
          </a:prstGeom>
        </p:spPr>
      </p:pic>
      <p:pic>
        <p:nvPicPr>
          <p:cNvPr id="29" name="Picture 28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856525"/>
            <a:ext cx="1938161" cy="1937038"/>
          </a:xfrm>
          <a:prstGeom prst="ellipse">
            <a:avLst/>
          </a:prstGeom>
        </p:spPr>
      </p:pic>
      <p:pic>
        <p:nvPicPr>
          <p:cNvPr id="30" name="Picture 29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52" y="2492896"/>
            <a:ext cx="1663065" cy="1663065"/>
          </a:xfrm>
          <a:prstGeom prst="ellipse">
            <a:avLst/>
          </a:prstGeom>
        </p:spPr>
      </p:pic>
      <p:pic>
        <p:nvPicPr>
          <p:cNvPr id="33" name="Picture 32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27" y="3429000"/>
            <a:ext cx="1807685" cy="18002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18201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4" t="1323" b="1"/>
          <a:stretch/>
        </p:blipFill>
        <p:spPr>
          <a:xfrm>
            <a:off x="6948264" y="2295016"/>
            <a:ext cx="1853390" cy="1353327"/>
          </a:xfrm>
          <a:prstGeom prst="rect">
            <a:avLst/>
          </a:prstGeom>
        </p:spPr>
      </p:pic>
      <p:pic>
        <p:nvPicPr>
          <p:cNvPr id="17" name="Picture 16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3219" b="2884"/>
          <a:stretch/>
        </p:blipFill>
        <p:spPr>
          <a:xfrm>
            <a:off x="7020272" y="3518962"/>
            <a:ext cx="1780497" cy="11223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3968" y="2290708"/>
            <a:ext cx="2794716" cy="235632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08"/>
          <a:stretch/>
        </p:blipFill>
        <p:spPr>
          <a:xfrm>
            <a:off x="323528" y="2277192"/>
            <a:ext cx="1642113" cy="236984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5736" y="2276871"/>
            <a:ext cx="2808312" cy="23701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1" r="46597"/>
          <a:stretch/>
        </p:blipFill>
        <p:spPr>
          <a:xfrm>
            <a:off x="1572406" y="2276872"/>
            <a:ext cx="1172255" cy="237626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5952093"/>
            <a:ext cx="576064" cy="76459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5989999"/>
            <a:ext cx="1008112" cy="72559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1772816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F54C00"/>
                </a:solidFill>
              </a:rPr>
              <a:t>Talacre Holiday Park and Village (</a:t>
            </a:r>
            <a:r>
              <a:rPr lang="mr-IN" b="1" dirty="0">
                <a:solidFill>
                  <a:srgbClr val="F54C00"/>
                </a:solidFill>
                <a:latin typeface="Helvetica"/>
                <a:cs typeface="Helvetica"/>
              </a:rPr>
              <a:t>53°21'02.2"N 3°</a:t>
            </a:r>
            <a:r>
              <a:rPr lang="mr-IN" b="1" dirty="0" smtClean="0">
                <a:solidFill>
                  <a:srgbClr val="F54C00"/>
                </a:solidFill>
                <a:latin typeface="Helvetica"/>
                <a:cs typeface="Helvetica"/>
              </a:rPr>
              <a:t>19'19.6”W</a:t>
            </a:r>
            <a:r>
              <a:rPr lang="en-GB" b="1" dirty="0" smtClean="0">
                <a:solidFill>
                  <a:srgbClr val="F54C00"/>
                </a:solidFill>
              </a:rPr>
              <a:t>)</a:t>
            </a:r>
            <a:endParaRPr lang="en-GB" b="1" dirty="0">
              <a:solidFill>
                <a:srgbClr val="F54C00"/>
              </a:solidFill>
            </a:endParaRPr>
          </a:p>
        </p:txBody>
      </p:sp>
      <p:sp>
        <p:nvSpPr>
          <p:cNvPr id="16" name="Rectangle 7"/>
          <p:cNvSpPr txBox="1">
            <a:spLocks noChangeArrowheads="1"/>
          </p:cNvSpPr>
          <p:nvPr/>
        </p:nvSpPr>
        <p:spPr bwMode="auto">
          <a:xfrm>
            <a:off x="-36512" y="4725144"/>
            <a:ext cx="6300192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415B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70005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7E0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algn="ctr"/>
            <a:r>
              <a:rPr lang="en-GB" sz="1600" dirty="0" smtClean="0">
                <a:solidFill>
                  <a:schemeClr val="tx1"/>
                </a:solidFill>
              </a:rPr>
              <a:t>Holiday caravan park with a variety of services</a:t>
            </a:r>
          </a:p>
          <a:p>
            <a:pPr algn="ctr"/>
            <a:r>
              <a:rPr lang="en-GB" sz="1600" dirty="0" smtClean="0">
                <a:solidFill>
                  <a:schemeClr val="tx1"/>
                </a:solidFill>
              </a:rPr>
              <a:t>Adjacent village providing additional services to tourists</a:t>
            </a:r>
          </a:p>
          <a:p>
            <a:pPr algn="ctr"/>
            <a:r>
              <a:rPr lang="en-GB" sz="1600" dirty="0" smtClean="0">
                <a:solidFill>
                  <a:schemeClr val="tx1"/>
                </a:solidFill>
              </a:rPr>
              <a:t>Residential areas for long-term residents</a:t>
            </a:r>
          </a:p>
          <a:p>
            <a:pPr algn="ctr"/>
            <a:r>
              <a:rPr lang="en-GB" sz="1600" dirty="0" smtClean="0">
                <a:solidFill>
                  <a:schemeClr val="tx1"/>
                </a:solidFill>
              </a:rPr>
              <a:t>Direct access to Gronant and Talacre Dunes and the beach</a:t>
            </a:r>
          </a:p>
          <a:p>
            <a:pPr algn="ctr"/>
            <a:r>
              <a:rPr lang="en-GB" sz="1600" dirty="0">
                <a:solidFill>
                  <a:schemeClr val="tx1"/>
                </a:solidFill>
              </a:rPr>
              <a:t>Active management to relieve pressure (e.g., dune regeneration of current car park, development of new parking </a:t>
            </a:r>
            <a:r>
              <a:rPr lang="en-GB" sz="1600" dirty="0" smtClean="0">
                <a:solidFill>
                  <a:schemeClr val="tx1"/>
                </a:solidFill>
              </a:rPr>
              <a:t>facilities</a:t>
            </a:r>
          </a:p>
          <a:p>
            <a:pPr algn="ctr"/>
            <a:r>
              <a:rPr lang="en-GB" sz="1600" dirty="0" smtClean="0">
                <a:solidFill>
                  <a:schemeClr val="tx1"/>
                </a:solidFill>
              </a:rPr>
              <a:t>Close proximity to Point of Ayr Gas Terminal</a:t>
            </a: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1475656" y="307600"/>
            <a:ext cx="5424983" cy="1321200"/>
          </a:xfrm>
          <a:prstGeom prst="rect">
            <a:avLst/>
          </a:prstGeom>
          <a:solidFill>
            <a:srgbClr val="F54C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pPr algn="ctr"/>
            <a:r>
              <a:rPr lang="en-GB" altLang="en-US" sz="2500" b="1" dirty="0" smtClean="0">
                <a:solidFill>
                  <a:schemeClr val="bg1"/>
                </a:solidFill>
              </a:rPr>
              <a:t>Case Study</a:t>
            </a:r>
          </a:p>
          <a:p>
            <a:pPr algn="ctr">
              <a:lnSpc>
                <a:spcPct val="150000"/>
              </a:lnSpc>
            </a:pPr>
            <a:r>
              <a:rPr lang="en-GB" altLang="en-US" sz="2000" b="1" dirty="0" smtClean="0">
                <a:solidFill>
                  <a:schemeClr val="bg1"/>
                </a:solidFill>
              </a:rPr>
              <a:t>Point of Ayr, North Wales</a:t>
            </a:r>
            <a:endParaRPr lang="en-GB" altLang="en-US" sz="2000" b="1" dirty="0">
              <a:solidFill>
                <a:schemeClr val="bg1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26242" y="6021288"/>
            <a:ext cx="922022" cy="6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254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5952093"/>
            <a:ext cx="576064" cy="76459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5989999"/>
            <a:ext cx="1008112" cy="72559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198884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F54C00"/>
                </a:solidFill>
              </a:rPr>
              <a:t>Prestatyn </a:t>
            </a:r>
            <a:r>
              <a:rPr lang="en-GB" b="1" dirty="0" smtClean="0">
                <a:solidFill>
                  <a:srgbClr val="F54C00"/>
                </a:solidFill>
              </a:rPr>
              <a:t>Town (</a:t>
            </a:r>
            <a:r>
              <a:rPr lang="en-GB" b="1" dirty="0">
                <a:solidFill>
                  <a:srgbClr val="F54C00"/>
                </a:solidFill>
              </a:rPr>
              <a:t>53°20'30.3"N 3°24'54.5"W) </a:t>
            </a:r>
          </a:p>
        </p:txBody>
      </p:sp>
      <p:sp>
        <p:nvSpPr>
          <p:cNvPr id="16" name="Rectangle 7"/>
          <p:cNvSpPr txBox="1">
            <a:spLocks noChangeArrowheads="1"/>
          </p:cNvSpPr>
          <p:nvPr/>
        </p:nvSpPr>
        <p:spPr bwMode="auto">
          <a:xfrm>
            <a:off x="35496" y="5013176"/>
            <a:ext cx="6192688" cy="1772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415B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70005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7E0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algn="ctr"/>
            <a:r>
              <a:rPr lang="en-GB" sz="1600" dirty="0"/>
              <a:t>Denbighshire </a:t>
            </a:r>
            <a:r>
              <a:rPr lang="en-GB" sz="1600" dirty="0" smtClean="0"/>
              <a:t>coastal town </a:t>
            </a:r>
            <a:r>
              <a:rPr lang="en-GB" sz="1600" dirty="0"/>
              <a:t>between </a:t>
            </a:r>
            <a:r>
              <a:rPr lang="en-GB" sz="1600" dirty="0" err="1"/>
              <a:t>Talacre</a:t>
            </a:r>
            <a:r>
              <a:rPr lang="en-GB" sz="1600" dirty="0"/>
              <a:t> and </a:t>
            </a:r>
            <a:r>
              <a:rPr lang="en-GB" sz="1600" dirty="0" err="1" smtClean="0"/>
              <a:t>Rhyl</a:t>
            </a:r>
            <a:endParaRPr lang="en-GB" sz="1600" dirty="0" smtClean="0"/>
          </a:p>
          <a:p>
            <a:pPr algn="ctr"/>
            <a:r>
              <a:rPr lang="en-GB" sz="1600" dirty="0" smtClean="0"/>
              <a:t>Significant commercial, residential, and tourism infrastructure</a:t>
            </a:r>
          </a:p>
          <a:p>
            <a:pPr algn="ctr"/>
            <a:r>
              <a:rPr lang="en-GB" sz="1600" dirty="0" smtClean="0"/>
              <a:t>Heavily engineered coastline (e.g., </a:t>
            </a:r>
            <a:r>
              <a:rPr lang="en-GB" sz="1600" dirty="0" err="1" smtClean="0"/>
              <a:t>groynes</a:t>
            </a:r>
            <a:r>
              <a:rPr lang="en-GB" sz="1600" dirty="0" smtClean="0"/>
              <a:t>, sea walls, rock armour, flood gates, introduction of new beach material)</a:t>
            </a:r>
          </a:p>
          <a:p>
            <a:pPr algn="ctr"/>
            <a:r>
              <a:rPr lang="en-GB" sz="1600" dirty="0"/>
              <a:t>History of pluvial flooding from heavy rain / surface runoff </a:t>
            </a:r>
            <a:endParaRPr lang="en-GB" sz="1600" dirty="0" smtClean="0"/>
          </a:p>
          <a:p>
            <a:pPr algn="ctr"/>
            <a:r>
              <a:rPr lang="en-GB" sz="1600" dirty="0" smtClean="0"/>
              <a:t>With changing climate, risk of flooding is increasing</a:t>
            </a: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1475656" y="307600"/>
            <a:ext cx="5424983" cy="1321200"/>
          </a:xfrm>
          <a:prstGeom prst="rect">
            <a:avLst/>
          </a:prstGeom>
          <a:solidFill>
            <a:srgbClr val="F54C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pPr algn="ctr"/>
            <a:r>
              <a:rPr lang="en-GB" altLang="en-US" sz="2500" b="1" dirty="0" smtClean="0">
                <a:solidFill>
                  <a:schemeClr val="bg1"/>
                </a:solidFill>
              </a:rPr>
              <a:t>Case Study</a:t>
            </a:r>
          </a:p>
          <a:p>
            <a:pPr algn="ctr">
              <a:lnSpc>
                <a:spcPct val="150000"/>
              </a:lnSpc>
            </a:pPr>
            <a:r>
              <a:rPr lang="en-GB" altLang="en-US" sz="2000" b="1" dirty="0" smtClean="0">
                <a:solidFill>
                  <a:schemeClr val="bg1"/>
                </a:solidFill>
              </a:rPr>
              <a:t>Point of Ayr, North Wales</a:t>
            </a:r>
            <a:endParaRPr lang="en-GB" altLang="en-US" sz="2000" b="1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6242" y="6021288"/>
            <a:ext cx="922022" cy="673200"/>
          </a:xfrm>
          <a:prstGeom prst="rect">
            <a:avLst/>
          </a:prstGeom>
        </p:spPr>
      </p:pic>
      <p:pic>
        <p:nvPicPr>
          <p:cNvPr id="14" name="Picture 13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56"/>
          <a:stretch/>
        </p:blipFill>
        <p:spPr>
          <a:xfrm>
            <a:off x="5292080" y="2564904"/>
            <a:ext cx="2808312" cy="1319802"/>
          </a:xfrm>
          <a:prstGeom prst="rect">
            <a:avLst/>
          </a:prstGeom>
        </p:spPr>
      </p:pic>
      <p:pic>
        <p:nvPicPr>
          <p:cNvPr id="15" name="Picture 14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80" r="2579"/>
          <a:stretch/>
        </p:blipFill>
        <p:spPr>
          <a:xfrm>
            <a:off x="5292080" y="3872770"/>
            <a:ext cx="2806038" cy="112545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/>
          <a:srcRect t="2885" b="154"/>
          <a:stretch/>
        </p:blipFill>
        <p:spPr>
          <a:xfrm>
            <a:off x="3131840" y="2565878"/>
            <a:ext cx="2216818" cy="245356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9"/>
          <a:srcRect t="5593"/>
          <a:stretch/>
        </p:blipFill>
        <p:spPr>
          <a:xfrm>
            <a:off x="899592" y="2565878"/>
            <a:ext cx="2322091" cy="2447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357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5952093"/>
            <a:ext cx="576064" cy="76459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5989999"/>
            <a:ext cx="1008112" cy="72559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198884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F54C00"/>
                </a:solidFill>
              </a:rPr>
              <a:t>Gas </a:t>
            </a:r>
            <a:r>
              <a:rPr lang="en-GB" b="1" dirty="0">
                <a:solidFill>
                  <a:srgbClr val="F54C00"/>
                </a:solidFill>
              </a:rPr>
              <a:t>Colliery Quay Wall and Revetment (53°20'40.0"N 3°18'37.6"W) </a:t>
            </a:r>
          </a:p>
        </p:txBody>
      </p:sp>
      <p:sp>
        <p:nvSpPr>
          <p:cNvPr id="16" name="Rectangle 7"/>
          <p:cNvSpPr txBox="1">
            <a:spLocks noChangeArrowheads="1"/>
          </p:cNvSpPr>
          <p:nvPr/>
        </p:nvSpPr>
        <p:spPr bwMode="auto">
          <a:xfrm>
            <a:off x="-36512" y="5157192"/>
            <a:ext cx="6192688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415B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70005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7E0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algn="ctr"/>
            <a:r>
              <a:rPr lang="en-GB" sz="1600" dirty="0" smtClean="0">
                <a:solidFill>
                  <a:schemeClr val="tx1"/>
                </a:solidFill>
              </a:rPr>
              <a:t>South (quay wall) and east (revetment) of former colliery site</a:t>
            </a:r>
          </a:p>
          <a:p>
            <a:pPr algn="ctr"/>
            <a:r>
              <a:rPr lang="en-GB" sz="1600" dirty="0">
                <a:solidFill>
                  <a:schemeClr val="tx1"/>
                </a:solidFill>
              </a:rPr>
              <a:t>Quay wall: ~220 m </a:t>
            </a:r>
            <a:r>
              <a:rPr lang="en-GB" sz="1600" dirty="0" smtClean="0">
                <a:solidFill>
                  <a:schemeClr val="tx1"/>
                </a:solidFill>
              </a:rPr>
              <a:t>long / Revetment</a:t>
            </a:r>
            <a:r>
              <a:rPr lang="en-GB" sz="1600" dirty="0">
                <a:solidFill>
                  <a:schemeClr val="tx1"/>
                </a:solidFill>
              </a:rPr>
              <a:t>: 10-m wide rock </a:t>
            </a:r>
            <a:r>
              <a:rPr lang="en-GB" sz="1600" dirty="0" smtClean="0">
                <a:solidFill>
                  <a:schemeClr val="tx1"/>
                </a:solidFill>
              </a:rPr>
              <a:t>armour</a:t>
            </a:r>
          </a:p>
          <a:p>
            <a:pPr algn="ctr"/>
            <a:r>
              <a:rPr lang="en-GB" sz="1600" dirty="0" smtClean="0">
                <a:solidFill>
                  <a:schemeClr val="tx1"/>
                </a:solidFill>
              </a:rPr>
              <a:t>Hard coastal engineering protects industrial &amp; residential areas </a:t>
            </a:r>
          </a:p>
          <a:p>
            <a:pPr algn="ctr"/>
            <a:r>
              <a:rPr lang="en-GB" sz="1600" dirty="0">
                <a:solidFill>
                  <a:schemeClr val="tx1"/>
                </a:solidFill>
              </a:rPr>
              <a:t>Surrounded by protected habitats (SSSIs) and used for </a:t>
            </a:r>
            <a:r>
              <a:rPr lang="en-GB" sz="1600" dirty="0" smtClean="0">
                <a:solidFill>
                  <a:schemeClr val="tx1"/>
                </a:solidFill>
              </a:rPr>
              <a:t>leisure</a:t>
            </a:r>
          </a:p>
          <a:p>
            <a:pPr algn="ctr"/>
            <a:r>
              <a:rPr lang="en-GB" sz="1600" dirty="0" smtClean="0">
                <a:solidFill>
                  <a:schemeClr val="tx1"/>
                </a:solidFill>
              </a:rPr>
              <a:t>Actively managed by Point of Ayr Gas Terminal</a:t>
            </a: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1475656" y="307600"/>
            <a:ext cx="5424983" cy="1321200"/>
          </a:xfrm>
          <a:prstGeom prst="rect">
            <a:avLst/>
          </a:prstGeom>
          <a:solidFill>
            <a:srgbClr val="F54C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pPr algn="ctr"/>
            <a:r>
              <a:rPr lang="en-GB" altLang="en-US" sz="2500" b="1" dirty="0" smtClean="0">
                <a:solidFill>
                  <a:schemeClr val="bg1"/>
                </a:solidFill>
              </a:rPr>
              <a:t>Case Study</a:t>
            </a:r>
          </a:p>
          <a:p>
            <a:pPr algn="ctr">
              <a:lnSpc>
                <a:spcPct val="150000"/>
              </a:lnSpc>
            </a:pPr>
            <a:r>
              <a:rPr lang="en-GB" altLang="en-US" sz="2000" b="1" dirty="0" smtClean="0">
                <a:solidFill>
                  <a:schemeClr val="bg1"/>
                </a:solidFill>
              </a:rPr>
              <a:t>Point of Ayr, North Wales</a:t>
            </a:r>
            <a:endParaRPr lang="en-GB" altLang="en-US" sz="2000" b="1" dirty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6242" y="6021288"/>
            <a:ext cx="922022" cy="6732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/>
          <a:srcRect t="1905"/>
          <a:stretch/>
        </p:blipFill>
        <p:spPr>
          <a:xfrm>
            <a:off x="3119359" y="2564904"/>
            <a:ext cx="2532761" cy="2445420"/>
          </a:xfrm>
          <a:prstGeom prst="rect">
            <a:avLst/>
          </a:prstGeom>
        </p:spPr>
      </p:pic>
      <p:pic>
        <p:nvPicPr>
          <p:cNvPr id="22" name="Picture 21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2564904"/>
            <a:ext cx="1800200" cy="1009276"/>
          </a:xfrm>
          <a:prstGeom prst="rect">
            <a:avLst/>
          </a:prstGeom>
        </p:spPr>
      </p:pic>
      <p:pic>
        <p:nvPicPr>
          <p:cNvPr id="23" name="Picture 22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2565432"/>
            <a:ext cx="2887220" cy="2447215"/>
          </a:xfrm>
          <a:prstGeom prst="rect">
            <a:avLst/>
          </a:prstGeom>
          <a:noFill/>
          <a:ln w="38100" cmpd="sng">
            <a:noFill/>
          </a:ln>
        </p:spPr>
      </p:pic>
      <p:sp>
        <p:nvSpPr>
          <p:cNvPr id="24" name="Rectangle 23"/>
          <p:cNvSpPr/>
          <p:nvPr/>
        </p:nvSpPr>
        <p:spPr>
          <a:xfrm>
            <a:off x="4055463" y="3645024"/>
            <a:ext cx="792088" cy="720080"/>
          </a:xfrm>
          <a:prstGeom prst="rect">
            <a:avLst/>
          </a:prstGeom>
          <a:noFill/>
          <a:ln w="50800">
            <a:solidFill>
              <a:srgbClr val="F54C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6" r="19951" b="3275"/>
          <a:stretch/>
        </p:blipFill>
        <p:spPr>
          <a:xfrm>
            <a:off x="7164288" y="3562263"/>
            <a:ext cx="1440160" cy="1450913"/>
          </a:xfrm>
          <a:prstGeom prst="rect">
            <a:avLst/>
          </a:prstGeom>
        </p:spPr>
      </p:pic>
      <p:pic>
        <p:nvPicPr>
          <p:cNvPr id="27" name="Picture 26"/>
          <p:cNvPicPr/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71" r="24293"/>
          <a:stretch/>
        </p:blipFill>
        <p:spPr>
          <a:xfrm>
            <a:off x="5156246" y="2564904"/>
            <a:ext cx="2054955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830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"/>
          <p:cNvSpPr txBox="1">
            <a:spLocks noChangeArrowheads="1"/>
          </p:cNvSpPr>
          <p:nvPr/>
        </p:nvSpPr>
        <p:spPr bwMode="auto">
          <a:xfrm>
            <a:off x="1475656" y="307600"/>
            <a:ext cx="5424983" cy="1321200"/>
          </a:xfrm>
          <a:prstGeom prst="rect">
            <a:avLst/>
          </a:prstGeom>
          <a:solidFill>
            <a:srgbClr val="F54C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pPr algn="ctr"/>
            <a:r>
              <a:rPr lang="en-GB" altLang="en-US" sz="2500" b="1" dirty="0" smtClean="0">
                <a:solidFill>
                  <a:schemeClr val="bg1"/>
                </a:solidFill>
              </a:rPr>
              <a:t>Pre-Fieldwork Activities</a:t>
            </a:r>
          </a:p>
          <a:p>
            <a:pPr algn="ctr">
              <a:lnSpc>
                <a:spcPct val="150000"/>
              </a:lnSpc>
            </a:pPr>
            <a:r>
              <a:rPr lang="en-GB" altLang="en-US" sz="2000" b="1" dirty="0" smtClean="0">
                <a:solidFill>
                  <a:schemeClr val="bg1"/>
                </a:solidFill>
              </a:rPr>
              <a:t>Research Questions &amp; Hypotheses</a:t>
            </a:r>
            <a:endParaRPr lang="en-GB" altLang="en-US" sz="2000" b="1" dirty="0">
              <a:solidFill>
                <a:schemeClr val="bg1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5952093"/>
            <a:ext cx="576064" cy="76459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5989999"/>
            <a:ext cx="1008112" cy="72559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" y="2492896"/>
            <a:ext cx="53640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797E01"/>
                </a:solidFill>
              </a:rPr>
              <a:t>For example:</a:t>
            </a:r>
            <a:endParaRPr lang="en-GB" sz="1600" b="1" i="1" dirty="0">
              <a:solidFill>
                <a:srgbClr val="797E01"/>
              </a:solidFill>
            </a:endParaRPr>
          </a:p>
        </p:txBody>
      </p:sp>
      <p:sp>
        <p:nvSpPr>
          <p:cNvPr id="12" name="Rectangle 7"/>
          <p:cNvSpPr txBox="1">
            <a:spLocks noChangeArrowheads="1"/>
          </p:cNvSpPr>
          <p:nvPr/>
        </p:nvSpPr>
        <p:spPr bwMode="auto">
          <a:xfrm>
            <a:off x="144016" y="2852936"/>
            <a:ext cx="5076056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415B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70005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7E0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lvl="0" algn="ctr"/>
            <a:r>
              <a:rPr lang="en-GB" sz="1600" dirty="0"/>
              <a:t>Number of competing coastal pressures as a function of population density</a:t>
            </a:r>
          </a:p>
          <a:p>
            <a:pPr lvl="0" algn="ctr"/>
            <a:r>
              <a:rPr lang="en-GB" sz="1600" dirty="0"/>
              <a:t>Differences in coastal management approaches from different stakeholders (e.g., big industry vs. local residents vs. local government). </a:t>
            </a:r>
          </a:p>
          <a:p>
            <a:pPr algn="ctr"/>
            <a:endParaRPr lang="en-GB" sz="1600" dirty="0" smtClean="0"/>
          </a:p>
        </p:txBody>
      </p:sp>
      <p:sp>
        <p:nvSpPr>
          <p:cNvPr id="13" name="Rectangle 12"/>
          <p:cNvSpPr/>
          <p:nvPr/>
        </p:nvSpPr>
        <p:spPr>
          <a:xfrm>
            <a:off x="0" y="1844824"/>
            <a:ext cx="60121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 smtClean="0">
                <a:solidFill>
                  <a:srgbClr val="F54C00"/>
                </a:solidFill>
              </a:rPr>
              <a:t>Research should be framed around scientific questions &amp; hypotheses</a:t>
            </a:r>
            <a:endParaRPr lang="en-GB" b="1" i="1" dirty="0">
              <a:solidFill>
                <a:srgbClr val="F54C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20272" y="3717032"/>
            <a:ext cx="1762141" cy="1766635"/>
          </a:xfrm>
          <a:prstGeom prst="ellipse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20272" y="2060848"/>
            <a:ext cx="1869742" cy="1872995"/>
          </a:xfrm>
          <a:prstGeom prst="ellipse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9832" y="4365104"/>
            <a:ext cx="1847892" cy="1844824"/>
          </a:xfrm>
          <a:prstGeom prst="ellipse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5576" y="4252568"/>
            <a:ext cx="2412453" cy="2416792"/>
          </a:xfrm>
          <a:prstGeom prst="ellipse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8064" y="2348880"/>
            <a:ext cx="2664296" cy="2659128"/>
          </a:xfrm>
          <a:prstGeom prst="ellipse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26242" y="6021288"/>
            <a:ext cx="922022" cy="6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292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5952093"/>
            <a:ext cx="576064" cy="76459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5989999"/>
            <a:ext cx="1008112" cy="725592"/>
          </a:xfrm>
          <a:prstGeom prst="rect">
            <a:avLst/>
          </a:prstGeom>
        </p:spPr>
      </p:pic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1475656" y="307600"/>
            <a:ext cx="5424983" cy="1321200"/>
          </a:xfrm>
          <a:prstGeom prst="rect">
            <a:avLst/>
          </a:prstGeom>
          <a:solidFill>
            <a:srgbClr val="F54C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pPr algn="ctr"/>
            <a:r>
              <a:rPr lang="en-GB" altLang="en-US" sz="2500" b="1" dirty="0" smtClean="0">
                <a:solidFill>
                  <a:schemeClr val="bg1"/>
                </a:solidFill>
              </a:rPr>
              <a:t>Pre-Fieldwork Activities</a:t>
            </a:r>
          </a:p>
          <a:p>
            <a:pPr algn="ctr">
              <a:lnSpc>
                <a:spcPct val="150000"/>
              </a:lnSpc>
            </a:pPr>
            <a:r>
              <a:rPr lang="en-GB" altLang="en-US" sz="2000" b="1" dirty="0" smtClean="0">
                <a:solidFill>
                  <a:schemeClr val="bg1"/>
                </a:solidFill>
              </a:rPr>
              <a:t>Site Selection</a:t>
            </a:r>
            <a:endParaRPr lang="en-GB" altLang="en-US" sz="2000" b="1" dirty="0">
              <a:solidFill>
                <a:schemeClr val="bg1"/>
              </a:solidFill>
            </a:endParaRPr>
          </a:p>
        </p:txBody>
      </p:sp>
      <p:sp>
        <p:nvSpPr>
          <p:cNvPr id="16" name="Rectangle 7"/>
          <p:cNvSpPr txBox="1">
            <a:spLocks noChangeArrowheads="1"/>
          </p:cNvSpPr>
          <p:nvPr/>
        </p:nvSpPr>
        <p:spPr bwMode="auto">
          <a:xfrm>
            <a:off x="0" y="3551530"/>
            <a:ext cx="9144000" cy="1533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415B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70005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7E0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lvl="0" algn="ctr"/>
            <a:r>
              <a:rPr lang="en-GB" sz="1600" dirty="0" smtClean="0"/>
              <a:t>Residential areas</a:t>
            </a:r>
          </a:p>
          <a:p>
            <a:pPr lvl="0" algn="ctr"/>
            <a:r>
              <a:rPr lang="en-GB" sz="1600" dirty="0" smtClean="0"/>
              <a:t>Commercial areas</a:t>
            </a:r>
          </a:p>
          <a:p>
            <a:pPr lvl="0" algn="ctr"/>
            <a:r>
              <a:rPr lang="en-GB" sz="1600" dirty="0" smtClean="0"/>
              <a:t>Tourist attractions &amp; facilities</a:t>
            </a:r>
          </a:p>
          <a:p>
            <a:pPr lvl="0" algn="ctr"/>
            <a:r>
              <a:rPr lang="en-GB" sz="1600" dirty="0" smtClean="0"/>
              <a:t>Industrial sites</a:t>
            </a:r>
          </a:p>
          <a:p>
            <a:pPr lvl="0" algn="ctr"/>
            <a:r>
              <a:rPr lang="en-GB" sz="1600" dirty="0" smtClean="0"/>
              <a:t>Protected areas (e.g., SSSIs, historical sites, cultural sites)</a:t>
            </a:r>
            <a:endParaRPr lang="en-GB" sz="1600" dirty="0"/>
          </a:p>
        </p:txBody>
      </p:sp>
      <p:sp>
        <p:nvSpPr>
          <p:cNvPr id="17" name="Rectangle 16"/>
          <p:cNvSpPr/>
          <p:nvPr/>
        </p:nvSpPr>
        <p:spPr>
          <a:xfrm>
            <a:off x="0" y="2298358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>
                <a:solidFill>
                  <a:srgbClr val="797E01"/>
                </a:solidFill>
              </a:rPr>
              <a:t>C</a:t>
            </a:r>
            <a:r>
              <a:rPr lang="en-GB" sz="1600" b="1" dirty="0" smtClean="0">
                <a:solidFill>
                  <a:srgbClr val="797E01"/>
                </a:solidFill>
              </a:rPr>
              <a:t>oastal areas hosting competing human interests</a:t>
            </a:r>
            <a:endParaRPr lang="en-GB" sz="1600" b="1" dirty="0">
              <a:solidFill>
                <a:srgbClr val="797E0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2924944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797E01"/>
                </a:solidFill>
              </a:rPr>
              <a:t>For example, sites containing two or more of the following:</a:t>
            </a:r>
            <a:endParaRPr lang="en-GB" sz="1600" b="1" dirty="0">
              <a:solidFill>
                <a:srgbClr val="797E0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6242" y="6021288"/>
            <a:ext cx="922022" cy="6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939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5952093"/>
            <a:ext cx="576064" cy="76459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5989999"/>
            <a:ext cx="1008112" cy="725592"/>
          </a:xfrm>
          <a:prstGeom prst="rect">
            <a:avLst/>
          </a:prstGeom>
        </p:spPr>
      </p:pic>
      <p:sp>
        <p:nvSpPr>
          <p:cNvPr id="24" name="Rectangle 7"/>
          <p:cNvSpPr txBox="1">
            <a:spLocks noChangeArrowheads="1"/>
          </p:cNvSpPr>
          <p:nvPr/>
        </p:nvSpPr>
        <p:spPr bwMode="auto">
          <a:xfrm>
            <a:off x="72008" y="4437112"/>
            <a:ext cx="6012160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415B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70005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7E0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lvl="0" algn="ctr"/>
            <a:r>
              <a:rPr lang="en-GB" sz="1600" dirty="0"/>
              <a:t>Location on global and UK scale </a:t>
            </a:r>
            <a:r>
              <a:rPr lang="en-GB" sz="1600" dirty="0" smtClean="0"/>
              <a:t>maps (political and topographical)</a:t>
            </a:r>
            <a:endParaRPr lang="en-GB" sz="1600" dirty="0"/>
          </a:p>
          <a:p>
            <a:pPr lvl="0" algn="ctr"/>
            <a:r>
              <a:rPr lang="en-GB" sz="1600" dirty="0"/>
              <a:t>Current and past Ordnance Survey </a:t>
            </a:r>
            <a:r>
              <a:rPr lang="en-GB" sz="1600" dirty="0" smtClean="0"/>
              <a:t>maps</a:t>
            </a:r>
            <a:endParaRPr lang="en-GB" sz="1600" dirty="0"/>
          </a:p>
          <a:p>
            <a:pPr lvl="0" algn="ctr"/>
            <a:r>
              <a:rPr lang="en-GB" sz="1600" dirty="0"/>
              <a:t>Geological map of the study area</a:t>
            </a:r>
          </a:p>
          <a:p>
            <a:pPr lvl="0" algn="ctr"/>
            <a:r>
              <a:rPr lang="en-GB" sz="1600" dirty="0"/>
              <a:t>Current and past aerial </a:t>
            </a:r>
            <a:r>
              <a:rPr lang="en-GB" sz="1600" dirty="0" smtClean="0"/>
              <a:t>/satellite </a:t>
            </a:r>
            <a:r>
              <a:rPr lang="en-GB" sz="1600" dirty="0"/>
              <a:t>images </a:t>
            </a:r>
            <a:endParaRPr lang="en-GB" sz="1600" dirty="0" smtClean="0"/>
          </a:p>
          <a:p>
            <a:pPr lvl="0" algn="ctr"/>
            <a:r>
              <a:rPr lang="en-GB" sz="1600" dirty="0" smtClean="0"/>
              <a:t>Maps </a:t>
            </a:r>
            <a:r>
              <a:rPr lang="en-GB" sz="1600" dirty="0"/>
              <a:t>of designated (i.e., protected) areas in and around the field area</a:t>
            </a:r>
          </a:p>
          <a:p>
            <a:pPr lvl="0" algn="ctr"/>
            <a:r>
              <a:rPr lang="en-GB" sz="1600" dirty="0"/>
              <a:t>Environment </a:t>
            </a:r>
            <a:r>
              <a:rPr lang="en-GB" sz="1600" dirty="0" smtClean="0"/>
              <a:t>Agency </a:t>
            </a:r>
            <a:r>
              <a:rPr lang="en-GB" sz="1600" dirty="0"/>
              <a:t>coastal erosion maps of target </a:t>
            </a:r>
            <a:r>
              <a:rPr lang="en-GB" sz="1600" dirty="0" smtClean="0"/>
              <a:t>areas</a:t>
            </a:r>
            <a:endParaRPr lang="en-GB" sz="1600" dirty="0"/>
          </a:p>
        </p:txBody>
      </p:sp>
      <p:sp>
        <p:nvSpPr>
          <p:cNvPr id="35" name="Rectangle 34"/>
          <p:cNvSpPr/>
          <p:nvPr/>
        </p:nvSpPr>
        <p:spPr>
          <a:xfrm>
            <a:off x="864096" y="4077072"/>
            <a:ext cx="44999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797E01"/>
                </a:solidFill>
              </a:rPr>
              <a:t>For example:</a:t>
            </a:r>
            <a:endParaRPr lang="en-GB" sz="1600" b="1" i="1" dirty="0">
              <a:solidFill>
                <a:srgbClr val="797E01"/>
              </a:solidFill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1475656" y="307600"/>
            <a:ext cx="5424983" cy="1321200"/>
          </a:xfrm>
          <a:prstGeom prst="rect">
            <a:avLst/>
          </a:prstGeom>
          <a:solidFill>
            <a:srgbClr val="F54C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pPr algn="ctr"/>
            <a:r>
              <a:rPr lang="en-GB" altLang="en-US" sz="2500" b="1" dirty="0" smtClean="0">
                <a:solidFill>
                  <a:schemeClr val="bg1"/>
                </a:solidFill>
              </a:rPr>
              <a:t>Pre-Fieldwork Activities</a:t>
            </a:r>
          </a:p>
          <a:p>
            <a:pPr algn="ctr">
              <a:lnSpc>
                <a:spcPct val="150000"/>
              </a:lnSpc>
            </a:pPr>
            <a:r>
              <a:rPr lang="en-GB" altLang="en-US" sz="2000" b="1" dirty="0" smtClean="0">
                <a:solidFill>
                  <a:schemeClr val="bg1"/>
                </a:solidFill>
              </a:rPr>
              <a:t>Metadata: Cartography</a:t>
            </a:r>
            <a:endParaRPr lang="en-GB" altLang="en-US" sz="2000" b="1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92080" y="1845568"/>
            <a:ext cx="2851891" cy="2851891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4" name="Picture 1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08038" y="3717032"/>
            <a:ext cx="2145184" cy="2147501"/>
          </a:xfrm>
          <a:prstGeom prst="ellipse">
            <a:avLst/>
          </a:prstGeom>
          <a:noFill/>
          <a:ln>
            <a:noFill/>
          </a:ln>
        </p:spPr>
      </p:pic>
      <p:sp>
        <p:nvSpPr>
          <p:cNvPr id="16" name="Rectangle 15"/>
          <p:cNvSpPr/>
          <p:nvPr/>
        </p:nvSpPr>
        <p:spPr>
          <a:xfrm>
            <a:off x="467544" y="1916832"/>
            <a:ext cx="49685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797E01"/>
                </a:solidFill>
              </a:rPr>
              <a:t>Use maps to identify:</a:t>
            </a:r>
            <a:endParaRPr lang="en-GB" sz="1600" b="1" i="1" dirty="0">
              <a:solidFill>
                <a:srgbClr val="797E01"/>
              </a:solidFill>
            </a:endParaRPr>
          </a:p>
        </p:txBody>
      </p:sp>
      <p:sp>
        <p:nvSpPr>
          <p:cNvPr id="17" name="Rectangle 7"/>
          <p:cNvSpPr txBox="1">
            <a:spLocks noChangeArrowheads="1"/>
          </p:cNvSpPr>
          <p:nvPr/>
        </p:nvSpPr>
        <p:spPr bwMode="auto">
          <a:xfrm>
            <a:off x="35496" y="2348880"/>
            <a:ext cx="5256584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415B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70005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7E0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algn="ctr"/>
            <a:r>
              <a:rPr lang="en-GB" sz="1600" dirty="0"/>
              <a:t>L</a:t>
            </a:r>
            <a:r>
              <a:rPr lang="en-GB" sz="1600" dirty="0" smtClean="0"/>
              <a:t>ocal </a:t>
            </a:r>
            <a:r>
              <a:rPr lang="en-GB" sz="1600" dirty="0"/>
              <a:t>and regional scale coastal </a:t>
            </a:r>
            <a:r>
              <a:rPr lang="en-GB" sz="1600" dirty="0" smtClean="0"/>
              <a:t>morphology</a:t>
            </a:r>
          </a:p>
          <a:p>
            <a:pPr algn="ctr"/>
            <a:r>
              <a:rPr lang="en-GB" sz="1600" dirty="0"/>
              <a:t>G</a:t>
            </a:r>
            <a:r>
              <a:rPr lang="en-GB" sz="1600" dirty="0" smtClean="0"/>
              <a:t>eological </a:t>
            </a:r>
            <a:r>
              <a:rPr lang="en-GB" sz="1600" dirty="0"/>
              <a:t>setting and </a:t>
            </a:r>
            <a:r>
              <a:rPr lang="en-GB" sz="1600" dirty="0" smtClean="0"/>
              <a:t>impacts on </a:t>
            </a:r>
            <a:r>
              <a:rPr lang="en-GB" sz="1600" dirty="0"/>
              <a:t>coastal </a:t>
            </a:r>
            <a:r>
              <a:rPr lang="en-GB" sz="1600" dirty="0" smtClean="0"/>
              <a:t>evolution</a:t>
            </a:r>
          </a:p>
          <a:p>
            <a:pPr algn="ctr"/>
            <a:r>
              <a:rPr lang="en-GB" sz="1600" dirty="0"/>
              <a:t>P</a:t>
            </a:r>
            <a:r>
              <a:rPr lang="en-GB" sz="1600" dirty="0" smtClean="0"/>
              <a:t>roximal </a:t>
            </a:r>
            <a:r>
              <a:rPr lang="en-GB" sz="1600" dirty="0"/>
              <a:t>natural features/</a:t>
            </a:r>
            <a:r>
              <a:rPr lang="en-GB" sz="1600" dirty="0" smtClean="0"/>
              <a:t>processes</a:t>
            </a:r>
          </a:p>
          <a:p>
            <a:pPr algn="ctr"/>
            <a:r>
              <a:rPr lang="en-GB" sz="1600" dirty="0"/>
              <a:t>T</a:t>
            </a:r>
            <a:r>
              <a:rPr lang="en-GB" sz="1600" dirty="0" smtClean="0"/>
              <a:t>ypes </a:t>
            </a:r>
            <a:r>
              <a:rPr lang="en-GB" sz="1600" dirty="0"/>
              <a:t>of land use and human </a:t>
            </a:r>
            <a:r>
              <a:rPr lang="en-GB" sz="1600" dirty="0" smtClean="0"/>
              <a:t>infrastructure</a:t>
            </a:r>
          </a:p>
          <a:p>
            <a:pPr algn="ctr"/>
            <a:r>
              <a:rPr lang="en-GB" sz="1600" dirty="0"/>
              <a:t>L</a:t>
            </a:r>
            <a:r>
              <a:rPr lang="en-GB" sz="1600" dirty="0" smtClean="0"/>
              <a:t>and </a:t>
            </a:r>
            <a:r>
              <a:rPr lang="en-GB" sz="1600" dirty="0"/>
              <a:t>use </a:t>
            </a:r>
            <a:r>
              <a:rPr lang="en-GB" sz="1600" dirty="0" smtClean="0"/>
              <a:t>change </a:t>
            </a:r>
            <a:r>
              <a:rPr lang="en-GB" sz="1600" dirty="0"/>
              <a:t>over </a:t>
            </a:r>
            <a:r>
              <a:rPr lang="en-GB" sz="1600" dirty="0" smtClean="0"/>
              <a:t>time</a:t>
            </a:r>
            <a:endParaRPr lang="en-GB" sz="16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6242" y="6021288"/>
            <a:ext cx="922022" cy="6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57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8" descr="puntia echios - Santa Fe, Galapagos.jpg"/>
          <p:cNvSpPr>
            <a:spLocks noChangeAspect="1" noChangeArrowheads="1"/>
          </p:cNvSpPr>
          <p:nvPr/>
        </p:nvSpPr>
        <p:spPr bwMode="auto">
          <a:xfrm>
            <a:off x="179512" y="188640"/>
            <a:ext cx="8096250" cy="1103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5952093"/>
            <a:ext cx="576064" cy="76459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5989999"/>
            <a:ext cx="1008112" cy="725592"/>
          </a:xfrm>
          <a:prstGeom prst="rect">
            <a:avLst/>
          </a:prstGeom>
        </p:spPr>
      </p:pic>
      <p:sp>
        <p:nvSpPr>
          <p:cNvPr id="20" name="Rectangle 7"/>
          <p:cNvSpPr txBox="1">
            <a:spLocks noChangeArrowheads="1"/>
          </p:cNvSpPr>
          <p:nvPr/>
        </p:nvSpPr>
        <p:spPr bwMode="auto">
          <a:xfrm>
            <a:off x="467544" y="2492896"/>
            <a:ext cx="3635896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415B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70005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7E0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algn="ctr"/>
            <a:r>
              <a:rPr lang="en-GB" sz="1600" dirty="0"/>
              <a:t>Environment Agency records and </a:t>
            </a:r>
            <a:r>
              <a:rPr lang="en-GB" sz="1600" dirty="0" smtClean="0"/>
              <a:t>information</a:t>
            </a:r>
          </a:p>
          <a:p>
            <a:pPr algn="ctr"/>
            <a:r>
              <a:rPr lang="en-GB" sz="1600" dirty="0"/>
              <a:t>T</a:t>
            </a:r>
            <a:r>
              <a:rPr lang="en-GB" sz="1600" dirty="0" smtClean="0"/>
              <a:t>idal records</a:t>
            </a:r>
            <a:endParaRPr lang="en-GB" sz="1600" dirty="0"/>
          </a:p>
          <a:p>
            <a:pPr algn="ctr"/>
            <a:r>
              <a:rPr lang="en-GB" sz="1600" dirty="0"/>
              <a:t>F</a:t>
            </a:r>
            <a:r>
              <a:rPr lang="en-GB" sz="1600" dirty="0" smtClean="0"/>
              <a:t>lood </a:t>
            </a:r>
            <a:r>
              <a:rPr lang="en-GB" sz="1600" dirty="0"/>
              <a:t>risk </a:t>
            </a:r>
            <a:r>
              <a:rPr lang="en-GB" sz="1600" dirty="0" smtClean="0"/>
              <a:t>maps</a:t>
            </a:r>
            <a:endParaRPr lang="en-GB" sz="1600" dirty="0"/>
          </a:p>
          <a:p>
            <a:pPr algn="ctr"/>
            <a:r>
              <a:rPr lang="en-GB" sz="1600" dirty="0" smtClean="0"/>
              <a:t>Media reports </a:t>
            </a:r>
          </a:p>
          <a:p>
            <a:pPr algn="ctr"/>
            <a:r>
              <a:rPr lang="en-GB" sz="1600" dirty="0"/>
              <a:t>P</a:t>
            </a:r>
            <a:r>
              <a:rPr lang="en-GB" sz="1600" dirty="0" smtClean="0"/>
              <a:t>lanning applications</a:t>
            </a:r>
          </a:p>
          <a:p>
            <a:pPr algn="ctr"/>
            <a:r>
              <a:rPr lang="en-GB" sz="1600" dirty="0"/>
              <a:t>L</a:t>
            </a:r>
            <a:r>
              <a:rPr lang="en-GB" sz="1600" dirty="0" smtClean="0"/>
              <a:t>ocal </a:t>
            </a:r>
            <a:r>
              <a:rPr lang="en-GB" sz="1600" dirty="0"/>
              <a:t>guides and </a:t>
            </a:r>
            <a:r>
              <a:rPr lang="en-GB" sz="1600" dirty="0" smtClean="0"/>
              <a:t>publications</a:t>
            </a:r>
          </a:p>
        </p:txBody>
      </p:sp>
      <p:sp>
        <p:nvSpPr>
          <p:cNvPr id="7" name="Rectangle 6"/>
          <p:cNvSpPr/>
          <p:nvPr/>
        </p:nvSpPr>
        <p:spPr>
          <a:xfrm>
            <a:off x="251520" y="5085184"/>
            <a:ext cx="46440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>
                <a:solidFill>
                  <a:srgbClr val="797E01"/>
                </a:solidFill>
              </a:rPr>
              <a:t>e.g., </a:t>
            </a:r>
            <a:r>
              <a:rPr lang="en-GB" sz="1600" b="1" dirty="0" smtClean="0">
                <a:solidFill>
                  <a:srgbClr val="797E01"/>
                </a:solidFill>
              </a:rPr>
              <a:t>Press coverage of local coastal flooding</a:t>
            </a: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1475656" y="307600"/>
            <a:ext cx="5424983" cy="1321200"/>
          </a:xfrm>
          <a:prstGeom prst="rect">
            <a:avLst/>
          </a:prstGeom>
          <a:solidFill>
            <a:srgbClr val="F54C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pPr algn="ctr"/>
            <a:r>
              <a:rPr lang="en-GB" altLang="en-US" sz="2500" b="1" dirty="0" smtClean="0">
                <a:solidFill>
                  <a:schemeClr val="bg1"/>
                </a:solidFill>
              </a:rPr>
              <a:t>Pre-Fieldwork Activities</a:t>
            </a:r>
          </a:p>
          <a:p>
            <a:pPr algn="ctr">
              <a:lnSpc>
                <a:spcPct val="150000"/>
              </a:lnSpc>
            </a:pPr>
            <a:r>
              <a:rPr lang="en-GB" altLang="en-US" sz="2000" b="1" dirty="0" smtClean="0">
                <a:solidFill>
                  <a:schemeClr val="bg1"/>
                </a:solidFill>
              </a:rPr>
              <a:t>Metadata: Other Secondary Data Sources</a:t>
            </a:r>
            <a:endParaRPr lang="en-GB" altLang="en-US" sz="2000" b="1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32228" y="2060848"/>
            <a:ext cx="3567975" cy="3567975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6242" y="6021288"/>
            <a:ext cx="922022" cy="6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85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5952093"/>
            <a:ext cx="576064" cy="76459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5989999"/>
            <a:ext cx="1008112" cy="72559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5496" y="6165304"/>
            <a:ext cx="6048672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u="sng" dirty="0" smtClean="0">
                <a:hlinkClick r:id="rId5"/>
              </a:rPr>
              <a:t>https</a:t>
            </a:r>
            <a:r>
              <a:rPr lang="en-GB" sz="1600" u="sng" dirty="0">
                <a:hlinkClick r:id="rId5"/>
              </a:rPr>
              <a:t>://www.rgs.org/schools/teaching-resources/sampling-techniques/</a:t>
            </a:r>
            <a:endParaRPr lang="en-GB" sz="1600" dirty="0"/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1475656" y="307600"/>
            <a:ext cx="5424983" cy="1321200"/>
          </a:xfrm>
          <a:prstGeom prst="rect">
            <a:avLst/>
          </a:prstGeom>
          <a:solidFill>
            <a:srgbClr val="F54C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pPr algn="ctr"/>
            <a:r>
              <a:rPr lang="en-GB" altLang="en-US" sz="2500" b="1" dirty="0" smtClean="0">
                <a:solidFill>
                  <a:schemeClr val="bg1"/>
                </a:solidFill>
              </a:rPr>
              <a:t>Pre-Fieldwork Activities</a:t>
            </a:r>
          </a:p>
          <a:p>
            <a:pPr algn="ctr">
              <a:lnSpc>
                <a:spcPct val="150000"/>
              </a:lnSpc>
            </a:pPr>
            <a:r>
              <a:rPr lang="en-GB" altLang="en-US" sz="2000" b="1" dirty="0" smtClean="0">
                <a:solidFill>
                  <a:schemeClr val="bg1"/>
                </a:solidFill>
              </a:rPr>
              <a:t>Research Techniques</a:t>
            </a:r>
            <a:endParaRPr lang="en-GB" altLang="en-US" sz="2000" b="1" dirty="0">
              <a:solidFill>
                <a:schemeClr val="bg1"/>
              </a:solidFill>
            </a:endParaRPr>
          </a:p>
        </p:txBody>
      </p:sp>
      <p:sp>
        <p:nvSpPr>
          <p:cNvPr id="14" name="Rectangle 7"/>
          <p:cNvSpPr txBox="1">
            <a:spLocks noChangeArrowheads="1"/>
          </p:cNvSpPr>
          <p:nvPr/>
        </p:nvSpPr>
        <p:spPr bwMode="auto">
          <a:xfrm>
            <a:off x="0" y="2204864"/>
            <a:ext cx="9144000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415B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70005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7E0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algn="ctr"/>
            <a:r>
              <a:rPr lang="en-GB" sz="1600" dirty="0" smtClean="0"/>
              <a:t>Dependent </a:t>
            </a:r>
            <a:r>
              <a:rPr lang="en-GB" sz="1600" dirty="0"/>
              <a:t>on field area/ </a:t>
            </a:r>
            <a:r>
              <a:rPr lang="en-GB" sz="1600" dirty="0" smtClean="0"/>
              <a:t>field sites</a:t>
            </a:r>
            <a:endParaRPr lang="en-GB" sz="1600" dirty="0"/>
          </a:p>
          <a:p>
            <a:pPr lvl="0" algn="ctr"/>
            <a:r>
              <a:rPr lang="en-GB" sz="1600" dirty="0" smtClean="0"/>
              <a:t>Dependent on features &amp; processes to measure</a:t>
            </a:r>
          </a:p>
          <a:p>
            <a:pPr lvl="0" algn="ctr"/>
            <a:r>
              <a:rPr lang="en-GB" sz="1600" dirty="0" smtClean="0"/>
              <a:t>Dependent on research questions and hypotheses</a:t>
            </a:r>
          </a:p>
          <a:p>
            <a:pPr lvl="0" algn="ctr"/>
            <a:r>
              <a:rPr lang="en-GB" sz="1600" dirty="0" smtClean="0"/>
              <a:t>Dependent on spatial and temporal scales of study</a:t>
            </a:r>
          </a:p>
          <a:p>
            <a:pPr lvl="0" algn="ctr"/>
            <a:r>
              <a:rPr lang="en-GB" sz="1600" dirty="0" smtClean="0"/>
              <a:t>Dependent on available resources (i.e., time, money, expertise)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1844824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797E01"/>
                </a:solidFill>
              </a:rPr>
              <a:t>No ‘one size fits all’</a:t>
            </a:r>
            <a:endParaRPr lang="en-GB" sz="1600" b="1" i="1" dirty="0">
              <a:solidFill>
                <a:srgbClr val="797E01"/>
              </a:solidFill>
            </a:endParaRPr>
          </a:p>
        </p:txBody>
      </p:sp>
      <p:pic>
        <p:nvPicPr>
          <p:cNvPr id="17" name="Picture 16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944014"/>
            <a:ext cx="1879854" cy="1879854"/>
          </a:xfrm>
          <a:prstGeom prst="ellipse">
            <a:avLst/>
          </a:prstGeom>
        </p:spPr>
      </p:pic>
      <p:pic>
        <p:nvPicPr>
          <p:cNvPr id="19" name="Picture 18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789" y="3876780"/>
            <a:ext cx="1874326" cy="1874326"/>
          </a:xfrm>
          <a:prstGeom prst="ellipse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3938950"/>
            <a:ext cx="1896211" cy="1896211"/>
          </a:xfrm>
          <a:prstGeom prst="ellipse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26242" y="6021288"/>
            <a:ext cx="922022" cy="6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883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5952093"/>
            <a:ext cx="576064" cy="76459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5989999"/>
            <a:ext cx="1008112" cy="725592"/>
          </a:xfrm>
          <a:prstGeom prst="rect">
            <a:avLst/>
          </a:prstGeom>
        </p:spPr>
      </p:pic>
      <p:sp>
        <p:nvSpPr>
          <p:cNvPr id="16" name="Rectangle 7"/>
          <p:cNvSpPr txBox="1">
            <a:spLocks noChangeArrowheads="1"/>
          </p:cNvSpPr>
          <p:nvPr/>
        </p:nvSpPr>
        <p:spPr bwMode="auto">
          <a:xfrm>
            <a:off x="0" y="2204864"/>
            <a:ext cx="5868144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54C00"/>
              </a:buClr>
              <a:buSzPct val="70000"/>
              <a:buFont typeface="Wingdings" pitchFamily="2" charset="2"/>
              <a:buChar char="¢"/>
              <a:defRPr sz="3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1415B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70005"/>
              </a:buClr>
              <a:buChar char="•"/>
              <a:defRPr sz="2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97E01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40160"/>
              </a:buClr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algn="ctr"/>
            <a:r>
              <a:rPr lang="en-GB" sz="1600" dirty="0" smtClean="0"/>
              <a:t>Dependent on time available</a:t>
            </a:r>
          </a:p>
          <a:p>
            <a:pPr algn="ctr"/>
            <a:r>
              <a:rPr lang="en-GB" sz="1600" dirty="0" smtClean="0"/>
              <a:t>Dependent on number of sites &amp; transit times</a:t>
            </a:r>
          </a:p>
          <a:p>
            <a:pPr algn="ctr"/>
            <a:r>
              <a:rPr lang="en-GB" sz="1600" dirty="0" smtClean="0"/>
              <a:t>Dependent on number of team members</a:t>
            </a:r>
          </a:p>
          <a:p>
            <a:pPr algn="ctr"/>
            <a:r>
              <a:rPr lang="en-GB" sz="1600" dirty="0" smtClean="0"/>
              <a:t>Dependent on data collection techniques</a:t>
            </a:r>
          </a:p>
          <a:p>
            <a:pPr algn="ctr"/>
            <a:r>
              <a:rPr lang="en-GB" sz="1600" dirty="0" smtClean="0"/>
              <a:t>Mitigate impacts </a:t>
            </a:r>
            <a:r>
              <a:rPr lang="en-GB" sz="1600" dirty="0"/>
              <a:t>of activities on the local environment and </a:t>
            </a:r>
            <a:r>
              <a:rPr lang="en-GB" sz="1600" dirty="0" smtClean="0"/>
              <a:t>habitats, particularly in protected areas (e.g., SSSIs); for example, keep to established paths </a:t>
            </a:r>
          </a:p>
          <a:p>
            <a:pPr algn="ctr"/>
            <a:endParaRPr lang="en-GB" sz="1600" dirty="0" smtClean="0"/>
          </a:p>
        </p:txBody>
      </p:sp>
      <p:sp>
        <p:nvSpPr>
          <p:cNvPr id="12" name="Rectangle 11"/>
          <p:cNvSpPr/>
          <p:nvPr/>
        </p:nvSpPr>
        <p:spPr>
          <a:xfrm>
            <a:off x="211517" y="1835532"/>
            <a:ext cx="58006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 smtClean="0">
                <a:solidFill>
                  <a:srgbClr val="F54C00"/>
                </a:solidFill>
              </a:rPr>
              <a:t>Field Plan</a:t>
            </a:r>
            <a:endParaRPr lang="en-GB" b="1" dirty="0">
              <a:solidFill>
                <a:srgbClr val="F54C00"/>
              </a:solidFill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1475656" y="307600"/>
            <a:ext cx="5424983" cy="1321200"/>
          </a:xfrm>
          <a:prstGeom prst="rect">
            <a:avLst/>
          </a:prstGeom>
          <a:solidFill>
            <a:srgbClr val="F54C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pPr algn="ctr"/>
            <a:r>
              <a:rPr lang="en-GB" altLang="en-US" sz="2500" b="1" dirty="0" smtClean="0">
                <a:solidFill>
                  <a:schemeClr val="bg1"/>
                </a:solidFill>
              </a:rPr>
              <a:t>Pre-Fieldwork Activities</a:t>
            </a:r>
          </a:p>
          <a:p>
            <a:pPr algn="ctr">
              <a:lnSpc>
                <a:spcPct val="150000"/>
              </a:lnSpc>
            </a:pPr>
            <a:r>
              <a:rPr lang="en-GB" altLang="en-US" sz="2000" b="1" dirty="0" smtClean="0">
                <a:solidFill>
                  <a:schemeClr val="bg1"/>
                </a:solidFill>
              </a:rPr>
              <a:t>Logistical Planning</a:t>
            </a:r>
            <a:endParaRPr lang="en-GB" altLang="en-US" sz="20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544" y="4329368"/>
            <a:ext cx="2372019" cy="2379943"/>
          </a:xfrm>
          <a:prstGeom prst="ellipse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4319776"/>
            <a:ext cx="2383312" cy="2358640"/>
          </a:xfrm>
          <a:prstGeom prst="ellipse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452" y="2060848"/>
            <a:ext cx="2905727" cy="2905727"/>
          </a:xfrm>
          <a:prstGeom prst="ellipse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6242" y="6021288"/>
            <a:ext cx="922022" cy="6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857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Roles LS in championing skills">
  <a:themeElements>
    <a:clrScheme name="RGS-IBG master slide 8">
      <a:dk1>
        <a:srgbClr val="000000"/>
      </a:dk1>
      <a:lt1>
        <a:srgbClr val="FFFFFF"/>
      </a:lt1>
      <a:dk2>
        <a:srgbClr val="000000"/>
      </a:dk2>
      <a:lt2>
        <a:srgbClr val="666699"/>
      </a:lt2>
      <a:accent1>
        <a:srgbClr val="FF9900"/>
      </a:accent1>
      <a:accent2>
        <a:srgbClr val="FF0000"/>
      </a:accent2>
      <a:accent3>
        <a:srgbClr val="FFFFFF"/>
      </a:accent3>
      <a:accent4>
        <a:srgbClr val="000000"/>
      </a:accent4>
      <a:accent5>
        <a:srgbClr val="FFCAAA"/>
      </a:accent5>
      <a:accent6>
        <a:srgbClr val="E70000"/>
      </a:accent6>
      <a:hlink>
        <a:srgbClr val="336699"/>
      </a:hlink>
      <a:folHlink>
        <a:srgbClr val="808080"/>
      </a:folHlink>
    </a:clrScheme>
    <a:fontScheme name="RGS-IBG master slide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GS-IBG master slide 1">
        <a:dk1>
          <a:srgbClr val="25252F"/>
        </a:dk1>
        <a:lt1>
          <a:srgbClr val="9999FF"/>
        </a:lt1>
        <a:dk2>
          <a:srgbClr val="000000"/>
        </a:dk2>
        <a:lt2>
          <a:srgbClr val="FFFFFF"/>
        </a:lt2>
        <a:accent1>
          <a:srgbClr val="3366FF"/>
        </a:accent1>
        <a:accent2>
          <a:srgbClr val="003399"/>
        </a:accent2>
        <a:accent3>
          <a:srgbClr val="AAAAAA"/>
        </a:accent3>
        <a:accent4>
          <a:srgbClr val="8282DA"/>
        </a:accent4>
        <a:accent5>
          <a:srgbClr val="ADB8FF"/>
        </a:accent5>
        <a:accent6>
          <a:srgbClr val="002D8A"/>
        </a:accent6>
        <a:hlink>
          <a:srgbClr val="0099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GS-IBG master slide 2">
        <a:dk1>
          <a:srgbClr val="314183"/>
        </a:dk1>
        <a:lt1>
          <a:srgbClr val="FFFFFF"/>
        </a:lt1>
        <a:dk2>
          <a:srgbClr val="0B1E45"/>
        </a:dk2>
        <a:lt2>
          <a:srgbClr val="FFFFFF"/>
        </a:lt2>
        <a:accent1>
          <a:srgbClr val="6666FF"/>
        </a:accent1>
        <a:accent2>
          <a:srgbClr val="0066FF"/>
        </a:accent2>
        <a:accent3>
          <a:srgbClr val="AAABB0"/>
        </a:accent3>
        <a:accent4>
          <a:srgbClr val="DADADA"/>
        </a:accent4>
        <a:accent5>
          <a:srgbClr val="B8B8FF"/>
        </a:accent5>
        <a:accent6>
          <a:srgbClr val="005CE7"/>
        </a:accent6>
        <a:hlink>
          <a:srgbClr val="0066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GS-IBG master slide 3">
        <a:dk1>
          <a:srgbClr val="194349"/>
        </a:dk1>
        <a:lt1>
          <a:srgbClr val="FFFFCC"/>
        </a:lt1>
        <a:dk2>
          <a:srgbClr val="006666"/>
        </a:dk2>
        <a:lt2>
          <a:srgbClr val="FFFFFF"/>
        </a:lt2>
        <a:accent1>
          <a:srgbClr val="99CC00"/>
        </a:accent1>
        <a:accent2>
          <a:srgbClr val="00B6B2"/>
        </a:accent2>
        <a:accent3>
          <a:srgbClr val="AAB8B8"/>
        </a:accent3>
        <a:accent4>
          <a:srgbClr val="DADAAE"/>
        </a:accent4>
        <a:accent5>
          <a:srgbClr val="CAE2AA"/>
        </a:accent5>
        <a:accent6>
          <a:srgbClr val="00A5A1"/>
        </a:accent6>
        <a:hlink>
          <a:srgbClr val="669900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GS-IBG master slide 4">
        <a:dk1>
          <a:srgbClr val="194349"/>
        </a:dk1>
        <a:lt1>
          <a:srgbClr val="FFFFCC"/>
        </a:lt1>
        <a:dk2>
          <a:srgbClr val="0000FF"/>
        </a:dk2>
        <a:lt2>
          <a:srgbClr val="FFFFFF"/>
        </a:lt2>
        <a:accent1>
          <a:srgbClr val="0099FF"/>
        </a:accent1>
        <a:accent2>
          <a:srgbClr val="33CC33"/>
        </a:accent2>
        <a:accent3>
          <a:srgbClr val="AAAAFF"/>
        </a:accent3>
        <a:accent4>
          <a:srgbClr val="DADAAE"/>
        </a:accent4>
        <a:accent5>
          <a:srgbClr val="AACAFF"/>
        </a:accent5>
        <a:accent6>
          <a:srgbClr val="2DB92D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GS-IBG master slide 5">
        <a:dk1>
          <a:srgbClr val="194349"/>
        </a:dk1>
        <a:lt1>
          <a:srgbClr val="FFFFCC"/>
        </a:lt1>
        <a:dk2>
          <a:srgbClr val="72A497"/>
        </a:dk2>
        <a:lt2>
          <a:srgbClr val="000000"/>
        </a:lt2>
        <a:accent1>
          <a:srgbClr val="805D32"/>
        </a:accent1>
        <a:accent2>
          <a:srgbClr val="7D2F3C"/>
        </a:accent2>
        <a:accent3>
          <a:srgbClr val="BCCFC9"/>
        </a:accent3>
        <a:accent4>
          <a:srgbClr val="DADAAE"/>
        </a:accent4>
        <a:accent5>
          <a:srgbClr val="C0B6AD"/>
        </a:accent5>
        <a:accent6>
          <a:srgbClr val="712A35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GS-IBG master slide 6">
        <a:dk1>
          <a:srgbClr val="1C1C1C"/>
        </a:dk1>
        <a:lt1>
          <a:srgbClr val="FFFFFF"/>
        </a:lt1>
        <a:dk2>
          <a:srgbClr val="710F0F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BB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666699"/>
        </a:hlink>
        <a:folHlink>
          <a:srgbClr val="99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GS-IBG master slide 7">
        <a:dk1>
          <a:srgbClr val="336666"/>
        </a:dk1>
        <a:lt1>
          <a:srgbClr val="FFFFFF"/>
        </a:lt1>
        <a:dk2>
          <a:srgbClr val="000000"/>
        </a:dk2>
        <a:lt2>
          <a:srgbClr val="666699"/>
        </a:lt2>
        <a:accent1>
          <a:srgbClr val="99CCCC"/>
        </a:accent1>
        <a:accent2>
          <a:srgbClr val="CCCCCC"/>
        </a:accent2>
        <a:accent3>
          <a:srgbClr val="FFFFFF"/>
        </a:accent3>
        <a:accent4>
          <a:srgbClr val="2A5656"/>
        </a:accent4>
        <a:accent5>
          <a:srgbClr val="CAE2E2"/>
        </a:accent5>
        <a:accent6>
          <a:srgbClr val="B9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GS-IBG master slide 8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336699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GS-IBG master slide 9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CC33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B98A00"/>
        </a:accent6>
        <a:hlink>
          <a:srgbClr val="CC66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GS-IBG master slide 10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666699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B8CA"/>
        </a:accent5>
        <a:accent6>
          <a:srgbClr val="8A8AE7"/>
        </a:accent6>
        <a:hlink>
          <a:srgbClr val="3366FF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Roles LS in championing skills</Template>
  <TotalTime>12452</TotalTime>
  <Words>4009</Words>
  <Application>Microsoft Macintosh PowerPoint</Application>
  <PresentationFormat>On-screen Show (4:3)</PresentationFormat>
  <Paragraphs>445</Paragraphs>
  <Slides>34</Slides>
  <Notes>34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Roles LS in championing skills</vt:lpstr>
      <vt:lpstr>Integrating Professional River Study Techniques into School Fieldwork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Roles of LS in championing HSS skills</dc:title>
  <dc:creator>Rita Gardner</dc:creator>
  <cp:lastModifiedBy>Author A</cp:lastModifiedBy>
  <cp:revision>514</cp:revision>
  <cp:lastPrinted>2017-01-24T12:09:05Z</cp:lastPrinted>
  <dcterms:created xsi:type="dcterms:W3CDTF">2017-01-25T09:00:10Z</dcterms:created>
  <dcterms:modified xsi:type="dcterms:W3CDTF">2018-11-15T16:33:44Z</dcterms:modified>
</cp:coreProperties>
</file>