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9" r:id="rId2"/>
    <p:sldId id="263" r:id="rId3"/>
    <p:sldId id="267" r:id="rId4"/>
    <p:sldId id="265" r:id="rId5"/>
    <p:sldId id="257" r:id="rId6"/>
    <p:sldId id="266"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FF"/>
    <a:srgbClr val="FFCCFF"/>
    <a:srgbClr val="FF9933"/>
    <a:srgbClr val="FF5544"/>
    <a:srgbClr val="66CC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BBF834-3AE7-469A-B9E4-24AE5B169C18}" v="1" dt="2026-09-08T11:43:55.1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4" d="100"/>
          <a:sy n="104" d="100"/>
        </p:scale>
        <p:origin x="83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ce Matthews" userId="4ee330a3-a37e-49b9-9bca-1a7885278486" providerId="ADAL" clId="{FAE8B7CA-F0F3-48CF-A85F-C948AEE1BDE9}"/>
    <pc:docChg chg="modSld">
      <pc:chgData name="Alice Matthews" userId="4ee330a3-a37e-49b9-9bca-1a7885278486" providerId="ADAL" clId="{FAE8B7CA-F0F3-48CF-A85F-C948AEE1BDE9}" dt="2026-09-08T11:43:55.162" v="0"/>
      <pc:docMkLst>
        <pc:docMk/>
      </pc:docMkLst>
      <pc:sldChg chg="modSp">
        <pc:chgData name="Alice Matthews" userId="4ee330a3-a37e-49b9-9bca-1a7885278486" providerId="ADAL" clId="{FAE8B7CA-F0F3-48CF-A85F-C948AEE1BDE9}" dt="2026-09-08T11:43:55.162" v="0"/>
        <pc:sldMkLst>
          <pc:docMk/>
          <pc:sldMk cId="2995535356" sldId="266"/>
        </pc:sldMkLst>
        <pc:graphicFrameChg chg="mod">
          <ac:chgData name="Alice Matthews" userId="4ee330a3-a37e-49b9-9bca-1a7885278486" providerId="ADAL" clId="{FAE8B7CA-F0F3-48CF-A85F-C948AEE1BDE9}" dt="2026-09-08T11:43:55.162" v="0"/>
          <ac:graphicFrameMkLst>
            <pc:docMk/>
            <pc:sldMk cId="2995535356" sldId="266"/>
            <ac:graphicFrameMk id="8" creationId="{02CBABA3-DC64-DA05-C0C5-A423EA3D5AE7}"/>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10AF10-5EE5-484C-9047-A5E2358A7639}" type="datetimeFigureOut">
              <a:rPr lang="en-GB" smtClean="0"/>
              <a:t>25/09/2026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9C68F5-DCAC-46CD-A43A-15449D11BB52}" type="slidenum">
              <a:rPr lang="en-GB" smtClean="0"/>
              <a:t>‹#›</a:t>
            </a:fld>
            <a:endParaRPr lang="en-GB"/>
          </a:p>
        </p:txBody>
      </p:sp>
    </p:spTree>
    <p:extLst>
      <p:ext uri="{BB962C8B-B14F-4D97-AF65-F5344CB8AC3E}">
        <p14:creationId xmlns:p14="http://schemas.microsoft.com/office/powerpoint/2010/main" val="1875362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9C68F5-DCAC-46CD-A43A-15449D11BB52}" type="slidenum">
              <a:rPr lang="en-GB" smtClean="0"/>
              <a:t>1</a:t>
            </a:fld>
            <a:endParaRPr lang="en-GB"/>
          </a:p>
        </p:txBody>
      </p:sp>
    </p:spTree>
    <p:extLst>
      <p:ext uri="{BB962C8B-B14F-4D97-AF65-F5344CB8AC3E}">
        <p14:creationId xmlns:p14="http://schemas.microsoft.com/office/powerpoint/2010/main" val="3190702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9C68F5-DCAC-46CD-A43A-15449D11BB52}" type="slidenum">
              <a:rPr lang="en-GB" smtClean="0"/>
              <a:t>2</a:t>
            </a:fld>
            <a:endParaRPr lang="en-GB"/>
          </a:p>
        </p:txBody>
      </p:sp>
    </p:spTree>
    <p:extLst>
      <p:ext uri="{BB962C8B-B14F-4D97-AF65-F5344CB8AC3E}">
        <p14:creationId xmlns:p14="http://schemas.microsoft.com/office/powerpoint/2010/main" val="826218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6F79D-2456-7C7E-C6D4-B4A062E727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4BE203-58B2-F3F0-C8DF-E705FCEA01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2DF379-89BA-D732-0426-5DB95198A6A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8FA918F-B8C0-4A5D-A2B3-EA2407F2CF03}"/>
              </a:ext>
            </a:extLst>
          </p:cNvPr>
          <p:cNvSpPr>
            <a:spLocks noGrp="1"/>
          </p:cNvSpPr>
          <p:nvPr>
            <p:ph type="sldNum" sz="quarter" idx="5"/>
          </p:nvPr>
        </p:nvSpPr>
        <p:spPr/>
        <p:txBody>
          <a:bodyPr/>
          <a:lstStyle/>
          <a:p>
            <a:fld id="{B09C68F5-DCAC-46CD-A43A-15449D11BB52}" type="slidenum">
              <a:rPr lang="en-GB" smtClean="0"/>
              <a:t>3</a:t>
            </a:fld>
            <a:endParaRPr lang="en-GB"/>
          </a:p>
        </p:txBody>
      </p:sp>
    </p:spTree>
    <p:extLst>
      <p:ext uri="{BB962C8B-B14F-4D97-AF65-F5344CB8AC3E}">
        <p14:creationId xmlns:p14="http://schemas.microsoft.com/office/powerpoint/2010/main" val="386186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B7C4D-ED35-E95E-5F62-9D76FE5202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A793CB-AAAC-4EDB-9A4E-89AF884960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BC05C0-8B68-EC1C-6010-2D1BDDE6427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B293F00-F9B7-D07A-002B-069EFDD01EB7}"/>
              </a:ext>
            </a:extLst>
          </p:cNvPr>
          <p:cNvSpPr>
            <a:spLocks noGrp="1"/>
          </p:cNvSpPr>
          <p:nvPr>
            <p:ph type="sldNum" sz="quarter" idx="5"/>
          </p:nvPr>
        </p:nvSpPr>
        <p:spPr/>
        <p:txBody>
          <a:bodyPr/>
          <a:lstStyle/>
          <a:p>
            <a:fld id="{B09C68F5-DCAC-46CD-A43A-15449D11BB52}" type="slidenum">
              <a:rPr lang="en-GB" smtClean="0"/>
              <a:t>4</a:t>
            </a:fld>
            <a:endParaRPr lang="en-GB"/>
          </a:p>
        </p:txBody>
      </p:sp>
    </p:spTree>
    <p:extLst>
      <p:ext uri="{BB962C8B-B14F-4D97-AF65-F5344CB8AC3E}">
        <p14:creationId xmlns:p14="http://schemas.microsoft.com/office/powerpoint/2010/main" val="732610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36B17-A45F-0FB5-3AB2-FEE79D05B9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68DE853-4872-1B1A-97A4-65CFEB4016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1757578-9875-DA1D-96FD-4162828C5B8A}"/>
              </a:ext>
            </a:extLst>
          </p:cNvPr>
          <p:cNvSpPr>
            <a:spLocks noGrp="1"/>
          </p:cNvSpPr>
          <p:nvPr>
            <p:ph type="dt" sz="half" idx="10"/>
          </p:nvPr>
        </p:nvSpPr>
        <p:spPr/>
        <p:txBody>
          <a:bodyPr/>
          <a:lstStyle/>
          <a:p>
            <a:fld id="{DDF7AE0C-F2AF-4EC2-9D66-339CD51CD120}" type="datetimeFigureOut">
              <a:rPr lang="en-GB" smtClean="0"/>
              <a:t>25/09/2026</a:t>
            </a:fld>
            <a:endParaRPr lang="en-GB"/>
          </a:p>
        </p:txBody>
      </p:sp>
      <p:sp>
        <p:nvSpPr>
          <p:cNvPr id="5" name="Footer Placeholder 4">
            <a:extLst>
              <a:ext uri="{FF2B5EF4-FFF2-40B4-BE49-F238E27FC236}">
                <a16:creationId xmlns:a16="http://schemas.microsoft.com/office/drawing/2014/main" id="{35CF69FB-BA41-247B-5806-9ACF94AF015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295757-9C4A-6BE6-2FA2-29C5695990DA}"/>
              </a:ext>
            </a:extLst>
          </p:cNvPr>
          <p:cNvSpPr>
            <a:spLocks noGrp="1"/>
          </p:cNvSpPr>
          <p:nvPr>
            <p:ph type="sldNum" sz="quarter" idx="12"/>
          </p:nvPr>
        </p:nvSpPr>
        <p:spPr/>
        <p:txBody>
          <a:bodyPr/>
          <a:lstStyle/>
          <a:p>
            <a:fld id="{7813148A-4427-4B0F-B0B4-647E22DAB71E}" type="slidenum">
              <a:rPr lang="en-GB" smtClean="0"/>
              <a:t>‹#›</a:t>
            </a:fld>
            <a:endParaRPr lang="en-GB"/>
          </a:p>
        </p:txBody>
      </p:sp>
    </p:spTree>
    <p:extLst>
      <p:ext uri="{BB962C8B-B14F-4D97-AF65-F5344CB8AC3E}">
        <p14:creationId xmlns:p14="http://schemas.microsoft.com/office/powerpoint/2010/main" val="3620602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4DF29-912F-8FD4-7431-625CE9EC5E6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C8E5076-9317-F855-5855-B18CC9402C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5578AF-D762-1172-B9A0-4F8F96037B1B}"/>
              </a:ext>
            </a:extLst>
          </p:cNvPr>
          <p:cNvSpPr>
            <a:spLocks noGrp="1"/>
          </p:cNvSpPr>
          <p:nvPr>
            <p:ph type="dt" sz="half" idx="10"/>
          </p:nvPr>
        </p:nvSpPr>
        <p:spPr/>
        <p:txBody>
          <a:bodyPr/>
          <a:lstStyle/>
          <a:p>
            <a:fld id="{DDF7AE0C-F2AF-4EC2-9D66-339CD51CD120}" type="datetimeFigureOut">
              <a:rPr lang="en-GB" smtClean="0"/>
              <a:t>25/09/2026</a:t>
            </a:fld>
            <a:endParaRPr lang="en-GB"/>
          </a:p>
        </p:txBody>
      </p:sp>
      <p:sp>
        <p:nvSpPr>
          <p:cNvPr id="5" name="Footer Placeholder 4">
            <a:extLst>
              <a:ext uri="{FF2B5EF4-FFF2-40B4-BE49-F238E27FC236}">
                <a16:creationId xmlns:a16="http://schemas.microsoft.com/office/drawing/2014/main" id="{5B647561-C05E-2110-D4E3-980582D6F5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841360-A930-3B78-F3EA-B59757245E6D}"/>
              </a:ext>
            </a:extLst>
          </p:cNvPr>
          <p:cNvSpPr>
            <a:spLocks noGrp="1"/>
          </p:cNvSpPr>
          <p:nvPr>
            <p:ph type="sldNum" sz="quarter" idx="12"/>
          </p:nvPr>
        </p:nvSpPr>
        <p:spPr/>
        <p:txBody>
          <a:bodyPr/>
          <a:lstStyle/>
          <a:p>
            <a:fld id="{7813148A-4427-4B0F-B0B4-647E22DAB71E}" type="slidenum">
              <a:rPr lang="en-GB" smtClean="0"/>
              <a:t>‹#›</a:t>
            </a:fld>
            <a:endParaRPr lang="en-GB"/>
          </a:p>
        </p:txBody>
      </p:sp>
    </p:spTree>
    <p:extLst>
      <p:ext uri="{BB962C8B-B14F-4D97-AF65-F5344CB8AC3E}">
        <p14:creationId xmlns:p14="http://schemas.microsoft.com/office/powerpoint/2010/main" val="1140614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30800-90F0-1A6B-CF83-739B8502097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62B5767-2038-A2F3-A587-4DB7FC82C09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C6C885-CE82-AB62-29E2-CF6BA350362F}"/>
              </a:ext>
            </a:extLst>
          </p:cNvPr>
          <p:cNvSpPr>
            <a:spLocks noGrp="1"/>
          </p:cNvSpPr>
          <p:nvPr>
            <p:ph type="dt" sz="half" idx="10"/>
          </p:nvPr>
        </p:nvSpPr>
        <p:spPr/>
        <p:txBody>
          <a:bodyPr/>
          <a:lstStyle/>
          <a:p>
            <a:fld id="{DDF7AE0C-F2AF-4EC2-9D66-339CD51CD120}" type="datetimeFigureOut">
              <a:rPr lang="en-GB" smtClean="0"/>
              <a:t>25/09/2026</a:t>
            </a:fld>
            <a:endParaRPr lang="en-GB"/>
          </a:p>
        </p:txBody>
      </p:sp>
      <p:sp>
        <p:nvSpPr>
          <p:cNvPr id="5" name="Footer Placeholder 4">
            <a:extLst>
              <a:ext uri="{FF2B5EF4-FFF2-40B4-BE49-F238E27FC236}">
                <a16:creationId xmlns:a16="http://schemas.microsoft.com/office/drawing/2014/main" id="{3B8BDEE1-1061-8E53-C560-5CA9660F020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D43707-B1FC-872B-42CB-1E708ECEAFF0}"/>
              </a:ext>
            </a:extLst>
          </p:cNvPr>
          <p:cNvSpPr>
            <a:spLocks noGrp="1"/>
          </p:cNvSpPr>
          <p:nvPr>
            <p:ph type="sldNum" sz="quarter" idx="12"/>
          </p:nvPr>
        </p:nvSpPr>
        <p:spPr/>
        <p:txBody>
          <a:bodyPr/>
          <a:lstStyle/>
          <a:p>
            <a:fld id="{7813148A-4427-4B0F-B0B4-647E22DAB71E}" type="slidenum">
              <a:rPr lang="en-GB" smtClean="0"/>
              <a:t>‹#›</a:t>
            </a:fld>
            <a:endParaRPr lang="en-GB"/>
          </a:p>
        </p:txBody>
      </p:sp>
    </p:spTree>
    <p:extLst>
      <p:ext uri="{BB962C8B-B14F-4D97-AF65-F5344CB8AC3E}">
        <p14:creationId xmlns:p14="http://schemas.microsoft.com/office/powerpoint/2010/main" val="1818022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CD441-74AD-082D-0E25-AD3CBC87FAF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AC415CF-B6F1-FE7F-F625-B2CDAD5FB2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89F10C7-0AA7-3702-AC43-D8EEC171DD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30CA47B-793C-8DBC-73F8-1A1A949A1B63}"/>
              </a:ext>
            </a:extLst>
          </p:cNvPr>
          <p:cNvSpPr>
            <a:spLocks noGrp="1"/>
          </p:cNvSpPr>
          <p:nvPr>
            <p:ph type="dt" sz="half" idx="10"/>
          </p:nvPr>
        </p:nvSpPr>
        <p:spPr/>
        <p:txBody>
          <a:bodyPr/>
          <a:lstStyle/>
          <a:p>
            <a:fld id="{DDF7AE0C-F2AF-4EC2-9D66-339CD51CD120}" type="datetimeFigureOut">
              <a:rPr lang="en-GB" smtClean="0"/>
              <a:t>25/09/2026</a:t>
            </a:fld>
            <a:endParaRPr lang="en-GB"/>
          </a:p>
        </p:txBody>
      </p:sp>
      <p:sp>
        <p:nvSpPr>
          <p:cNvPr id="6" name="Footer Placeholder 5">
            <a:extLst>
              <a:ext uri="{FF2B5EF4-FFF2-40B4-BE49-F238E27FC236}">
                <a16:creationId xmlns:a16="http://schemas.microsoft.com/office/drawing/2014/main" id="{7CD20394-3609-50F3-C359-293DA1F8F0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FED8E5-341D-8BE9-2032-01481E5B4A20}"/>
              </a:ext>
            </a:extLst>
          </p:cNvPr>
          <p:cNvSpPr>
            <a:spLocks noGrp="1"/>
          </p:cNvSpPr>
          <p:nvPr>
            <p:ph type="sldNum" sz="quarter" idx="12"/>
          </p:nvPr>
        </p:nvSpPr>
        <p:spPr/>
        <p:txBody>
          <a:bodyPr/>
          <a:lstStyle/>
          <a:p>
            <a:fld id="{7813148A-4427-4B0F-B0B4-647E22DAB71E}" type="slidenum">
              <a:rPr lang="en-GB" smtClean="0"/>
              <a:t>‹#›</a:t>
            </a:fld>
            <a:endParaRPr lang="en-GB"/>
          </a:p>
        </p:txBody>
      </p:sp>
    </p:spTree>
    <p:extLst>
      <p:ext uri="{BB962C8B-B14F-4D97-AF65-F5344CB8AC3E}">
        <p14:creationId xmlns:p14="http://schemas.microsoft.com/office/powerpoint/2010/main" val="2416004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25C51-C9F0-CD55-B142-D5C8E365771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17CF45D-F943-9E80-92D0-28C8ABE549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D7C19A-1CE5-19B2-4881-70F5B17D43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7C6C473-BD44-C9D5-2B75-D863D554F4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57C24F-2237-0493-0223-49D8816FDB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BF847C4-182E-7869-A963-CE5AC098FCB1}"/>
              </a:ext>
            </a:extLst>
          </p:cNvPr>
          <p:cNvSpPr>
            <a:spLocks noGrp="1"/>
          </p:cNvSpPr>
          <p:nvPr>
            <p:ph type="dt" sz="half" idx="10"/>
          </p:nvPr>
        </p:nvSpPr>
        <p:spPr/>
        <p:txBody>
          <a:bodyPr/>
          <a:lstStyle/>
          <a:p>
            <a:fld id="{DDF7AE0C-F2AF-4EC2-9D66-339CD51CD120}" type="datetimeFigureOut">
              <a:rPr lang="en-GB" smtClean="0"/>
              <a:t>25/09/2026</a:t>
            </a:fld>
            <a:endParaRPr lang="en-GB"/>
          </a:p>
        </p:txBody>
      </p:sp>
      <p:sp>
        <p:nvSpPr>
          <p:cNvPr id="8" name="Footer Placeholder 7">
            <a:extLst>
              <a:ext uri="{FF2B5EF4-FFF2-40B4-BE49-F238E27FC236}">
                <a16:creationId xmlns:a16="http://schemas.microsoft.com/office/drawing/2014/main" id="{C1822D42-C61E-F751-3181-CDB73EC16AA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4DBC2BF-0655-2034-F6EC-1CB9B924E809}"/>
              </a:ext>
            </a:extLst>
          </p:cNvPr>
          <p:cNvSpPr>
            <a:spLocks noGrp="1"/>
          </p:cNvSpPr>
          <p:nvPr>
            <p:ph type="sldNum" sz="quarter" idx="12"/>
          </p:nvPr>
        </p:nvSpPr>
        <p:spPr/>
        <p:txBody>
          <a:bodyPr/>
          <a:lstStyle/>
          <a:p>
            <a:fld id="{7813148A-4427-4B0F-B0B4-647E22DAB71E}" type="slidenum">
              <a:rPr lang="en-GB" smtClean="0"/>
              <a:t>‹#›</a:t>
            </a:fld>
            <a:endParaRPr lang="en-GB"/>
          </a:p>
        </p:txBody>
      </p:sp>
    </p:spTree>
    <p:extLst>
      <p:ext uri="{BB962C8B-B14F-4D97-AF65-F5344CB8AC3E}">
        <p14:creationId xmlns:p14="http://schemas.microsoft.com/office/powerpoint/2010/main" val="2418761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7BA29-D645-6F99-E442-283E79F0857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1BC7CEA-58E9-A6CD-A8F0-CF0E59918F63}"/>
              </a:ext>
            </a:extLst>
          </p:cNvPr>
          <p:cNvSpPr>
            <a:spLocks noGrp="1"/>
          </p:cNvSpPr>
          <p:nvPr>
            <p:ph type="dt" sz="half" idx="10"/>
          </p:nvPr>
        </p:nvSpPr>
        <p:spPr/>
        <p:txBody>
          <a:bodyPr/>
          <a:lstStyle/>
          <a:p>
            <a:fld id="{DDF7AE0C-F2AF-4EC2-9D66-339CD51CD120}" type="datetimeFigureOut">
              <a:rPr lang="en-GB" smtClean="0"/>
              <a:t>25/09/2026</a:t>
            </a:fld>
            <a:endParaRPr lang="en-GB"/>
          </a:p>
        </p:txBody>
      </p:sp>
      <p:sp>
        <p:nvSpPr>
          <p:cNvPr id="4" name="Footer Placeholder 3">
            <a:extLst>
              <a:ext uri="{FF2B5EF4-FFF2-40B4-BE49-F238E27FC236}">
                <a16:creationId xmlns:a16="http://schemas.microsoft.com/office/drawing/2014/main" id="{82CCB628-D9A5-1ABF-50A9-21B7A158CC6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30EE06F-F94E-9BB0-E197-02610D2FD1EE}"/>
              </a:ext>
            </a:extLst>
          </p:cNvPr>
          <p:cNvSpPr>
            <a:spLocks noGrp="1"/>
          </p:cNvSpPr>
          <p:nvPr>
            <p:ph type="sldNum" sz="quarter" idx="12"/>
          </p:nvPr>
        </p:nvSpPr>
        <p:spPr/>
        <p:txBody>
          <a:bodyPr/>
          <a:lstStyle/>
          <a:p>
            <a:fld id="{7813148A-4427-4B0F-B0B4-647E22DAB71E}" type="slidenum">
              <a:rPr lang="en-GB" smtClean="0"/>
              <a:t>‹#›</a:t>
            </a:fld>
            <a:endParaRPr lang="en-GB"/>
          </a:p>
        </p:txBody>
      </p:sp>
    </p:spTree>
    <p:extLst>
      <p:ext uri="{BB962C8B-B14F-4D97-AF65-F5344CB8AC3E}">
        <p14:creationId xmlns:p14="http://schemas.microsoft.com/office/powerpoint/2010/main" val="2352611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AF29FD-B561-DD27-0FE2-5EE69419E027}"/>
              </a:ext>
            </a:extLst>
          </p:cNvPr>
          <p:cNvSpPr>
            <a:spLocks noGrp="1"/>
          </p:cNvSpPr>
          <p:nvPr>
            <p:ph type="dt" sz="half" idx="10"/>
          </p:nvPr>
        </p:nvSpPr>
        <p:spPr/>
        <p:txBody>
          <a:bodyPr/>
          <a:lstStyle/>
          <a:p>
            <a:fld id="{DDF7AE0C-F2AF-4EC2-9D66-339CD51CD120}" type="datetimeFigureOut">
              <a:rPr lang="en-GB" smtClean="0"/>
              <a:t>25/09/2026</a:t>
            </a:fld>
            <a:endParaRPr lang="en-GB"/>
          </a:p>
        </p:txBody>
      </p:sp>
      <p:sp>
        <p:nvSpPr>
          <p:cNvPr id="3" name="Footer Placeholder 2">
            <a:extLst>
              <a:ext uri="{FF2B5EF4-FFF2-40B4-BE49-F238E27FC236}">
                <a16:creationId xmlns:a16="http://schemas.microsoft.com/office/drawing/2014/main" id="{7D7AD52C-54DB-996D-913A-28D5D1B51CD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A44691B-FAD0-A6B7-2C89-FF49E18A1BF8}"/>
              </a:ext>
            </a:extLst>
          </p:cNvPr>
          <p:cNvSpPr>
            <a:spLocks noGrp="1"/>
          </p:cNvSpPr>
          <p:nvPr>
            <p:ph type="sldNum" sz="quarter" idx="12"/>
          </p:nvPr>
        </p:nvSpPr>
        <p:spPr/>
        <p:txBody>
          <a:bodyPr/>
          <a:lstStyle/>
          <a:p>
            <a:fld id="{7813148A-4427-4B0F-B0B4-647E22DAB71E}" type="slidenum">
              <a:rPr lang="en-GB" smtClean="0"/>
              <a:t>‹#›</a:t>
            </a:fld>
            <a:endParaRPr lang="en-GB"/>
          </a:p>
        </p:txBody>
      </p:sp>
    </p:spTree>
    <p:extLst>
      <p:ext uri="{BB962C8B-B14F-4D97-AF65-F5344CB8AC3E}">
        <p14:creationId xmlns:p14="http://schemas.microsoft.com/office/powerpoint/2010/main" val="2137432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6A772-2B28-736D-F5A2-80AD4D0757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C7AAD71-65EB-C30F-58EA-7DF232DC1A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EAFF265-C0BF-BB58-4CF7-3ADE2B7318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BF2CF6-787A-A66A-00B4-6C14D1616B8E}"/>
              </a:ext>
            </a:extLst>
          </p:cNvPr>
          <p:cNvSpPr>
            <a:spLocks noGrp="1"/>
          </p:cNvSpPr>
          <p:nvPr>
            <p:ph type="dt" sz="half" idx="10"/>
          </p:nvPr>
        </p:nvSpPr>
        <p:spPr/>
        <p:txBody>
          <a:bodyPr/>
          <a:lstStyle/>
          <a:p>
            <a:fld id="{DDF7AE0C-F2AF-4EC2-9D66-339CD51CD120}" type="datetimeFigureOut">
              <a:rPr lang="en-GB" smtClean="0"/>
              <a:t>25/09/2026</a:t>
            </a:fld>
            <a:endParaRPr lang="en-GB"/>
          </a:p>
        </p:txBody>
      </p:sp>
      <p:sp>
        <p:nvSpPr>
          <p:cNvPr id="6" name="Footer Placeholder 5">
            <a:extLst>
              <a:ext uri="{FF2B5EF4-FFF2-40B4-BE49-F238E27FC236}">
                <a16:creationId xmlns:a16="http://schemas.microsoft.com/office/drawing/2014/main" id="{D88EA572-0F7C-8B0D-633E-E762A3D5ABE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F3E159-E7C1-A405-2189-92A9719F4F27}"/>
              </a:ext>
            </a:extLst>
          </p:cNvPr>
          <p:cNvSpPr>
            <a:spLocks noGrp="1"/>
          </p:cNvSpPr>
          <p:nvPr>
            <p:ph type="sldNum" sz="quarter" idx="12"/>
          </p:nvPr>
        </p:nvSpPr>
        <p:spPr/>
        <p:txBody>
          <a:bodyPr/>
          <a:lstStyle/>
          <a:p>
            <a:fld id="{7813148A-4427-4B0F-B0B4-647E22DAB71E}" type="slidenum">
              <a:rPr lang="en-GB" smtClean="0"/>
              <a:t>‹#›</a:t>
            </a:fld>
            <a:endParaRPr lang="en-GB"/>
          </a:p>
        </p:txBody>
      </p:sp>
    </p:spTree>
    <p:extLst>
      <p:ext uri="{BB962C8B-B14F-4D97-AF65-F5344CB8AC3E}">
        <p14:creationId xmlns:p14="http://schemas.microsoft.com/office/powerpoint/2010/main" val="38047183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69BA6-69F7-9BB7-5FA3-F3B46EE6B2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F8D2155-A846-FBD9-D999-03F6C2B179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E711175-8076-80AF-CDCE-43158B34B1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4A5EFC-5907-A289-FE63-9F155DEC4A72}"/>
              </a:ext>
            </a:extLst>
          </p:cNvPr>
          <p:cNvSpPr>
            <a:spLocks noGrp="1"/>
          </p:cNvSpPr>
          <p:nvPr>
            <p:ph type="dt" sz="half" idx="10"/>
          </p:nvPr>
        </p:nvSpPr>
        <p:spPr/>
        <p:txBody>
          <a:bodyPr/>
          <a:lstStyle/>
          <a:p>
            <a:fld id="{DDF7AE0C-F2AF-4EC2-9D66-339CD51CD120}" type="datetimeFigureOut">
              <a:rPr lang="en-GB" smtClean="0"/>
              <a:t>25/09/2026</a:t>
            </a:fld>
            <a:endParaRPr lang="en-GB"/>
          </a:p>
        </p:txBody>
      </p:sp>
      <p:sp>
        <p:nvSpPr>
          <p:cNvPr id="6" name="Footer Placeholder 5">
            <a:extLst>
              <a:ext uri="{FF2B5EF4-FFF2-40B4-BE49-F238E27FC236}">
                <a16:creationId xmlns:a16="http://schemas.microsoft.com/office/drawing/2014/main" id="{7CA10705-AF9E-E8DE-2FC9-C902B6A544A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89A063-0EAF-7A40-9EB9-18A5CC74EFA4}"/>
              </a:ext>
            </a:extLst>
          </p:cNvPr>
          <p:cNvSpPr>
            <a:spLocks noGrp="1"/>
          </p:cNvSpPr>
          <p:nvPr>
            <p:ph type="sldNum" sz="quarter" idx="12"/>
          </p:nvPr>
        </p:nvSpPr>
        <p:spPr/>
        <p:txBody>
          <a:bodyPr/>
          <a:lstStyle/>
          <a:p>
            <a:fld id="{7813148A-4427-4B0F-B0B4-647E22DAB71E}" type="slidenum">
              <a:rPr lang="en-GB" smtClean="0"/>
              <a:t>‹#›</a:t>
            </a:fld>
            <a:endParaRPr lang="en-GB"/>
          </a:p>
        </p:txBody>
      </p:sp>
    </p:spTree>
    <p:extLst>
      <p:ext uri="{BB962C8B-B14F-4D97-AF65-F5344CB8AC3E}">
        <p14:creationId xmlns:p14="http://schemas.microsoft.com/office/powerpoint/2010/main" val="2937884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92AB1-A991-88D8-3842-6E79C337383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227FC19-0F3F-841C-08C4-1C90988B14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6D389D-C8FD-9ACA-31F0-06736BF861CF}"/>
              </a:ext>
            </a:extLst>
          </p:cNvPr>
          <p:cNvSpPr>
            <a:spLocks noGrp="1"/>
          </p:cNvSpPr>
          <p:nvPr>
            <p:ph type="dt" sz="half" idx="10"/>
          </p:nvPr>
        </p:nvSpPr>
        <p:spPr/>
        <p:txBody>
          <a:bodyPr/>
          <a:lstStyle/>
          <a:p>
            <a:fld id="{DDF7AE0C-F2AF-4EC2-9D66-339CD51CD120}" type="datetimeFigureOut">
              <a:rPr lang="en-GB" smtClean="0"/>
              <a:t>25/09/2026</a:t>
            </a:fld>
            <a:endParaRPr lang="en-GB"/>
          </a:p>
        </p:txBody>
      </p:sp>
      <p:sp>
        <p:nvSpPr>
          <p:cNvPr id="5" name="Footer Placeholder 4">
            <a:extLst>
              <a:ext uri="{FF2B5EF4-FFF2-40B4-BE49-F238E27FC236}">
                <a16:creationId xmlns:a16="http://schemas.microsoft.com/office/drawing/2014/main" id="{3F1A20AF-AC01-0668-F6C5-EE0702937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27AB91-02C0-3D3A-2159-82E6E8DE630B}"/>
              </a:ext>
            </a:extLst>
          </p:cNvPr>
          <p:cNvSpPr>
            <a:spLocks noGrp="1"/>
          </p:cNvSpPr>
          <p:nvPr>
            <p:ph type="sldNum" sz="quarter" idx="12"/>
          </p:nvPr>
        </p:nvSpPr>
        <p:spPr/>
        <p:txBody>
          <a:bodyPr/>
          <a:lstStyle/>
          <a:p>
            <a:fld id="{7813148A-4427-4B0F-B0B4-647E22DAB71E}" type="slidenum">
              <a:rPr lang="en-GB" smtClean="0"/>
              <a:t>‹#›</a:t>
            </a:fld>
            <a:endParaRPr lang="en-GB"/>
          </a:p>
        </p:txBody>
      </p:sp>
    </p:spTree>
    <p:extLst>
      <p:ext uri="{BB962C8B-B14F-4D97-AF65-F5344CB8AC3E}">
        <p14:creationId xmlns:p14="http://schemas.microsoft.com/office/powerpoint/2010/main" val="1624569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F6DFDC-DF52-9CCD-23F4-7443A7CA13F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3C3A0B-A4A9-A5E5-3E18-CE52DD4002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0E59E1-A078-CE04-725D-CD99865887ED}"/>
              </a:ext>
            </a:extLst>
          </p:cNvPr>
          <p:cNvSpPr>
            <a:spLocks noGrp="1"/>
          </p:cNvSpPr>
          <p:nvPr>
            <p:ph type="dt" sz="half" idx="10"/>
          </p:nvPr>
        </p:nvSpPr>
        <p:spPr/>
        <p:txBody>
          <a:bodyPr/>
          <a:lstStyle/>
          <a:p>
            <a:fld id="{DDF7AE0C-F2AF-4EC2-9D66-339CD51CD120}" type="datetimeFigureOut">
              <a:rPr lang="en-GB" smtClean="0"/>
              <a:t>25/09/2026</a:t>
            </a:fld>
            <a:endParaRPr lang="en-GB"/>
          </a:p>
        </p:txBody>
      </p:sp>
      <p:sp>
        <p:nvSpPr>
          <p:cNvPr id="5" name="Footer Placeholder 4">
            <a:extLst>
              <a:ext uri="{FF2B5EF4-FFF2-40B4-BE49-F238E27FC236}">
                <a16:creationId xmlns:a16="http://schemas.microsoft.com/office/drawing/2014/main" id="{2032A476-3E5E-5637-4A2F-919628DAD1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D4A6109-5451-B567-9A21-259982EC2EB4}"/>
              </a:ext>
            </a:extLst>
          </p:cNvPr>
          <p:cNvSpPr>
            <a:spLocks noGrp="1"/>
          </p:cNvSpPr>
          <p:nvPr>
            <p:ph type="sldNum" sz="quarter" idx="12"/>
          </p:nvPr>
        </p:nvSpPr>
        <p:spPr/>
        <p:txBody>
          <a:bodyPr/>
          <a:lstStyle/>
          <a:p>
            <a:fld id="{7813148A-4427-4B0F-B0B4-647E22DAB71E}" type="slidenum">
              <a:rPr lang="en-GB" smtClean="0"/>
              <a:t>‹#›</a:t>
            </a:fld>
            <a:endParaRPr lang="en-GB"/>
          </a:p>
        </p:txBody>
      </p:sp>
    </p:spTree>
    <p:extLst>
      <p:ext uri="{BB962C8B-B14F-4D97-AF65-F5344CB8AC3E}">
        <p14:creationId xmlns:p14="http://schemas.microsoft.com/office/powerpoint/2010/main" val="1348584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C12A92-5B64-9A63-F115-A94F6052CD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D2E5581-740D-FEEB-E750-58E6D7953C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EAC0F9-9E37-ECCF-0E87-956DC7D6DA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DF7AE0C-F2AF-4EC2-9D66-339CD51CD120}" type="datetimeFigureOut">
              <a:rPr lang="en-GB" smtClean="0"/>
              <a:t>25/09/2026</a:t>
            </a:fld>
            <a:endParaRPr lang="en-GB"/>
          </a:p>
        </p:txBody>
      </p:sp>
      <p:sp>
        <p:nvSpPr>
          <p:cNvPr id="5" name="Footer Placeholder 4">
            <a:extLst>
              <a:ext uri="{FF2B5EF4-FFF2-40B4-BE49-F238E27FC236}">
                <a16:creationId xmlns:a16="http://schemas.microsoft.com/office/drawing/2014/main" id="{11C66F9A-F4E6-E013-1A72-B40B1E8AB0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B6F6DDD-967E-7C38-8F07-60F25F4911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813148A-4427-4B0F-B0B4-647E22DAB71E}" type="slidenum">
              <a:rPr lang="en-GB" smtClean="0"/>
              <a:t>‹#›</a:t>
            </a:fld>
            <a:endParaRPr lang="en-GB"/>
          </a:p>
        </p:txBody>
      </p:sp>
    </p:spTree>
    <p:extLst>
      <p:ext uri="{BB962C8B-B14F-4D97-AF65-F5344CB8AC3E}">
        <p14:creationId xmlns:p14="http://schemas.microsoft.com/office/powerpoint/2010/main" val="2185854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JP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7.svg"/><Relationship Id="rId4" Type="http://schemas.openxmlformats.org/officeDocument/2006/relationships/image" Target="../media/image16.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E3D3C80-DA8A-C687-9438-BCE1356EB025}"/>
              </a:ext>
            </a:extLst>
          </p:cNvPr>
          <p:cNvSpPr txBox="1"/>
          <p:nvPr/>
        </p:nvSpPr>
        <p:spPr>
          <a:xfrm>
            <a:off x="98787" y="1463992"/>
            <a:ext cx="5103189" cy="2757990"/>
          </a:xfrm>
          <a:prstGeom prst="roundRect">
            <a:avLst/>
          </a:prstGeom>
          <a:solidFill>
            <a:schemeClr val="bg1"/>
          </a:solidFill>
        </p:spPr>
        <p:txBody>
          <a:bodyPr wrap="square" rtlCol="0">
            <a:spAutoFit/>
          </a:bodyPr>
          <a:lstStyle/>
          <a:p>
            <a:pPr>
              <a:lnSpc>
                <a:spcPct val="150000"/>
              </a:lnSpc>
            </a:pPr>
            <a:r>
              <a:rPr lang="en-US" sz="1050" b="1" dirty="0">
                <a:ea typeface="Open sans" panose="020B0606030504020204" pitchFamily="34" charset="0"/>
                <a:cs typeface="Open sans" panose="020B0606030504020204" pitchFamily="34" charset="0"/>
              </a:rPr>
              <a:t>What do you do?</a:t>
            </a:r>
          </a:p>
          <a:p>
            <a:pPr>
              <a:lnSpc>
                <a:spcPct val="150000"/>
              </a:lnSpc>
            </a:pPr>
            <a:r>
              <a:rPr lang="en-US" sz="1050" dirty="0">
                <a:ea typeface="Open sans" panose="020B0606030504020204" pitchFamily="34" charset="0"/>
                <a:cs typeface="Open sans" panose="020B0606030504020204" pitchFamily="34" charset="0"/>
              </a:rPr>
              <a:t>I am a Graduate Environmental Consultant at Atkins </a:t>
            </a:r>
            <a:r>
              <a:rPr lang="en-US" sz="1050" dirty="0" err="1">
                <a:ea typeface="Open sans" panose="020B0606030504020204" pitchFamily="34" charset="0"/>
                <a:cs typeface="Open sans" panose="020B0606030504020204" pitchFamily="34" charset="0"/>
              </a:rPr>
              <a:t>Réalis</a:t>
            </a:r>
            <a:r>
              <a:rPr lang="en-US" sz="1050" dirty="0">
                <a:ea typeface="Open sans" panose="020B0606030504020204" pitchFamily="34" charset="0"/>
                <a:cs typeface="Open sans" panose="020B0606030504020204" pitchFamily="34" charset="0"/>
              </a:rPr>
              <a:t> . Atkins </a:t>
            </a:r>
            <a:r>
              <a:rPr lang="en-US" sz="1050" dirty="0" err="1">
                <a:ea typeface="Open sans" panose="020B0606030504020204" pitchFamily="34" charset="0"/>
                <a:cs typeface="Open sans" panose="020B0606030504020204" pitchFamily="34" charset="0"/>
              </a:rPr>
              <a:t>Réalis</a:t>
            </a:r>
            <a:r>
              <a:rPr lang="en-US" sz="1050" dirty="0">
                <a:ea typeface="Open sans" panose="020B0606030504020204" pitchFamily="34" charset="0"/>
                <a:cs typeface="Open sans" panose="020B0606030504020204" pitchFamily="34" charset="0"/>
              </a:rPr>
              <a:t> is a global engineering and design company that delivers transport, water, energy, building and environmental projects. It works with governments and local authorities to create safe and sustainable infrastructure. I did a placement year with Atkins </a:t>
            </a:r>
            <a:r>
              <a:rPr lang="en-US" sz="1050" dirty="0" err="1">
                <a:ea typeface="Open sans" panose="020B0606030504020204" pitchFamily="34" charset="0"/>
                <a:cs typeface="Open sans" panose="020B0606030504020204" pitchFamily="34" charset="0"/>
              </a:rPr>
              <a:t>Réalis</a:t>
            </a:r>
            <a:r>
              <a:rPr lang="en-US" sz="1050" dirty="0">
                <a:ea typeface="Open sans" panose="020B0606030504020204" pitchFamily="34" charset="0"/>
                <a:cs typeface="Open sans" panose="020B0606030504020204" pitchFamily="34" charset="0"/>
              </a:rPr>
              <a:t> whilst I was studying BSc Environmental Geography at Cardiff University. As an environmental consultant I help people and companies (clients) to  protect the environment. I will collect and </a:t>
            </a:r>
            <a:r>
              <a:rPr lang="en-US" sz="1050" dirty="0" err="1">
                <a:ea typeface="Open sans" panose="020B0606030504020204" pitchFamily="34" charset="0"/>
                <a:cs typeface="Open sans" panose="020B0606030504020204" pitchFamily="34" charset="0"/>
              </a:rPr>
              <a:t>analyse</a:t>
            </a:r>
            <a:r>
              <a:rPr lang="en-US" sz="1050" dirty="0">
                <a:ea typeface="Open sans" panose="020B0606030504020204" pitchFamily="34" charset="0"/>
                <a:cs typeface="Open sans" panose="020B0606030504020204" pitchFamily="34" charset="0"/>
              </a:rPr>
              <a:t> data, to help solve environmental problems and provide advice to clients to make sure that projects are carried out responsibly and sustainably. </a:t>
            </a:r>
          </a:p>
        </p:txBody>
      </p:sp>
      <p:sp>
        <p:nvSpPr>
          <p:cNvPr id="5" name="TextBox 4">
            <a:extLst>
              <a:ext uri="{FF2B5EF4-FFF2-40B4-BE49-F238E27FC236}">
                <a16:creationId xmlns:a16="http://schemas.microsoft.com/office/drawing/2014/main" id="{7C814135-2B2E-F88A-2A32-7D355973C611}"/>
              </a:ext>
            </a:extLst>
          </p:cNvPr>
          <p:cNvSpPr txBox="1"/>
          <p:nvPr/>
        </p:nvSpPr>
        <p:spPr>
          <a:xfrm>
            <a:off x="7789876" y="1463992"/>
            <a:ext cx="4376649" cy="2489831"/>
          </a:xfrm>
          <a:prstGeom prst="roundRect">
            <a:avLst/>
          </a:prstGeom>
          <a:solidFill>
            <a:schemeClr val="bg1"/>
          </a:solidFill>
        </p:spPr>
        <p:txBody>
          <a:bodyPr wrap="square">
            <a:spAutoFit/>
          </a:bodyPr>
          <a:lstStyle/>
          <a:p>
            <a:endParaRPr lang="en-US" sz="1050" b="1" dirty="0">
              <a:ea typeface="Open sans" panose="020B0606030504020204" pitchFamily="34" charset="0"/>
              <a:cs typeface="Open sans" panose="020B0606030504020204" pitchFamily="34" charset="0"/>
            </a:endParaRPr>
          </a:p>
          <a:p>
            <a:r>
              <a:rPr lang="en-US" sz="1050" b="1" dirty="0">
                <a:ea typeface="Open sans" panose="020B0606030504020204" pitchFamily="34" charset="0"/>
                <a:cs typeface="Open sans" panose="020B0606030504020204" pitchFamily="34" charset="0"/>
              </a:rPr>
              <a:t>Why did you choose geography?</a:t>
            </a:r>
          </a:p>
          <a:p>
            <a:endParaRPr lang="en-US" sz="1050" b="1" dirty="0">
              <a:ea typeface="Open sans" panose="020B0606030504020204" pitchFamily="34" charset="0"/>
              <a:cs typeface="Open sans" panose="020B0606030504020204" pitchFamily="34" charset="0"/>
            </a:endParaRPr>
          </a:p>
          <a:p>
            <a:pPr>
              <a:lnSpc>
                <a:spcPct val="150000"/>
              </a:lnSpc>
            </a:pPr>
            <a:r>
              <a:rPr lang="en-US" sz="1050" dirty="0">
                <a:ea typeface="Open sans" panose="020B0606030504020204" pitchFamily="34" charset="0"/>
                <a:cs typeface="Open sans" panose="020B0606030504020204" pitchFamily="34" charset="0"/>
              </a:rPr>
              <a:t>I studied geography at GCSE and A Level. I enjoyed studying the rivers and coastal modules at GCSE in particularly, which led me to pursue it at A Level. I was interested in climate change and sustainability. and I had a love for the outdoors and nature. When it came to choosing my degree, I considered career paths and knew that a career in environmental science would have a positive impact on the world. </a:t>
            </a:r>
          </a:p>
        </p:txBody>
      </p:sp>
      <p:pic>
        <p:nvPicPr>
          <p:cNvPr id="15" name="Picture 14">
            <a:extLst>
              <a:ext uri="{FF2B5EF4-FFF2-40B4-BE49-F238E27FC236}">
                <a16:creationId xmlns:a16="http://schemas.microsoft.com/office/drawing/2014/main" id="{90028CF9-8930-3ED4-79DB-3AA177B88241}"/>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902757" y="111468"/>
            <a:ext cx="2137688" cy="1515125"/>
          </a:xfrm>
          <a:prstGeom prst="rect">
            <a:avLst/>
          </a:prstGeom>
        </p:spPr>
      </p:pic>
      <p:sp>
        <p:nvSpPr>
          <p:cNvPr id="17" name="TextBox 16">
            <a:extLst>
              <a:ext uri="{FF2B5EF4-FFF2-40B4-BE49-F238E27FC236}">
                <a16:creationId xmlns:a16="http://schemas.microsoft.com/office/drawing/2014/main" id="{732C3C75-3171-93C6-A8EC-D90A614D419D}"/>
              </a:ext>
            </a:extLst>
          </p:cNvPr>
          <p:cNvSpPr txBox="1"/>
          <p:nvPr/>
        </p:nvSpPr>
        <p:spPr>
          <a:xfrm>
            <a:off x="151555" y="85375"/>
            <a:ext cx="9838572" cy="892552"/>
          </a:xfrm>
          <a:prstGeom prst="rect">
            <a:avLst/>
          </a:prstGeom>
          <a:noFill/>
        </p:spPr>
        <p:txBody>
          <a:bodyPr wrap="square" rtlCol="0">
            <a:spAutoFit/>
          </a:bodyPr>
          <a:lstStyle/>
          <a:p>
            <a:r>
              <a:rPr lang="en-US" sz="2800" b="1" dirty="0">
                <a:latin typeface="Open sans" panose="020B0606030504020204" pitchFamily="34" charset="0"/>
                <a:ea typeface="Open sans" panose="020B0606030504020204" pitchFamily="34" charset="0"/>
                <a:cs typeface="Open sans" panose="020B0606030504020204" pitchFamily="34" charset="0"/>
              </a:rPr>
              <a:t>Geographical careers in river landscapes </a:t>
            </a:r>
          </a:p>
          <a:p>
            <a:r>
              <a:rPr lang="en-US" sz="2400" b="1" dirty="0">
                <a:latin typeface="Open sans" panose="020B0606030504020204" pitchFamily="34" charset="0"/>
                <a:ea typeface="Open sans" panose="020B0606030504020204" pitchFamily="34" charset="0"/>
                <a:cs typeface="Open sans" panose="020B0606030504020204" pitchFamily="34" charset="0"/>
              </a:rPr>
              <a:t>Meet the Geographer</a:t>
            </a:r>
            <a:endParaRPr lang="en-GB" sz="2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4" name="TextBox 13">
            <a:extLst>
              <a:ext uri="{FF2B5EF4-FFF2-40B4-BE49-F238E27FC236}">
                <a16:creationId xmlns:a16="http://schemas.microsoft.com/office/drawing/2014/main" id="{9E3DD4F2-3610-06D9-3A26-3F1BECB42199}"/>
              </a:ext>
            </a:extLst>
          </p:cNvPr>
          <p:cNvSpPr txBox="1"/>
          <p:nvPr/>
        </p:nvSpPr>
        <p:spPr>
          <a:xfrm>
            <a:off x="329185" y="973600"/>
            <a:ext cx="3797274" cy="578882"/>
          </a:xfrm>
          <a:prstGeom prst="roundRect">
            <a:avLst/>
          </a:prstGeom>
          <a:solidFill>
            <a:srgbClr val="FF9933"/>
          </a:solidFill>
        </p:spPr>
        <p:txBody>
          <a:bodyPr wrap="square">
            <a:spAutoFit/>
          </a:bodyPr>
          <a:lstStyle/>
          <a:p>
            <a:pPr algn="ctr"/>
            <a:r>
              <a:rPr lang="en-US" sz="1400" dirty="0">
                <a:ea typeface="Open sans" panose="020B0606030504020204" pitchFamily="34" charset="0"/>
                <a:cs typeface="Open sans" panose="020B0606030504020204" pitchFamily="34" charset="0"/>
              </a:rPr>
              <a:t>Meet Frankie, Environmental Consultant at Atkins </a:t>
            </a:r>
            <a:r>
              <a:rPr lang="en-US" sz="1400" dirty="0" err="1">
                <a:ea typeface="Open sans" panose="020B0606030504020204" pitchFamily="34" charset="0"/>
                <a:cs typeface="Open sans" panose="020B0606030504020204" pitchFamily="34" charset="0"/>
              </a:rPr>
              <a:t>Réalis</a:t>
            </a:r>
            <a:r>
              <a:rPr lang="en-US" sz="1400" dirty="0">
                <a:ea typeface="Open sans" panose="020B0606030504020204" pitchFamily="34" charset="0"/>
                <a:cs typeface="Open sans" panose="020B0606030504020204" pitchFamily="34" charset="0"/>
              </a:rPr>
              <a:t>  </a:t>
            </a:r>
          </a:p>
        </p:txBody>
      </p:sp>
      <p:grpSp>
        <p:nvGrpSpPr>
          <p:cNvPr id="35" name="Group 34">
            <a:extLst>
              <a:ext uri="{FF2B5EF4-FFF2-40B4-BE49-F238E27FC236}">
                <a16:creationId xmlns:a16="http://schemas.microsoft.com/office/drawing/2014/main" id="{8703C6C3-8844-A256-BFBF-D0B9C919F6C9}"/>
              </a:ext>
            </a:extLst>
          </p:cNvPr>
          <p:cNvGrpSpPr/>
          <p:nvPr/>
        </p:nvGrpSpPr>
        <p:grpSpPr>
          <a:xfrm>
            <a:off x="5346227" y="242436"/>
            <a:ext cx="1679458" cy="2231275"/>
            <a:chOff x="5346227" y="242436"/>
            <a:chExt cx="1679458" cy="2231275"/>
          </a:xfrm>
        </p:grpSpPr>
        <p:pic>
          <p:nvPicPr>
            <p:cNvPr id="12" name="Picture 11">
              <a:extLst>
                <a:ext uri="{FF2B5EF4-FFF2-40B4-BE49-F238E27FC236}">
                  <a16:creationId xmlns:a16="http://schemas.microsoft.com/office/drawing/2014/main" id="{73BCB63E-1E24-8442-08D4-4AEBC5E9FE06}"/>
                </a:ext>
              </a:extLst>
            </p:cNvPr>
            <p:cNvPicPr>
              <a:picLocks noChangeAspect="1"/>
            </p:cNvPicPr>
            <p:nvPr/>
          </p:nvPicPr>
          <p:blipFill>
            <a:blip r:embed="rId4">
              <a:extLst>
                <a:ext uri="{28A0092B-C50C-407E-A947-70E740481C1C}">
                  <a14:useLocalDpi xmlns:a14="http://schemas.microsoft.com/office/drawing/2010/main" val="0"/>
                </a:ext>
              </a:extLst>
            </a:blip>
            <a:srcRect l="9272" t="8298" r="7930"/>
            <a:stretch>
              <a:fillRect/>
            </a:stretch>
          </p:blipFill>
          <p:spPr>
            <a:xfrm>
              <a:off x="5346227" y="631252"/>
              <a:ext cx="1679458" cy="1842459"/>
            </a:xfrm>
            <a:prstGeom prst="rect">
              <a:avLst/>
            </a:prstGeom>
          </p:spPr>
        </p:pic>
        <p:sp>
          <p:nvSpPr>
            <p:cNvPr id="19" name="TextBox 18">
              <a:extLst>
                <a:ext uri="{FF2B5EF4-FFF2-40B4-BE49-F238E27FC236}">
                  <a16:creationId xmlns:a16="http://schemas.microsoft.com/office/drawing/2014/main" id="{72AD5EEA-9ADA-5396-0C07-727C1B74DE60}"/>
                </a:ext>
              </a:extLst>
            </p:cNvPr>
            <p:cNvSpPr txBox="1"/>
            <p:nvPr/>
          </p:nvSpPr>
          <p:spPr>
            <a:xfrm rot="16200000">
              <a:off x="5857435" y="1194538"/>
              <a:ext cx="2119647" cy="215444"/>
            </a:xfrm>
            <a:prstGeom prst="rect">
              <a:avLst/>
            </a:prstGeom>
            <a:noFill/>
          </p:spPr>
          <p:txBody>
            <a:bodyPr wrap="square" rtlCol="0">
              <a:spAutoFit/>
            </a:bodyPr>
            <a:lstStyle/>
            <a:p>
              <a:r>
                <a:rPr lang="en-US" sz="800" dirty="0"/>
                <a:t>Credit, Frankie Brown</a:t>
              </a:r>
              <a:endParaRPr lang="en-GB" sz="800" dirty="0"/>
            </a:p>
          </p:txBody>
        </p:sp>
      </p:grpSp>
      <p:sp>
        <p:nvSpPr>
          <p:cNvPr id="3" name="TextBox 2">
            <a:extLst>
              <a:ext uri="{FF2B5EF4-FFF2-40B4-BE49-F238E27FC236}">
                <a16:creationId xmlns:a16="http://schemas.microsoft.com/office/drawing/2014/main" id="{955630A1-871E-C424-C5B1-0797A520B51C}"/>
              </a:ext>
            </a:extLst>
          </p:cNvPr>
          <p:cNvSpPr txBox="1"/>
          <p:nvPr/>
        </p:nvSpPr>
        <p:spPr>
          <a:xfrm>
            <a:off x="7801802" y="3877689"/>
            <a:ext cx="4376649" cy="2221673"/>
          </a:xfrm>
          <a:prstGeom prst="roundRect">
            <a:avLst/>
          </a:prstGeom>
          <a:solidFill>
            <a:schemeClr val="bg1"/>
          </a:solidFill>
        </p:spPr>
        <p:txBody>
          <a:bodyPr wrap="square" rtlCol="0">
            <a:spAutoFit/>
          </a:bodyPr>
          <a:lstStyle/>
          <a:p>
            <a:pPr>
              <a:lnSpc>
                <a:spcPct val="150000"/>
              </a:lnSpc>
            </a:pPr>
            <a:r>
              <a:rPr lang="en-US" sz="1050" b="1" dirty="0">
                <a:ea typeface="Open sans" panose="020B0606030504020204" pitchFamily="34" charset="0"/>
                <a:cs typeface="Open sans" panose="020B0606030504020204" pitchFamily="34" charset="0"/>
              </a:rPr>
              <a:t>Advice to students</a:t>
            </a:r>
            <a:br>
              <a:rPr lang="en-US" sz="1050" b="1" dirty="0">
                <a:ea typeface="Open sans" panose="020B0606030504020204" pitchFamily="34" charset="0"/>
                <a:cs typeface="Open sans" panose="020B0606030504020204" pitchFamily="34" charset="0"/>
              </a:rPr>
            </a:br>
            <a:r>
              <a:rPr lang="en-US" sz="1050" dirty="0">
                <a:ea typeface="Open sans" panose="020B0606030504020204" pitchFamily="34" charset="0"/>
                <a:cs typeface="Open sans" panose="020B0606030504020204" pitchFamily="34" charset="0"/>
              </a:rPr>
              <a:t>If you’re interested in geography, stay curious! Keep up to date with the news, get involved in activities like volunteering and don’t be afraid to try different things and explore your interests. If you’re considering university, consider courses that offer a placement year as this will help you develop skills that will support your career. A career is something you’ll spend a large part of your life doing so choose something you enjoy and find meaningful. </a:t>
            </a:r>
          </a:p>
        </p:txBody>
      </p:sp>
      <p:sp>
        <p:nvSpPr>
          <p:cNvPr id="7" name="TextBox 6">
            <a:extLst>
              <a:ext uri="{FF2B5EF4-FFF2-40B4-BE49-F238E27FC236}">
                <a16:creationId xmlns:a16="http://schemas.microsoft.com/office/drawing/2014/main" id="{25DEAC14-DDFF-B921-41B2-04B5A14CDF1B}"/>
              </a:ext>
            </a:extLst>
          </p:cNvPr>
          <p:cNvSpPr txBox="1"/>
          <p:nvPr/>
        </p:nvSpPr>
        <p:spPr>
          <a:xfrm>
            <a:off x="203087" y="4133986"/>
            <a:ext cx="4680633" cy="2654381"/>
          </a:xfrm>
          <a:prstGeom prst="rect">
            <a:avLst/>
          </a:prstGeom>
          <a:noFill/>
        </p:spPr>
        <p:txBody>
          <a:bodyPr wrap="square">
            <a:spAutoFit/>
          </a:bodyPr>
          <a:lstStyle/>
          <a:p>
            <a:r>
              <a:rPr lang="en-US" sz="1050" b="1" dirty="0">
                <a:ea typeface="Open sans" panose="020B0606030504020204" pitchFamily="34" charset="0"/>
                <a:cs typeface="Open sans" panose="020B0606030504020204" pitchFamily="34" charset="0"/>
              </a:rPr>
              <a:t>What does your day-to-day look like? </a:t>
            </a:r>
          </a:p>
          <a:p>
            <a:pPr>
              <a:lnSpc>
                <a:spcPct val="150000"/>
              </a:lnSpc>
            </a:pPr>
            <a:r>
              <a:rPr lang="en-US" sz="1050" dirty="0">
                <a:ea typeface="Open sans" panose="020B0606030504020204" pitchFamily="34" charset="0"/>
                <a:cs typeface="Open sans" panose="020B0606030504020204" pitchFamily="34" charset="0"/>
              </a:rPr>
              <a:t>My days are a mix of desk-based work in the office and site work. Its project based and my day to day involves lots of meetings, tasks like </a:t>
            </a:r>
            <a:r>
              <a:rPr lang="en-US" sz="1050" dirty="0" err="1">
                <a:ea typeface="Open sans" panose="020B0606030504020204" pitchFamily="34" charset="0"/>
                <a:cs typeface="Open sans" panose="020B0606030504020204" pitchFamily="34" charset="0"/>
              </a:rPr>
              <a:t>analysing</a:t>
            </a:r>
            <a:r>
              <a:rPr lang="en-US" sz="1050" dirty="0">
                <a:ea typeface="Open sans" panose="020B0606030504020204" pitchFamily="34" charset="0"/>
                <a:cs typeface="Open sans" panose="020B0606030504020204" pitchFamily="34" charset="0"/>
              </a:rPr>
              <a:t> data, writing reports and creating maps. I’m always learning new things and everyday in the office is quite different. I also go on site visits. For example, I recently went to a site near Heathrow Airport to take water quality samples from a river. These samples get sent to the lab to test the water for things like for algae and contaminants. I use a water quality probe to measure the conditions of the water, such as measuring temperature, pH and dissolved oxygen. I get to travel around the South of England fairly often to visit sites and collect data and its one of the best parts of my job. </a:t>
            </a:r>
            <a:endParaRPr lang="en-US" sz="1050" b="1" dirty="0">
              <a:ea typeface="Open sans" panose="020B0606030504020204" pitchFamily="34" charset="0"/>
              <a:cs typeface="Open sans" panose="020B0606030504020204" pitchFamily="34" charset="0"/>
            </a:endParaRPr>
          </a:p>
        </p:txBody>
      </p:sp>
      <p:grpSp>
        <p:nvGrpSpPr>
          <p:cNvPr id="34" name="Group 33">
            <a:extLst>
              <a:ext uri="{FF2B5EF4-FFF2-40B4-BE49-F238E27FC236}">
                <a16:creationId xmlns:a16="http://schemas.microsoft.com/office/drawing/2014/main" id="{1D3C523F-2BA5-494D-2213-7A3E7107C400}"/>
              </a:ext>
            </a:extLst>
          </p:cNvPr>
          <p:cNvGrpSpPr/>
          <p:nvPr/>
        </p:nvGrpSpPr>
        <p:grpSpPr>
          <a:xfrm>
            <a:off x="5065355" y="2862527"/>
            <a:ext cx="2724521" cy="3632695"/>
            <a:chOff x="5065355" y="2862527"/>
            <a:chExt cx="2724521" cy="3632695"/>
          </a:xfrm>
        </p:grpSpPr>
        <p:pic>
          <p:nvPicPr>
            <p:cNvPr id="29" name="Picture 28">
              <a:extLst>
                <a:ext uri="{FF2B5EF4-FFF2-40B4-BE49-F238E27FC236}">
                  <a16:creationId xmlns:a16="http://schemas.microsoft.com/office/drawing/2014/main" id="{4F878260-2B77-9967-F487-21808C4531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65355" y="2862527"/>
              <a:ext cx="2724521" cy="3632695"/>
            </a:xfrm>
            <a:prstGeom prst="rect">
              <a:avLst/>
            </a:prstGeom>
          </p:spPr>
        </p:pic>
        <p:sp>
          <p:nvSpPr>
            <p:cNvPr id="33" name="TextBox 32">
              <a:extLst>
                <a:ext uri="{FF2B5EF4-FFF2-40B4-BE49-F238E27FC236}">
                  <a16:creationId xmlns:a16="http://schemas.microsoft.com/office/drawing/2014/main" id="{91CE3EE5-BE5F-EFE2-5350-A2F6678BAD15}"/>
                </a:ext>
              </a:extLst>
            </p:cNvPr>
            <p:cNvSpPr txBox="1"/>
            <p:nvPr/>
          </p:nvSpPr>
          <p:spPr>
            <a:xfrm rot="16200000">
              <a:off x="6593431" y="5286285"/>
              <a:ext cx="2119647" cy="215444"/>
            </a:xfrm>
            <a:prstGeom prst="rect">
              <a:avLst/>
            </a:prstGeom>
            <a:noFill/>
          </p:spPr>
          <p:txBody>
            <a:bodyPr wrap="square" rtlCol="0">
              <a:spAutoFit/>
            </a:bodyPr>
            <a:lstStyle/>
            <a:p>
              <a:r>
                <a:rPr lang="en-US" sz="800" dirty="0"/>
                <a:t>Credit, Frankie Brown</a:t>
              </a:r>
              <a:endParaRPr lang="en-GB" sz="800" dirty="0"/>
            </a:p>
          </p:txBody>
        </p:sp>
      </p:grpSp>
      <p:pic>
        <p:nvPicPr>
          <p:cNvPr id="18" name="Graphic 17" descr="Arrow: Slight curve with solid fill">
            <a:extLst>
              <a:ext uri="{FF2B5EF4-FFF2-40B4-BE49-F238E27FC236}">
                <a16:creationId xmlns:a16="http://schemas.microsoft.com/office/drawing/2014/main" id="{B8CBEB18-85B6-FB4E-3FE8-E923C407A75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870250" y="531651"/>
            <a:ext cx="1697580" cy="1697580"/>
          </a:xfrm>
          <a:prstGeom prst="rect">
            <a:avLst/>
          </a:prstGeom>
        </p:spPr>
      </p:pic>
    </p:spTree>
    <p:extLst>
      <p:ext uri="{BB962C8B-B14F-4D97-AF65-F5344CB8AC3E}">
        <p14:creationId xmlns:p14="http://schemas.microsoft.com/office/powerpoint/2010/main" val="4145664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B2100-FFF7-6060-8906-6E87AD45208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8BF63A6-F04B-2B9E-5816-C43E32DC91DF}"/>
              </a:ext>
            </a:extLst>
          </p:cNvPr>
          <p:cNvSpPr txBox="1"/>
          <p:nvPr/>
        </p:nvSpPr>
        <p:spPr>
          <a:xfrm>
            <a:off x="142491" y="1372115"/>
            <a:ext cx="3694254" cy="2217912"/>
          </a:xfrm>
          <a:prstGeom prst="roundRect">
            <a:avLst/>
          </a:prstGeom>
          <a:solidFill>
            <a:schemeClr val="accent4">
              <a:lumMod val="20000"/>
              <a:lumOff val="80000"/>
            </a:schemeClr>
          </a:solidFill>
        </p:spPr>
        <p:txBody>
          <a:bodyPr wrap="square">
            <a:spAutoFit/>
          </a:bodyPr>
          <a:lstStyle/>
          <a:p>
            <a:pPr>
              <a:lnSpc>
                <a:spcPct val="150000"/>
              </a:lnSpc>
            </a:pPr>
            <a:r>
              <a:rPr lang="en-US" sz="1200" dirty="0">
                <a:ea typeface="Open sans" panose="020B0606030504020204" pitchFamily="34" charset="0"/>
                <a:cs typeface="Open sans" panose="020B0606030504020204" pitchFamily="34" charset="0"/>
              </a:rPr>
              <a:t>Due to </a:t>
            </a:r>
            <a:r>
              <a:rPr lang="en-US" sz="1200" b="1" dirty="0">
                <a:ea typeface="Open sans" panose="020B0606030504020204" pitchFamily="34" charset="0"/>
                <a:cs typeface="Open sans" panose="020B0606030504020204" pitchFamily="34" charset="0"/>
              </a:rPr>
              <a:t>surface water flooding </a:t>
            </a:r>
            <a:r>
              <a:rPr lang="en-US" sz="1200" dirty="0">
                <a:ea typeface="Open sans" panose="020B0606030504020204" pitchFamily="34" charset="0"/>
                <a:cs typeface="Open sans" panose="020B0606030504020204" pitchFamily="34" charset="0"/>
              </a:rPr>
              <a:t>and river flooding, paths become flooded and inaccessible after period of heavy rainfall. The Common is located in a highly </a:t>
            </a:r>
            <a:r>
              <a:rPr lang="en-US" sz="1200" dirty="0" err="1">
                <a:ea typeface="Open sans" panose="020B0606030504020204" pitchFamily="34" charset="0"/>
                <a:cs typeface="Open sans" panose="020B0606030504020204" pitchFamily="34" charset="0"/>
              </a:rPr>
              <a:t>urbanised</a:t>
            </a:r>
            <a:r>
              <a:rPr lang="en-US" sz="1200" dirty="0">
                <a:ea typeface="Open sans" panose="020B0606030504020204" pitchFamily="34" charset="0"/>
                <a:cs typeface="Open sans" panose="020B0606030504020204" pitchFamily="34" charset="0"/>
              </a:rPr>
              <a:t> area of London. There are areas of woodland, heathland, grassland and wetland that need protecting as well as ensuring that visitors can access the Common. </a:t>
            </a:r>
          </a:p>
        </p:txBody>
      </p:sp>
      <p:sp>
        <p:nvSpPr>
          <p:cNvPr id="17" name="TextBox 16">
            <a:extLst>
              <a:ext uri="{FF2B5EF4-FFF2-40B4-BE49-F238E27FC236}">
                <a16:creationId xmlns:a16="http://schemas.microsoft.com/office/drawing/2014/main" id="{1B71FEA4-B800-4445-FB1C-545D857F636A}"/>
              </a:ext>
            </a:extLst>
          </p:cNvPr>
          <p:cNvSpPr txBox="1"/>
          <p:nvPr/>
        </p:nvSpPr>
        <p:spPr>
          <a:xfrm>
            <a:off x="101704" y="65861"/>
            <a:ext cx="9838572" cy="892552"/>
          </a:xfrm>
          <a:prstGeom prst="rect">
            <a:avLst/>
          </a:prstGeom>
          <a:noFill/>
        </p:spPr>
        <p:txBody>
          <a:bodyPr wrap="square" rtlCol="0">
            <a:spAutoFit/>
          </a:bodyPr>
          <a:lstStyle/>
          <a:p>
            <a:r>
              <a:rPr lang="en-US" sz="2800" b="1" dirty="0">
                <a:latin typeface="Open sans" panose="020B0606030504020204" pitchFamily="34" charset="0"/>
                <a:ea typeface="Open sans" panose="020B0606030504020204" pitchFamily="34" charset="0"/>
                <a:cs typeface="Open sans" panose="020B0606030504020204" pitchFamily="34" charset="0"/>
              </a:rPr>
              <a:t>Geographical careers in coastal landscapes </a:t>
            </a:r>
          </a:p>
          <a:p>
            <a:r>
              <a:rPr lang="en-US" sz="2400" b="1" dirty="0">
                <a:latin typeface="Open sans" panose="020B0606030504020204" pitchFamily="34" charset="0"/>
                <a:ea typeface="Open sans" panose="020B0606030504020204" pitchFamily="34" charset="0"/>
                <a:cs typeface="Open sans" panose="020B0606030504020204" pitchFamily="34" charset="0"/>
              </a:rPr>
              <a:t>Wimbledon &amp; Putney Common case study</a:t>
            </a:r>
          </a:p>
        </p:txBody>
      </p:sp>
      <p:pic>
        <p:nvPicPr>
          <p:cNvPr id="15" name="Picture 14">
            <a:extLst>
              <a:ext uri="{FF2B5EF4-FFF2-40B4-BE49-F238E27FC236}">
                <a16:creationId xmlns:a16="http://schemas.microsoft.com/office/drawing/2014/main" id="{81E15A3E-EDFF-AA07-CDEA-A11F0B74D951}"/>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902757" y="111468"/>
            <a:ext cx="2137688" cy="1515125"/>
          </a:xfrm>
          <a:prstGeom prst="rect">
            <a:avLst/>
          </a:prstGeom>
        </p:spPr>
      </p:pic>
      <p:sp>
        <p:nvSpPr>
          <p:cNvPr id="7" name="TextBox 6">
            <a:extLst>
              <a:ext uri="{FF2B5EF4-FFF2-40B4-BE49-F238E27FC236}">
                <a16:creationId xmlns:a16="http://schemas.microsoft.com/office/drawing/2014/main" id="{B9F228BC-E8CB-958B-1093-FE20696A9315}"/>
              </a:ext>
            </a:extLst>
          </p:cNvPr>
          <p:cNvSpPr txBox="1"/>
          <p:nvPr/>
        </p:nvSpPr>
        <p:spPr>
          <a:xfrm>
            <a:off x="142491" y="4003729"/>
            <a:ext cx="4161654" cy="2830846"/>
          </a:xfrm>
          <a:prstGeom prst="roundRect">
            <a:avLst/>
          </a:prstGeom>
          <a:solidFill>
            <a:schemeClr val="accent6">
              <a:lumMod val="20000"/>
              <a:lumOff val="80000"/>
            </a:schemeClr>
          </a:solidFill>
        </p:spPr>
        <p:txBody>
          <a:bodyPr wrap="square">
            <a:spAutoFit/>
          </a:bodyPr>
          <a:lstStyle/>
          <a:p>
            <a:pPr marL="171450" indent="-171450">
              <a:lnSpc>
                <a:spcPct val="150000"/>
              </a:lnSpc>
              <a:buFont typeface="Wingdings" panose="05000000000000000000" pitchFamily="2" charset="2"/>
              <a:buChar char="ü"/>
            </a:pPr>
            <a:r>
              <a:rPr lang="en-US" sz="1200" dirty="0">
                <a:ea typeface="Open sans" panose="020B0606030504020204" pitchFamily="34" charset="0"/>
                <a:cs typeface="Open sans" panose="020B0606030504020204" pitchFamily="34" charset="0"/>
              </a:rPr>
              <a:t>To locate flooding ‘hotspot’ areas across the commons </a:t>
            </a:r>
          </a:p>
          <a:p>
            <a:pPr marL="171450" indent="-171450">
              <a:lnSpc>
                <a:spcPct val="150000"/>
              </a:lnSpc>
              <a:buFont typeface="Wingdings" panose="05000000000000000000" pitchFamily="2" charset="2"/>
              <a:buChar char="ü"/>
            </a:pPr>
            <a:r>
              <a:rPr lang="en-US" sz="1200" dirty="0">
                <a:ea typeface="Open sans" panose="020B0606030504020204" pitchFamily="34" charset="0"/>
                <a:cs typeface="Open sans" panose="020B0606030504020204" pitchFamily="34" charset="0"/>
              </a:rPr>
              <a:t>Find out why these areas are flooding </a:t>
            </a:r>
          </a:p>
          <a:p>
            <a:pPr marL="171450" indent="-171450">
              <a:lnSpc>
                <a:spcPct val="150000"/>
              </a:lnSpc>
              <a:buFont typeface="Wingdings" panose="05000000000000000000" pitchFamily="2" charset="2"/>
              <a:buChar char="ü"/>
            </a:pPr>
            <a:r>
              <a:rPr lang="en-US" sz="1200" dirty="0">
                <a:ea typeface="Open sans" panose="020B0606030504020204" pitchFamily="34" charset="0"/>
                <a:cs typeface="Open sans" panose="020B0606030504020204" pitchFamily="34" charset="0"/>
              </a:rPr>
              <a:t>Suggest specific nature-based solutions to reduce flooding </a:t>
            </a:r>
          </a:p>
          <a:p>
            <a:pPr marL="171450" indent="-171450">
              <a:lnSpc>
                <a:spcPct val="150000"/>
              </a:lnSpc>
              <a:buFont typeface="Wingdings" panose="05000000000000000000" pitchFamily="2" charset="2"/>
              <a:buChar char="ü"/>
            </a:pPr>
            <a:r>
              <a:rPr lang="en-US" sz="1200" dirty="0">
                <a:ea typeface="Open sans" panose="020B0606030504020204" pitchFamily="34" charset="0"/>
                <a:cs typeface="Open sans" panose="020B0606030504020204" pitchFamily="34" charset="0"/>
              </a:rPr>
              <a:t>Use GIS to show where these solutions could be installed </a:t>
            </a:r>
          </a:p>
          <a:p>
            <a:pPr marL="171450" indent="-171450">
              <a:lnSpc>
                <a:spcPct val="150000"/>
              </a:lnSpc>
              <a:buFont typeface="Wingdings" panose="05000000000000000000" pitchFamily="2" charset="2"/>
              <a:buChar char="ü"/>
            </a:pPr>
            <a:r>
              <a:rPr lang="en-US" sz="1200" dirty="0">
                <a:ea typeface="Open sans" panose="020B0606030504020204" pitchFamily="34" charset="0"/>
                <a:cs typeface="Open sans" panose="020B0606030504020204" pitchFamily="34" charset="0"/>
              </a:rPr>
              <a:t>Improve access for visitors while increasing benefits for nature</a:t>
            </a:r>
          </a:p>
        </p:txBody>
      </p:sp>
      <p:sp>
        <p:nvSpPr>
          <p:cNvPr id="3" name="TextBox 2">
            <a:extLst>
              <a:ext uri="{FF2B5EF4-FFF2-40B4-BE49-F238E27FC236}">
                <a16:creationId xmlns:a16="http://schemas.microsoft.com/office/drawing/2014/main" id="{FB13B553-3951-01E3-DD36-85719E78C0A2}"/>
              </a:ext>
            </a:extLst>
          </p:cNvPr>
          <p:cNvSpPr txBox="1"/>
          <p:nvPr/>
        </p:nvSpPr>
        <p:spPr>
          <a:xfrm>
            <a:off x="331387" y="3661071"/>
            <a:ext cx="1245075" cy="384464"/>
          </a:xfrm>
          <a:prstGeom prst="rect">
            <a:avLst/>
          </a:prstGeom>
          <a:noFill/>
        </p:spPr>
        <p:txBody>
          <a:bodyPr wrap="square">
            <a:spAutoFit/>
          </a:bodyPr>
          <a:lstStyle/>
          <a:p>
            <a:pPr algn="ctr">
              <a:lnSpc>
                <a:spcPct val="150000"/>
              </a:lnSpc>
            </a:pPr>
            <a:r>
              <a:rPr lang="en-US" sz="1400" b="1" u="sng" dirty="0">
                <a:ea typeface="Open sans" panose="020B0606030504020204" pitchFamily="34" charset="0"/>
                <a:cs typeface="Open sans" panose="020B0606030504020204" pitchFamily="34" charset="0"/>
              </a:rPr>
              <a:t>Project aims </a:t>
            </a:r>
          </a:p>
        </p:txBody>
      </p:sp>
      <p:sp>
        <p:nvSpPr>
          <p:cNvPr id="6" name="TextBox 5">
            <a:extLst>
              <a:ext uri="{FF2B5EF4-FFF2-40B4-BE49-F238E27FC236}">
                <a16:creationId xmlns:a16="http://schemas.microsoft.com/office/drawing/2014/main" id="{A5385164-5F29-0B4C-B4B6-A753D87CA32F}"/>
              </a:ext>
            </a:extLst>
          </p:cNvPr>
          <p:cNvSpPr txBox="1"/>
          <p:nvPr/>
        </p:nvSpPr>
        <p:spPr>
          <a:xfrm>
            <a:off x="408855" y="1085325"/>
            <a:ext cx="1720281" cy="307777"/>
          </a:xfrm>
          <a:prstGeom prst="rect">
            <a:avLst/>
          </a:prstGeom>
          <a:noFill/>
        </p:spPr>
        <p:txBody>
          <a:bodyPr wrap="square">
            <a:spAutoFit/>
          </a:bodyPr>
          <a:lstStyle/>
          <a:p>
            <a:r>
              <a:rPr lang="en-US" sz="1400" b="1" u="sng" dirty="0">
                <a:ea typeface="Open sans" panose="020B0606030504020204" pitchFamily="34" charset="0"/>
                <a:cs typeface="Open sans" panose="020B0606030504020204" pitchFamily="34" charset="0"/>
              </a:rPr>
              <a:t>The challenge </a:t>
            </a:r>
            <a:endParaRPr lang="en-GB" sz="2000" u="sng" dirty="0"/>
          </a:p>
        </p:txBody>
      </p:sp>
      <p:grpSp>
        <p:nvGrpSpPr>
          <p:cNvPr id="16" name="Group 15">
            <a:extLst>
              <a:ext uri="{FF2B5EF4-FFF2-40B4-BE49-F238E27FC236}">
                <a16:creationId xmlns:a16="http://schemas.microsoft.com/office/drawing/2014/main" id="{84D9BB04-057C-274E-E8B2-20D09BC550FE}"/>
              </a:ext>
            </a:extLst>
          </p:cNvPr>
          <p:cNvGrpSpPr/>
          <p:nvPr/>
        </p:nvGrpSpPr>
        <p:grpSpPr>
          <a:xfrm>
            <a:off x="9802989" y="1822514"/>
            <a:ext cx="2246520" cy="4747453"/>
            <a:chOff x="9802989" y="1822514"/>
            <a:chExt cx="2246520" cy="4747453"/>
          </a:xfrm>
        </p:grpSpPr>
        <p:sp>
          <p:nvSpPr>
            <p:cNvPr id="11" name="TextBox 10">
              <a:extLst>
                <a:ext uri="{FF2B5EF4-FFF2-40B4-BE49-F238E27FC236}">
                  <a16:creationId xmlns:a16="http://schemas.microsoft.com/office/drawing/2014/main" id="{5AC28996-CF54-FA1B-9F68-FDB0B38CED53}"/>
                </a:ext>
              </a:extLst>
            </p:cNvPr>
            <p:cNvSpPr txBox="1"/>
            <p:nvPr/>
          </p:nvSpPr>
          <p:spPr>
            <a:xfrm>
              <a:off x="9802989" y="1822514"/>
              <a:ext cx="2246520" cy="4747453"/>
            </a:xfrm>
            <a:prstGeom prst="rect">
              <a:avLst/>
            </a:prstGeom>
            <a:solidFill>
              <a:schemeClr val="bg1"/>
            </a:solidFill>
            <a:ln w="3175">
              <a:solidFill>
                <a:schemeClr val="tx1"/>
              </a:solidFill>
              <a:prstDash val="dashDot"/>
            </a:ln>
          </p:spPr>
          <p:txBody>
            <a:bodyPr wrap="square">
              <a:spAutoFit/>
            </a:bodyPr>
            <a:lstStyle/>
            <a:p>
              <a:pPr>
                <a:lnSpc>
                  <a:spcPct val="150000"/>
                </a:lnSpc>
              </a:pPr>
              <a:r>
                <a:rPr lang="en-US" sz="1100" b="1" u="sng" dirty="0">
                  <a:ea typeface="Open sans" panose="020B0606030504020204" pitchFamily="34" charset="0"/>
                  <a:cs typeface="Open sans" panose="020B0606030504020204" pitchFamily="34" charset="0"/>
                </a:rPr>
                <a:t>Key definitions </a:t>
              </a:r>
            </a:p>
            <a:p>
              <a:pPr>
                <a:lnSpc>
                  <a:spcPct val="150000"/>
                </a:lnSpc>
              </a:pPr>
              <a:endParaRPr lang="en-US" sz="1100" b="1" dirty="0">
                <a:ea typeface="Open sans" panose="020B0606030504020204" pitchFamily="34" charset="0"/>
                <a:cs typeface="Open sans" panose="020B0606030504020204" pitchFamily="34" charset="0"/>
              </a:endParaRPr>
            </a:p>
            <a:p>
              <a:r>
                <a:rPr lang="en-US" sz="1100" b="1" dirty="0">
                  <a:ea typeface="Open sans" panose="020B0606030504020204" pitchFamily="34" charset="0"/>
                  <a:cs typeface="Open sans" panose="020B0606030504020204" pitchFamily="34" charset="0"/>
                </a:rPr>
                <a:t>Surface water flooding </a:t>
              </a:r>
              <a:br>
                <a:rPr lang="en-US" sz="1100" b="1" dirty="0">
                  <a:ea typeface="Open sans" panose="020B0606030504020204" pitchFamily="34" charset="0"/>
                  <a:cs typeface="Open sans" panose="020B0606030504020204" pitchFamily="34" charset="0"/>
                </a:rPr>
              </a:br>
              <a:r>
                <a:rPr lang="en-US" sz="1100" dirty="0">
                  <a:ea typeface="Open sans" panose="020B0606030504020204" pitchFamily="34" charset="0"/>
                  <a:cs typeface="Open sans" panose="020B0606030504020204" pitchFamily="34" charset="0"/>
                </a:rPr>
                <a:t>When rainfall cannot soak into the ground quickly, causing water to flow over the surface and collect in low-lying areas</a:t>
              </a:r>
            </a:p>
            <a:p>
              <a:pPr>
                <a:lnSpc>
                  <a:spcPct val="150000"/>
                </a:lnSpc>
              </a:pPr>
              <a:br>
                <a:rPr lang="en-US" sz="1100" b="1" dirty="0">
                  <a:ea typeface="Open sans" panose="020B0606030504020204" pitchFamily="34" charset="0"/>
                  <a:cs typeface="Open sans" panose="020B0606030504020204" pitchFamily="34" charset="0"/>
                </a:rPr>
              </a:br>
              <a:r>
                <a:rPr lang="en-US" sz="1100" b="1" dirty="0">
                  <a:ea typeface="Open sans" panose="020B0606030504020204" pitchFamily="34" charset="0"/>
                  <a:cs typeface="Open sans" panose="020B0606030504020204" pitchFamily="34" charset="0"/>
                </a:rPr>
                <a:t>Nature-based solutions </a:t>
              </a:r>
            </a:p>
            <a:p>
              <a:r>
                <a:rPr lang="en-US" sz="1100" dirty="0">
                  <a:ea typeface="Open sans" panose="020B0606030504020204" pitchFamily="34" charset="0"/>
                  <a:cs typeface="Open sans" panose="020B0606030504020204" pitchFamily="34" charset="0"/>
                </a:rPr>
                <a:t>Also known as soft engineering. Solutions involve working with nature to reduce flooding by slowing, storing and absorbing water in a natural way. Examples include creating ponds, wetlands and planting trees.</a:t>
              </a:r>
              <a:endParaRPr lang="en-US" sz="1100" b="1" dirty="0">
                <a:ea typeface="Open sans" panose="020B0606030504020204" pitchFamily="34" charset="0"/>
                <a:cs typeface="Open sans" panose="020B0606030504020204" pitchFamily="34" charset="0"/>
              </a:endParaRPr>
            </a:p>
            <a:p>
              <a:pPr>
                <a:lnSpc>
                  <a:spcPct val="150000"/>
                </a:lnSpc>
              </a:pPr>
              <a:endParaRPr lang="en-US" sz="1100" b="1" dirty="0">
                <a:ea typeface="Open sans" panose="020B0606030504020204" pitchFamily="34" charset="0"/>
                <a:cs typeface="Open sans" panose="020B0606030504020204" pitchFamily="34" charset="0"/>
              </a:endParaRPr>
            </a:p>
            <a:p>
              <a:r>
                <a:rPr lang="en-US" sz="1100" b="1" dirty="0">
                  <a:ea typeface="Open sans" panose="020B0606030504020204" pitchFamily="34" charset="0"/>
                  <a:cs typeface="Open sans" panose="020B0606030504020204" pitchFamily="34" charset="0"/>
                </a:rPr>
                <a:t>Geographical Information Systems (GIS)</a:t>
              </a:r>
              <a:br>
                <a:rPr lang="en-US" sz="1100" b="1" dirty="0">
                  <a:ea typeface="Open sans" panose="020B0606030504020204" pitchFamily="34" charset="0"/>
                  <a:cs typeface="Open sans" panose="020B0606030504020204" pitchFamily="34" charset="0"/>
                </a:rPr>
              </a:br>
              <a:endParaRPr lang="en-US" sz="1100" b="1" dirty="0">
                <a:ea typeface="Open sans" panose="020B0606030504020204" pitchFamily="34" charset="0"/>
                <a:cs typeface="Open sans" panose="020B0606030504020204" pitchFamily="34" charset="0"/>
              </a:endParaRPr>
            </a:p>
            <a:p>
              <a:r>
                <a:rPr lang="en-US" sz="1100" dirty="0">
                  <a:ea typeface="Open sans" panose="020B0606030504020204" pitchFamily="34" charset="0"/>
                  <a:cs typeface="Open sans" panose="020B0606030504020204" pitchFamily="34" charset="0"/>
                </a:rPr>
                <a:t>A digital mapping software that is used to collect, </a:t>
              </a:r>
              <a:r>
                <a:rPr lang="en-US" sz="1100" dirty="0" err="1">
                  <a:ea typeface="Open sans" panose="020B0606030504020204" pitchFamily="34" charset="0"/>
                  <a:cs typeface="Open sans" panose="020B0606030504020204" pitchFamily="34" charset="0"/>
                </a:rPr>
                <a:t>analyse</a:t>
              </a:r>
              <a:r>
                <a:rPr lang="en-US" sz="1100" dirty="0">
                  <a:ea typeface="Open sans" panose="020B0606030504020204" pitchFamily="34" charset="0"/>
                  <a:cs typeface="Open sans" panose="020B0606030504020204" pitchFamily="34" charset="0"/>
                </a:rPr>
                <a:t> and display geographical data on a map. Helps geographers identify patterns </a:t>
              </a:r>
            </a:p>
          </p:txBody>
        </p:sp>
        <p:cxnSp>
          <p:nvCxnSpPr>
            <p:cNvPr id="12" name="Straight Connector 11">
              <a:extLst>
                <a:ext uri="{FF2B5EF4-FFF2-40B4-BE49-F238E27FC236}">
                  <a16:creationId xmlns:a16="http://schemas.microsoft.com/office/drawing/2014/main" id="{D6088A12-74B0-F71F-1E5B-D7B9C94E86E6}"/>
                </a:ext>
              </a:extLst>
            </p:cNvPr>
            <p:cNvCxnSpPr/>
            <p:nvPr/>
          </p:nvCxnSpPr>
          <p:spPr>
            <a:xfrm>
              <a:off x="9802989" y="3429000"/>
              <a:ext cx="2237456" cy="0"/>
            </a:xfrm>
            <a:prstGeom prst="line">
              <a:avLst/>
            </a:prstGeom>
            <a:ln w="3175">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A4972EB-E114-4EE4-7848-C94297013462}"/>
                </a:ext>
              </a:extLst>
            </p:cNvPr>
            <p:cNvCxnSpPr/>
            <p:nvPr/>
          </p:nvCxnSpPr>
          <p:spPr>
            <a:xfrm>
              <a:off x="9812053" y="5038725"/>
              <a:ext cx="2237456" cy="0"/>
            </a:xfrm>
            <a:prstGeom prst="line">
              <a:avLst/>
            </a:prstGeom>
            <a:ln w="3175">
              <a:solidFill>
                <a:schemeClr val="tx1"/>
              </a:solidFill>
              <a:prstDash val="dash"/>
            </a:ln>
          </p:spPr>
          <p:style>
            <a:lnRef idx="2">
              <a:schemeClr val="accent1"/>
            </a:lnRef>
            <a:fillRef idx="0">
              <a:schemeClr val="accent1"/>
            </a:fillRef>
            <a:effectRef idx="1">
              <a:schemeClr val="accent1"/>
            </a:effectRef>
            <a:fontRef idx="minor">
              <a:schemeClr val="tx1"/>
            </a:fontRef>
          </p:style>
        </p:cxnSp>
      </p:grpSp>
      <p:pic>
        <p:nvPicPr>
          <p:cNvPr id="10" name="Picture 9">
            <a:extLst>
              <a:ext uri="{FF2B5EF4-FFF2-40B4-BE49-F238E27FC236}">
                <a16:creationId xmlns:a16="http://schemas.microsoft.com/office/drawing/2014/main" id="{C5A0A68B-2667-B1EE-52B8-E37B7A5B66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6619" y="2652604"/>
            <a:ext cx="1726299" cy="1501129"/>
          </a:xfrm>
          <a:prstGeom prst="rect">
            <a:avLst/>
          </a:prstGeom>
        </p:spPr>
      </p:pic>
      <p:pic>
        <p:nvPicPr>
          <p:cNvPr id="20" name="Picture 19">
            <a:extLst>
              <a:ext uri="{FF2B5EF4-FFF2-40B4-BE49-F238E27FC236}">
                <a16:creationId xmlns:a16="http://schemas.microsoft.com/office/drawing/2014/main" id="{4C6218F2-002C-1B87-4D0F-DF515E9B83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52637" y="1223823"/>
            <a:ext cx="1720281" cy="1412087"/>
          </a:xfrm>
          <a:prstGeom prst="rect">
            <a:avLst/>
          </a:prstGeom>
        </p:spPr>
      </p:pic>
      <p:pic>
        <p:nvPicPr>
          <p:cNvPr id="29" name="Graphic 28" descr="Arrow: Slight curve with solid fill">
            <a:extLst>
              <a:ext uri="{FF2B5EF4-FFF2-40B4-BE49-F238E27FC236}">
                <a16:creationId xmlns:a16="http://schemas.microsoft.com/office/drawing/2014/main" id="{6EF78834-12C3-6158-C37B-FE36C466245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918401">
            <a:off x="3292900" y="2027910"/>
            <a:ext cx="1105460" cy="1105460"/>
          </a:xfrm>
          <a:prstGeom prst="rect">
            <a:avLst/>
          </a:prstGeom>
        </p:spPr>
      </p:pic>
      <p:sp>
        <p:nvSpPr>
          <p:cNvPr id="31" name="TextBox 30">
            <a:extLst>
              <a:ext uri="{FF2B5EF4-FFF2-40B4-BE49-F238E27FC236}">
                <a16:creationId xmlns:a16="http://schemas.microsoft.com/office/drawing/2014/main" id="{BF2EAA2A-3B62-333C-E07F-7C275D119ED8}"/>
              </a:ext>
            </a:extLst>
          </p:cNvPr>
          <p:cNvSpPr txBox="1"/>
          <p:nvPr/>
        </p:nvSpPr>
        <p:spPr>
          <a:xfrm>
            <a:off x="4685988" y="4461650"/>
            <a:ext cx="4457341" cy="2189317"/>
          </a:xfrm>
          <a:prstGeom prst="rect">
            <a:avLst/>
          </a:prstGeom>
          <a:solidFill>
            <a:srgbClr val="CCCCFF"/>
          </a:solidFill>
        </p:spPr>
        <p:txBody>
          <a:bodyPr wrap="square">
            <a:spAutoFit/>
          </a:bodyPr>
          <a:lstStyle/>
          <a:p>
            <a:r>
              <a:rPr lang="en-US" sz="1200" b="1" dirty="0">
                <a:ea typeface="Open sans" panose="020B0606030504020204" pitchFamily="34" charset="0"/>
                <a:cs typeface="Open sans" panose="020B0606030504020204" pitchFamily="34" charset="0"/>
              </a:rPr>
              <a:t>Geographical knowledge and skills used</a:t>
            </a:r>
          </a:p>
          <a:p>
            <a:pPr>
              <a:lnSpc>
                <a:spcPct val="150000"/>
              </a:lnSpc>
            </a:pPr>
            <a:endParaRPr lang="en-US" sz="1200" b="1" dirty="0">
              <a:ea typeface="Open sans" panose="020B0606030504020204" pitchFamily="34" charset="0"/>
              <a:cs typeface="Open sans" panose="020B0606030504020204" pitchFamily="34" charset="0"/>
            </a:endParaRPr>
          </a:p>
          <a:p>
            <a:pPr marL="171450" indent="-171450">
              <a:lnSpc>
                <a:spcPct val="150000"/>
              </a:lnSpc>
              <a:buFont typeface="Wingdings" panose="05000000000000000000" pitchFamily="2" charset="2"/>
              <a:buChar char="ü"/>
            </a:pPr>
            <a:r>
              <a:rPr lang="en-US" sz="1200" dirty="0">
                <a:ea typeface="Open sans" panose="020B0606030504020204" pitchFamily="34" charset="0"/>
                <a:cs typeface="Open sans" panose="020B0606030504020204" pitchFamily="34" charset="0"/>
              </a:rPr>
              <a:t>GIS mapping and analysis </a:t>
            </a:r>
          </a:p>
          <a:p>
            <a:pPr marL="171450" indent="-171450">
              <a:lnSpc>
                <a:spcPct val="150000"/>
              </a:lnSpc>
              <a:buFont typeface="Wingdings" panose="05000000000000000000" pitchFamily="2" charset="2"/>
              <a:buChar char="ü"/>
            </a:pPr>
            <a:r>
              <a:rPr lang="en-US" sz="1200" dirty="0">
                <a:ea typeface="Open sans" panose="020B0606030504020204" pitchFamily="34" charset="0"/>
                <a:cs typeface="Open sans" panose="020B0606030504020204" pitchFamily="34" charset="0"/>
              </a:rPr>
              <a:t>Understanding drainage basins and runoff</a:t>
            </a:r>
          </a:p>
          <a:p>
            <a:pPr marL="171450" indent="-171450">
              <a:lnSpc>
                <a:spcPct val="150000"/>
              </a:lnSpc>
              <a:buFont typeface="Wingdings" panose="05000000000000000000" pitchFamily="2" charset="2"/>
              <a:buChar char="ü"/>
            </a:pPr>
            <a:r>
              <a:rPr lang="en-US" sz="1200" dirty="0">
                <a:ea typeface="Open sans" panose="020B0606030504020204" pitchFamily="34" charset="0"/>
                <a:cs typeface="Open sans" panose="020B0606030504020204" pitchFamily="34" charset="0"/>
              </a:rPr>
              <a:t>Interpreting geology and soil maps </a:t>
            </a:r>
          </a:p>
          <a:p>
            <a:pPr marL="171450" indent="-171450">
              <a:lnSpc>
                <a:spcPct val="150000"/>
              </a:lnSpc>
              <a:buFont typeface="Wingdings" panose="05000000000000000000" pitchFamily="2" charset="2"/>
              <a:buChar char="ü"/>
            </a:pPr>
            <a:r>
              <a:rPr lang="en-US" sz="1200" dirty="0">
                <a:ea typeface="Open sans" panose="020B0606030504020204" pitchFamily="34" charset="0"/>
                <a:cs typeface="Open sans" panose="020B0606030504020204" pitchFamily="34" charset="0"/>
              </a:rPr>
              <a:t>Fieldwork and data collection </a:t>
            </a:r>
          </a:p>
          <a:p>
            <a:pPr marL="171450" indent="-171450">
              <a:lnSpc>
                <a:spcPct val="150000"/>
              </a:lnSpc>
              <a:buFont typeface="Wingdings" panose="05000000000000000000" pitchFamily="2" charset="2"/>
              <a:buChar char="ü"/>
            </a:pPr>
            <a:r>
              <a:rPr lang="en-US" sz="1200" dirty="0">
                <a:ea typeface="Open sans" panose="020B0606030504020204" pitchFamily="34" charset="0"/>
                <a:cs typeface="Open sans" panose="020B0606030504020204" pitchFamily="34" charset="0"/>
              </a:rPr>
              <a:t>Flood risk assessment </a:t>
            </a:r>
          </a:p>
          <a:p>
            <a:pPr marL="171450" indent="-171450">
              <a:lnSpc>
                <a:spcPct val="150000"/>
              </a:lnSpc>
              <a:buFont typeface="Wingdings" panose="05000000000000000000" pitchFamily="2" charset="2"/>
              <a:buChar char="ü"/>
            </a:pPr>
            <a:r>
              <a:rPr lang="en-US" sz="1200" dirty="0">
                <a:ea typeface="Open sans" panose="020B0606030504020204" pitchFamily="34" charset="0"/>
                <a:cs typeface="Open sans" panose="020B0606030504020204" pitchFamily="34" charset="0"/>
              </a:rPr>
              <a:t>Environmental problem solving </a:t>
            </a:r>
          </a:p>
        </p:txBody>
      </p:sp>
      <p:pic>
        <p:nvPicPr>
          <p:cNvPr id="33" name="Picture 32">
            <a:extLst>
              <a:ext uri="{FF2B5EF4-FFF2-40B4-BE49-F238E27FC236}">
                <a16:creationId xmlns:a16="http://schemas.microsoft.com/office/drawing/2014/main" id="{F5B3FAD5-52C8-9A83-E375-1F0B88E9BC9A}"/>
              </a:ext>
            </a:extLst>
          </p:cNvPr>
          <p:cNvPicPr>
            <a:picLocks noChangeAspect="1"/>
          </p:cNvPicPr>
          <p:nvPr/>
        </p:nvPicPr>
        <p:blipFill>
          <a:blip r:embed="rId7"/>
          <a:stretch>
            <a:fillRect/>
          </a:stretch>
        </p:blipFill>
        <p:spPr>
          <a:xfrm>
            <a:off x="6914659" y="797978"/>
            <a:ext cx="2378783" cy="3398262"/>
          </a:xfrm>
          <a:prstGeom prst="rect">
            <a:avLst/>
          </a:prstGeom>
        </p:spPr>
      </p:pic>
    </p:spTree>
    <p:extLst>
      <p:ext uri="{BB962C8B-B14F-4D97-AF65-F5344CB8AC3E}">
        <p14:creationId xmlns:p14="http://schemas.microsoft.com/office/powerpoint/2010/main" val="3019411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55A2B-25AE-1AAA-F8B5-01CEA73FE58D}"/>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D22205FD-AA90-8561-466A-58E954FD2382}"/>
              </a:ext>
            </a:extLst>
          </p:cNvPr>
          <p:cNvSpPr txBox="1"/>
          <p:nvPr/>
        </p:nvSpPr>
        <p:spPr>
          <a:xfrm>
            <a:off x="101704" y="65861"/>
            <a:ext cx="9838572" cy="892552"/>
          </a:xfrm>
          <a:prstGeom prst="rect">
            <a:avLst/>
          </a:prstGeom>
          <a:noFill/>
        </p:spPr>
        <p:txBody>
          <a:bodyPr wrap="square" rtlCol="0">
            <a:spAutoFit/>
          </a:bodyPr>
          <a:lstStyle/>
          <a:p>
            <a:r>
              <a:rPr lang="en-US" sz="2800" b="1" dirty="0">
                <a:latin typeface="Open sans" panose="020B0606030504020204" pitchFamily="34" charset="0"/>
                <a:ea typeface="Open sans" panose="020B0606030504020204" pitchFamily="34" charset="0"/>
                <a:cs typeface="Open sans" panose="020B0606030504020204" pitchFamily="34" charset="0"/>
              </a:rPr>
              <a:t>Geographical careers in coastal landscapes </a:t>
            </a:r>
          </a:p>
          <a:p>
            <a:r>
              <a:rPr lang="en-US" sz="2400" b="1" dirty="0">
                <a:latin typeface="Open sans" panose="020B0606030504020204" pitchFamily="34" charset="0"/>
                <a:ea typeface="Open sans" panose="020B0606030504020204" pitchFamily="34" charset="0"/>
                <a:cs typeface="Open sans" panose="020B0606030504020204" pitchFamily="34" charset="0"/>
              </a:rPr>
              <a:t>Wimbledon &amp; Putney Common case study</a:t>
            </a:r>
          </a:p>
        </p:txBody>
      </p:sp>
      <p:pic>
        <p:nvPicPr>
          <p:cNvPr id="15" name="Picture 14">
            <a:extLst>
              <a:ext uri="{FF2B5EF4-FFF2-40B4-BE49-F238E27FC236}">
                <a16:creationId xmlns:a16="http://schemas.microsoft.com/office/drawing/2014/main" id="{44C666D3-EE59-E0DE-8D70-C51552FCCC1E}"/>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902757" y="111468"/>
            <a:ext cx="2137688" cy="1515125"/>
          </a:xfrm>
          <a:prstGeom prst="rect">
            <a:avLst/>
          </a:prstGeom>
        </p:spPr>
      </p:pic>
      <p:sp>
        <p:nvSpPr>
          <p:cNvPr id="13" name="TextBox 12">
            <a:extLst>
              <a:ext uri="{FF2B5EF4-FFF2-40B4-BE49-F238E27FC236}">
                <a16:creationId xmlns:a16="http://schemas.microsoft.com/office/drawing/2014/main" id="{8EBD6BB5-E0AC-8012-BCA0-F3736101F2AA}"/>
              </a:ext>
            </a:extLst>
          </p:cNvPr>
          <p:cNvSpPr txBox="1"/>
          <p:nvPr/>
        </p:nvSpPr>
        <p:spPr>
          <a:xfrm>
            <a:off x="236495" y="1662225"/>
            <a:ext cx="7484100" cy="2830846"/>
          </a:xfrm>
          <a:prstGeom prst="roundRect">
            <a:avLst/>
          </a:prstGeom>
          <a:solidFill>
            <a:schemeClr val="accent5">
              <a:lumMod val="20000"/>
              <a:lumOff val="80000"/>
            </a:schemeClr>
          </a:solidFill>
        </p:spPr>
        <p:txBody>
          <a:bodyPr wrap="square">
            <a:spAutoFit/>
          </a:bodyPr>
          <a:lstStyle/>
          <a:p>
            <a:pPr>
              <a:lnSpc>
                <a:spcPct val="150000"/>
              </a:lnSpc>
            </a:pPr>
            <a:r>
              <a:rPr lang="en-US" sz="1200" b="1" dirty="0">
                <a:ea typeface="Open sans" panose="020B0606030504020204" pitchFamily="34" charset="0"/>
                <a:cs typeface="Open sans" panose="020B0606030504020204" pitchFamily="34" charset="0"/>
              </a:rPr>
              <a:t>Stage 1</a:t>
            </a:r>
            <a:r>
              <a:rPr lang="en-US" sz="1200" dirty="0">
                <a:ea typeface="Open sans" panose="020B0606030504020204" pitchFamily="34" charset="0"/>
                <a:cs typeface="Open sans" panose="020B0606030504020204" pitchFamily="34" charset="0"/>
              </a:rPr>
              <a:t>: Desk-based GIS Analysis </a:t>
            </a:r>
            <a:br>
              <a:rPr lang="en-US" sz="1200" dirty="0">
                <a:ea typeface="Open sans" panose="020B0606030504020204" pitchFamily="34" charset="0"/>
                <a:cs typeface="Open sans" panose="020B0606030504020204" pitchFamily="34" charset="0"/>
              </a:rPr>
            </a:br>
            <a:r>
              <a:rPr lang="en-US" sz="1200" dirty="0">
                <a:ea typeface="Open sans" panose="020B0606030504020204" pitchFamily="34" charset="0"/>
                <a:cs typeface="Open sans" panose="020B0606030504020204" pitchFamily="34" charset="0"/>
              </a:rPr>
              <a:t>They used GIS to review maps, geology and soil data. They </a:t>
            </a:r>
            <a:r>
              <a:rPr lang="en-US" sz="1200" dirty="0" err="1">
                <a:ea typeface="Open sans" panose="020B0606030504020204" pitchFamily="34" charset="0"/>
                <a:cs typeface="Open sans" panose="020B0606030504020204" pitchFamily="34" charset="0"/>
              </a:rPr>
              <a:t>analysed</a:t>
            </a:r>
            <a:r>
              <a:rPr lang="en-US" sz="1200" dirty="0">
                <a:ea typeface="Open sans" panose="020B0606030504020204" pitchFamily="34" charset="0"/>
                <a:cs typeface="Open sans" panose="020B0606030504020204" pitchFamily="34" charset="0"/>
              </a:rPr>
              <a:t> water flow and drainage patterns and identified any potential flood hotspot areas. </a:t>
            </a:r>
          </a:p>
          <a:p>
            <a:pPr>
              <a:lnSpc>
                <a:spcPct val="150000"/>
              </a:lnSpc>
            </a:pPr>
            <a:endParaRPr lang="en-US" sz="1200" dirty="0">
              <a:ea typeface="Open sans" panose="020B0606030504020204" pitchFamily="34" charset="0"/>
              <a:cs typeface="Open sans" panose="020B0606030504020204" pitchFamily="34" charset="0"/>
            </a:endParaRPr>
          </a:p>
          <a:p>
            <a:pPr>
              <a:lnSpc>
                <a:spcPct val="150000"/>
              </a:lnSpc>
            </a:pPr>
            <a:r>
              <a:rPr lang="en-US" sz="1200" b="1" dirty="0">
                <a:ea typeface="Open sans" panose="020B0606030504020204" pitchFamily="34" charset="0"/>
                <a:cs typeface="Open sans" panose="020B0606030504020204" pitchFamily="34" charset="0"/>
              </a:rPr>
              <a:t>Stage 2</a:t>
            </a:r>
            <a:r>
              <a:rPr lang="en-US" sz="1200" dirty="0">
                <a:ea typeface="Open sans" panose="020B0606030504020204" pitchFamily="34" charset="0"/>
                <a:cs typeface="Open sans" panose="020B0606030504020204" pitchFamily="34" charset="0"/>
              </a:rPr>
              <a:t>: They visited the Commons to observe flooding and drainage issues after period of heavy rainfall. They took lots of photographs and field observations</a:t>
            </a:r>
          </a:p>
          <a:p>
            <a:pPr>
              <a:lnSpc>
                <a:spcPct val="150000"/>
              </a:lnSpc>
            </a:pPr>
            <a:endParaRPr lang="en-US" sz="1200" dirty="0">
              <a:ea typeface="Open sans" panose="020B0606030504020204" pitchFamily="34" charset="0"/>
              <a:cs typeface="Open sans" panose="020B0606030504020204" pitchFamily="34" charset="0"/>
            </a:endParaRPr>
          </a:p>
          <a:p>
            <a:pPr>
              <a:lnSpc>
                <a:spcPct val="150000"/>
              </a:lnSpc>
            </a:pPr>
            <a:r>
              <a:rPr lang="en-US" sz="1200" b="1" dirty="0">
                <a:ea typeface="Open sans" panose="020B0606030504020204" pitchFamily="34" charset="0"/>
                <a:cs typeface="Open sans" panose="020B0606030504020204" pitchFamily="34" charset="0"/>
              </a:rPr>
              <a:t>Step 3</a:t>
            </a:r>
            <a:r>
              <a:rPr lang="en-US" sz="1200" dirty="0">
                <a:ea typeface="Open sans" panose="020B0606030504020204" pitchFamily="34" charset="0"/>
                <a:cs typeface="Open sans" panose="020B0606030504020204" pitchFamily="34" charset="0"/>
              </a:rPr>
              <a:t>: They combined field observations with GIS data to map flood hotspots and identify opportunities for nature-based solutions. They collated this data to create detailed area plans </a:t>
            </a:r>
          </a:p>
        </p:txBody>
      </p:sp>
      <p:sp>
        <p:nvSpPr>
          <p:cNvPr id="9" name="TextBox 8">
            <a:extLst>
              <a:ext uri="{FF2B5EF4-FFF2-40B4-BE49-F238E27FC236}">
                <a16:creationId xmlns:a16="http://schemas.microsoft.com/office/drawing/2014/main" id="{5F74FD50-A37F-B86D-B498-3E4CAB6A0F75}"/>
              </a:ext>
            </a:extLst>
          </p:cNvPr>
          <p:cNvSpPr txBox="1"/>
          <p:nvPr/>
        </p:nvSpPr>
        <p:spPr>
          <a:xfrm>
            <a:off x="404825" y="1048709"/>
            <a:ext cx="5561866" cy="523220"/>
          </a:xfrm>
          <a:prstGeom prst="rect">
            <a:avLst/>
          </a:prstGeom>
          <a:noFill/>
        </p:spPr>
        <p:txBody>
          <a:bodyPr wrap="square">
            <a:spAutoFit/>
          </a:bodyPr>
          <a:lstStyle/>
          <a:p>
            <a:r>
              <a:rPr lang="en-US" sz="1400" b="1" u="sng" dirty="0">
                <a:ea typeface="Open sans" panose="020B0606030504020204" pitchFamily="34" charset="0"/>
                <a:cs typeface="Open sans" panose="020B0606030504020204" pitchFamily="34" charset="0"/>
              </a:rPr>
              <a:t>Methodology</a:t>
            </a:r>
            <a:br>
              <a:rPr lang="en-US" sz="1400" dirty="0">
                <a:ea typeface="Open sans" panose="020B0606030504020204" pitchFamily="34" charset="0"/>
                <a:cs typeface="Open sans" panose="020B0606030504020204" pitchFamily="34" charset="0"/>
              </a:rPr>
            </a:br>
            <a:r>
              <a:rPr lang="en-US" sz="1400" i="1" dirty="0">
                <a:ea typeface="Open sans" panose="020B0606030504020204" pitchFamily="34" charset="0"/>
                <a:cs typeface="Open sans" panose="020B0606030504020204" pitchFamily="34" charset="0"/>
              </a:rPr>
              <a:t>How did Frankie and her team carry out the project?</a:t>
            </a:r>
          </a:p>
        </p:txBody>
      </p:sp>
      <p:grpSp>
        <p:nvGrpSpPr>
          <p:cNvPr id="16" name="Group 15">
            <a:extLst>
              <a:ext uri="{FF2B5EF4-FFF2-40B4-BE49-F238E27FC236}">
                <a16:creationId xmlns:a16="http://schemas.microsoft.com/office/drawing/2014/main" id="{CEAD6FED-D16E-A55D-6636-E0CE8018163F}"/>
              </a:ext>
            </a:extLst>
          </p:cNvPr>
          <p:cNvGrpSpPr/>
          <p:nvPr/>
        </p:nvGrpSpPr>
        <p:grpSpPr>
          <a:xfrm>
            <a:off x="9802989" y="1822514"/>
            <a:ext cx="2246520" cy="4747453"/>
            <a:chOff x="9802989" y="1822514"/>
            <a:chExt cx="2246520" cy="4747453"/>
          </a:xfrm>
        </p:grpSpPr>
        <p:sp>
          <p:nvSpPr>
            <p:cNvPr id="11" name="TextBox 10">
              <a:extLst>
                <a:ext uri="{FF2B5EF4-FFF2-40B4-BE49-F238E27FC236}">
                  <a16:creationId xmlns:a16="http://schemas.microsoft.com/office/drawing/2014/main" id="{1A5B09BD-06C6-B69B-82DE-70005EB983CD}"/>
                </a:ext>
              </a:extLst>
            </p:cNvPr>
            <p:cNvSpPr txBox="1"/>
            <p:nvPr/>
          </p:nvSpPr>
          <p:spPr>
            <a:xfrm>
              <a:off x="9802989" y="1822514"/>
              <a:ext cx="2246520" cy="4747453"/>
            </a:xfrm>
            <a:prstGeom prst="rect">
              <a:avLst/>
            </a:prstGeom>
            <a:solidFill>
              <a:schemeClr val="bg1"/>
            </a:solidFill>
            <a:ln w="3175">
              <a:solidFill>
                <a:schemeClr val="tx1"/>
              </a:solidFill>
              <a:prstDash val="dashDot"/>
            </a:ln>
          </p:spPr>
          <p:txBody>
            <a:bodyPr wrap="square">
              <a:spAutoFit/>
            </a:bodyPr>
            <a:lstStyle/>
            <a:p>
              <a:pPr>
                <a:lnSpc>
                  <a:spcPct val="150000"/>
                </a:lnSpc>
              </a:pPr>
              <a:r>
                <a:rPr lang="en-US" sz="1100" b="1" u="sng" dirty="0">
                  <a:ea typeface="Open sans" panose="020B0606030504020204" pitchFamily="34" charset="0"/>
                  <a:cs typeface="Open sans" panose="020B0606030504020204" pitchFamily="34" charset="0"/>
                </a:rPr>
                <a:t>Key definitions </a:t>
              </a:r>
            </a:p>
            <a:p>
              <a:pPr>
                <a:lnSpc>
                  <a:spcPct val="150000"/>
                </a:lnSpc>
              </a:pPr>
              <a:endParaRPr lang="en-US" sz="1100" b="1" dirty="0">
                <a:ea typeface="Open sans" panose="020B0606030504020204" pitchFamily="34" charset="0"/>
                <a:cs typeface="Open sans" panose="020B0606030504020204" pitchFamily="34" charset="0"/>
              </a:endParaRPr>
            </a:p>
            <a:p>
              <a:r>
                <a:rPr lang="en-US" sz="1100" b="1" dirty="0">
                  <a:ea typeface="Open sans" panose="020B0606030504020204" pitchFamily="34" charset="0"/>
                  <a:cs typeface="Open sans" panose="020B0606030504020204" pitchFamily="34" charset="0"/>
                </a:rPr>
                <a:t>Surface water flooding </a:t>
              </a:r>
              <a:br>
                <a:rPr lang="en-US" sz="1100" b="1" dirty="0">
                  <a:ea typeface="Open sans" panose="020B0606030504020204" pitchFamily="34" charset="0"/>
                  <a:cs typeface="Open sans" panose="020B0606030504020204" pitchFamily="34" charset="0"/>
                </a:rPr>
              </a:br>
              <a:r>
                <a:rPr lang="en-US" sz="1100" dirty="0">
                  <a:ea typeface="Open sans" panose="020B0606030504020204" pitchFamily="34" charset="0"/>
                  <a:cs typeface="Open sans" panose="020B0606030504020204" pitchFamily="34" charset="0"/>
                </a:rPr>
                <a:t>When rainfall cannot soak into the ground quickly, causing water to flow over the surface and collect in low-lying areas</a:t>
              </a:r>
            </a:p>
            <a:p>
              <a:pPr>
                <a:lnSpc>
                  <a:spcPct val="150000"/>
                </a:lnSpc>
              </a:pPr>
              <a:br>
                <a:rPr lang="en-US" sz="1100" b="1" dirty="0">
                  <a:ea typeface="Open sans" panose="020B0606030504020204" pitchFamily="34" charset="0"/>
                  <a:cs typeface="Open sans" panose="020B0606030504020204" pitchFamily="34" charset="0"/>
                </a:rPr>
              </a:br>
              <a:r>
                <a:rPr lang="en-US" sz="1100" b="1" dirty="0">
                  <a:ea typeface="Open sans" panose="020B0606030504020204" pitchFamily="34" charset="0"/>
                  <a:cs typeface="Open sans" panose="020B0606030504020204" pitchFamily="34" charset="0"/>
                </a:rPr>
                <a:t>Nature-based solutions </a:t>
              </a:r>
            </a:p>
            <a:p>
              <a:r>
                <a:rPr lang="en-US" sz="1100" dirty="0">
                  <a:ea typeface="Open sans" panose="020B0606030504020204" pitchFamily="34" charset="0"/>
                  <a:cs typeface="Open sans" panose="020B0606030504020204" pitchFamily="34" charset="0"/>
                </a:rPr>
                <a:t>Also known as soft engineering. Solutions involve working with nature to reduce flooding by slowing, storing and absorbing water in a natural way. Examples include creating ponds, wetlands and planting trees.</a:t>
              </a:r>
              <a:endParaRPr lang="en-US" sz="1100" b="1" dirty="0">
                <a:ea typeface="Open sans" panose="020B0606030504020204" pitchFamily="34" charset="0"/>
                <a:cs typeface="Open sans" panose="020B0606030504020204" pitchFamily="34" charset="0"/>
              </a:endParaRPr>
            </a:p>
            <a:p>
              <a:pPr>
                <a:lnSpc>
                  <a:spcPct val="150000"/>
                </a:lnSpc>
              </a:pPr>
              <a:endParaRPr lang="en-US" sz="1100" b="1" dirty="0">
                <a:ea typeface="Open sans" panose="020B0606030504020204" pitchFamily="34" charset="0"/>
                <a:cs typeface="Open sans" panose="020B0606030504020204" pitchFamily="34" charset="0"/>
              </a:endParaRPr>
            </a:p>
            <a:p>
              <a:r>
                <a:rPr lang="en-US" sz="1100" b="1" dirty="0">
                  <a:ea typeface="Open sans" panose="020B0606030504020204" pitchFamily="34" charset="0"/>
                  <a:cs typeface="Open sans" panose="020B0606030504020204" pitchFamily="34" charset="0"/>
                </a:rPr>
                <a:t>Geographical Information Systems (GIS)</a:t>
              </a:r>
              <a:br>
                <a:rPr lang="en-US" sz="1100" b="1" dirty="0">
                  <a:ea typeface="Open sans" panose="020B0606030504020204" pitchFamily="34" charset="0"/>
                  <a:cs typeface="Open sans" panose="020B0606030504020204" pitchFamily="34" charset="0"/>
                </a:rPr>
              </a:br>
              <a:endParaRPr lang="en-US" sz="1100" b="1" dirty="0">
                <a:ea typeface="Open sans" panose="020B0606030504020204" pitchFamily="34" charset="0"/>
                <a:cs typeface="Open sans" panose="020B0606030504020204" pitchFamily="34" charset="0"/>
              </a:endParaRPr>
            </a:p>
            <a:p>
              <a:r>
                <a:rPr lang="en-US" sz="1100" dirty="0">
                  <a:ea typeface="Open sans" panose="020B0606030504020204" pitchFamily="34" charset="0"/>
                  <a:cs typeface="Open sans" panose="020B0606030504020204" pitchFamily="34" charset="0"/>
                </a:rPr>
                <a:t>A digital mapping software that is used to collect, </a:t>
              </a:r>
              <a:r>
                <a:rPr lang="en-US" sz="1100" dirty="0" err="1">
                  <a:ea typeface="Open sans" panose="020B0606030504020204" pitchFamily="34" charset="0"/>
                  <a:cs typeface="Open sans" panose="020B0606030504020204" pitchFamily="34" charset="0"/>
                </a:rPr>
                <a:t>analyse</a:t>
              </a:r>
              <a:r>
                <a:rPr lang="en-US" sz="1100" dirty="0">
                  <a:ea typeface="Open sans" panose="020B0606030504020204" pitchFamily="34" charset="0"/>
                  <a:cs typeface="Open sans" panose="020B0606030504020204" pitchFamily="34" charset="0"/>
                </a:rPr>
                <a:t> and display geographical data on a map. Helps geographers identify patterns </a:t>
              </a:r>
            </a:p>
          </p:txBody>
        </p:sp>
        <p:cxnSp>
          <p:nvCxnSpPr>
            <p:cNvPr id="12" name="Straight Connector 11">
              <a:extLst>
                <a:ext uri="{FF2B5EF4-FFF2-40B4-BE49-F238E27FC236}">
                  <a16:creationId xmlns:a16="http://schemas.microsoft.com/office/drawing/2014/main" id="{1FCD8793-0AB2-643B-50CB-F29E267022F9}"/>
                </a:ext>
              </a:extLst>
            </p:cNvPr>
            <p:cNvCxnSpPr/>
            <p:nvPr/>
          </p:nvCxnSpPr>
          <p:spPr>
            <a:xfrm>
              <a:off x="9802989" y="3429000"/>
              <a:ext cx="2237456" cy="0"/>
            </a:xfrm>
            <a:prstGeom prst="line">
              <a:avLst/>
            </a:prstGeom>
            <a:ln w="3175">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B598F11-EC39-A67C-C2D3-08E521B99E25}"/>
                </a:ext>
              </a:extLst>
            </p:cNvPr>
            <p:cNvCxnSpPr/>
            <p:nvPr/>
          </p:nvCxnSpPr>
          <p:spPr>
            <a:xfrm>
              <a:off x="9812053" y="5038725"/>
              <a:ext cx="2237456" cy="0"/>
            </a:xfrm>
            <a:prstGeom prst="line">
              <a:avLst/>
            </a:prstGeom>
            <a:ln w="3175">
              <a:solidFill>
                <a:schemeClr val="tx1"/>
              </a:solidFill>
              <a:prstDash val="dash"/>
            </a:ln>
          </p:spPr>
          <p:style>
            <a:lnRef idx="2">
              <a:schemeClr val="accent1"/>
            </a:lnRef>
            <a:fillRef idx="0">
              <a:schemeClr val="accent1"/>
            </a:fillRef>
            <a:effectRef idx="1">
              <a:schemeClr val="accent1"/>
            </a:effectRef>
            <a:fontRef idx="minor">
              <a:schemeClr val="tx1"/>
            </a:fontRef>
          </p:style>
        </p:cxnSp>
      </p:grpSp>
      <p:pic>
        <p:nvPicPr>
          <p:cNvPr id="4" name="Picture 3">
            <a:extLst>
              <a:ext uri="{FF2B5EF4-FFF2-40B4-BE49-F238E27FC236}">
                <a16:creationId xmlns:a16="http://schemas.microsoft.com/office/drawing/2014/main" id="{EF8D2410-E94A-607A-8B0E-0F899AD0E8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7603" y="1965396"/>
            <a:ext cx="1668377" cy="2224503"/>
          </a:xfrm>
          <a:prstGeom prst="rect">
            <a:avLst/>
          </a:prstGeom>
        </p:spPr>
      </p:pic>
      <p:pic>
        <p:nvPicPr>
          <p:cNvPr id="19" name="Picture 18">
            <a:extLst>
              <a:ext uri="{FF2B5EF4-FFF2-40B4-BE49-F238E27FC236}">
                <a16:creationId xmlns:a16="http://schemas.microsoft.com/office/drawing/2014/main" id="{F8DC8B5E-457C-4486-8DC1-ACCA163552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47435" y="4728750"/>
            <a:ext cx="1690468" cy="1946263"/>
          </a:xfrm>
          <a:prstGeom prst="rect">
            <a:avLst/>
          </a:prstGeom>
        </p:spPr>
      </p:pic>
      <p:pic>
        <p:nvPicPr>
          <p:cNvPr id="21" name="Picture 20">
            <a:extLst>
              <a:ext uri="{FF2B5EF4-FFF2-40B4-BE49-F238E27FC236}">
                <a16:creationId xmlns:a16="http://schemas.microsoft.com/office/drawing/2014/main" id="{025BE674-A52B-C629-3E5C-F9F472B4C8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35080" y="4750780"/>
            <a:ext cx="1662365" cy="1917723"/>
          </a:xfrm>
          <a:prstGeom prst="rect">
            <a:avLst/>
          </a:prstGeom>
          <a:ln>
            <a:solidFill>
              <a:schemeClr val="tx1"/>
            </a:solidFill>
          </a:ln>
        </p:spPr>
      </p:pic>
      <p:pic>
        <p:nvPicPr>
          <p:cNvPr id="23" name="Picture 22">
            <a:extLst>
              <a:ext uri="{FF2B5EF4-FFF2-40B4-BE49-F238E27FC236}">
                <a16:creationId xmlns:a16="http://schemas.microsoft.com/office/drawing/2014/main" id="{7785EE5E-0C76-6E19-1FE6-A2EA7447AB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58143" y="4719868"/>
            <a:ext cx="1501726" cy="1926605"/>
          </a:xfrm>
          <a:prstGeom prst="rect">
            <a:avLst/>
          </a:prstGeom>
        </p:spPr>
      </p:pic>
      <p:sp>
        <p:nvSpPr>
          <p:cNvPr id="25" name="TextBox 24">
            <a:extLst>
              <a:ext uri="{FF2B5EF4-FFF2-40B4-BE49-F238E27FC236}">
                <a16:creationId xmlns:a16="http://schemas.microsoft.com/office/drawing/2014/main" id="{F66D88A6-953A-AFF5-90C0-AF344E2E732C}"/>
              </a:ext>
            </a:extLst>
          </p:cNvPr>
          <p:cNvSpPr txBox="1"/>
          <p:nvPr/>
        </p:nvSpPr>
        <p:spPr>
          <a:xfrm>
            <a:off x="4685070" y="4824914"/>
            <a:ext cx="1364091" cy="461665"/>
          </a:xfrm>
          <a:prstGeom prst="rect">
            <a:avLst/>
          </a:prstGeom>
          <a:solidFill>
            <a:schemeClr val="bg1"/>
          </a:solidFill>
        </p:spPr>
        <p:txBody>
          <a:bodyPr wrap="square" rtlCol="0">
            <a:spAutoFit/>
          </a:bodyPr>
          <a:lstStyle/>
          <a:p>
            <a:r>
              <a:rPr lang="en-US" sz="1200" dirty="0"/>
              <a:t>Surface water flood risk map</a:t>
            </a:r>
            <a:endParaRPr lang="en-GB" sz="1200" dirty="0"/>
          </a:p>
        </p:txBody>
      </p:sp>
      <p:sp>
        <p:nvSpPr>
          <p:cNvPr id="8" name="TextBox 7">
            <a:extLst>
              <a:ext uri="{FF2B5EF4-FFF2-40B4-BE49-F238E27FC236}">
                <a16:creationId xmlns:a16="http://schemas.microsoft.com/office/drawing/2014/main" id="{25CCADD2-924B-D4E8-3E0A-DAF2F82BAA5E}"/>
              </a:ext>
            </a:extLst>
          </p:cNvPr>
          <p:cNvSpPr txBox="1"/>
          <p:nvPr/>
        </p:nvSpPr>
        <p:spPr>
          <a:xfrm>
            <a:off x="2732264" y="4778747"/>
            <a:ext cx="1304449" cy="276999"/>
          </a:xfrm>
          <a:prstGeom prst="rect">
            <a:avLst/>
          </a:prstGeom>
          <a:solidFill>
            <a:schemeClr val="bg1"/>
          </a:solidFill>
        </p:spPr>
        <p:txBody>
          <a:bodyPr wrap="square" rtlCol="0">
            <a:spAutoFit/>
          </a:bodyPr>
          <a:lstStyle/>
          <a:p>
            <a:r>
              <a:rPr lang="en-US" sz="1200" dirty="0"/>
              <a:t>Geology map</a:t>
            </a:r>
            <a:endParaRPr lang="en-GB" sz="1200" dirty="0"/>
          </a:p>
        </p:txBody>
      </p:sp>
      <p:sp>
        <p:nvSpPr>
          <p:cNvPr id="27" name="TextBox 26">
            <a:extLst>
              <a:ext uri="{FF2B5EF4-FFF2-40B4-BE49-F238E27FC236}">
                <a16:creationId xmlns:a16="http://schemas.microsoft.com/office/drawing/2014/main" id="{BE910E45-1FA3-AFBD-5119-99A32230A833}"/>
              </a:ext>
            </a:extLst>
          </p:cNvPr>
          <p:cNvSpPr txBox="1"/>
          <p:nvPr/>
        </p:nvSpPr>
        <p:spPr>
          <a:xfrm>
            <a:off x="6730289" y="4778747"/>
            <a:ext cx="1283550" cy="276999"/>
          </a:xfrm>
          <a:prstGeom prst="rect">
            <a:avLst/>
          </a:prstGeom>
          <a:solidFill>
            <a:schemeClr val="bg1"/>
          </a:solidFill>
        </p:spPr>
        <p:txBody>
          <a:bodyPr wrap="square" rtlCol="0">
            <a:spAutoFit/>
          </a:bodyPr>
          <a:lstStyle/>
          <a:p>
            <a:r>
              <a:rPr lang="en-US" sz="1200" dirty="0"/>
              <a:t>Soil map</a:t>
            </a:r>
            <a:endParaRPr lang="en-GB" sz="1200" dirty="0"/>
          </a:p>
        </p:txBody>
      </p:sp>
      <p:sp>
        <p:nvSpPr>
          <p:cNvPr id="29" name="TextBox 28">
            <a:extLst>
              <a:ext uri="{FF2B5EF4-FFF2-40B4-BE49-F238E27FC236}">
                <a16:creationId xmlns:a16="http://schemas.microsoft.com/office/drawing/2014/main" id="{3A5328FE-37E1-5DBC-A926-D16DCA471351}"/>
              </a:ext>
            </a:extLst>
          </p:cNvPr>
          <p:cNvSpPr txBox="1"/>
          <p:nvPr/>
        </p:nvSpPr>
        <p:spPr>
          <a:xfrm>
            <a:off x="798918" y="4719868"/>
            <a:ext cx="1667798" cy="646331"/>
          </a:xfrm>
          <a:prstGeom prst="rect">
            <a:avLst/>
          </a:prstGeom>
          <a:solidFill>
            <a:schemeClr val="bg1"/>
          </a:solidFill>
        </p:spPr>
        <p:txBody>
          <a:bodyPr wrap="square" rtlCol="0">
            <a:spAutoFit/>
          </a:bodyPr>
          <a:lstStyle/>
          <a:p>
            <a:pPr algn="ctr"/>
            <a:r>
              <a:rPr lang="en-US" sz="1200" b="1" dirty="0"/>
              <a:t>Maps of Wimbledon Common created using GIS</a:t>
            </a:r>
            <a:endParaRPr lang="en-GB" sz="1200" b="1" dirty="0"/>
          </a:p>
        </p:txBody>
      </p:sp>
      <p:pic>
        <p:nvPicPr>
          <p:cNvPr id="31" name="Graphic 30" descr="Arrow: Slight curve with solid fill">
            <a:extLst>
              <a:ext uri="{FF2B5EF4-FFF2-40B4-BE49-F238E27FC236}">
                <a16:creationId xmlns:a16="http://schemas.microsoft.com/office/drawing/2014/main" id="{714EF836-BC54-31EC-56E9-6A0F7C7883B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20918401">
            <a:off x="1430575" y="5036002"/>
            <a:ext cx="1105460" cy="1105460"/>
          </a:xfrm>
          <a:prstGeom prst="rect">
            <a:avLst/>
          </a:prstGeom>
        </p:spPr>
      </p:pic>
      <p:sp>
        <p:nvSpPr>
          <p:cNvPr id="33" name="TextBox 32">
            <a:extLst>
              <a:ext uri="{FF2B5EF4-FFF2-40B4-BE49-F238E27FC236}">
                <a16:creationId xmlns:a16="http://schemas.microsoft.com/office/drawing/2014/main" id="{333B4074-1FB5-1CB1-85B2-1B72B5A022F3}"/>
              </a:ext>
            </a:extLst>
          </p:cNvPr>
          <p:cNvSpPr txBox="1"/>
          <p:nvPr/>
        </p:nvSpPr>
        <p:spPr>
          <a:xfrm rot="16200000">
            <a:off x="8425858" y="3022353"/>
            <a:ext cx="2119647" cy="215444"/>
          </a:xfrm>
          <a:prstGeom prst="rect">
            <a:avLst/>
          </a:prstGeom>
          <a:noFill/>
        </p:spPr>
        <p:txBody>
          <a:bodyPr wrap="square" rtlCol="0">
            <a:spAutoFit/>
          </a:bodyPr>
          <a:lstStyle/>
          <a:p>
            <a:r>
              <a:rPr lang="en-US" sz="800" dirty="0"/>
              <a:t>Credit, Frankie Brown</a:t>
            </a:r>
            <a:endParaRPr lang="en-GB" sz="800" dirty="0"/>
          </a:p>
        </p:txBody>
      </p:sp>
      <p:sp>
        <p:nvSpPr>
          <p:cNvPr id="35" name="TextBox 34">
            <a:extLst>
              <a:ext uri="{FF2B5EF4-FFF2-40B4-BE49-F238E27FC236}">
                <a16:creationId xmlns:a16="http://schemas.microsoft.com/office/drawing/2014/main" id="{F824CE2C-C7F0-F063-78DF-EEC8F4E6C0BF}"/>
              </a:ext>
            </a:extLst>
          </p:cNvPr>
          <p:cNvSpPr txBox="1"/>
          <p:nvPr/>
        </p:nvSpPr>
        <p:spPr>
          <a:xfrm>
            <a:off x="2565423" y="6649118"/>
            <a:ext cx="2119647" cy="215444"/>
          </a:xfrm>
          <a:prstGeom prst="rect">
            <a:avLst/>
          </a:prstGeom>
          <a:noFill/>
        </p:spPr>
        <p:txBody>
          <a:bodyPr wrap="square" rtlCol="0">
            <a:spAutoFit/>
          </a:bodyPr>
          <a:lstStyle/>
          <a:p>
            <a:r>
              <a:rPr lang="en-US" sz="800" dirty="0"/>
              <a:t>Maps credit, Frankie Brown</a:t>
            </a:r>
            <a:endParaRPr lang="en-GB" sz="800" dirty="0"/>
          </a:p>
        </p:txBody>
      </p:sp>
    </p:spTree>
    <p:extLst>
      <p:ext uri="{BB962C8B-B14F-4D97-AF65-F5344CB8AC3E}">
        <p14:creationId xmlns:p14="http://schemas.microsoft.com/office/powerpoint/2010/main" val="4273716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4F130-4E97-2BEE-985B-6C64DCC8962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BFF056B-158A-0FB2-DE53-02891AF589D8}"/>
              </a:ext>
            </a:extLst>
          </p:cNvPr>
          <p:cNvSpPr txBox="1"/>
          <p:nvPr/>
        </p:nvSpPr>
        <p:spPr>
          <a:xfrm>
            <a:off x="188367" y="1260327"/>
            <a:ext cx="3756926" cy="5494607"/>
          </a:xfrm>
          <a:prstGeom prst="roundRect">
            <a:avLst/>
          </a:prstGeom>
          <a:solidFill>
            <a:schemeClr val="accent4">
              <a:lumMod val="20000"/>
              <a:lumOff val="80000"/>
            </a:schemeClr>
          </a:solidFill>
        </p:spPr>
        <p:txBody>
          <a:bodyPr wrap="square">
            <a:spAutoFit/>
          </a:bodyPr>
          <a:lstStyle/>
          <a:p>
            <a:pPr>
              <a:lnSpc>
                <a:spcPct val="150000"/>
              </a:lnSpc>
            </a:pPr>
            <a:r>
              <a:rPr lang="en-US" sz="1100" b="1" dirty="0">
                <a:ea typeface="Open sans" panose="020B0606030504020204" pitchFamily="34" charset="0"/>
                <a:cs typeface="Open sans" panose="020B0606030504020204" pitchFamily="34" charset="0"/>
              </a:rPr>
              <a:t>Suggested nature-based solutions include:</a:t>
            </a:r>
          </a:p>
          <a:p>
            <a:pPr>
              <a:lnSpc>
                <a:spcPct val="150000"/>
              </a:lnSpc>
            </a:pPr>
            <a:endParaRPr lang="en-US" sz="1100" b="1" dirty="0">
              <a:ea typeface="Open sans" panose="020B0606030504020204" pitchFamily="34" charset="0"/>
              <a:cs typeface="Open sans" panose="020B0606030504020204" pitchFamily="34" charset="0"/>
            </a:endParaRPr>
          </a:p>
          <a:p>
            <a:pPr>
              <a:lnSpc>
                <a:spcPct val="150000"/>
              </a:lnSpc>
            </a:pPr>
            <a:r>
              <a:rPr lang="en-US" sz="1100" b="1" dirty="0">
                <a:ea typeface="Open sans" panose="020B0606030504020204" pitchFamily="34" charset="0"/>
                <a:cs typeface="Open sans" panose="020B0606030504020204" pitchFamily="34" charset="0"/>
              </a:rPr>
              <a:t>Water storage ponds </a:t>
            </a:r>
          </a:p>
          <a:p>
            <a:pPr>
              <a:lnSpc>
                <a:spcPct val="150000"/>
              </a:lnSpc>
            </a:pPr>
            <a:r>
              <a:rPr lang="en-US" sz="1100" dirty="0">
                <a:ea typeface="Open sans" panose="020B0606030504020204" pitchFamily="34" charset="0"/>
                <a:cs typeface="Open sans" panose="020B0606030504020204" pitchFamily="34" charset="0"/>
              </a:rPr>
              <a:t>These create temporary storage for rainfall and hold water during heavy rain. They can provide new habitats for wildlife </a:t>
            </a:r>
            <a:br>
              <a:rPr lang="en-US" sz="1100" b="1" dirty="0">
                <a:ea typeface="Open sans" panose="020B0606030504020204" pitchFamily="34" charset="0"/>
                <a:cs typeface="Open sans" panose="020B0606030504020204" pitchFamily="34" charset="0"/>
              </a:rPr>
            </a:br>
            <a:endParaRPr lang="en-US" sz="1100" b="1" dirty="0">
              <a:ea typeface="Open sans" panose="020B0606030504020204" pitchFamily="34" charset="0"/>
              <a:cs typeface="Open sans" panose="020B0606030504020204" pitchFamily="34" charset="0"/>
            </a:endParaRPr>
          </a:p>
          <a:p>
            <a:pPr>
              <a:lnSpc>
                <a:spcPct val="150000"/>
              </a:lnSpc>
            </a:pPr>
            <a:r>
              <a:rPr lang="en-US" sz="1100" b="1" dirty="0">
                <a:ea typeface="Open sans" panose="020B0606030504020204" pitchFamily="34" charset="0"/>
                <a:cs typeface="Open sans" panose="020B0606030504020204" pitchFamily="34" charset="0"/>
              </a:rPr>
              <a:t>Restoring drains </a:t>
            </a:r>
          </a:p>
          <a:p>
            <a:pPr>
              <a:lnSpc>
                <a:spcPct val="150000"/>
              </a:lnSpc>
            </a:pPr>
            <a:r>
              <a:rPr lang="en-US" sz="1100" dirty="0">
                <a:ea typeface="Open sans" panose="020B0606030504020204" pitchFamily="34" charset="0"/>
                <a:cs typeface="Open sans" panose="020B0606030504020204" pitchFamily="34" charset="0"/>
              </a:rPr>
              <a:t>Old ditches that have been blocked or overgrown can be restored and reused to help management the movement of water across the Commons and carry it away from ‘hotspots’. This will also reduce the amount of water collected on paths </a:t>
            </a:r>
          </a:p>
          <a:p>
            <a:pPr>
              <a:lnSpc>
                <a:spcPct val="150000"/>
              </a:lnSpc>
            </a:pPr>
            <a:endParaRPr lang="en-US" sz="1100" b="1" dirty="0">
              <a:ea typeface="Open sans" panose="020B0606030504020204" pitchFamily="34" charset="0"/>
              <a:cs typeface="Open sans" panose="020B0606030504020204" pitchFamily="34" charset="0"/>
            </a:endParaRPr>
          </a:p>
          <a:p>
            <a:pPr>
              <a:lnSpc>
                <a:spcPct val="150000"/>
              </a:lnSpc>
            </a:pPr>
            <a:r>
              <a:rPr lang="en-US" sz="1100" b="1" dirty="0">
                <a:ea typeface="Open sans" panose="020B0606030504020204" pitchFamily="34" charset="0"/>
                <a:cs typeface="Open sans" panose="020B0606030504020204" pitchFamily="34" charset="0"/>
              </a:rPr>
              <a:t>In Channel Leaky barriers  </a:t>
            </a:r>
          </a:p>
          <a:p>
            <a:pPr>
              <a:lnSpc>
                <a:spcPct val="150000"/>
              </a:lnSpc>
            </a:pPr>
            <a:r>
              <a:rPr lang="en-US" sz="1100" dirty="0">
                <a:ea typeface="Open sans" panose="020B0606030504020204" pitchFamily="34" charset="0"/>
                <a:cs typeface="Open sans" panose="020B0606030504020204" pitchFamily="34" charset="0"/>
              </a:rPr>
              <a:t>These are small wooden structures that are placed across streams that act like a natural dam. They help to slow the flow of water during heavy rainfall, temporarily storing water upstream to reduce flood risk downstream </a:t>
            </a:r>
          </a:p>
        </p:txBody>
      </p:sp>
      <p:sp>
        <p:nvSpPr>
          <p:cNvPr id="17" name="TextBox 16">
            <a:extLst>
              <a:ext uri="{FF2B5EF4-FFF2-40B4-BE49-F238E27FC236}">
                <a16:creationId xmlns:a16="http://schemas.microsoft.com/office/drawing/2014/main" id="{AB19D604-2F39-6D0C-1E86-5D2D1A0621D0}"/>
              </a:ext>
            </a:extLst>
          </p:cNvPr>
          <p:cNvSpPr txBox="1"/>
          <p:nvPr/>
        </p:nvSpPr>
        <p:spPr>
          <a:xfrm>
            <a:off x="101704" y="65861"/>
            <a:ext cx="9838572" cy="892552"/>
          </a:xfrm>
          <a:prstGeom prst="rect">
            <a:avLst/>
          </a:prstGeom>
          <a:noFill/>
        </p:spPr>
        <p:txBody>
          <a:bodyPr wrap="square" rtlCol="0">
            <a:spAutoFit/>
          </a:bodyPr>
          <a:lstStyle/>
          <a:p>
            <a:r>
              <a:rPr lang="en-US" sz="2800" b="1" dirty="0">
                <a:latin typeface="Open sans" panose="020B0606030504020204" pitchFamily="34" charset="0"/>
                <a:ea typeface="Open sans" panose="020B0606030504020204" pitchFamily="34" charset="0"/>
                <a:cs typeface="Open sans" panose="020B0606030504020204" pitchFamily="34" charset="0"/>
              </a:rPr>
              <a:t>Geographical careers in coastal landscapes </a:t>
            </a:r>
          </a:p>
          <a:p>
            <a:r>
              <a:rPr lang="en-US" sz="2400" b="1" dirty="0">
                <a:latin typeface="Open sans" panose="020B0606030504020204" pitchFamily="34" charset="0"/>
                <a:ea typeface="Open sans" panose="020B0606030504020204" pitchFamily="34" charset="0"/>
                <a:cs typeface="Open sans" panose="020B0606030504020204" pitchFamily="34" charset="0"/>
              </a:rPr>
              <a:t>Wimbledon &amp; Putney Common case study</a:t>
            </a:r>
          </a:p>
        </p:txBody>
      </p:sp>
      <p:pic>
        <p:nvPicPr>
          <p:cNvPr id="15" name="Picture 14">
            <a:extLst>
              <a:ext uri="{FF2B5EF4-FFF2-40B4-BE49-F238E27FC236}">
                <a16:creationId xmlns:a16="http://schemas.microsoft.com/office/drawing/2014/main" id="{F82C66E1-295E-D32D-F5CC-B4BB48A8D58C}"/>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902757" y="111468"/>
            <a:ext cx="2137688" cy="1515125"/>
          </a:xfrm>
          <a:prstGeom prst="rect">
            <a:avLst/>
          </a:prstGeom>
        </p:spPr>
      </p:pic>
      <p:sp>
        <p:nvSpPr>
          <p:cNvPr id="11" name="TextBox 10">
            <a:extLst>
              <a:ext uri="{FF2B5EF4-FFF2-40B4-BE49-F238E27FC236}">
                <a16:creationId xmlns:a16="http://schemas.microsoft.com/office/drawing/2014/main" id="{0C07FF3B-19CC-80C6-4C6C-826AD72A6CA9}"/>
              </a:ext>
            </a:extLst>
          </p:cNvPr>
          <p:cNvSpPr txBox="1"/>
          <p:nvPr/>
        </p:nvSpPr>
        <p:spPr>
          <a:xfrm>
            <a:off x="5833127" y="3810703"/>
            <a:ext cx="5998087" cy="2603479"/>
          </a:xfrm>
          <a:prstGeom prst="roundRect">
            <a:avLst/>
          </a:prstGeom>
          <a:solidFill>
            <a:schemeClr val="accent2">
              <a:lumMod val="20000"/>
              <a:lumOff val="80000"/>
            </a:schemeClr>
          </a:solidFill>
        </p:spPr>
        <p:txBody>
          <a:bodyPr wrap="square">
            <a:spAutoFit/>
          </a:bodyPr>
          <a:lstStyle/>
          <a:p>
            <a:pPr>
              <a:lnSpc>
                <a:spcPct val="150000"/>
              </a:lnSpc>
            </a:pPr>
            <a:r>
              <a:rPr lang="en-US" sz="1100" b="1" dirty="0">
                <a:ea typeface="Open sans" panose="020B0606030504020204" pitchFamily="34" charset="0"/>
                <a:cs typeface="Open sans" panose="020B0606030504020204" pitchFamily="34" charset="0"/>
              </a:rPr>
              <a:t>Challenges of delivering the project include: </a:t>
            </a:r>
          </a:p>
          <a:p>
            <a:pPr>
              <a:lnSpc>
                <a:spcPct val="150000"/>
              </a:lnSpc>
            </a:pPr>
            <a:endParaRPr lang="en-US" sz="1100" b="1" dirty="0">
              <a:ea typeface="Open sans" panose="020B0606030504020204" pitchFamily="34" charset="0"/>
              <a:cs typeface="Open sans" panose="020B0606030504020204" pitchFamily="34" charset="0"/>
            </a:endParaRPr>
          </a:p>
          <a:p>
            <a:pPr marL="171450" indent="-171450">
              <a:lnSpc>
                <a:spcPct val="150000"/>
              </a:lnSpc>
              <a:buFont typeface="Arial" panose="020B0604020202020204" pitchFamily="34" charset="0"/>
              <a:buChar char="•"/>
            </a:pPr>
            <a:r>
              <a:rPr lang="en-US" sz="1100" dirty="0">
                <a:ea typeface="Open sans" panose="020B0606030504020204" pitchFamily="34" charset="0"/>
                <a:cs typeface="Open sans" panose="020B0606030504020204" pitchFamily="34" charset="0"/>
              </a:rPr>
              <a:t>Flooded paths will reduce visitor access and this means that walking routes need to be safe and useable. </a:t>
            </a:r>
          </a:p>
          <a:p>
            <a:pPr marL="171450" indent="-171450">
              <a:lnSpc>
                <a:spcPct val="150000"/>
              </a:lnSpc>
              <a:buFont typeface="Arial" panose="020B0604020202020204" pitchFamily="34" charset="0"/>
              <a:buChar char="•"/>
            </a:pPr>
            <a:r>
              <a:rPr lang="en-US" sz="1100" dirty="0">
                <a:ea typeface="Open sans" panose="020B0606030504020204" pitchFamily="34" charset="0"/>
                <a:cs typeface="Open sans" panose="020B0606030504020204" pitchFamily="34" charset="0"/>
              </a:rPr>
              <a:t>Climate change means that there is increased rainfall</a:t>
            </a:r>
          </a:p>
          <a:p>
            <a:pPr marL="171450" indent="-171450">
              <a:lnSpc>
                <a:spcPct val="150000"/>
              </a:lnSpc>
              <a:buFont typeface="Arial" panose="020B0604020202020204" pitchFamily="34" charset="0"/>
              <a:buChar char="•"/>
            </a:pPr>
            <a:r>
              <a:rPr lang="en-US" sz="1100" dirty="0">
                <a:ea typeface="Open sans" panose="020B0606030504020204" pitchFamily="34" charset="0"/>
                <a:cs typeface="Open sans" panose="020B0606030504020204" pitchFamily="34" charset="0"/>
              </a:rPr>
              <a:t>Local community needs to be happy and as the Commons relay on public funding, stakeholders must approve the plans </a:t>
            </a:r>
          </a:p>
          <a:p>
            <a:pPr marL="171450" indent="-171450">
              <a:lnSpc>
                <a:spcPct val="150000"/>
              </a:lnSpc>
              <a:buFont typeface="Arial" panose="020B0604020202020204" pitchFamily="34" charset="0"/>
              <a:buChar char="•"/>
            </a:pPr>
            <a:r>
              <a:rPr lang="en-US" sz="1100" dirty="0">
                <a:ea typeface="Open sans" panose="020B0606030504020204" pitchFamily="34" charset="0"/>
                <a:cs typeface="Open sans" panose="020B0606030504020204" pitchFamily="34" charset="0"/>
              </a:rPr>
              <a:t>Challenge to balance recreation with conservation (e.g. rugby pitches flood). Challenging to avoid damage to sensitive natural environments like heathland and wetland X</a:t>
            </a:r>
          </a:p>
        </p:txBody>
      </p:sp>
      <p:sp>
        <p:nvSpPr>
          <p:cNvPr id="3" name="TextBox 2">
            <a:extLst>
              <a:ext uri="{FF2B5EF4-FFF2-40B4-BE49-F238E27FC236}">
                <a16:creationId xmlns:a16="http://schemas.microsoft.com/office/drawing/2014/main" id="{C3498363-70D3-622F-8A33-DE8B60944E8A}"/>
              </a:ext>
            </a:extLst>
          </p:cNvPr>
          <p:cNvSpPr txBox="1"/>
          <p:nvPr/>
        </p:nvSpPr>
        <p:spPr>
          <a:xfrm>
            <a:off x="5833128" y="1922276"/>
            <a:ext cx="5998087" cy="1760695"/>
          </a:xfrm>
          <a:prstGeom prst="roundRect">
            <a:avLst/>
          </a:prstGeom>
          <a:solidFill>
            <a:schemeClr val="accent6">
              <a:lumMod val="20000"/>
              <a:lumOff val="80000"/>
            </a:schemeClr>
          </a:solidFill>
        </p:spPr>
        <p:txBody>
          <a:bodyPr wrap="square">
            <a:spAutoFit/>
          </a:bodyPr>
          <a:lstStyle/>
          <a:p>
            <a:pPr>
              <a:lnSpc>
                <a:spcPct val="150000"/>
              </a:lnSpc>
            </a:pPr>
            <a:r>
              <a:rPr lang="en-US" sz="1100" b="1" dirty="0">
                <a:ea typeface="Open sans" panose="020B0606030504020204" pitchFamily="34" charset="0"/>
                <a:cs typeface="Open sans" panose="020B0606030504020204" pitchFamily="34" charset="0"/>
              </a:rPr>
              <a:t>Benefits of completing the project include:</a:t>
            </a:r>
          </a:p>
          <a:p>
            <a:pPr marL="171450" indent="-171450">
              <a:lnSpc>
                <a:spcPct val="150000"/>
              </a:lnSpc>
              <a:buFont typeface="Wingdings" panose="05000000000000000000" pitchFamily="2" charset="2"/>
              <a:buChar char="ü"/>
            </a:pPr>
            <a:r>
              <a:rPr lang="en-US" sz="1100" dirty="0">
                <a:ea typeface="Open sans" panose="020B0606030504020204" pitchFamily="34" charset="0"/>
                <a:cs typeface="Open sans" panose="020B0606030504020204" pitchFamily="34" charset="0"/>
              </a:rPr>
              <a:t>Create a safer green space for visitors by reducing flooding on paths and trails </a:t>
            </a:r>
          </a:p>
          <a:p>
            <a:pPr marL="171450" indent="-171450">
              <a:lnSpc>
                <a:spcPct val="150000"/>
              </a:lnSpc>
              <a:buFont typeface="Wingdings" panose="05000000000000000000" pitchFamily="2" charset="2"/>
              <a:buChar char="ü"/>
            </a:pPr>
            <a:r>
              <a:rPr lang="en-US" sz="1100" dirty="0">
                <a:ea typeface="Open sans" panose="020B0606030504020204" pitchFamily="34" charset="0"/>
                <a:cs typeface="Open sans" panose="020B0606030504020204" pitchFamily="34" charset="0"/>
              </a:rPr>
              <a:t>Manage rainwater more naturally </a:t>
            </a:r>
          </a:p>
          <a:p>
            <a:pPr marL="171450" indent="-171450">
              <a:lnSpc>
                <a:spcPct val="150000"/>
              </a:lnSpc>
              <a:buFont typeface="Wingdings" panose="05000000000000000000" pitchFamily="2" charset="2"/>
              <a:buChar char="ü"/>
            </a:pPr>
            <a:r>
              <a:rPr lang="en-US" sz="1100" dirty="0">
                <a:ea typeface="Open sans" panose="020B0606030504020204" pitchFamily="34" charset="0"/>
                <a:cs typeface="Open sans" panose="020B0606030504020204" pitchFamily="34" charset="0"/>
              </a:rPr>
              <a:t>Ensure the commons are more resilient to climate change </a:t>
            </a:r>
          </a:p>
          <a:p>
            <a:pPr marL="171450" indent="-171450">
              <a:lnSpc>
                <a:spcPct val="150000"/>
              </a:lnSpc>
              <a:buFont typeface="Wingdings" panose="05000000000000000000" pitchFamily="2" charset="2"/>
              <a:buChar char="ü"/>
            </a:pPr>
            <a:r>
              <a:rPr lang="en-US" sz="1100" dirty="0">
                <a:ea typeface="Open sans" panose="020B0606030504020204" pitchFamily="34" charset="0"/>
                <a:cs typeface="Open sans" panose="020B0606030504020204" pitchFamily="34" charset="0"/>
              </a:rPr>
              <a:t>Demonstrate sustainable flood management in an urban environment </a:t>
            </a:r>
          </a:p>
          <a:p>
            <a:pPr marL="171450" indent="-171450">
              <a:lnSpc>
                <a:spcPct val="150000"/>
              </a:lnSpc>
              <a:buFont typeface="Wingdings" panose="05000000000000000000" pitchFamily="2" charset="2"/>
              <a:buChar char="ü"/>
            </a:pPr>
            <a:r>
              <a:rPr lang="en-US" sz="1100" dirty="0">
                <a:ea typeface="Open sans" panose="020B0606030504020204" pitchFamily="34" charset="0"/>
                <a:cs typeface="Open sans" panose="020B0606030504020204" pitchFamily="34" charset="0"/>
              </a:rPr>
              <a:t>Support wildlife and biodiversity</a:t>
            </a:r>
          </a:p>
        </p:txBody>
      </p:sp>
      <p:sp>
        <p:nvSpPr>
          <p:cNvPr id="2" name="TextBox 1">
            <a:extLst>
              <a:ext uri="{FF2B5EF4-FFF2-40B4-BE49-F238E27FC236}">
                <a16:creationId xmlns:a16="http://schemas.microsoft.com/office/drawing/2014/main" id="{186819C3-7017-8849-BB22-2332E9259FCF}"/>
              </a:ext>
            </a:extLst>
          </p:cNvPr>
          <p:cNvSpPr txBox="1"/>
          <p:nvPr/>
        </p:nvSpPr>
        <p:spPr>
          <a:xfrm>
            <a:off x="8128261" y="1321127"/>
            <a:ext cx="2252720" cy="369332"/>
          </a:xfrm>
          <a:prstGeom prst="rect">
            <a:avLst/>
          </a:prstGeom>
          <a:noFill/>
        </p:spPr>
        <p:txBody>
          <a:bodyPr wrap="square" rtlCol="0">
            <a:spAutoFit/>
          </a:bodyPr>
          <a:lstStyle/>
          <a:p>
            <a:r>
              <a:rPr lang="en-US" b="1" u="sng" dirty="0"/>
              <a:t>Evaluation</a:t>
            </a:r>
            <a:endParaRPr lang="en-GB" b="1" u="sng" dirty="0"/>
          </a:p>
        </p:txBody>
      </p:sp>
      <p:sp>
        <p:nvSpPr>
          <p:cNvPr id="6" name="TextBox 5">
            <a:extLst>
              <a:ext uri="{FF2B5EF4-FFF2-40B4-BE49-F238E27FC236}">
                <a16:creationId xmlns:a16="http://schemas.microsoft.com/office/drawing/2014/main" id="{7DC37FB0-84CC-0ADF-885D-8F58C6F098D6}"/>
              </a:ext>
            </a:extLst>
          </p:cNvPr>
          <p:cNvSpPr txBox="1"/>
          <p:nvPr/>
        </p:nvSpPr>
        <p:spPr>
          <a:xfrm>
            <a:off x="940470" y="963977"/>
            <a:ext cx="2252720" cy="369332"/>
          </a:xfrm>
          <a:prstGeom prst="rect">
            <a:avLst/>
          </a:prstGeom>
          <a:noFill/>
        </p:spPr>
        <p:txBody>
          <a:bodyPr wrap="square" rtlCol="0">
            <a:spAutoFit/>
          </a:bodyPr>
          <a:lstStyle/>
          <a:p>
            <a:r>
              <a:rPr lang="en-US" b="1" u="sng" dirty="0"/>
              <a:t>Proposed solutions</a:t>
            </a:r>
            <a:endParaRPr lang="en-GB" b="1" u="sng" dirty="0"/>
          </a:p>
        </p:txBody>
      </p:sp>
      <p:pic>
        <p:nvPicPr>
          <p:cNvPr id="7" name="Picture 6">
            <a:extLst>
              <a:ext uri="{FF2B5EF4-FFF2-40B4-BE49-F238E27FC236}">
                <a16:creationId xmlns:a16="http://schemas.microsoft.com/office/drawing/2014/main" id="{FA077C9D-0C02-7307-D0D6-F0EFBDEC21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7039" y="3283567"/>
            <a:ext cx="1947552" cy="1460901"/>
          </a:xfrm>
          <a:prstGeom prst="rect">
            <a:avLst/>
          </a:prstGeom>
        </p:spPr>
      </p:pic>
      <p:pic>
        <p:nvPicPr>
          <p:cNvPr id="9" name="Picture 8">
            <a:extLst>
              <a:ext uri="{FF2B5EF4-FFF2-40B4-BE49-F238E27FC236}">
                <a16:creationId xmlns:a16="http://schemas.microsoft.com/office/drawing/2014/main" id="{550C6BAE-5EFC-5F19-9075-670F04DFC6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37039" y="5113091"/>
            <a:ext cx="1973883" cy="1113973"/>
          </a:xfrm>
          <a:prstGeom prst="rect">
            <a:avLst/>
          </a:prstGeom>
        </p:spPr>
      </p:pic>
      <p:pic>
        <p:nvPicPr>
          <p:cNvPr id="12" name="Picture 11">
            <a:extLst>
              <a:ext uri="{FF2B5EF4-FFF2-40B4-BE49-F238E27FC236}">
                <a16:creationId xmlns:a16="http://schemas.microsoft.com/office/drawing/2014/main" id="{BFD196F3-0090-1B8C-FFEC-DAA8A2E6E967}"/>
              </a:ext>
            </a:extLst>
          </p:cNvPr>
          <p:cNvPicPr>
            <a:picLocks noChangeAspect="1"/>
          </p:cNvPicPr>
          <p:nvPr/>
        </p:nvPicPr>
        <p:blipFill>
          <a:blip r:embed="rId6">
            <a:extLst>
              <a:ext uri="{28A0092B-C50C-407E-A947-70E740481C1C}">
                <a14:useLocalDpi xmlns:a14="http://schemas.microsoft.com/office/drawing/2010/main" val="0"/>
              </a:ext>
            </a:extLst>
          </a:blip>
          <a:srcRect r="22231"/>
          <a:stretch>
            <a:fillRect/>
          </a:stretch>
        </p:blipFill>
        <p:spPr>
          <a:xfrm>
            <a:off x="3737039" y="1989832"/>
            <a:ext cx="1947552" cy="925112"/>
          </a:xfrm>
          <a:prstGeom prst="rect">
            <a:avLst/>
          </a:prstGeom>
        </p:spPr>
      </p:pic>
    </p:spTree>
    <p:extLst>
      <p:ext uri="{BB962C8B-B14F-4D97-AF65-F5344CB8AC3E}">
        <p14:creationId xmlns:p14="http://schemas.microsoft.com/office/powerpoint/2010/main" val="38276814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04E71-537C-E1EC-447C-E8C6F4260D8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C20FB94-F9D0-C5F8-BB2B-8A7152367865}"/>
              </a:ext>
            </a:extLst>
          </p:cNvPr>
          <p:cNvSpPr txBox="1"/>
          <p:nvPr/>
        </p:nvSpPr>
        <p:spPr>
          <a:xfrm>
            <a:off x="5179079" y="1243905"/>
            <a:ext cx="5792522" cy="6017032"/>
          </a:xfrm>
          <a:prstGeom prst="rect">
            <a:avLst/>
          </a:prstGeom>
          <a:noFill/>
        </p:spPr>
        <p:txBody>
          <a:bodyPr wrap="square">
            <a:spAutoFit/>
          </a:bodyPr>
          <a:lstStyle/>
          <a:p>
            <a:r>
              <a:rPr lang="en-US" sz="1100" b="1" dirty="0">
                <a:ea typeface="Open sans" panose="020B0606030504020204" pitchFamily="34" charset="0"/>
                <a:cs typeface="Open sans" panose="020B0606030504020204" pitchFamily="34" charset="0"/>
              </a:rPr>
              <a:t>Activity 1 – Read the meet the geographer page</a:t>
            </a:r>
          </a:p>
          <a:p>
            <a:endParaRPr lang="en-US" sz="1100" dirty="0">
              <a:ea typeface="Open sans" panose="020B0606030504020204" pitchFamily="34" charset="0"/>
              <a:cs typeface="Open sans" panose="020B0606030504020204" pitchFamily="34" charset="0"/>
            </a:endParaRPr>
          </a:p>
          <a:p>
            <a:r>
              <a:rPr lang="en-US" sz="1100" b="1" dirty="0">
                <a:ea typeface="Open sans" panose="020B0606030504020204" pitchFamily="34" charset="0"/>
                <a:cs typeface="Open sans" panose="020B0606030504020204" pitchFamily="34" charset="0"/>
              </a:rPr>
              <a:t>1a. What does an environmental consultant do? Choose the correct description </a:t>
            </a:r>
          </a:p>
          <a:p>
            <a:endParaRPr lang="en-US" sz="1100" dirty="0">
              <a:ea typeface="Open sans" panose="020B0606030504020204" pitchFamily="34" charset="0"/>
              <a:cs typeface="Open sans" panose="020B0606030504020204" pitchFamily="34" charset="0"/>
            </a:endParaRPr>
          </a:p>
          <a:p>
            <a:pPr lvl="0"/>
            <a:r>
              <a:rPr lang="en-GB" sz="1100" dirty="0" err="1"/>
              <a:t>i</a:t>
            </a:r>
            <a:r>
              <a:rPr lang="en-GB" sz="1100" dirty="0"/>
              <a:t>. An environmental consultant collects and analyses environmental data to help clients solve environmental problems and ensure projects are sustainable and responsible</a:t>
            </a:r>
            <a:br>
              <a:rPr lang="en-GB" sz="1100" dirty="0"/>
            </a:br>
            <a:endParaRPr lang="en-GB" sz="1100" dirty="0"/>
          </a:p>
          <a:p>
            <a:pPr lvl="0"/>
            <a:r>
              <a:rPr lang="en-GB" sz="1100" dirty="0"/>
              <a:t>ii. An environmental consultant helps design buildings and manages construction projects to ensure they are built quickly and at low cost </a:t>
            </a:r>
            <a:br>
              <a:rPr lang="en-GB" sz="1100" dirty="0"/>
            </a:br>
            <a:br>
              <a:rPr lang="en-GB" sz="1100" dirty="0"/>
            </a:br>
            <a:r>
              <a:rPr lang="en-GB" sz="1100" dirty="0"/>
              <a:t>iii. An environmental consultant sells environmentally friendly products to businesses and advises them on how they can increase their profits </a:t>
            </a:r>
          </a:p>
          <a:p>
            <a:pPr lvl="0"/>
            <a:endParaRPr lang="en-GB" sz="1100" dirty="0"/>
          </a:p>
          <a:p>
            <a:r>
              <a:rPr lang="en-US" sz="1100" b="1" dirty="0">
                <a:ea typeface="Open sans" panose="020B0606030504020204" pitchFamily="34" charset="0"/>
                <a:cs typeface="Open sans" panose="020B0606030504020204" pitchFamily="34" charset="0"/>
              </a:rPr>
              <a:t>1b. Suggest one reason why Frankie choose to study geography </a:t>
            </a:r>
          </a:p>
          <a:p>
            <a:endParaRPr lang="en-US" sz="1100" dirty="0">
              <a:ea typeface="Open sans" panose="020B0606030504020204" pitchFamily="34" charset="0"/>
              <a:cs typeface="Open sans" panose="020B0606030504020204" pitchFamily="34" charset="0"/>
            </a:endParaRPr>
          </a:p>
          <a:p>
            <a:pPr>
              <a:lnSpc>
                <a:spcPct val="150000"/>
              </a:lnSpc>
            </a:pPr>
            <a:r>
              <a:rPr lang="en-US" sz="1100" dirty="0">
                <a:ea typeface="Open sans" panose="020B0606030504020204" pitchFamily="34" charset="0"/>
                <a:cs typeface="Open sans" panose="020B0606030504020204" pitchFamily="34" charset="0"/>
              </a:rPr>
              <a:t>------------------------------------------------------------------------------------------------------------------------------------------------------------------------------------------------------------------------------------------------------------------------------------------------------------------------------------------------------------------------------------------------------------------------------------------------------------------------------------</a:t>
            </a:r>
          </a:p>
          <a:p>
            <a:endParaRPr lang="en-US" sz="1100" dirty="0">
              <a:ea typeface="Open sans" panose="020B0606030504020204" pitchFamily="34" charset="0"/>
              <a:cs typeface="Open sans" panose="020B0606030504020204" pitchFamily="34" charset="0"/>
            </a:endParaRPr>
          </a:p>
          <a:p>
            <a:r>
              <a:rPr lang="en-US" sz="1100" b="1" dirty="0">
                <a:ea typeface="Open sans" panose="020B0606030504020204" pitchFamily="34" charset="0"/>
                <a:cs typeface="Open sans" panose="020B0606030504020204" pitchFamily="34" charset="0"/>
              </a:rPr>
              <a:t>1c. What key geographical skills does Frankie use in her day-today as an Environmental Consultant? Tick all that apply </a:t>
            </a:r>
          </a:p>
          <a:p>
            <a:endParaRPr lang="en-US" sz="1100" dirty="0">
              <a:ea typeface="Open sans" panose="020B0606030504020204" pitchFamily="34" charset="0"/>
              <a:cs typeface="Open sans" panose="020B0606030504020204" pitchFamily="34" charset="0"/>
            </a:endParaRPr>
          </a:p>
          <a:p>
            <a:pPr marL="171450" indent="-171450">
              <a:lnSpc>
                <a:spcPct val="150000"/>
              </a:lnSpc>
              <a:buFont typeface="Wingdings" panose="05000000000000000000" pitchFamily="2" charset="2"/>
              <a:buChar char="q"/>
            </a:pPr>
            <a:r>
              <a:rPr lang="en-US" sz="1100" dirty="0">
                <a:ea typeface="Open sans" panose="020B0606030504020204" pitchFamily="34" charset="0"/>
                <a:cs typeface="Open sans" panose="020B0606030504020204" pitchFamily="34" charset="0"/>
              </a:rPr>
              <a:t>Collecting and recording data in the field</a:t>
            </a:r>
          </a:p>
          <a:p>
            <a:pPr marL="171450" indent="-171450">
              <a:lnSpc>
                <a:spcPct val="150000"/>
              </a:lnSpc>
              <a:buFont typeface="Wingdings" panose="05000000000000000000" pitchFamily="2" charset="2"/>
              <a:buChar char="q"/>
            </a:pPr>
            <a:r>
              <a:rPr lang="en-US" sz="1100" dirty="0">
                <a:ea typeface="Open sans" panose="020B0606030504020204" pitchFamily="34" charset="0"/>
                <a:cs typeface="Open sans" panose="020B0606030504020204" pitchFamily="34" charset="0"/>
              </a:rPr>
              <a:t>Writing reports </a:t>
            </a:r>
          </a:p>
          <a:p>
            <a:pPr marL="171450" indent="-171450">
              <a:lnSpc>
                <a:spcPct val="150000"/>
              </a:lnSpc>
              <a:buFont typeface="Wingdings" panose="05000000000000000000" pitchFamily="2" charset="2"/>
              <a:buChar char="q"/>
            </a:pPr>
            <a:r>
              <a:rPr lang="en-US" sz="1100" dirty="0">
                <a:ea typeface="Open sans" panose="020B0606030504020204" pitchFamily="34" charset="0"/>
                <a:cs typeface="Open sans" panose="020B0606030504020204" pitchFamily="34" charset="0"/>
              </a:rPr>
              <a:t>Problem solving </a:t>
            </a:r>
          </a:p>
          <a:p>
            <a:pPr marL="171450" indent="-171450">
              <a:lnSpc>
                <a:spcPct val="150000"/>
              </a:lnSpc>
              <a:buFont typeface="Wingdings" panose="05000000000000000000" pitchFamily="2" charset="2"/>
              <a:buChar char="q"/>
            </a:pPr>
            <a:r>
              <a:rPr lang="en-US" sz="1100" dirty="0">
                <a:ea typeface="Open sans" panose="020B0606030504020204" pitchFamily="34" charset="0"/>
                <a:cs typeface="Open sans" panose="020B0606030504020204" pitchFamily="34" charset="0"/>
              </a:rPr>
              <a:t>Communicating ideas</a:t>
            </a:r>
          </a:p>
          <a:p>
            <a:endParaRPr lang="en-US" sz="1100" dirty="0">
              <a:ea typeface="Open sans" panose="020B0606030504020204" pitchFamily="34" charset="0"/>
              <a:cs typeface="Open sans" panose="020B0606030504020204" pitchFamily="34" charset="0"/>
            </a:endParaRPr>
          </a:p>
          <a:p>
            <a:pPr lvl="0"/>
            <a:endParaRPr lang="en-GB" sz="1100" dirty="0"/>
          </a:p>
          <a:p>
            <a:endParaRPr lang="en-US" sz="1100" dirty="0">
              <a:ea typeface="Open sans" panose="020B0606030504020204" pitchFamily="34" charset="0"/>
              <a:cs typeface="Open sans" panose="020B0606030504020204" pitchFamily="34" charset="0"/>
            </a:endParaRPr>
          </a:p>
          <a:p>
            <a:endParaRPr lang="en-US" sz="1100" dirty="0">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41D3EBC8-E049-EBAE-7101-28D13DACA15D}"/>
              </a:ext>
            </a:extLst>
          </p:cNvPr>
          <p:cNvSpPr txBox="1"/>
          <p:nvPr/>
        </p:nvSpPr>
        <p:spPr>
          <a:xfrm>
            <a:off x="151555" y="1112753"/>
            <a:ext cx="4462331" cy="3831818"/>
          </a:xfrm>
          <a:prstGeom prst="rect">
            <a:avLst/>
          </a:prstGeom>
          <a:noFill/>
        </p:spPr>
        <p:txBody>
          <a:bodyPr wrap="square" rtlCol="0">
            <a:spAutoFit/>
          </a:bodyPr>
          <a:lstStyle/>
          <a:p>
            <a:r>
              <a:rPr lang="en-US" sz="1100" b="1" dirty="0">
                <a:ea typeface="Open sans" panose="020B0606030504020204" pitchFamily="34" charset="0"/>
                <a:cs typeface="Open sans" panose="020B0606030504020204" pitchFamily="34" charset="0"/>
              </a:rPr>
              <a:t>Starter Activity </a:t>
            </a:r>
          </a:p>
          <a:p>
            <a:endParaRPr lang="en-US" sz="1100" b="1" dirty="0">
              <a:ea typeface="Open sans" panose="020B0606030504020204" pitchFamily="34" charset="0"/>
              <a:cs typeface="Open sans" panose="020B0606030504020204" pitchFamily="34" charset="0"/>
            </a:endParaRPr>
          </a:p>
          <a:p>
            <a:r>
              <a:rPr lang="en-US" sz="1100" b="1" dirty="0">
                <a:ea typeface="Open sans" panose="020B0606030504020204" pitchFamily="34" charset="0"/>
                <a:cs typeface="Open sans" panose="020B0606030504020204" pitchFamily="34" charset="0"/>
              </a:rPr>
              <a:t>Sort into hard engineering and soft engineering (nature-based) solutions to river flooding </a:t>
            </a:r>
            <a:endParaRPr lang="en-US" sz="1100" b="1" i="1" dirty="0">
              <a:ea typeface="Open sans" panose="020B0606030504020204" pitchFamily="34" charset="0"/>
              <a:cs typeface="Open sans" panose="020B0606030504020204" pitchFamily="34" charset="0"/>
            </a:endParaRPr>
          </a:p>
          <a:p>
            <a:endParaRPr lang="en-US" sz="1100" b="1" i="1" dirty="0">
              <a:ea typeface="Open sans" panose="020B0606030504020204" pitchFamily="34" charset="0"/>
              <a:cs typeface="Open sans" panose="020B0606030504020204" pitchFamily="34" charset="0"/>
            </a:endParaRPr>
          </a:p>
          <a:p>
            <a:pPr marL="228600" indent="-228600">
              <a:buFont typeface="+mj-lt"/>
              <a:buAutoNum type="arabicPeriod"/>
            </a:pPr>
            <a:r>
              <a:rPr lang="en-US" sz="1100" dirty="0">
                <a:ea typeface="Open sans" panose="020B0606030504020204" pitchFamily="34" charset="0"/>
                <a:cs typeface="Open sans" panose="020B0606030504020204" pitchFamily="34" charset="0"/>
              </a:rPr>
              <a:t>Building a dam</a:t>
            </a:r>
          </a:p>
          <a:p>
            <a:pPr marL="228600" indent="-228600">
              <a:buFont typeface="+mj-lt"/>
              <a:buAutoNum type="arabicPeriod"/>
            </a:pPr>
            <a:r>
              <a:rPr lang="en-US" sz="1100" dirty="0">
                <a:ea typeface="Open sans" panose="020B0606030504020204" pitchFamily="34" charset="0"/>
                <a:cs typeface="Open sans" panose="020B0606030504020204" pitchFamily="34" charset="0"/>
              </a:rPr>
              <a:t>Planting trees </a:t>
            </a:r>
          </a:p>
          <a:p>
            <a:pPr marL="228600" indent="-228600">
              <a:buFont typeface="+mj-lt"/>
              <a:buAutoNum type="arabicPeriod"/>
            </a:pPr>
            <a:r>
              <a:rPr lang="en-US" sz="1100" dirty="0">
                <a:ea typeface="Open sans" panose="020B0606030504020204" pitchFamily="34" charset="0"/>
                <a:cs typeface="Open sans" panose="020B0606030504020204" pitchFamily="34" charset="0"/>
              </a:rPr>
              <a:t>Floodplain zoning </a:t>
            </a:r>
          </a:p>
          <a:p>
            <a:pPr marL="228600" indent="-228600">
              <a:buFont typeface="+mj-lt"/>
              <a:buAutoNum type="arabicPeriod"/>
            </a:pPr>
            <a:r>
              <a:rPr lang="en-US" sz="1100" dirty="0">
                <a:ea typeface="Open sans" panose="020B0606030504020204" pitchFamily="34" charset="0"/>
                <a:cs typeface="Open sans" panose="020B0606030504020204" pitchFamily="34" charset="0"/>
              </a:rPr>
              <a:t>Concrete embankments </a:t>
            </a:r>
          </a:p>
          <a:p>
            <a:pPr marL="228600" indent="-228600">
              <a:buFont typeface="+mj-lt"/>
              <a:buAutoNum type="arabicPeriod"/>
            </a:pPr>
            <a:r>
              <a:rPr lang="en-US" sz="1100" dirty="0">
                <a:ea typeface="Open sans" panose="020B0606030504020204" pitchFamily="34" charset="0"/>
                <a:cs typeface="Open sans" panose="020B0606030504020204" pitchFamily="34" charset="0"/>
              </a:rPr>
              <a:t>Dredging </a:t>
            </a:r>
          </a:p>
          <a:p>
            <a:pPr marL="228600" indent="-228600">
              <a:buFont typeface="+mj-lt"/>
              <a:buAutoNum type="arabicPeriod"/>
            </a:pPr>
            <a:r>
              <a:rPr lang="en-US" sz="1100" dirty="0">
                <a:ea typeface="Open sans" panose="020B0606030504020204" pitchFamily="34" charset="0"/>
                <a:cs typeface="Open sans" panose="020B0606030504020204" pitchFamily="34" charset="0"/>
              </a:rPr>
              <a:t>Flood walls </a:t>
            </a:r>
          </a:p>
          <a:p>
            <a:endParaRPr lang="en-US" sz="1100" dirty="0">
              <a:latin typeface="Open sans" panose="020B0606030504020204" pitchFamily="34" charset="0"/>
              <a:ea typeface="Open sans" panose="020B0606030504020204" pitchFamily="34" charset="0"/>
              <a:cs typeface="Open sans" panose="020B0606030504020204" pitchFamily="34" charset="0"/>
            </a:endParaRPr>
          </a:p>
          <a:p>
            <a:endParaRPr lang="en-US" sz="1100" dirty="0">
              <a:latin typeface="Open sans" panose="020B0606030504020204" pitchFamily="34" charset="0"/>
              <a:ea typeface="Open sans" panose="020B0606030504020204" pitchFamily="34" charset="0"/>
              <a:cs typeface="Open sans" panose="020B0606030504020204" pitchFamily="34" charset="0"/>
            </a:endParaRPr>
          </a:p>
          <a:p>
            <a:endParaRPr lang="en-US" sz="1100" dirty="0">
              <a:latin typeface="Open sans" panose="020B0606030504020204" pitchFamily="34" charset="0"/>
              <a:ea typeface="Open sans" panose="020B0606030504020204" pitchFamily="34" charset="0"/>
              <a:cs typeface="Open sans" panose="020B0606030504020204" pitchFamily="34" charset="0"/>
            </a:endParaRPr>
          </a:p>
          <a:p>
            <a:endParaRPr lang="en-US" sz="1100" b="1" i="1" dirty="0">
              <a:latin typeface="Open sans" panose="020B0606030504020204" pitchFamily="34" charset="0"/>
              <a:ea typeface="Open sans" panose="020B0606030504020204" pitchFamily="34" charset="0"/>
              <a:cs typeface="Open sans" panose="020B0606030504020204" pitchFamily="34" charset="0"/>
            </a:endParaRPr>
          </a:p>
          <a:p>
            <a:endParaRPr lang="en-US" sz="1100" b="1" i="1" dirty="0">
              <a:latin typeface="Open sans" panose="020B0606030504020204" pitchFamily="34" charset="0"/>
              <a:ea typeface="Open sans" panose="020B0606030504020204" pitchFamily="34" charset="0"/>
              <a:cs typeface="Open sans" panose="020B0606030504020204" pitchFamily="34" charset="0"/>
            </a:endParaRPr>
          </a:p>
          <a:p>
            <a:endParaRPr lang="en-US" sz="1100" b="1" dirty="0">
              <a:latin typeface="Open sans" panose="020B0606030504020204" pitchFamily="34" charset="0"/>
              <a:ea typeface="Open sans" panose="020B0606030504020204" pitchFamily="34" charset="0"/>
              <a:cs typeface="Open sans" panose="020B0606030504020204" pitchFamily="34" charset="0"/>
            </a:endParaRPr>
          </a:p>
          <a:p>
            <a:endParaRPr lang="en-US" sz="1100" dirty="0">
              <a:latin typeface="Open sans" panose="020B0606030504020204" pitchFamily="34" charset="0"/>
              <a:ea typeface="Open sans" panose="020B0606030504020204" pitchFamily="34" charset="0"/>
              <a:cs typeface="Open sans" panose="020B0606030504020204" pitchFamily="34" charset="0"/>
            </a:endParaRPr>
          </a:p>
          <a:p>
            <a:endParaRPr lang="en-US" sz="1100" dirty="0">
              <a:latin typeface="Open sans" panose="020B0606030504020204" pitchFamily="34" charset="0"/>
              <a:ea typeface="Open sans" panose="020B0606030504020204" pitchFamily="34" charset="0"/>
              <a:cs typeface="Open sans" panose="020B0606030504020204" pitchFamily="34" charset="0"/>
            </a:endParaRPr>
          </a:p>
          <a:p>
            <a:endParaRPr lang="en-US" sz="1100" dirty="0">
              <a:latin typeface="Open sans" panose="020B0606030504020204" pitchFamily="34" charset="0"/>
              <a:ea typeface="Open sans" panose="020B0606030504020204" pitchFamily="34" charset="0"/>
              <a:cs typeface="Open sans" panose="020B0606030504020204" pitchFamily="34" charset="0"/>
            </a:endParaRPr>
          </a:p>
          <a:p>
            <a:endParaRPr lang="en-US" sz="1100" dirty="0">
              <a:latin typeface="Open sans" panose="020B0606030504020204" pitchFamily="34" charset="0"/>
              <a:ea typeface="Open sans" panose="020B0606030504020204" pitchFamily="34" charset="0"/>
              <a:cs typeface="Open sans" panose="020B0606030504020204" pitchFamily="34" charset="0"/>
            </a:endParaRPr>
          </a:p>
          <a:p>
            <a:endParaRPr lang="en-US"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5A2B910A-B4E7-ED4D-1658-AB9A01EEC55C}"/>
              </a:ext>
            </a:extLst>
          </p:cNvPr>
          <p:cNvSpPr txBox="1"/>
          <p:nvPr/>
        </p:nvSpPr>
        <p:spPr>
          <a:xfrm>
            <a:off x="101704" y="65861"/>
            <a:ext cx="9838572" cy="523220"/>
          </a:xfrm>
          <a:prstGeom prst="rect">
            <a:avLst/>
          </a:prstGeom>
          <a:noFill/>
        </p:spPr>
        <p:txBody>
          <a:bodyPr wrap="square" rtlCol="0">
            <a:spAutoFit/>
          </a:bodyPr>
          <a:lstStyle/>
          <a:p>
            <a:r>
              <a:rPr lang="en-US" sz="2800" b="1" dirty="0">
                <a:latin typeface="Open sans" panose="020B0606030504020204" pitchFamily="34" charset="0"/>
                <a:ea typeface="Open sans" panose="020B0606030504020204" pitchFamily="34" charset="0"/>
                <a:cs typeface="Open sans" panose="020B0606030504020204" pitchFamily="34" charset="0"/>
              </a:rPr>
              <a:t>Geographical careers in river landscapes</a:t>
            </a:r>
            <a:endParaRPr lang="en-GB" sz="28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98AF0D3B-E38A-E468-1822-B4F36BDAFF79}"/>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902757" y="111468"/>
            <a:ext cx="2137688" cy="1515125"/>
          </a:xfrm>
          <a:prstGeom prst="rect">
            <a:avLst/>
          </a:prstGeom>
        </p:spPr>
      </p:pic>
      <p:cxnSp>
        <p:nvCxnSpPr>
          <p:cNvPr id="14" name="Straight Connector 13">
            <a:extLst>
              <a:ext uri="{FF2B5EF4-FFF2-40B4-BE49-F238E27FC236}">
                <a16:creationId xmlns:a16="http://schemas.microsoft.com/office/drawing/2014/main" id="{C64AB31B-C0F4-111A-544D-52D95D99AC7A}"/>
              </a:ext>
            </a:extLst>
          </p:cNvPr>
          <p:cNvCxnSpPr>
            <a:cxnSpLocks/>
          </p:cNvCxnSpPr>
          <p:nvPr/>
        </p:nvCxnSpPr>
        <p:spPr>
          <a:xfrm>
            <a:off x="4851102" y="1112753"/>
            <a:ext cx="0" cy="5333272"/>
          </a:xfrm>
          <a:prstGeom prst="line">
            <a:avLst/>
          </a:prstGeom>
          <a:ln w="635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D22034D3-022F-7432-E8A3-DB2A86E9B9EE}"/>
              </a:ext>
            </a:extLst>
          </p:cNvPr>
          <p:cNvSpPr txBox="1"/>
          <p:nvPr/>
        </p:nvSpPr>
        <p:spPr>
          <a:xfrm>
            <a:off x="151555" y="499698"/>
            <a:ext cx="6108192" cy="461665"/>
          </a:xfrm>
          <a:prstGeom prst="rect">
            <a:avLst/>
          </a:prstGeom>
          <a:noFill/>
        </p:spPr>
        <p:txBody>
          <a:bodyPr wrap="square">
            <a:spAutoFit/>
          </a:bodyPr>
          <a:lstStyle/>
          <a:p>
            <a:r>
              <a:rPr lang="en-US" sz="2400" b="1" dirty="0">
                <a:latin typeface="Open sans" panose="020B0606030504020204" pitchFamily="34" charset="0"/>
                <a:ea typeface="Open sans" panose="020B0606030504020204" pitchFamily="34" charset="0"/>
                <a:cs typeface="Open sans" panose="020B0606030504020204" pitchFamily="34" charset="0"/>
              </a:rPr>
              <a:t>Student Activity, page 1</a:t>
            </a:r>
            <a:endParaRPr lang="en-GB" sz="24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B10C5550-620F-083D-E358-402F347B9B59}"/>
              </a:ext>
            </a:extLst>
          </p:cNvPr>
          <p:cNvSpPr txBox="1"/>
          <p:nvPr/>
        </p:nvSpPr>
        <p:spPr>
          <a:xfrm>
            <a:off x="8188506" y="5440116"/>
            <a:ext cx="3317517" cy="1080937"/>
          </a:xfrm>
          <a:prstGeom prst="rect">
            <a:avLst/>
          </a:prstGeom>
          <a:noFill/>
        </p:spPr>
        <p:txBody>
          <a:bodyPr wrap="square">
            <a:spAutoFit/>
          </a:bodyPr>
          <a:lstStyle/>
          <a:p>
            <a:pPr marL="171450" indent="-171450">
              <a:lnSpc>
                <a:spcPct val="150000"/>
              </a:lnSpc>
              <a:buFont typeface="Wingdings" panose="05000000000000000000" pitchFamily="2" charset="2"/>
              <a:buChar char="q"/>
            </a:pPr>
            <a:r>
              <a:rPr lang="en-US" sz="1100" dirty="0">
                <a:ea typeface="Open sans" panose="020B0606030504020204" pitchFamily="34" charset="0"/>
                <a:cs typeface="Open sans" panose="020B0606030504020204" pitchFamily="34" charset="0"/>
              </a:rPr>
              <a:t>Using GIS</a:t>
            </a:r>
          </a:p>
          <a:p>
            <a:pPr marL="171450" indent="-171450">
              <a:lnSpc>
                <a:spcPct val="150000"/>
              </a:lnSpc>
              <a:buFont typeface="Wingdings" panose="05000000000000000000" pitchFamily="2" charset="2"/>
              <a:buChar char="q"/>
            </a:pPr>
            <a:r>
              <a:rPr lang="en-US" sz="1100" dirty="0">
                <a:ea typeface="Open sans" panose="020B0606030504020204" pitchFamily="34" charset="0"/>
                <a:cs typeface="Open sans" panose="020B0606030504020204" pitchFamily="34" charset="0"/>
              </a:rPr>
              <a:t>Drawing field sketches </a:t>
            </a:r>
          </a:p>
          <a:p>
            <a:pPr marL="171450" indent="-171450">
              <a:lnSpc>
                <a:spcPct val="150000"/>
              </a:lnSpc>
              <a:buFont typeface="Wingdings" panose="05000000000000000000" pitchFamily="2" charset="2"/>
              <a:buChar char="q"/>
            </a:pPr>
            <a:r>
              <a:rPr lang="en-US" sz="1100" dirty="0">
                <a:ea typeface="Open sans" panose="020B0606030504020204" pitchFamily="34" charset="0"/>
                <a:cs typeface="Open sans" panose="020B0606030504020204" pitchFamily="34" charset="0"/>
              </a:rPr>
              <a:t>Writing an extended argument</a:t>
            </a:r>
          </a:p>
          <a:p>
            <a:pPr marL="171450" indent="-171450">
              <a:lnSpc>
                <a:spcPct val="150000"/>
              </a:lnSpc>
              <a:buFont typeface="Wingdings" panose="05000000000000000000" pitchFamily="2" charset="2"/>
              <a:buChar char="q"/>
            </a:pPr>
            <a:r>
              <a:rPr lang="en-US" sz="1100" dirty="0">
                <a:ea typeface="Open sans" panose="020B0606030504020204" pitchFamily="34" charset="0"/>
                <a:cs typeface="Open sans" panose="020B0606030504020204" pitchFamily="34" charset="0"/>
              </a:rPr>
              <a:t>Coding</a:t>
            </a:r>
          </a:p>
        </p:txBody>
      </p:sp>
      <p:graphicFrame>
        <p:nvGraphicFramePr>
          <p:cNvPr id="10" name="Table 9">
            <a:extLst>
              <a:ext uri="{FF2B5EF4-FFF2-40B4-BE49-F238E27FC236}">
                <a16:creationId xmlns:a16="http://schemas.microsoft.com/office/drawing/2014/main" id="{C4A2E8CE-C050-0957-71AE-EBEEC5FFF919}"/>
              </a:ext>
            </a:extLst>
          </p:cNvPr>
          <p:cNvGraphicFramePr>
            <a:graphicFrameLocks noGrp="1"/>
          </p:cNvGraphicFramePr>
          <p:nvPr>
            <p:extLst>
              <p:ext uri="{D42A27DB-BD31-4B8C-83A1-F6EECF244321}">
                <p14:modId xmlns:p14="http://schemas.microsoft.com/office/powerpoint/2010/main" val="1314334339"/>
              </p:ext>
            </p:extLst>
          </p:nvPr>
        </p:nvGraphicFramePr>
        <p:xfrm>
          <a:off x="358006" y="3232206"/>
          <a:ext cx="4165120" cy="2989692"/>
        </p:xfrm>
        <a:graphic>
          <a:graphicData uri="http://schemas.openxmlformats.org/drawingml/2006/table">
            <a:tbl>
              <a:tblPr firstRow="1" bandRow="1">
                <a:tableStyleId>{5C22544A-7EE6-4342-B048-85BDC9FD1C3A}</a:tableStyleId>
              </a:tblPr>
              <a:tblGrid>
                <a:gridCol w="2070675">
                  <a:extLst>
                    <a:ext uri="{9D8B030D-6E8A-4147-A177-3AD203B41FA5}">
                      <a16:colId xmlns:a16="http://schemas.microsoft.com/office/drawing/2014/main" val="2390579145"/>
                    </a:ext>
                  </a:extLst>
                </a:gridCol>
                <a:gridCol w="2094445">
                  <a:extLst>
                    <a:ext uri="{9D8B030D-6E8A-4147-A177-3AD203B41FA5}">
                      <a16:colId xmlns:a16="http://schemas.microsoft.com/office/drawing/2014/main" val="160865281"/>
                    </a:ext>
                  </a:extLst>
                </a:gridCol>
              </a:tblGrid>
              <a:tr h="289325">
                <a:tc>
                  <a:txBody>
                    <a:bodyPr/>
                    <a:lstStyle/>
                    <a:p>
                      <a:pPr algn="ctr"/>
                      <a:r>
                        <a:rPr lang="en-US" sz="1200" b="0" dirty="0">
                          <a:solidFill>
                            <a:schemeClr val="tx1"/>
                          </a:solidFill>
                        </a:rPr>
                        <a:t>Hard engineering</a:t>
                      </a:r>
                      <a:endParaRPr lang="en-GB" sz="1200" b="0" dirty="0">
                        <a:solidFill>
                          <a:schemeClr val="tx1"/>
                        </a:solidFill>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0" dirty="0">
                          <a:solidFill>
                            <a:schemeClr val="tx1"/>
                          </a:solidFill>
                        </a:rPr>
                        <a:t>Natured-based solutions</a:t>
                      </a:r>
                      <a:endParaRPr lang="en-GB" sz="1200" b="0" dirty="0">
                        <a:solidFill>
                          <a:schemeClr val="tx1"/>
                        </a:solidFill>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586987"/>
                  </a:ext>
                </a:extLst>
              </a:tr>
              <a:tr h="2700367">
                <a:tc>
                  <a:txBody>
                    <a:bodyPr/>
                    <a:lstStyle/>
                    <a:p>
                      <a:pPr algn="ctr"/>
                      <a:endParaRPr lang="en-US"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GB" dirty="0"/>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04467308"/>
                  </a:ext>
                </a:extLst>
              </a:tr>
            </a:tbl>
          </a:graphicData>
        </a:graphic>
      </p:graphicFrame>
    </p:spTree>
    <p:extLst>
      <p:ext uri="{BB962C8B-B14F-4D97-AF65-F5344CB8AC3E}">
        <p14:creationId xmlns:p14="http://schemas.microsoft.com/office/powerpoint/2010/main" val="3896048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31000-6316-09C7-F0C5-7C92443F651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0313D7B-08E5-141B-04DC-A39F5C9DBFA5}"/>
              </a:ext>
            </a:extLst>
          </p:cNvPr>
          <p:cNvSpPr txBox="1"/>
          <p:nvPr/>
        </p:nvSpPr>
        <p:spPr>
          <a:xfrm>
            <a:off x="208548" y="1112753"/>
            <a:ext cx="4462331" cy="1123384"/>
          </a:xfrm>
          <a:prstGeom prst="rect">
            <a:avLst/>
          </a:prstGeom>
          <a:noFill/>
        </p:spPr>
        <p:txBody>
          <a:bodyPr wrap="square" rtlCol="0">
            <a:spAutoFit/>
          </a:bodyPr>
          <a:lstStyle/>
          <a:p>
            <a:r>
              <a:rPr lang="en-US" sz="1200" b="1" dirty="0">
                <a:ea typeface="Open sans" panose="020B0606030504020204" pitchFamily="34" charset="0"/>
                <a:cs typeface="Open sans" panose="020B0606030504020204" pitchFamily="34" charset="0"/>
              </a:rPr>
              <a:t>Activity 2</a:t>
            </a:r>
          </a:p>
          <a:p>
            <a:endParaRPr lang="en-US" sz="1100" dirty="0">
              <a:ea typeface="Open sans" panose="020B0606030504020204" pitchFamily="34" charset="0"/>
              <a:cs typeface="Open sans" panose="020B0606030504020204" pitchFamily="34" charset="0"/>
            </a:endParaRPr>
          </a:p>
          <a:p>
            <a:r>
              <a:rPr lang="en-US" sz="1100" dirty="0">
                <a:ea typeface="Open sans" panose="020B0606030504020204" pitchFamily="34" charset="0"/>
                <a:cs typeface="Open sans" panose="020B0606030504020204" pitchFamily="34" charset="0"/>
              </a:rPr>
              <a:t>2a. Sort into advantages and disadvantages of in-channel leaky barriers  </a:t>
            </a:r>
          </a:p>
          <a:p>
            <a:endParaRPr lang="en-US" sz="1100" dirty="0">
              <a:ea typeface="Open sans" panose="020B0606030504020204" pitchFamily="34" charset="0"/>
              <a:cs typeface="Open sans" panose="020B0606030504020204" pitchFamily="34" charset="0"/>
            </a:endParaRPr>
          </a:p>
          <a:p>
            <a:endParaRPr lang="en-US" sz="1100" b="1" dirty="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B60D6A73-9ACB-5541-4E7E-32B1D7E004B9}"/>
              </a:ext>
            </a:extLst>
          </p:cNvPr>
          <p:cNvSpPr txBox="1"/>
          <p:nvPr/>
        </p:nvSpPr>
        <p:spPr>
          <a:xfrm>
            <a:off x="101704" y="65861"/>
            <a:ext cx="9838572" cy="523220"/>
          </a:xfrm>
          <a:prstGeom prst="rect">
            <a:avLst/>
          </a:prstGeom>
          <a:noFill/>
        </p:spPr>
        <p:txBody>
          <a:bodyPr wrap="square" rtlCol="0">
            <a:spAutoFit/>
          </a:bodyPr>
          <a:lstStyle/>
          <a:p>
            <a:r>
              <a:rPr lang="en-US" sz="2800" b="1" dirty="0">
                <a:latin typeface="Open sans" panose="020B0606030504020204" pitchFamily="34" charset="0"/>
                <a:ea typeface="Open sans" panose="020B0606030504020204" pitchFamily="34" charset="0"/>
                <a:cs typeface="Open sans" panose="020B0606030504020204" pitchFamily="34" charset="0"/>
              </a:rPr>
              <a:t>Geographical careers in river landscapes</a:t>
            </a:r>
            <a:endParaRPr lang="en-GB" sz="2800" b="1"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922F52ED-26AD-6F99-B0C3-93B063649B6B}"/>
              </a:ext>
            </a:extLst>
          </p:cNvPr>
          <p:cNvPicPr>
            <a:picLocks noChangeAspect="1"/>
          </p:cNvPicPr>
          <p:nvPr/>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9902757" y="111468"/>
            <a:ext cx="2137688" cy="1515125"/>
          </a:xfrm>
          <a:prstGeom prst="rect">
            <a:avLst/>
          </a:prstGeom>
        </p:spPr>
      </p:pic>
      <p:cxnSp>
        <p:nvCxnSpPr>
          <p:cNvPr id="14" name="Straight Connector 13">
            <a:extLst>
              <a:ext uri="{FF2B5EF4-FFF2-40B4-BE49-F238E27FC236}">
                <a16:creationId xmlns:a16="http://schemas.microsoft.com/office/drawing/2014/main" id="{6355B220-F0E5-4743-11E7-50209919015A}"/>
              </a:ext>
            </a:extLst>
          </p:cNvPr>
          <p:cNvCxnSpPr>
            <a:cxnSpLocks/>
          </p:cNvCxnSpPr>
          <p:nvPr/>
        </p:nvCxnSpPr>
        <p:spPr>
          <a:xfrm>
            <a:off x="5030389" y="1307789"/>
            <a:ext cx="0" cy="5333272"/>
          </a:xfrm>
          <a:prstGeom prst="line">
            <a:avLst/>
          </a:prstGeom>
          <a:ln w="635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F21544B2-6EDA-FD51-2B4F-A4D9E97502EE}"/>
              </a:ext>
            </a:extLst>
          </p:cNvPr>
          <p:cNvSpPr txBox="1"/>
          <p:nvPr/>
        </p:nvSpPr>
        <p:spPr>
          <a:xfrm>
            <a:off x="151555" y="499698"/>
            <a:ext cx="6108192" cy="461665"/>
          </a:xfrm>
          <a:prstGeom prst="rect">
            <a:avLst/>
          </a:prstGeom>
          <a:noFill/>
        </p:spPr>
        <p:txBody>
          <a:bodyPr wrap="square">
            <a:spAutoFit/>
          </a:bodyPr>
          <a:lstStyle/>
          <a:p>
            <a:r>
              <a:rPr lang="en-US" sz="2400" b="1" dirty="0">
                <a:latin typeface="Open sans" panose="020B0606030504020204" pitchFamily="34" charset="0"/>
                <a:ea typeface="Open sans" panose="020B0606030504020204" pitchFamily="34" charset="0"/>
                <a:cs typeface="Open sans" panose="020B0606030504020204" pitchFamily="34" charset="0"/>
              </a:rPr>
              <a:t>Student Activity, page 2</a:t>
            </a:r>
            <a:endParaRPr lang="en-GB" sz="2400" b="1" dirty="0">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8" name="Table 7">
            <a:extLst>
              <a:ext uri="{FF2B5EF4-FFF2-40B4-BE49-F238E27FC236}">
                <a16:creationId xmlns:a16="http://schemas.microsoft.com/office/drawing/2014/main" id="{02CBABA3-DC64-DA05-C0C5-A423EA3D5AE7}"/>
              </a:ext>
            </a:extLst>
          </p:cNvPr>
          <p:cNvGraphicFramePr>
            <a:graphicFrameLocks noGrp="1"/>
          </p:cNvGraphicFramePr>
          <p:nvPr>
            <p:extLst>
              <p:ext uri="{D42A27DB-BD31-4B8C-83A1-F6EECF244321}">
                <p14:modId xmlns:p14="http://schemas.microsoft.com/office/powerpoint/2010/main" val="1593013597"/>
              </p:ext>
            </p:extLst>
          </p:nvPr>
        </p:nvGraphicFramePr>
        <p:xfrm>
          <a:off x="497207" y="2047941"/>
          <a:ext cx="3885012" cy="2621280"/>
        </p:xfrm>
        <a:graphic>
          <a:graphicData uri="http://schemas.openxmlformats.org/drawingml/2006/table">
            <a:tbl>
              <a:tblPr firstRow="1" bandRow="1">
                <a:tableStyleId>{5C22544A-7EE6-4342-B048-85BDC9FD1C3A}</a:tableStyleId>
              </a:tblPr>
              <a:tblGrid>
                <a:gridCol w="1942506">
                  <a:extLst>
                    <a:ext uri="{9D8B030D-6E8A-4147-A177-3AD203B41FA5}">
                      <a16:colId xmlns:a16="http://schemas.microsoft.com/office/drawing/2014/main" val="2046063550"/>
                    </a:ext>
                  </a:extLst>
                </a:gridCol>
                <a:gridCol w="1942506">
                  <a:extLst>
                    <a:ext uri="{9D8B030D-6E8A-4147-A177-3AD203B41FA5}">
                      <a16:colId xmlns:a16="http://schemas.microsoft.com/office/drawing/2014/main" val="1825561267"/>
                    </a:ext>
                  </a:extLst>
                </a:gridCol>
              </a:tblGrid>
              <a:tr h="370840">
                <a:tc>
                  <a:txBody>
                    <a:bodyPr/>
                    <a:lstStyle/>
                    <a:p>
                      <a:pPr algn="ctr"/>
                      <a:endParaRPr lang="en-GB" sz="1100" b="0" dirty="0">
                        <a:solidFill>
                          <a:schemeClr val="tx1"/>
                        </a:solidFill>
                      </a:endParaRPr>
                    </a:p>
                    <a:p>
                      <a:pPr algn="ctr"/>
                      <a:r>
                        <a:rPr lang="en-GB" sz="1100" b="0" dirty="0">
                          <a:solidFill>
                            <a:schemeClr val="tx1"/>
                          </a:solidFill>
                        </a:rPr>
                        <a:t>Require maintenance particularly in areas where there isn’t any natural wood supply</a:t>
                      </a:r>
                    </a:p>
                    <a:p>
                      <a:pPr algn="ctr"/>
                      <a:endParaRPr lang="en-GB" sz="1100" b="0" dirty="0">
                        <a:solidFill>
                          <a:schemeClr val="tx1"/>
                        </a:solidFill>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1"/>
                    </a:solidFill>
                  </a:tcPr>
                </a:tc>
                <a:tc>
                  <a:txBody>
                    <a:bodyPr/>
                    <a:lstStyle/>
                    <a:p>
                      <a:pPr algn="ctr"/>
                      <a:endParaRPr lang="en-US" sz="1100" b="0" dirty="0">
                        <a:solidFill>
                          <a:schemeClr val="tx1"/>
                        </a:solidFill>
                      </a:endParaRPr>
                    </a:p>
                    <a:p>
                      <a:pPr algn="ctr"/>
                      <a:r>
                        <a:rPr lang="en-US" sz="1100" b="0" dirty="0">
                          <a:solidFill>
                            <a:schemeClr val="tx1"/>
                          </a:solidFill>
                        </a:rPr>
                        <a:t>They work immediately </a:t>
                      </a: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34811493"/>
                  </a:ext>
                </a:extLst>
              </a:tr>
              <a:tr h="370840">
                <a:tc>
                  <a:txBody>
                    <a:bodyPr/>
                    <a:lstStyle/>
                    <a:p>
                      <a:pPr algn="ctr"/>
                      <a:endParaRPr lang="en-US" sz="1100" b="0" dirty="0">
                        <a:solidFill>
                          <a:schemeClr val="tx1"/>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0" dirty="0">
                          <a:solidFill>
                            <a:schemeClr val="tx1"/>
                          </a:solidFill>
                        </a:rPr>
                        <a:t>Can collapse in very fast flowing streams</a:t>
                      </a:r>
                    </a:p>
                    <a:p>
                      <a:pPr algn="ctr"/>
                      <a:endParaRPr lang="en-GB" sz="1100" b="0" dirty="0">
                        <a:solidFill>
                          <a:schemeClr val="tx1"/>
                        </a:solidFill>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1"/>
                    </a:solidFill>
                  </a:tcPr>
                </a:tc>
                <a:tc>
                  <a:txBody>
                    <a:bodyPr/>
                    <a:lstStyle/>
                    <a:p>
                      <a:pPr algn="ctr"/>
                      <a:br>
                        <a:rPr lang="en-US" sz="1100" b="0" dirty="0">
                          <a:solidFill>
                            <a:schemeClr val="tx1"/>
                          </a:solidFill>
                        </a:rPr>
                      </a:br>
                      <a:r>
                        <a:rPr lang="en-GB" sz="1100" b="0" dirty="0">
                          <a:solidFill>
                            <a:schemeClr val="tx1"/>
                          </a:solidFill>
                        </a:rPr>
                        <a:t>Can improve water quality</a:t>
                      </a:r>
                      <a:endParaRPr lang="en-US" sz="1100" b="0" dirty="0">
                        <a:solidFill>
                          <a:schemeClr val="tx1"/>
                        </a:solidFill>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1565845843"/>
                  </a:ext>
                </a:extLst>
              </a:tr>
              <a:tr h="370840">
                <a:tc>
                  <a:txBody>
                    <a:bodyPr/>
                    <a:lstStyle/>
                    <a:p>
                      <a:pPr algn="ctr"/>
                      <a:endParaRPr lang="en-US" sz="1100" b="0" dirty="0">
                        <a:solidFill>
                          <a:schemeClr val="tx1"/>
                        </a:solidFill>
                      </a:endParaRPr>
                    </a:p>
                    <a:p>
                      <a:pPr algn="ctr"/>
                      <a:r>
                        <a:rPr lang="en-GB" sz="1100" b="0" dirty="0">
                          <a:solidFill>
                            <a:schemeClr val="tx1"/>
                          </a:solidFill>
                        </a:rPr>
                        <a:t>Help to reduce peak flow, reducing flood risk</a:t>
                      </a:r>
                    </a:p>
                    <a:p>
                      <a:pPr algn="ctr"/>
                      <a:endParaRPr lang="en-GB" sz="1100" b="0" dirty="0">
                        <a:solidFill>
                          <a:schemeClr val="tx1"/>
                        </a:solidFill>
                      </a:endParaRP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1"/>
                    </a:solidFill>
                  </a:tcPr>
                </a:tc>
                <a:tc>
                  <a:txBody>
                    <a:bodyPr/>
                    <a:lstStyle/>
                    <a:p>
                      <a:pPr algn="ctr"/>
                      <a:endParaRPr lang="en-US" sz="1100" b="0" dirty="0">
                        <a:solidFill>
                          <a:schemeClr val="tx1"/>
                        </a:solidFill>
                      </a:endParaRPr>
                    </a:p>
                    <a:p>
                      <a:pPr algn="ctr"/>
                      <a:r>
                        <a:rPr lang="en-GB" sz="1100" b="0" dirty="0">
                          <a:solidFill>
                            <a:schemeClr val="tx1"/>
                          </a:solidFill>
                        </a:rPr>
                        <a:t>Provide a habitat </a:t>
                      </a:r>
                    </a:p>
                  </a:txBody>
                  <a:tcPr>
                    <a:lnL w="3175" cap="flat" cmpd="sng" algn="ctr">
                      <a:solidFill>
                        <a:schemeClr val="tx1"/>
                      </a:solidFill>
                      <a:prstDash val="sysDash"/>
                      <a:round/>
                      <a:headEnd type="none" w="med" len="med"/>
                      <a:tailEnd type="none" w="med" len="med"/>
                    </a:lnL>
                    <a:lnR w="3175" cap="flat" cmpd="sng" algn="ctr">
                      <a:solidFill>
                        <a:schemeClr val="tx1"/>
                      </a:solidFill>
                      <a:prstDash val="sysDash"/>
                      <a:round/>
                      <a:headEnd type="none" w="med" len="med"/>
                      <a:tailEnd type="none" w="med" len="med"/>
                    </a:lnR>
                    <a:lnT w="3175" cap="flat" cmpd="sng" algn="ctr">
                      <a:solidFill>
                        <a:schemeClr val="tx1"/>
                      </a:solidFill>
                      <a:prstDash val="sysDash"/>
                      <a:round/>
                      <a:headEnd type="none" w="med" len="med"/>
                      <a:tailEnd type="none" w="med" len="med"/>
                    </a:lnT>
                    <a:lnB w="3175" cap="flat" cmpd="sng" algn="ctr">
                      <a:solidFill>
                        <a:schemeClr val="tx1"/>
                      </a:solidFill>
                      <a:prstDash val="sysDash"/>
                      <a:round/>
                      <a:headEnd type="none" w="med" len="med"/>
                      <a:tailEnd type="none" w="med" len="med"/>
                    </a:lnB>
                    <a:solidFill>
                      <a:schemeClr val="bg1"/>
                    </a:solidFill>
                  </a:tcPr>
                </a:tc>
                <a:extLst>
                  <a:ext uri="{0D108BD9-81ED-4DB2-BD59-A6C34878D82A}">
                    <a16:rowId xmlns:a16="http://schemas.microsoft.com/office/drawing/2014/main" val="137088235"/>
                  </a:ext>
                </a:extLst>
              </a:tr>
            </a:tbl>
          </a:graphicData>
        </a:graphic>
      </p:graphicFrame>
      <p:sp>
        <p:nvSpPr>
          <p:cNvPr id="19" name="TextBox 18">
            <a:extLst>
              <a:ext uri="{FF2B5EF4-FFF2-40B4-BE49-F238E27FC236}">
                <a16:creationId xmlns:a16="http://schemas.microsoft.com/office/drawing/2014/main" id="{C1AC2E58-29B6-1129-35AE-20C9CC994CE8}"/>
              </a:ext>
            </a:extLst>
          </p:cNvPr>
          <p:cNvSpPr txBox="1"/>
          <p:nvPr/>
        </p:nvSpPr>
        <p:spPr>
          <a:xfrm>
            <a:off x="5179274" y="1367618"/>
            <a:ext cx="6625065" cy="5086008"/>
          </a:xfrm>
          <a:prstGeom prst="rect">
            <a:avLst/>
          </a:prstGeom>
          <a:noFill/>
        </p:spPr>
        <p:txBody>
          <a:bodyPr wrap="square" rtlCol="0">
            <a:spAutoFit/>
          </a:bodyPr>
          <a:lstStyle/>
          <a:p>
            <a:r>
              <a:rPr lang="en-US" sz="1100" dirty="0"/>
              <a:t>Suggest a social, economic and environmental benefit of the project</a:t>
            </a:r>
          </a:p>
          <a:p>
            <a:endParaRPr lang="en-US" sz="1100" dirty="0"/>
          </a:p>
          <a:p>
            <a:endParaRPr lang="en-US" sz="1100" dirty="0"/>
          </a:p>
          <a:p>
            <a:endParaRPr lang="en-US" sz="1100" dirty="0"/>
          </a:p>
          <a:p>
            <a:r>
              <a:rPr lang="en-US" sz="1100" dirty="0"/>
              <a:t>	Socially, managing flooding on the Wimbledon &amp; Putney Common will …</a:t>
            </a:r>
          </a:p>
          <a:p>
            <a:endParaRPr lang="en-US" sz="1100" dirty="0"/>
          </a:p>
          <a:p>
            <a:pPr>
              <a:lnSpc>
                <a:spcPct val="150000"/>
              </a:lnSpc>
            </a:pPr>
            <a:r>
              <a:rPr lang="en-US" sz="1100" dirty="0">
                <a:ea typeface="Open sans" panose="020B0606030504020204" pitchFamily="34" charset="0"/>
                <a:cs typeface="Open sans" panose="020B0606030504020204" pitchFamily="34" charset="0"/>
              </a:rPr>
              <a:t>---------------------------------------------------------------------------------------------------------------------------------------------------------------------------------------------------------------------------------------------------------------------------------------------------------------------------------------------------------------------------------------------------------------------</a:t>
            </a:r>
            <a:endParaRPr lang="en-US" sz="1100" dirty="0"/>
          </a:p>
          <a:p>
            <a:endParaRPr lang="en-US" sz="1100" dirty="0"/>
          </a:p>
          <a:p>
            <a:endParaRPr lang="en-US" sz="1100" dirty="0"/>
          </a:p>
          <a:p>
            <a:r>
              <a:rPr lang="en-US" sz="1100" dirty="0"/>
              <a:t>	Economically …</a:t>
            </a:r>
          </a:p>
          <a:p>
            <a:endParaRPr lang="en-US" sz="1100" dirty="0"/>
          </a:p>
          <a:p>
            <a:pPr>
              <a:lnSpc>
                <a:spcPct val="150000"/>
              </a:lnSpc>
            </a:pPr>
            <a:r>
              <a:rPr lang="en-US" sz="1100" dirty="0">
                <a:ea typeface="Open sans" panose="020B0606030504020204" pitchFamily="34" charset="0"/>
                <a:cs typeface="Open sans" panose="020B0606030504020204" pitchFamily="34" charset="0"/>
              </a:rPr>
              <a:t>--------------------------------------------------------------------------------------------------------------------------------------------------------------------------------------------------------------------------------------------------------------------------------------------------------------------------------------------------------------------------------------------------------------------</a:t>
            </a:r>
            <a:endParaRPr lang="en-US" sz="1100" dirty="0"/>
          </a:p>
          <a:p>
            <a:endParaRPr lang="en-US" sz="1100" dirty="0"/>
          </a:p>
          <a:p>
            <a:endParaRPr lang="en-US" sz="1100" dirty="0"/>
          </a:p>
          <a:p>
            <a:r>
              <a:rPr lang="en-US" sz="1100" dirty="0"/>
              <a:t>	Environmentally … </a:t>
            </a:r>
          </a:p>
          <a:p>
            <a:endParaRPr lang="en-US" sz="1100" dirty="0"/>
          </a:p>
          <a:p>
            <a:pPr>
              <a:lnSpc>
                <a:spcPct val="150000"/>
              </a:lnSpc>
            </a:pPr>
            <a:r>
              <a:rPr lang="en-US" sz="1100" dirty="0">
                <a:ea typeface="Open sans" panose="020B0606030504020204" pitchFamily="34" charset="0"/>
                <a:cs typeface="Open sans" panose="020B0606030504020204" pitchFamily="34" charset="0"/>
              </a:rPr>
              <a:t>--------------------------------------------------------------------------------------------------------------------------------------------------------------------------------------------------------------------------------------------------------------------------------------------------------------------------------------------------------------------------------------------------------------------</a:t>
            </a:r>
            <a:endParaRPr lang="en-US" sz="1100" dirty="0"/>
          </a:p>
          <a:p>
            <a:endParaRPr lang="en-US" sz="1100" dirty="0"/>
          </a:p>
        </p:txBody>
      </p:sp>
      <p:pic>
        <p:nvPicPr>
          <p:cNvPr id="21" name="Graphic 20" descr="Children with solid fill">
            <a:extLst>
              <a:ext uri="{FF2B5EF4-FFF2-40B4-BE49-F238E27FC236}">
                <a16:creationId xmlns:a16="http://schemas.microsoft.com/office/drawing/2014/main" id="{A5927DDF-5E11-D80B-990F-B8BD3DCEEE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68898" y="1945102"/>
            <a:ext cx="534806" cy="534806"/>
          </a:xfrm>
          <a:prstGeom prst="rect">
            <a:avLst/>
          </a:prstGeom>
        </p:spPr>
      </p:pic>
      <p:pic>
        <p:nvPicPr>
          <p:cNvPr id="23" name="Graphic 22" descr="Coins with solid fill">
            <a:extLst>
              <a:ext uri="{FF2B5EF4-FFF2-40B4-BE49-F238E27FC236}">
                <a16:creationId xmlns:a16="http://schemas.microsoft.com/office/drawing/2014/main" id="{AAD83F2C-A485-4C04-EC0F-D1CFB9CB972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39536" y="3402790"/>
            <a:ext cx="464168" cy="464168"/>
          </a:xfrm>
          <a:prstGeom prst="rect">
            <a:avLst/>
          </a:prstGeom>
        </p:spPr>
      </p:pic>
      <p:pic>
        <p:nvPicPr>
          <p:cNvPr id="25" name="Graphic 24" descr="Fir tree with solid fill">
            <a:extLst>
              <a:ext uri="{FF2B5EF4-FFF2-40B4-BE49-F238E27FC236}">
                <a16:creationId xmlns:a16="http://schemas.microsoft.com/office/drawing/2014/main" id="{B95399E7-B4C2-B72E-2F45-C5399DF2E0E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39537" y="4716134"/>
            <a:ext cx="464168" cy="464168"/>
          </a:xfrm>
          <a:prstGeom prst="rect">
            <a:avLst/>
          </a:prstGeom>
        </p:spPr>
      </p:pic>
      <p:sp>
        <p:nvSpPr>
          <p:cNvPr id="27" name="TextBox 26">
            <a:extLst>
              <a:ext uri="{FF2B5EF4-FFF2-40B4-BE49-F238E27FC236}">
                <a16:creationId xmlns:a16="http://schemas.microsoft.com/office/drawing/2014/main" id="{024E7763-1730-4477-D054-811733F6EDE7}"/>
              </a:ext>
            </a:extLst>
          </p:cNvPr>
          <p:cNvSpPr txBox="1"/>
          <p:nvPr/>
        </p:nvSpPr>
        <p:spPr>
          <a:xfrm>
            <a:off x="158022" y="4925411"/>
            <a:ext cx="4462331" cy="2039020"/>
          </a:xfrm>
          <a:prstGeom prst="rect">
            <a:avLst/>
          </a:prstGeom>
          <a:noFill/>
        </p:spPr>
        <p:txBody>
          <a:bodyPr wrap="square" rtlCol="0">
            <a:spAutoFit/>
          </a:bodyPr>
          <a:lstStyle/>
          <a:p>
            <a:r>
              <a:rPr lang="en-US" sz="1100" dirty="0">
                <a:ea typeface="Open sans" panose="020B0606030504020204" pitchFamily="34" charset="0"/>
                <a:cs typeface="Open sans" panose="020B0606030504020204" pitchFamily="34" charset="0"/>
              </a:rPr>
              <a:t>2b. Suggest one way water storage ponds will reduce flooding</a:t>
            </a:r>
          </a:p>
          <a:p>
            <a:endParaRPr lang="en-US" sz="1100" dirty="0">
              <a:ea typeface="Open sans" panose="020B0606030504020204" pitchFamily="34" charset="0"/>
              <a:cs typeface="Open sans" panose="020B0606030504020204" pitchFamily="34" charset="0"/>
            </a:endParaRPr>
          </a:p>
          <a:p>
            <a:pPr>
              <a:lnSpc>
                <a:spcPct val="150000"/>
              </a:lnSpc>
            </a:pPr>
            <a:r>
              <a:rPr lang="en-US" sz="1100" dirty="0">
                <a:ea typeface="Open sans" panose="020B0606030504020204" pitchFamily="34" charset="0"/>
                <a:cs typeface="Open sans" panose="020B0606030504020204" pitchFamily="34" charset="0"/>
              </a:rPr>
              <a:t>-------------------------------------------------------------------------------------------------------------------------------------------------------------------------------------------------------------------------------------------------------------------------------------------------------------------------------------------------------------------------------------------------------------------------------------------------------------  </a:t>
            </a:r>
          </a:p>
          <a:p>
            <a:endParaRPr lang="en-US" sz="1100" dirty="0">
              <a:ea typeface="Open sans" panose="020B0606030504020204" pitchFamily="34" charset="0"/>
              <a:cs typeface="Open sans" panose="020B0606030504020204" pitchFamily="34" charset="0"/>
            </a:endParaRPr>
          </a:p>
          <a:p>
            <a:endParaRPr lang="en-US" sz="1100" b="1" dirty="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955353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1506</Words>
  <Application>Microsoft Office PowerPoint</Application>
  <PresentationFormat>Widescreen</PresentationFormat>
  <Paragraphs>180</Paragraphs>
  <Slides>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Aptos</vt:lpstr>
      <vt:lpstr>Aptos Display</vt:lpstr>
      <vt:lpstr>Arial</vt:lpstr>
      <vt:lpstr>Open sans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Alice Matthews</dc:creator>
  <cp:lastModifiedBy>Alice Matthews</cp:lastModifiedBy>
  <cp:revision>73</cp:revision>
  <dcterms:created xsi:type="dcterms:W3CDTF">2026-01-09T16:58:18Z</dcterms:created>
  <dcterms:modified xsi:type="dcterms:W3CDTF">2026-09-25T16:26:53Z</dcterms:modified>
</cp:coreProperties>
</file>