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14"/>
  </p:notesMasterIdLst>
  <p:sldIdLst>
    <p:sldId id="256" r:id="rId5"/>
    <p:sldId id="257" r:id="rId6"/>
    <p:sldId id="258" r:id="rId7"/>
    <p:sldId id="259" r:id="rId8"/>
    <p:sldId id="260" r:id="rId9"/>
    <p:sldId id="261" r:id="rId10"/>
    <p:sldId id="262" r:id="rId11"/>
    <p:sldId id="263" r:id="rId12"/>
    <p:sldId id="264" r:id="rId13"/>
  </p:sldIdLst>
  <p:sldSz cx="18288000" cy="10287000"/>
  <p:notesSz cx="6858000" cy="9144000"/>
  <p:embeddedFontLst>
    <p:embeddedFont>
      <p:font typeface="Arial Bold" panose="020B0704020202020204" pitchFamily="34" charset="0"/>
      <p:regular r:id="rId15"/>
      <p:bold r:id="rId16"/>
    </p:embeddedFont>
    <p:embeddedFont>
      <p:font typeface="Open Sans" panose="020B0606030504020204" pitchFamily="34" charset="0"/>
      <p:regular r:id="rId17"/>
      <p:bold r:id="rId18"/>
      <p:italic r:id="rId19"/>
      <p:boldItalic r:id="rId20"/>
    </p:embeddedFont>
    <p:embeddedFont>
      <p:font typeface="Open Sans Bold"/>
      <p:regular r:id="rId21"/>
      <p:bold r:id="rId2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39E7183-1DC2-FDDC-5223-855A497C7E77}" name="Rachel Owen" initials="RO" userId="S::R.Owen@rgs.org::6c12c0a3-2525-4066-8047-0fb9dd12e67f" providerId="AD"/>
  <p188:author id="{1D7875B4-12A9-75FB-7645-ADA8BF49E30E}" name="rachael.squire@rhul.ac.uk" initials="ra" userId="S::urn:spo:guest#rachael.squire@rhul.ac.uk::"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B60147-A1D5-401F-8FC3-543F31926CDE}" v="5" dt="2024-11-13T16:47:20.980"/>
  </p1510:revLst>
</p1510:revInfo>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6247" autoAdjust="0"/>
  </p:normalViewPr>
  <p:slideViewPr>
    <p:cSldViewPr>
      <p:cViewPr varScale="1">
        <p:scale>
          <a:sx n="69" d="100"/>
          <a:sy n="69" d="100"/>
        </p:scale>
        <p:origin x="75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font" Target="fonts/font4.fntdata"/><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font" Target="fonts/font7.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font" Target="fonts/font3.fntdata"/><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font" Target="fonts/font2.fntdata"/><Relationship Id="rId20" Type="http://schemas.openxmlformats.org/officeDocument/2006/relationships/font" Target="fonts/font6.fntdata"/><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font" Target="fonts/font1.fntdata"/><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font" Target="fonts/font5.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openxmlformats.org/officeDocument/2006/relationships/font" Target="fonts/font8.fntdata"/><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mon Pinfield" userId="S::s.pinfield@rgs.org::4a1086ab-3bcc-4176-af38-4a1f653df960" providerId="AD" clId="Web-{07DF9609-2629-4A31-B5CB-964F1B26673D}"/>
    <pc:docChg chg="modSld">
      <pc:chgData name="Simon Pinfield" userId="S::s.pinfield@rgs.org::4a1086ab-3bcc-4176-af38-4a1f653df960" providerId="AD" clId="Web-{07DF9609-2629-4A31-B5CB-964F1B26673D}" dt="2024-09-23T13:17:32.438" v="15" actId="1076"/>
      <pc:docMkLst>
        <pc:docMk/>
      </pc:docMkLst>
      <pc:sldChg chg="modSp">
        <pc:chgData name="Simon Pinfield" userId="S::s.pinfield@rgs.org::4a1086ab-3bcc-4176-af38-4a1f653df960" providerId="AD" clId="Web-{07DF9609-2629-4A31-B5CB-964F1B26673D}" dt="2024-09-23T13:15:03.834" v="12" actId="20577"/>
        <pc:sldMkLst>
          <pc:docMk/>
          <pc:sldMk cId="0" sldId="256"/>
        </pc:sldMkLst>
        <pc:spChg chg="mod">
          <ac:chgData name="Simon Pinfield" userId="S::s.pinfield@rgs.org::4a1086ab-3bcc-4176-af38-4a1f653df960" providerId="AD" clId="Web-{07DF9609-2629-4A31-B5CB-964F1B26673D}" dt="2024-09-23T13:15:03.834" v="12" actId="20577"/>
          <ac:spMkLst>
            <pc:docMk/>
            <pc:sldMk cId="0" sldId="256"/>
            <ac:spMk id="3" creationId="{00000000-0000-0000-0000-000000000000}"/>
          </ac:spMkLst>
        </pc:spChg>
        <pc:spChg chg="mod">
          <ac:chgData name="Simon Pinfield" userId="S::s.pinfield@rgs.org::4a1086ab-3bcc-4176-af38-4a1f653df960" providerId="AD" clId="Web-{07DF9609-2629-4A31-B5CB-964F1B26673D}" dt="2024-09-23T13:14:56.255" v="10" actId="20577"/>
          <ac:spMkLst>
            <pc:docMk/>
            <pc:sldMk cId="0" sldId="256"/>
            <ac:spMk id="5" creationId="{00000000-0000-0000-0000-000000000000}"/>
          </ac:spMkLst>
        </pc:spChg>
        <pc:spChg chg="mod">
          <ac:chgData name="Simon Pinfield" userId="S::s.pinfield@rgs.org::4a1086ab-3bcc-4176-af38-4a1f653df960" providerId="AD" clId="Web-{07DF9609-2629-4A31-B5CB-964F1B26673D}" dt="2024-09-23T13:14:01.861" v="1" actId="1076"/>
          <ac:spMkLst>
            <pc:docMk/>
            <pc:sldMk cId="0" sldId="256"/>
            <ac:spMk id="6" creationId="{00000000-0000-0000-0000-000000000000}"/>
          </ac:spMkLst>
        </pc:spChg>
        <pc:spChg chg="mod">
          <ac:chgData name="Simon Pinfield" userId="S::s.pinfield@rgs.org::4a1086ab-3bcc-4176-af38-4a1f653df960" providerId="AD" clId="Web-{07DF9609-2629-4A31-B5CB-964F1B26673D}" dt="2024-09-23T13:14:05.377" v="2" actId="1076"/>
          <ac:spMkLst>
            <pc:docMk/>
            <pc:sldMk cId="0" sldId="256"/>
            <ac:spMk id="7" creationId="{00000000-0000-0000-0000-000000000000}"/>
          </ac:spMkLst>
        </pc:spChg>
      </pc:sldChg>
      <pc:sldChg chg="modSp">
        <pc:chgData name="Simon Pinfield" userId="S::s.pinfield@rgs.org::4a1086ab-3bcc-4176-af38-4a1f653df960" providerId="AD" clId="Web-{07DF9609-2629-4A31-B5CB-964F1B26673D}" dt="2024-09-23T13:14:31.613" v="4" actId="1076"/>
        <pc:sldMkLst>
          <pc:docMk/>
          <pc:sldMk cId="0" sldId="260"/>
        </pc:sldMkLst>
        <pc:spChg chg="mod">
          <ac:chgData name="Simon Pinfield" userId="S::s.pinfield@rgs.org::4a1086ab-3bcc-4176-af38-4a1f653df960" providerId="AD" clId="Web-{07DF9609-2629-4A31-B5CB-964F1B26673D}" dt="2024-09-23T13:14:28.738" v="3" actId="1076"/>
          <ac:spMkLst>
            <pc:docMk/>
            <pc:sldMk cId="0" sldId="260"/>
            <ac:spMk id="2" creationId="{00000000-0000-0000-0000-000000000000}"/>
          </ac:spMkLst>
        </pc:spChg>
        <pc:spChg chg="mod">
          <ac:chgData name="Simon Pinfield" userId="S::s.pinfield@rgs.org::4a1086ab-3bcc-4176-af38-4a1f653df960" providerId="AD" clId="Web-{07DF9609-2629-4A31-B5CB-964F1B26673D}" dt="2024-09-23T13:14:31.613" v="4" actId="1076"/>
          <ac:spMkLst>
            <pc:docMk/>
            <pc:sldMk cId="0" sldId="260"/>
            <ac:spMk id="3" creationId="{00000000-0000-0000-0000-000000000000}"/>
          </ac:spMkLst>
        </pc:spChg>
      </pc:sldChg>
      <pc:sldChg chg="modSp">
        <pc:chgData name="Simon Pinfield" userId="S::s.pinfield@rgs.org::4a1086ab-3bcc-4176-af38-4a1f653df960" providerId="AD" clId="Web-{07DF9609-2629-4A31-B5CB-964F1B26673D}" dt="2024-09-23T13:17:32.438" v="15" actId="1076"/>
        <pc:sldMkLst>
          <pc:docMk/>
          <pc:sldMk cId="0" sldId="262"/>
        </pc:sldMkLst>
        <pc:spChg chg="mod">
          <ac:chgData name="Simon Pinfield" userId="S::s.pinfield@rgs.org::4a1086ab-3bcc-4176-af38-4a1f653df960" providerId="AD" clId="Web-{07DF9609-2629-4A31-B5CB-964F1B26673D}" dt="2024-09-23T13:17:32.438" v="15" actId="1076"/>
          <ac:spMkLst>
            <pc:docMk/>
            <pc:sldMk cId="0" sldId="262"/>
            <ac:spMk id="4" creationId="{00000000-0000-0000-0000-000000000000}"/>
          </ac:spMkLst>
        </pc:spChg>
        <pc:spChg chg="mod">
          <ac:chgData name="Simon Pinfield" userId="S::s.pinfield@rgs.org::4a1086ab-3bcc-4176-af38-4a1f653df960" providerId="AD" clId="Web-{07DF9609-2629-4A31-B5CB-964F1B26673D}" dt="2024-09-23T13:17:25.641" v="14" actId="1076"/>
          <ac:spMkLst>
            <pc:docMk/>
            <pc:sldMk cId="0" sldId="262"/>
            <ac:spMk id="5" creationId="{00000000-0000-0000-0000-000000000000}"/>
          </ac:spMkLst>
        </pc:spChg>
      </pc:sldChg>
    </pc:docChg>
  </pc:docChgLst>
  <pc:docChgLst>
    <pc:chgData name="rachael.squire@rhul.ac.uk" userId="S::urn:spo:guest#rachael.squire@rhul.ac.uk::" providerId="AD" clId="Web-{2E0CDD08-1B4D-5BC2-7643-AE08C531F890}"/>
    <pc:docChg chg="mod">
      <pc:chgData name="rachael.squire@rhul.ac.uk" userId="S::urn:spo:guest#rachael.squire@rhul.ac.uk::" providerId="AD" clId="Web-{2E0CDD08-1B4D-5BC2-7643-AE08C531F890}" dt="2024-08-02T09:37:00.201" v="0"/>
      <pc:docMkLst>
        <pc:docMk/>
      </pc:docMkLst>
    </pc:docChg>
  </pc:docChgLst>
  <pc:docChgLst>
    <pc:chgData name="Simon Pinfield" userId="S::s.pinfield@rgs.org::4a1086ab-3bcc-4176-af38-4a1f653df960" providerId="AD" clId="Web-{7210EE25-5D09-47DF-A00C-E3BCEC7DFCC2}"/>
    <pc:docChg chg="modSld">
      <pc:chgData name="Simon Pinfield" userId="S::s.pinfield@rgs.org::4a1086ab-3bcc-4176-af38-4a1f653df960" providerId="AD" clId="Web-{7210EE25-5D09-47DF-A00C-E3BCEC7DFCC2}" dt="2024-09-23T13:19:43.763" v="23"/>
      <pc:docMkLst>
        <pc:docMk/>
      </pc:docMkLst>
      <pc:sldChg chg="modSp">
        <pc:chgData name="Simon Pinfield" userId="S::s.pinfield@rgs.org::4a1086ab-3bcc-4176-af38-4a1f653df960" providerId="AD" clId="Web-{7210EE25-5D09-47DF-A00C-E3BCEC7DFCC2}" dt="2024-09-23T13:19:43.763" v="23"/>
        <pc:sldMkLst>
          <pc:docMk/>
          <pc:sldMk cId="0" sldId="258"/>
        </pc:sldMkLst>
        <pc:spChg chg="mod">
          <ac:chgData name="Simon Pinfield" userId="S::s.pinfield@rgs.org::4a1086ab-3bcc-4176-af38-4a1f653df960" providerId="AD" clId="Web-{7210EE25-5D09-47DF-A00C-E3BCEC7DFCC2}" dt="2024-09-23T13:19:01.683" v="1" actId="20577"/>
          <ac:spMkLst>
            <pc:docMk/>
            <pc:sldMk cId="0" sldId="258"/>
            <ac:spMk id="8" creationId="{00000000-0000-0000-0000-000000000000}"/>
          </ac:spMkLst>
        </pc:spChg>
        <pc:graphicFrameChg chg="mod modGraphic">
          <ac:chgData name="Simon Pinfield" userId="S::s.pinfield@rgs.org::4a1086ab-3bcc-4176-af38-4a1f653df960" providerId="AD" clId="Web-{7210EE25-5D09-47DF-A00C-E3BCEC7DFCC2}" dt="2024-09-23T13:19:43.763" v="23"/>
          <ac:graphicFrameMkLst>
            <pc:docMk/>
            <pc:sldMk cId="0" sldId="258"/>
            <ac:graphicFrameMk id="2" creationId="{00000000-0000-0000-0000-000000000000}"/>
          </ac:graphicFrameMkLst>
        </pc:graphicFrameChg>
      </pc:sldChg>
    </pc:docChg>
  </pc:docChgLst>
  <pc:docChgLst>
    <pc:chgData name="Rachel Owen" userId="6c12c0a3-2525-4066-8047-0fb9dd12e67f" providerId="ADAL" clId="{9B86ADEF-AFCA-436C-9B9D-6481665A74F3}"/>
    <pc:docChg chg="undo custSel modSld">
      <pc:chgData name="Rachel Owen" userId="6c12c0a3-2525-4066-8047-0fb9dd12e67f" providerId="ADAL" clId="{9B86ADEF-AFCA-436C-9B9D-6481665A74F3}" dt="2024-10-01T15:46:03.951" v="23336" actId="20577"/>
      <pc:docMkLst>
        <pc:docMk/>
      </pc:docMkLst>
      <pc:sldChg chg="delSp modSp mod modNotesTx">
        <pc:chgData name="Rachel Owen" userId="6c12c0a3-2525-4066-8047-0fb9dd12e67f" providerId="ADAL" clId="{9B86ADEF-AFCA-436C-9B9D-6481665A74F3}" dt="2024-09-25T11:25:51.196" v="23325" actId="122"/>
        <pc:sldMkLst>
          <pc:docMk/>
          <pc:sldMk cId="0" sldId="256"/>
        </pc:sldMkLst>
        <pc:spChg chg="del">
          <ac:chgData name="Rachel Owen" userId="6c12c0a3-2525-4066-8047-0fb9dd12e67f" providerId="ADAL" clId="{9B86ADEF-AFCA-436C-9B9D-6481665A74F3}" dt="2024-09-24T10:17:27.829" v="22185" actId="478"/>
          <ac:spMkLst>
            <pc:docMk/>
            <pc:sldMk cId="0" sldId="256"/>
            <ac:spMk id="2" creationId="{00000000-0000-0000-0000-000000000000}"/>
          </ac:spMkLst>
        </pc:spChg>
        <pc:spChg chg="del">
          <ac:chgData name="Rachel Owen" userId="6c12c0a3-2525-4066-8047-0fb9dd12e67f" providerId="ADAL" clId="{9B86ADEF-AFCA-436C-9B9D-6481665A74F3}" dt="2024-09-24T10:17:28.718" v="22186" actId="478"/>
          <ac:spMkLst>
            <pc:docMk/>
            <pc:sldMk cId="0" sldId="256"/>
            <ac:spMk id="4" creationId="{00000000-0000-0000-0000-000000000000}"/>
          </ac:spMkLst>
        </pc:spChg>
        <pc:spChg chg="mod">
          <ac:chgData name="Rachel Owen" userId="6c12c0a3-2525-4066-8047-0fb9dd12e67f" providerId="ADAL" clId="{9B86ADEF-AFCA-436C-9B9D-6481665A74F3}" dt="2024-09-24T10:17:38.012" v="22189" actId="1076"/>
          <ac:spMkLst>
            <pc:docMk/>
            <pc:sldMk cId="0" sldId="256"/>
            <ac:spMk id="6" creationId="{00000000-0000-0000-0000-000000000000}"/>
          </ac:spMkLst>
        </pc:spChg>
        <pc:spChg chg="mod">
          <ac:chgData name="Rachel Owen" userId="6c12c0a3-2525-4066-8047-0fb9dd12e67f" providerId="ADAL" clId="{9B86ADEF-AFCA-436C-9B9D-6481665A74F3}" dt="2024-09-24T10:17:34.725" v="22188" actId="1076"/>
          <ac:spMkLst>
            <pc:docMk/>
            <pc:sldMk cId="0" sldId="256"/>
            <ac:spMk id="7" creationId="{00000000-0000-0000-0000-000000000000}"/>
          </ac:spMkLst>
        </pc:spChg>
        <pc:spChg chg="mod">
          <ac:chgData name="Rachel Owen" userId="6c12c0a3-2525-4066-8047-0fb9dd12e67f" providerId="ADAL" clId="{9B86ADEF-AFCA-436C-9B9D-6481665A74F3}" dt="2024-09-25T11:25:51.196" v="23325" actId="122"/>
          <ac:spMkLst>
            <pc:docMk/>
            <pc:sldMk cId="0" sldId="256"/>
            <ac:spMk id="8" creationId="{00000000-0000-0000-0000-000000000000}"/>
          </ac:spMkLst>
        </pc:spChg>
        <pc:spChg chg="del">
          <ac:chgData name="Rachel Owen" userId="6c12c0a3-2525-4066-8047-0fb9dd12e67f" providerId="ADAL" clId="{9B86ADEF-AFCA-436C-9B9D-6481665A74F3}" dt="2024-09-24T10:17:27.229" v="22184" actId="478"/>
          <ac:spMkLst>
            <pc:docMk/>
            <pc:sldMk cId="0" sldId="256"/>
            <ac:spMk id="9" creationId="{00000000-0000-0000-0000-000000000000}"/>
          </ac:spMkLst>
        </pc:spChg>
        <pc:spChg chg="del">
          <ac:chgData name="Rachel Owen" userId="6c12c0a3-2525-4066-8047-0fb9dd12e67f" providerId="ADAL" clId="{9B86ADEF-AFCA-436C-9B9D-6481665A74F3}" dt="2024-09-24T10:17:24.878" v="22182" actId="478"/>
          <ac:spMkLst>
            <pc:docMk/>
            <pc:sldMk cId="0" sldId="256"/>
            <ac:spMk id="10" creationId="{00000000-0000-0000-0000-000000000000}"/>
          </ac:spMkLst>
        </pc:spChg>
        <pc:spChg chg="del">
          <ac:chgData name="Rachel Owen" userId="6c12c0a3-2525-4066-8047-0fb9dd12e67f" providerId="ADAL" clId="{9B86ADEF-AFCA-436C-9B9D-6481665A74F3}" dt="2024-09-24T10:17:26.236" v="22183" actId="478"/>
          <ac:spMkLst>
            <pc:docMk/>
            <pc:sldMk cId="0" sldId="256"/>
            <ac:spMk id="11" creationId="{00000000-0000-0000-0000-000000000000}"/>
          </ac:spMkLst>
        </pc:spChg>
        <pc:spChg chg="del">
          <ac:chgData name="Rachel Owen" userId="6c12c0a3-2525-4066-8047-0fb9dd12e67f" providerId="ADAL" clId="{9B86ADEF-AFCA-436C-9B9D-6481665A74F3}" dt="2024-09-24T10:17:29.693" v="22187" actId="478"/>
          <ac:spMkLst>
            <pc:docMk/>
            <pc:sldMk cId="0" sldId="256"/>
            <ac:spMk id="12" creationId="{00000000-0000-0000-0000-000000000000}"/>
          </ac:spMkLst>
        </pc:spChg>
      </pc:sldChg>
      <pc:sldChg chg="addSp delSp modSp mod modNotesTx">
        <pc:chgData name="Rachel Owen" userId="6c12c0a3-2525-4066-8047-0fb9dd12e67f" providerId="ADAL" clId="{9B86ADEF-AFCA-436C-9B9D-6481665A74F3}" dt="2024-09-24T13:17:13.400" v="23055"/>
        <pc:sldMkLst>
          <pc:docMk/>
          <pc:sldMk cId="0" sldId="257"/>
        </pc:sldMkLst>
        <pc:spChg chg="mod ord">
          <ac:chgData name="Rachel Owen" userId="6c12c0a3-2525-4066-8047-0fb9dd12e67f" providerId="ADAL" clId="{9B86ADEF-AFCA-436C-9B9D-6481665A74F3}" dt="2024-09-24T12:40:26.885" v="22326" actId="1038"/>
          <ac:spMkLst>
            <pc:docMk/>
            <pc:sldMk cId="0" sldId="257"/>
            <ac:spMk id="2" creationId="{00000000-0000-0000-0000-000000000000}"/>
          </ac:spMkLst>
        </pc:spChg>
        <pc:spChg chg="mod">
          <ac:chgData name="Rachel Owen" userId="6c12c0a3-2525-4066-8047-0fb9dd12e67f" providerId="ADAL" clId="{9B86ADEF-AFCA-436C-9B9D-6481665A74F3}" dt="2024-09-24T12:38:12.333" v="22229" actId="1036"/>
          <ac:spMkLst>
            <pc:docMk/>
            <pc:sldMk cId="0" sldId="257"/>
            <ac:spMk id="3" creationId="{00000000-0000-0000-0000-000000000000}"/>
          </ac:spMkLst>
        </pc:spChg>
        <pc:spChg chg="mod">
          <ac:chgData name="Rachel Owen" userId="6c12c0a3-2525-4066-8047-0fb9dd12e67f" providerId="ADAL" clId="{9B86ADEF-AFCA-436C-9B9D-6481665A74F3}" dt="2024-08-01T10:43:07.065" v="14662" actId="1076"/>
          <ac:spMkLst>
            <pc:docMk/>
            <pc:sldMk cId="0" sldId="257"/>
            <ac:spMk id="5" creationId="{00000000-0000-0000-0000-000000000000}"/>
          </ac:spMkLst>
        </pc:spChg>
        <pc:spChg chg="mod">
          <ac:chgData name="Rachel Owen" userId="6c12c0a3-2525-4066-8047-0fb9dd12e67f" providerId="ADAL" clId="{9B86ADEF-AFCA-436C-9B9D-6481665A74F3}" dt="2024-07-17T10:44:35.792" v="1587" actId="404"/>
          <ac:spMkLst>
            <pc:docMk/>
            <pc:sldMk cId="0" sldId="257"/>
            <ac:spMk id="6" creationId="{00000000-0000-0000-0000-000000000000}"/>
          </ac:spMkLst>
        </pc:spChg>
        <pc:spChg chg="mod ord">
          <ac:chgData name="Rachel Owen" userId="6c12c0a3-2525-4066-8047-0fb9dd12e67f" providerId="ADAL" clId="{9B86ADEF-AFCA-436C-9B9D-6481665A74F3}" dt="2024-09-24T12:40:16.775" v="22262" actId="1036"/>
          <ac:spMkLst>
            <pc:docMk/>
            <pc:sldMk cId="0" sldId="257"/>
            <ac:spMk id="7" creationId="{00000000-0000-0000-0000-000000000000}"/>
          </ac:spMkLst>
        </pc:spChg>
        <pc:spChg chg="mod">
          <ac:chgData name="Rachel Owen" userId="6c12c0a3-2525-4066-8047-0fb9dd12e67f" providerId="ADAL" clId="{9B86ADEF-AFCA-436C-9B9D-6481665A74F3}" dt="2024-09-24T12:38:38.464" v="22236" actId="1076"/>
          <ac:spMkLst>
            <pc:docMk/>
            <pc:sldMk cId="0" sldId="257"/>
            <ac:spMk id="8" creationId="{00000000-0000-0000-0000-000000000000}"/>
          </ac:spMkLst>
        </pc:spChg>
        <pc:grpChg chg="add del mod">
          <ac:chgData name="Rachel Owen" userId="6c12c0a3-2525-4066-8047-0fb9dd12e67f" providerId="ADAL" clId="{9B86ADEF-AFCA-436C-9B9D-6481665A74F3}" dt="2024-08-01T10:43:31.743" v="14665" actId="478"/>
          <ac:grpSpMkLst>
            <pc:docMk/>
            <pc:sldMk cId="0" sldId="257"/>
            <ac:grpSpMk id="4" creationId="{00000000-0000-0000-0000-000000000000}"/>
          </ac:grpSpMkLst>
        </pc:grpChg>
      </pc:sldChg>
      <pc:sldChg chg="delSp modSp mod modCm modNotesTx">
        <pc:chgData name="Rachel Owen" userId="6c12c0a3-2525-4066-8047-0fb9dd12e67f" providerId="ADAL" clId="{9B86ADEF-AFCA-436C-9B9D-6481665A74F3}" dt="2024-09-24T13:17:17.663" v="23056"/>
        <pc:sldMkLst>
          <pc:docMk/>
          <pc:sldMk cId="0" sldId="258"/>
        </pc:sldMkLst>
        <pc:spChg chg="mod">
          <ac:chgData name="Rachel Owen" userId="6c12c0a3-2525-4066-8047-0fb9dd12e67f" providerId="ADAL" clId="{9B86ADEF-AFCA-436C-9B9D-6481665A74F3}" dt="2024-09-24T10:16:48.707" v="22169" actId="1038"/>
          <ac:spMkLst>
            <pc:docMk/>
            <pc:sldMk cId="0" sldId="258"/>
            <ac:spMk id="3" creationId="{00000000-0000-0000-0000-000000000000}"/>
          </ac:spMkLst>
        </pc:spChg>
        <pc:spChg chg="mod">
          <ac:chgData name="Rachel Owen" userId="6c12c0a3-2525-4066-8047-0fb9dd12e67f" providerId="ADAL" clId="{9B86ADEF-AFCA-436C-9B9D-6481665A74F3}" dt="2024-09-24T10:16:59.355" v="22179" actId="1036"/>
          <ac:spMkLst>
            <pc:docMk/>
            <pc:sldMk cId="0" sldId="258"/>
            <ac:spMk id="4" creationId="{00000000-0000-0000-0000-000000000000}"/>
          </ac:spMkLst>
        </pc:spChg>
        <pc:spChg chg="del mod">
          <ac:chgData name="Rachel Owen" userId="6c12c0a3-2525-4066-8047-0fb9dd12e67f" providerId="ADAL" clId="{9B86ADEF-AFCA-436C-9B9D-6481665A74F3}" dt="2024-09-24T10:17:15.155" v="22181" actId="478"/>
          <ac:spMkLst>
            <pc:docMk/>
            <pc:sldMk cId="0" sldId="258"/>
            <ac:spMk id="5" creationId="{00000000-0000-0000-0000-000000000000}"/>
          </ac:spMkLst>
        </pc:spChg>
        <pc:spChg chg="del">
          <ac:chgData name="Rachel Owen" userId="6c12c0a3-2525-4066-8047-0fb9dd12e67f" providerId="ADAL" clId="{9B86ADEF-AFCA-436C-9B9D-6481665A74F3}" dt="2024-07-16T10:03:38.649" v="344" actId="478"/>
          <ac:spMkLst>
            <pc:docMk/>
            <pc:sldMk cId="0" sldId="258"/>
            <ac:spMk id="6" creationId="{00000000-0000-0000-0000-000000000000}"/>
          </ac:spMkLst>
        </pc:spChg>
        <pc:spChg chg="mod">
          <ac:chgData name="Rachel Owen" userId="6c12c0a3-2525-4066-8047-0fb9dd12e67f" providerId="ADAL" clId="{9B86ADEF-AFCA-436C-9B9D-6481665A74F3}" dt="2024-09-24T13:14:14.453" v="22860" actId="2711"/>
          <ac:spMkLst>
            <pc:docMk/>
            <pc:sldMk cId="0" sldId="258"/>
            <ac:spMk id="7" creationId="{00000000-0000-0000-0000-000000000000}"/>
          </ac:spMkLst>
        </pc:spChg>
        <pc:spChg chg="mod">
          <ac:chgData name="Rachel Owen" userId="6c12c0a3-2525-4066-8047-0fb9dd12e67f" providerId="ADAL" clId="{9B86ADEF-AFCA-436C-9B9D-6481665A74F3}" dt="2024-09-24T12:54:42.333" v="22423" actId="1038"/>
          <ac:spMkLst>
            <pc:docMk/>
            <pc:sldMk cId="0" sldId="258"/>
            <ac:spMk id="8" creationId="{00000000-0000-0000-0000-000000000000}"/>
          </ac:spMkLst>
        </pc:spChg>
        <pc:graphicFrameChg chg="mod modGraphic">
          <ac:chgData name="Rachel Owen" userId="6c12c0a3-2525-4066-8047-0fb9dd12e67f" providerId="ADAL" clId="{9B86ADEF-AFCA-436C-9B9D-6481665A74F3}" dt="2024-09-24T13:09:47.164" v="22760" actId="20577"/>
          <ac:graphicFrameMkLst>
            <pc:docMk/>
            <pc:sldMk cId="0" sldId="258"/>
            <ac:graphicFrameMk id="2" creationId="{00000000-0000-0000-0000-000000000000}"/>
          </ac:graphicFrameMkLst>
        </pc:graphicFrameChg>
        <pc:extLst>
          <p:ext xmlns:p="http://schemas.openxmlformats.org/presentationml/2006/main" uri="{D6D511B9-2390-475A-947B-AFAB55BFBCF1}">
            <pc226:cmChg xmlns:pc226="http://schemas.microsoft.com/office/powerpoint/2022/06/main/command" chg="mod modRxn">
              <pc226:chgData name="Rachel Owen" userId="6c12c0a3-2525-4066-8047-0fb9dd12e67f" providerId="ADAL" clId="{9B86ADEF-AFCA-436C-9B9D-6481665A74F3}" dt="2024-08-06T15:11:18.059" v="14918"/>
              <pc2:cmMkLst xmlns:pc2="http://schemas.microsoft.com/office/powerpoint/2019/9/main/command">
                <pc:docMk/>
                <pc:sldMk cId="0" sldId="258"/>
                <pc2:cmMk id="{2B19BD8D-AFCB-40F7-A72D-12E11859E2F0}"/>
              </pc2:cmMkLst>
            </pc226:cmChg>
          </p:ext>
        </pc:extLst>
      </pc:sldChg>
      <pc:sldChg chg="addSp delSp modSp mod modNotesTx">
        <pc:chgData name="Rachel Owen" userId="6c12c0a3-2525-4066-8047-0fb9dd12e67f" providerId="ADAL" clId="{9B86ADEF-AFCA-436C-9B9D-6481665A74F3}" dt="2024-09-24T13:17:21.161" v="23057"/>
        <pc:sldMkLst>
          <pc:docMk/>
          <pc:sldMk cId="0" sldId="259"/>
        </pc:sldMkLst>
        <pc:spChg chg="del mod">
          <ac:chgData name="Rachel Owen" userId="6c12c0a3-2525-4066-8047-0fb9dd12e67f" providerId="ADAL" clId="{9B86ADEF-AFCA-436C-9B9D-6481665A74F3}" dt="2024-09-24T10:25:27.056" v="22195" actId="478"/>
          <ac:spMkLst>
            <pc:docMk/>
            <pc:sldMk cId="0" sldId="259"/>
            <ac:spMk id="2" creationId="{00000000-0000-0000-0000-000000000000}"/>
          </ac:spMkLst>
        </pc:spChg>
        <pc:spChg chg="del">
          <ac:chgData name="Rachel Owen" userId="6c12c0a3-2525-4066-8047-0fb9dd12e67f" providerId="ADAL" clId="{9B86ADEF-AFCA-436C-9B9D-6481665A74F3}" dt="2024-09-24T10:25:34.809" v="22197" actId="478"/>
          <ac:spMkLst>
            <pc:docMk/>
            <pc:sldMk cId="0" sldId="259"/>
            <ac:spMk id="3" creationId="{00000000-0000-0000-0000-000000000000}"/>
          </ac:spMkLst>
        </pc:spChg>
        <pc:spChg chg="mod">
          <ac:chgData name="Rachel Owen" userId="6c12c0a3-2525-4066-8047-0fb9dd12e67f" providerId="ADAL" clId="{9B86ADEF-AFCA-436C-9B9D-6481665A74F3}" dt="2024-09-24T10:25:17.508" v="22194" actId="1076"/>
          <ac:spMkLst>
            <pc:docMk/>
            <pc:sldMk cId="0" sldId="259"/>
            <ac:spMk id="4" creationId="{00000000-0000-0000-0000-000000000000}"/>
          </ac:spMkLst>
        </pc:spChg>
        <pc:spChg chg="mod">
          <ac:chgData name="Rachel Owen" userId="6c12c0a3-2525-4066-8047-0fb9dd12e67f" providerId="ADAL" clId="{9B86ADEF-AFCA-436C-9B9D-6481665A74F3}" dt="2024-09-24T12:55:10.158" v="22478" actId="1038"/>
          <ac:spMkLst>
            <pc:docMk/>
            <pc:sldMk cId="0" sldId="259"/>
            <ac:spMk id="5" creationId="{00000000-0000-0000-0000-000000000000}"/>
          </ac:spMkLst>
        </pc:spChg>
        <pc:spChg chg="del">
          <ac:chgData name="Rachel Owen" userId="6c12c0a3-2525-4066-8047-0fb9dd12e67f" providerId="ADAL" clId="{9B86ADEF-AFCA-436C-9B9D-6481665A74F3}" dt="2024-09-24T10:25:38.416" v="22199" actId="478"/>
          <ac:spMkLst>
            <pc:docMk/>
            <pc:sldMk cId="0" sldId="259"/>
            <ac:spMk id="6" creationId="{00000000-0000-0000-0000-000000000000}"/>
          </ac:spMkLst>
        </pc:spChg>
        <pc:spChg chg="add del mod">
          <ac:chgData name="Rachel Owen" userId="6c12c0a3-2525-4066-8047-0fb9dd12e67f" providerId="ADAL" clId="{9B86ADEF-AFCA-436C-9B9D-6481665A74F3}" dt="2024-09-24T12:40:43.223" v="22327" actId="478"/>
          <ac:spMkLst>
            <pc:docMk/>
            <pc:sldMk cId="0" sldId="259"/>
            <ac:spMk id="8" creationId="{B35B2CF0-C0EA-059F-4715-483AF7C85C12}"/>
          </ac:spMkLst>
        </pc:spChg>
        <pc:spChg chg="add del mod">
          <ac:chgData name="Rachel Owen" userId="6c12c0a3-2525-4066-8047-0fb9dd12e67f" providerId="ADAL" clId="{9B86ADEF-AFCA-436C-9B9D-6481665A74F3}" dt="2024-09-24T12:40:44.551" v="22328" actId="478"/>
          <ac:spMkLst>
            <pc:docMk/>
            <pc:sldMk cId="0" sldId="259"/>
            <ac:spMk id="9" creationId="{E6F9A285-312A-7B1A-491C-D4481546ADD6}"/>
          </ac:spMkLst>
        </pc:spChg>
        <pc:spChg chg="add mod">
          <ac:chgData name="Rachel Owen" userId="6c12c0a3-2525-4066-8047-0fb9dd12e67f" providerId="ADAL" clId="{9B86ADEF-AFCA-436C-9B9D-6481665A74F3}" dt="2024-09-24T12:40:50.397" v="22329"/>
          <ac:spMkLst>
            <pc:docMk/>
            <pc:sldMk cId="0" sldId="259"/>
            <ac:spMk id="10" creationId="{7F607816-0904-7A51-6540-0ACD9CAAC0DB}"/>
          </ac:spMkLst>
        </pc:spChg>
        <pc:spChg chg="add mod">
          <ac:chgData name="Rachel Owen" userId="6c12c0a3-2525-4066-8047-0fb9dd12e67f" providerId="ADAL" clId="{9B86ADEF-AFCA-436C-9B9D-6481665A74F3}" dt="2024-09-24T12:40:50.397" v="22329"/>
          <ac:spMkLst>
            <pc:docMk/>
            <pc:sldMk cId="0" sldId="259"/>
            <ac:spMk id="11" creationId="{176ECB93-80EC-56C2-DCE4-705E1A8AE903}"/>
          </ac:spMkLst>
        </pc:spChg>
        <pc:graphicFrameChg chg="mod modGraphic">
          <ac:chgData name="Rachel Owen" userId="6c12c0a3-2525-4066-8047-0fb9dd12e67f" providerId="ADAL" clId="{9B86ADEF-AFCA-436C-9B9D-6481665A74F3}" dt="2024-09-24T13:10:23.333" v="22774" actId="20577"/>
          <ac:graphicFrameMkLst>
            <pc:docMk/>
            <pc:sldMk cId="0" sldId="259"/>
            <ac:graphicFrameMk id="7" creationId="{00000000-0000-0000-0000-000000000000}"/>
          </ac:graphicFrameMkLst>
        </pc:graphicFrameChg>
      </pc:sldChg>
      <pc:sldChg chg="addSp delSp modSp mod modNotesTx">
        <pc:chgData name="Rachel Owen" userId="6c12c0a3-2525-4066-8047-0fb9dd12e67f" providerId="ADAL" clId="{9B86ADEF-AFCA-436C-9B9D-6481665A74F3}" dt="2024-10-01T15:38:35.158" v="23326" actId="20577"/>
        <pc:sldMkLst>
          <pc:docMk/>
          <pc:sldMk cId="0" sldId="260"/>
        </pc:sldMkLst>
        <pc:spChg chg="del">
          <ac:chgData name="Rachel Owen" userId="6c12c0a3-2525-4066-8047-0fb9dd12e67f" providerId="ADAL" clId="{9B86ADEF-AFCA-436C-9B9D-6481665A74F3}" dt="2024-09-24T11:44:01.204" v="22208" actId="478"/>
          <ac:spMkLst>
            <pc:docMk/>
            <pc:sldMk cId="0" sldId="260"/>
            <ac:spMk id="2" creationId="{00000000-0000-0000-0000-000000000000}"/>
          </ac:spMkLst>
        </pc:spChg>
        <pc:spChg chg="del">
          <ac:chgData name="Rachel Owen" userId="6c12c0a3-2525-4066-8047-0fb9dd12e67f" providerId="ADAL" clId="{9B86ADEF-AFCA-436C-9B9D-6481665A74F3}" dt="2024-09-24T11:44:01.204" v="22208" actId="478"/>
          <ac:spMkLst>
            <pc:docMk/>
            <pc:sldMk cId="0" sldId="260"/>
            <ac:spMk id="3" creationId="{00000000-0000-0000-0000-000000000000}"/>
          </ac:spMkLst>
        </pc:spChg>
        <pc:spChg chg="mod">
          <ac:chgData name="Rachel Owen" userId="6c12c0a3-2525-4066-8047-0fb9dd12e67f" providerId="ADAL" clId="{9B86ADEF-AFCA-436C-9B9D-6481665A74F3}" dt="2024-09-24T13:14:28.317" v="22864" actId="20577"/>
          <ac:spMkLst>
            <pc:docMk/>
            <pc:sldMk cId="0" sldId="260"/>
            <ac:spMk id="4" creationId="{00000000-0000-0000-0000-000000000000}"/>
          </ac:spMkLst>
        </pc:spChg>
        <pc:spChg chg="mod">
          <ac:chgData name="Rachel Owen" userId="6c12c0a3-2525-4066-8047-0fb9dd12e67f" providerId="ADAL" clId="{9B86ADEF-AFCA-436C-9B9D-6481665A74F3}" dt="2024-09-24T12:55:32.056" v="22492" actId="1037"/>
          <ac:spMkLst>
            <pc:docMk/>
            <pc:sldMk cId="0" sldId="260"/>
            <ac:spMk id="5" creationId="{00000000-0000-0000-0000-000000000000}"/>
          </ac:spMkLst>
        </pc:spChg>
        <pc:spChg chg="del">
          <ac:chgData name="Rachel Owen" userId="6c12c0a3-2525-4066-8047-0fb9dd12e67f" providerId="ADAL" clId="{9B86ADEF-AFCA-436C-9B9D-6481665A74F3}" dt="2024-09-24T11:44:02.681" v="22209" actId="478"/>
          <ac:spMkLst>
            <pc:docMk/>
            <pc:sldMk cId="0" sldId="260"/>
            <ac:spMk id="6" creationId="{00000000-0000-0000-0000-000000000000}"/>
          </ac:spMkLst>
        </pc:spChg>
        <pc:spChg chg="add mod">
          <ac:chgData name="Rachel Owen" userId="6c12c0a3-2525-4066-8047-0fb9dd12e67f" providerId="ADAL" clId="{9B86ADEF-AFCA-436C-9B9D-6481665A74F3}" dt="2024-09-24T11:45:36.393" v="22220"/>
          <ac:spMkLst>
            <pc:docMk/>
            <pc:sldMk cId="0" sldId="260"/>
            <ac:spMk id="8" creationId="{61D39DB0-4083-A83F-C61D-C0C48076F193}"/>
          </ac:spMkLst>
        </pc:spChg>
        <pc:spChg chg="add mod">
          <ac:chgData name="Rachel Owen" userId="6c12c0a3-2525-4066-8047-0fb9dd12e67f" providerId="ADAL" clId="{9B86ADEF-AFCA-436C-9B9D-6481665A74F3}" dt="2024-09-24T11:45:36.393" v="22220"/>
          <ac:spMkLst>
            <pc:docMk/>
            <pc:sldMk cId="0" sldId="260"/>
            <ac:spMk id="9" creationId="{3BD07F64-A40D-6E27-672F-D8A0976FD1E0}"/>
          </ac:spMkLst>
        </pc:spChg>
        <pc:graphicFrameChg chg="mod modGraphic">
          <ac:chgData name="Rachel Owen" userId="6c12c0a3-2525-4066-8047-0fb9dd12e67f" providerId="ADAL" clId="{9B86ADEF-AFCA-436C-9B9D-6481665A74F3}" dt="2024-10-01T15:38:35.158" v="23326" actId="20577"/>
          <ac:graphicFrameMkLst>
            <pc:docMk/>
            <pc:sldMk cId="0" sldId="260"/>
            <ac:graphicFrameMk id="7" creationId="{00000000-0000-0000-0000-000000000000}"/>
          </ac:graphicFrameMkLst>
        </pc:graphicFrameChg>
      </pc:sldChg>
      <pc:sldChg chg="addSp delSp modSp mod modNotesTx">
        <pc:chgData name="Rachel Owen" userId="6c12c0a3-2525-4066-8047-0fb9dd12e67f" providerId="ADAL" clId="{9B86ADEF-AFCA-436C-9B9D-6481665A74F3}" dt="2024-09-24T13:17:27.700" v="23059"/>
        <pc:sldMkLst>
          <pc:docMk/>
          <pc:sldMk cId="0" sldId="261"/>
        </pc:sldMkLst>
        <pc:spChg chg="del">
          <ac:chgData name="Rachel Owen" userId="6c12c0a3-2525-4066-8047-0fb9dd12e67f" providerId="ADAL" clId="{9B86ADEF-AFCA-436C-9B9D-6481665A74F3}" dt="2024-09-24T11:44:17.915" v="22210" actId="478"/>
          <ac:spMkLst>
            <pc:docMk/>
            <pc:sldMk cId="0" sldId="261"/>
            <ac:spMk id="2" creationId="{00000000-0000-0000-0000-000000000000}"/>
          </ac:spMkLst>
        </pc:spChg>
        <pc:spChg chg="del">
          <ac:chgData name="Rachel Owen" userId="6c12c0a3-2525-4066-8047-0fb9dd12e67f" providerId="ADAL" clId="{9B86ADEF-AFCA-436C-9B9D-6481665A74F3}" dt="2024-09-24T11:44:17.915" v="22210" actId="478"/>
          <ac:spMkLst>
            <pc:docMk/>
            <pc:sldMk cId="0" sldId="261"/>
            <ac:spMk id="3" creationId="{00000000-0000-0000-0000-000000000000}"/>
          </ac:spMkLst>
        </pc:spChg>
        <pc:spChg chg="mod">
          <ac:chgData name="Rachel Owen" userId="6c12c0a3-2525-4066-8047-0fb9dd12e67f" providerId="ADAL" clId="{9B86ADEF-AFCA-436C-9B9D-6481665A74F3}" dt="2024-09-24T13:14:44.121" v="22871" actId="6549"/>
          <ac:spMkLst>
            <pc:docMk/>
            <pc:sldMk cId="0" sldId="261"/>
            <ac:spMk id="4" creationId="{00000000-0000-0000-0000-000000000000}"/>
          </ac:spMkLst>
        </pc:spChg>
        <pc:spChg chg="mod">
          <ac:chgData name="Rachel Owen" userId="6c12c0a3-2525-4066-8047-0fb9dd12e67f" providerId="ADAL" clId="{9B86ADEF-AFCA-436C-9B9D-6481665A74F3}" dt="2024-09-24T12:55:58.172" v="22518" actId="1038"/>
          <ac:spMkLst>
            <pc:docMk/>
            <pc:sldMk cId="0" sldId="261"/>
            <ac:spMk id="5" creationId="{00000000-0000-0000-0000-000000000000}"/>
          </ac:spMkLst>
        </pc:spChg>
        <pc:spChg chg="del">
          <ac:chgData name="Rachel Owen" userId="6c12c0a3-2525-4066-8047-0fb9dd12e67f" providerId="ADAL" clId="{9B86ADEF-AFCA-436C-9B9D-6481665A74F3}" dt="2024-09-24T11:44:19.040" v="22211" actId="478"/>
          <ac:spMkLst>
            <pc:docMk/>
            <pc:sldMk cId="0" sldId="261"/>
            <ac:spMk id="6" creationId="{00000000-0000-0000-0000-000000000000}"/>
          </ac:spMkLst>
        </pc:spChg>
        <pc:spChg chg="add mod">
          <ac:chgData name="Rachel Owen" userId="6c12c0a3-2525-4066-8047-0fb9dd12e67f" providerId="ADAL" clId="{9B86ADEF-AFCA-436C-9B9D-6481665A74F3}" dt="2024-09-24T11:45:38.706" v="22221"/>
          <ac:spMkLst>
            <pc:docMk/>
            <pc:sldMk cId="0" sldId="261"/>
            <ac:spMk id="8" creationId="{563D84D7-E069-84EA-1C79-31749EF4BFAC}"/>
          </ac:spMkLst>
        </pc:spChg>
        <pc:spChg chg="add mod">
          <ac:chgData name="Rachel Owen" userId="6c12c0a3-2525-4066-8047-0fb9dd12e67f" providerId="ADAL" clId="{9B86ADEF-AFCA-436C-9B9D-6481665A74F3}" dt="2024-09-24T11:45:38.706" v="22221"/>
          <ac:spMkLst>
            <pc:docMk/>
            <pc:sldMk cId="0" sldId="261"/>
            <ac:spMk id="9" creationId="{350D1F6D-6DB4-6C0D-290D-D6F7282CA620}"/>
          </ac:spMkLst>
        </pc:spChg>
        <pc:graphicFrameChg chg="mod modGraphic">
          <ac:chgData name="Rachel Owen" userId="6c12c0a3-2525-4066-8047-0fb9dd12e67f" providerId="ADAL" clId="{9B86ADEF-AFCA-436C-9B9D-6481665A74F3}" dt="2024-09-24T13:11:34.070" v="22805" actId="20577"/>
          <ac:graphicFrameMkLst>
            <pc:docMk/>
            <pc:sldMk cId="0" sldId="261"/>
            <ac:graphicFrameMk id="7" creationId="{00000000-0000-0000-0000-000000000000}"/>
          </ac:graphicFrameMkLst>
        </pc:graphicFrameChg>
      </pc:sldChg>
      <pc:sldChg chg="addSp delSp modSp mod modNotesTx">
        <pc:chgData name="Rachel Owen" userId="6c12c0a3-2525-4066-8047-0fb9dd12e67f" providerId="ADAL" clId="{9B86ADEF-AFCA-436C-9B9D-6481665A74F3}" dt="2024-09-24T13:17:29.469" v="23060"/>
        <pc:sldMkLst>
          <pc:docMk/>
          <pc:sldMk cId="0" sldId="262"/>
        </pc:sldMkLst>
        <pc:spChg chg="del mod">
          <ac:chgData name="Rachel Owen" userId="6c12c0a3-2525-4066-8047-0fb9dd12e67f" providerId="ADAL" clId="{9B86ADEF-AFCA-436C-9B9D-6481665A74F3}" dt="2024-09-24T11:44:25.392" v="22212" actId="478"/>
          <ac:spMkLst>
            <pc:docMk/>
            <pc:sldMk cId="0" sldId="262"/>
            <ac:spMk id="2" creationId="{00000000-0000-0000-0000-000000000000}"/>
          </ac:spMkLst>
        </pc:spChg>
        <pc:spChg chg="del mod">
          <ac:chgData name="Rachel Owen" userId="6c12c0a3-2525-4066-8047-0fb9dd12e67f" providerId="ADAL" clId="{9B86ADEF-AFCA-436C-9B9D-6481665A74F3}" dt="2024-09-24T11:44:25.392" v="22212" actId="478"/>
          <ac:spMkLst>
            <pc:docMk/>
            <pc:sldMk cId="0" sldId="262"/>
            <ac:spMk id="3" creationId="{00000000-0000-0000-0000-000000000000}"/>
          </ac:spMkLst>
        </pc:spChg>
        <pc:spChg chg="mod">
          <ac:chgData name="Rachel Owen" userId="6c12c0a3-2525-4066-8047-0fb9dd12e67f" providerId="ADAL" clId="{9B86ADEF-AFCA-436C-9B9D-6481665A74F3}" dt="2024-09-24T12:59:14.162" v="22586" actId="1038"/>
          <ac:spMkLst>
            <pc:docMk/>
            <pc:sldMk cId="0" sldId="262"/>
            <ac:spMk id="4" creationId="{00000000-0000-0000-0000-000000000000}"/>
          </ac:spMkLst>
        </pc:spChg>
        <pc:spChg chg="mod">
          <ac:chgData name="Rachel Owen" userId="6c12c0a3-2525-4066-8047-0fb9dd12e67f" providerId="ADAL" clId="{9B86ADEF-AFCA-436C-9B9D-6481665A74F3}" dt="2024-09-24T12:59:09.112" v="22580" actId="1038"/>
          <ac:spMkLst>
            <pc:docMk/>
            <pc:sldMk cId="0" sldId="262"/>
            <ac:spMk id="5" creationId="{00000000-0000-0000-0000-000000000000}"/>
          </ac:spMkLst>
        </pc:spChg>
        <pc:spChg chg="del mod">
          <ac:chgData name="Rachel Owen" userId="6c12c0a3-2525-4066-8047-0fb9dd12e67f" providerId="ADAL" clId="{9B86ADEF-AFCA-436C-9B9D-6481665A74F3}" dt="2024-09-24T11:44:25.392" v="22212" actId="478"/>
          <ac:spMkLst>
            <pc:docMk/>
            <pc:sldMk cId="0" sldId="262"/>
            <ac:spMk id="6" creationId="{00000000-0000-0000-0000-000000000000}"/>
          </ac:spMkLst>
        </pc:spChg>
        <pc:spChg chg="add mod">
          <ac:chgData name="Rachel Owen" userId="6c12c0a3-2525-4066-8047-0fb9dd12e67f" providerId="ADAL" clId="{9B86ADEF-AFCA-436C-9B9D-6481665A74F3}" dt="2024-09-24T11:45:39.480" v="22222"/>
          <ac:spMkLst>
            <pc:docMk/>
            <pc:sldMk cId="0" sldId="262"/>
            <ac:spMk id="8" creationId="{2514C5FB-1B6E-215C-7BA7-CF51B7427CAF}"/>
          </ac:spMkLst>
        </pc:spChg>
        <pc:spChg chg="add mod">
          <ac:chgData name="Rachel Owen" userId="6c12c0a3-2525-4066-8047-0fb9dd12e67f" providerId="ADAL" clId="{9B86ADEF-AFCA-436C-9B9D-6481665A74F3}" dt="2024-09-24T11:45:39.480" v="22222"/>
          <ac:spMkLst>
            <pc:docMk/>
            <pc:sldMk cId="0" sldId="262"/>
            <ac:spMk id="9" creationId="{B58065BE-AF43-0C07-E4E8-53A29A55B7C8}"/>
          </ac:spMkLst>
        </pc:spChg>
        <pc:graphicFrameChg chg="mod modGraphic">
          <ac:chgData name="Rachel Owen" userId="6c12c0a3-2525-4066-8047-0fb9dd12e67f" providerId="ADAL" clId="{9B86ADEF-AFCA-436C-9B9D-6481665A74F3}" dt="2024-09-24T13:12:00.773" v="22819" actId="20577"/>
          <ac:graphicFrameMkLst>
            <pc:docMk/>
            <pc:sldMk cId="0" sldId="262"/>
            <ac:graphicFrameMk id="7" creationId="{00000000-0000-0000-0000-000000000000}"/>
          </ac:graphicFrameMkLst>
        </pc:graphicFrameChg>
      </pc:sldChg>
      <pc:sldChg chg="addSp delSp modSp mod modNotesTx">
        <pc:chgData name="Rachel Owen" userId="6c12c0a3-2525-4066-8047-0fb9dd12e67f" providerId="ADAL" clId="{9B86ADEF-AFCA-436C-9B9D-6481665A74F3}" dt="2024-09-24T13:17:31.102" v="23061"/>
        <pc:sldMkLst>
          <pc:docMk/>
          <pc:sldMk cId="0" sldId="263"/>
        </pc:sldMkLst>
        <pc:spChg chg="del mod">
          <ac:chgData name="Rachel Owen" userId="6c12c0a3-2525-4066-8047-0fb9dd12e67f" providerId="ADAL" clId="{9B86ADEF-AFCA-436C-9B9D-6481665A74F3}" dt="2024-09-24T11:44:35.034" v="22213" actId="478"/>
          <ac:spMkLst>
            <pc:docMk/>
            <pc:sldMk cId="0" sldId="263"/>
            <ac:spMk id="2" creationId="{00000000-0000-0000-0000-000000000000}"/>
          </ac:spMkLst>
        </pc:spChg>
        <pc:spChg chg="del">
          <ac:chgData name="Rachel Owen" userId="6c12c0a3-2525-4066-8047-0fb9dd12e67f" providerId="ADAL" clId="{9B86ADEF-AFCA-436C-9B9D-6481665A74F3}" dt="2024-09-24T11:44:35.034" v="22213" actId="478"/>
          <ac:spMkLst>
            <pc:docMk/>
            <pc:sldMk cId="0" sldId="263"/>
            <ac:spMk id="3" creationId="{00000000-0000-0000-0000-000000000000}"/>
          </ac:spMkLst>
        </pc:spChg>
        <pc:spChg chg="add del mod">
          <ac:chgData name="Rachel Owen" userId="6c12c0a3-2525-4066-8047-0fb9dd12e67f" providerId="ADAL" clId="{9B86ADEF-AFCA-436C-9B9D-6481665A74F3}" dt="2024-09-24T13:12:57.790" v="22840" actId="20577"/>
          <ac:spMkLst>
            <pc:docMk/>
            <pc:sldMk cId="0" sldId="263"/>
            <ac:spMk id="4" creationId="{00000000-0000-0000-0000-000000000000}"/>
          </ac:spMkLst>
        </pc:spChg>
        <pc:spChg chg="mod">
          <ac:chgData name="Rachel Owen" userId="6c12c0a3-2525-4066-8047-0fb9dd12e67f" providerId="ADAL" clId="{9B86ADEF-AFCA-436C-9B9D-6481665A74F3}" dt="2024-09-24T13:01:26.855" v="22639" actId="1076"/>
          <ac:spMkLst>
            <pc:docMk/>
            <pc:sldMk cId="0" sldId="263"/>
            <ac:spMk id="5" creationId="{00000000-0000-0000-0000-000000000000}"/>
          </ac:spMkLst>
        </pc:spChg>
        <pc:spChg chg="del">
          <ac:chgData name="Rachel Owen" userId="6c12c0a3-2525-4066-8047-0fb9dd12e67f" providerId="ADAL" clId="{9B86ADEF-AFCA-436C-9B9D-6481665A74F3}" dt="2024-09-24T11:44:35.034" v="22213" actId="478"/>
          <ac:spMkLst>
            <pc:docMk/>
            <pc:sldMk cId="0" sldId="263"/>
            <ac:spMk id="6" creationId="{00000000-0000-0000-0000-000000000000}"/>
          </ac:spMkLst>
        </pc:spChg>
        <pc:spChg chg="add mod">
          <ac:chgData name="Rachel Owen" userId="6c12c0a3-2525-4066-8047-0fb9dd12e67f" providerId="ADAL" clId="{9B86ADEF-AFCA-436C-9B9D-6481665A74F3}" dt="2024-09-24T11:45:40.336" v="22223"/>
          <ac:spMkLst>
            <pc:docMk/>
            <pc:sldMk cId="0" sldId="263"/>
            <ac:spMk id="8" creationId="{65F7B97B-0F0D-5FD3-B58C-C308EC548756}"/>
          </ac:spMkLst>
        </pc:spChg>
        <pc:spChg chg="add mod">
          <ac:chgData name="Rachel Owen" userId="6c12c0a3-2525-4066-8047-0fb9dd12e67f" providerId="ADAL" clId="{9B86ADEF-AFCA-436C-9B9D-6481665A74F3}" dt="2024-09-24T11:45:40.336" v="22223"/>
          <ac:spMkLst>
            <pc:docMk/>
            <pc:sldMk cId="0" sldId="263"/>
            <ac:spMk id="9" creationId="{19221986-FDE5-A88F-6534-7349C000D7A4}"/>
          </ac:spMkLst>
        </pc:spChg>
        <pc:graphicFrameChg chg="mod modGraphic">
          <ac:chgData name="Rachel Owen" userId="6c12c0a3-2525-4066-8047-0fb9dd12e67f" providerId="ADAL" clId="{9B86ADEF-AFCA-436C-9B9D-6481665A74F3}" dt="2024-09-24T13:12:26.164" v="22833" actId="20577"/>
          <ac:graphicFrameMkLst>
            <pc:docMk/>
            <pc:sldMk cId="0" sldId="263"/>
            <ac:graphicFrameMk id="7" creationId="{00000000-0000-0000-0000-000000000000}"/>
          </ac:graphicFrameMkLst>
        </pc:graphicFrameChg>
      </pc:sldChg>
      <pc:sldChg chg="addSp delSp modSp mod modNotesTx">
        <pc:chgData name="Rachel Owen" userId="6c12c0a3-2525-4066-8047-0fb9dd12e67f" providerId="ADAL" clId="{9B86ADEF-AFCA-436C-9B9D-6481665A74F3}" dt="2024-10-01T15:46:03.951" v="23336" actId="20577"/>
        <pc:sldMkLst>
          <pc:docMk/>
          <pc:sldMk cId="0" sldId="264"/>
        </pc:sldMkLst>
        <pc:spChg chg="del">
          <ac:chgData name="Rachel Owen" userId="6c12c0a3-2525-4066-8047-0fb9dd12e67f" providerId="ADAL" clId="{9B86ADEF-AFCA-436C-9B9D-6481665A74F3}" dt="2024-09-24T11:44:42.690" v="22214" actId="478"/>
          <ac:spMkLst>
            <pc:docMk/>
            <pc:sldMk cId="0" sldId="264"/>
            <ac:spMk id="2" creationId="{00000000-0000-0000-0000-000000000000}"/>
          </ac:spMkLst>
        </pc:spChg>
        <pc:spChg chg="del">
          <ac:chgData name="Rachel Owen" userId="6c12c0a3-2525-4066-8047-0fb9dd12e67f" providerId="ADAL" clId="{9B86ADEF-AFCA-436C-9B9D-6481665A74F3}" dt="2024-09-24T11:44:42.690" v="22214" actId="478"/>
          <ac:spMkLst>
            <pc:docMk/>
            <pc:sldMk cId="0" sldId="264"/>
            <ac:spMk id="3" creationId="{00000000-0000-0000-0000-000000000000}"/>
          </ac:spMkLst>
        </pc:spChg>
        <pc:spChg chg="mod">
          <ac:chgData name="Rachel Owen" userId="6c12c0a3-2525-4066-8047-0fb9dd12e67f" providerId="ADAL" clId="{9B86ADEF-AFCA-436C-9B9D-6481665A74F3}" dt="2024-09-24T13:15:00.807" v="22873" actId="20577"/>
          <ac:spMkLst>
            <pc:docMk/>
            <pc:sldMk cId="0" sldId="264"/>
            <ac:spMk id="4" creationId="{00000000-0000-0000-0000-000000000000}"/>
          </ac:spMkLst>
        </pc:spChg>
        <pc:spChg chg="mod">
          <ac:chgData name="Rachel Owen" userId="6c12c0a3-2525-4066-8047-0fb9dd12e67f" providerId="ADAL" clId="{9B86ADEF-AFCA-436C-9B9D-6481665A74F3}" dt="2024-09-24T13:08:48.777" v="22747" actId="1076"/>
          <ac:spMkLst>
            <pc:docMk/>
            <pc:sldMk cId="0" sldId="264"/>
            <ac:spMk id="5" creationId="{00000000-0000-0000-0000-000000000000}"/>
          </ac:spMkLst>
        </pc:spChg>
        <pc:spChg chg="del">
          <ac:chgData name="Rachel Owen" userId="6c12c0a3-2525-4066-8047-0fb9dd12e67f" providerId="ADAL" clId="{9B86ADEF-AFCA-436C-9B9D-6481665A74F3}" dt="2024-09-24T11:44:44.969" v="22215" actId="478"/>
          <ac:spMkLst>
            <pc:docMk/>
            <pc:sldMk cId="0" sldId="264"/>
            <ac:spMk id="6" creationId="{00000000-0000-0000-0000-000000000000}"/>
          </ac:spMkLst>
        </pc:spChg>
        <pc:spChg chg="add mod">
          <ac:chgData name="Rachel Owen" userId="6c12c0a3-2525-4066-8047-0fb9dd12e67f" providerId="ADAL" clId="{9B86ADEF-AFCA-436C-9B9D-6481665A74F3}" dt="2024-09-24T11:45:41.347" v="22224"/>
          <ac:spMkLst>
            <pc:docMk/>
            <pc:sldMk cId="0" sldId="264"/>
            <ac:spMk id="8" creationId="{F079598A-DE65-1D65-536B-4E60C2AC1CC5}"/>
          </ac:spMkLst>
        </pc:spChg>
        <pc:spChg chg="add mod">
          <ac:chgData name="Rachel Owen" userId="6c12c0a3-2525-4066-8047-0fb9dd12e67f" providerId="ADAL" clId="{9B86ADEF-AFCA-436C-9B9D-6481665A74F3}" dt="2024-09-24T11:45:41.347" v="22224"/>
          <ac:spMkLst>
            <pc:docMk/>
            <pc:sldMk cId="0" sldId="264"/>
            <ac:spMk id="9" creationId="{E8484E99-AF2E-8C6B-93A5-B9437CCE33AD}"/>
          </ac:spMkLst>
        </pc:spChg>
        <pc:graphicFrameChg chg="mod modGraphic">
          <ac:chgData name="Rachel Owen" userId="6c12c0a3-2525-4066-8047-0fb9dd12e67f" providerId="ADAL" clId="{9B86ADEF-AFCA-436C-9B9D-6481665A74F3}" dt="2024-10-01T15:46:03.951" v="23336" actId="20577"/>
          <ac:graphicFrameMkLst>
            <pc:docMk/>
            <pc:sldMk cId="0" sldId="264"/>
            <ac:graphicFrameMk id="7" creationId="{00000000-0000-0000-0000-000000000000}"/>
          </ac:graphicFrameMkLst>
        </pc:graphicFrameChg>
      </pc:sldChg>
    </pc:docChg>
  </pc:docChgLst>
  <pc:docChgLst>
    <pc:chgData name="Rachel Owen" userId="6c12c0a3-2525-4066-8047-0fb9dd12e67f" providerId="ADAL" clId="{8DB60147-A1D5-401F-8FC3-543F31926CDE}"/>
    <pc:docChg chg="undo custSel modSld">
      <pc:chgData name="Rachel Owen" userId="6c12c0a3-2525-4066-8047-0fb9dd12e67f" providerId="ADAL" clId="{8DB60147-A1D5-401F-8FC3-543F31926CDE}" dt="2024-11-13T17:00:03.604" v="501" actId="20577"/>
      <pc:docMkLst>
        <pc:docMk/>
      </pc:docMkLst>
      <pc:sldChg chg="modSp mod">
        <pc:chgData name="Rachel Owen" userId="6c12c0a3-2525-4066-8047-0fb9dd12e67f" providerId="ADAL" clId="{8DB60147-A1D5-401F-8FC3-543F31926CDE}" dt="2024-11-13T09:42:58.487" v="107" actId="20577"/>
        <pc:sldMkLst>
          <pc:docMk/>
          <pc:sldMk cId="0" sldId="258"/>
        </pc:sldMkLst>
        <pc:graphicFrameChg chg="modGraphic">
          <ac:chgData name="Rachel Owen" userId="6c12c0a3-2525-4066-8047-0fb9dd12e67f" providerId="ADAL" clId="{8DB60147-A1D5-401F-8FC3-543F31926CDE}" dt="2024-11-13T09:42:58.487" v="107" actId="20577"/>
          <ac:graphicFrameMkLst>
            <pc:docMk/>
            <pc:sldMk cId="0" sldId="258"/>
            <ac:graphicFrameMk id="2" creationId="{00000000-0000-0000-0000-000000000000}"/>
          </ac:graphicFrameMkLst>
        </pc:graphicFrameChg>
      </pc:sldChg>
      <pc:sldChg chg="modSp mod">
        <pc:chgData name="Rachel Owen" userId="6c12c0a3-2525-4066-8047-0fb9dd12e67f" providerId="ADAL" clId="{8DB60147-A1D5-401F-8FC3-543F31926CDE}" dt="2024-11-13T15:31:24.794" v="145" actId="20577"/>
        <pc:sldMkLst>
          <pc:docMk/>
          <pc:sldMk cId="0" sldId="259"/>
        </pc:sldMkLst>
        <pc:graphicFrameChg chg="modGraphic">
          <ac:chgData name="Rachel Owen" userId="6c12c0a3-2525-4066-8047-0fb9dd12e67f" providerId="ADAL" clId="{8DB60147-A1D5-401F-8FC3-543F31926CDE}" dt="2024-11-13T15:31:24.794" v="145" actId="20577"/>
          <ac:graphicFrameMkLst>
            <pc:docMk/>
            <pc:sldMk cId="0" sldId="259"/>
            <ac:graphicFrameMk id="7" creationId="{00000000-0000-0000-0000-000000000000}"/>
          </ac:graphicFrameMkLst>
        </pc:graphicFrameChg>
      </pc:sldChg>
      <pc:sldChg chg="modSp mod">
        <pc:chgData name="Rachel Owen" userId="6c12c0a3-2525-4066-8047-0fb9dd12e67f" providerId="ADAL" clId="{8DB60147-A1D5-401F-8FC3-543F31926CDE}" dt="2024-11-13T16:58:40.519" v="459" actId="20577"/>
        <pc:sldMkLst>
          <pc:docMk/>
          <pc:sldMk cId="0" sldId="260"/>
        </pc:sldMkLst>
        <pc:graphicFrameChg chg="modGraphic">
          <ac:chgData name="Rachel Owen" userId="6c12c0a3-2525-4066-8047-0fb9dd12e67f" providerId="ADAL" clId="{8DB60147-A1D5-401F-8FC3-543F31926CDE}" dt="2024-11-13T16:58:40.519" v="459" actId="20577"/>
          <ac:graphicFrameMkLst>
            <pc:docMk/>
            <pc:sldMk cId="0" sldId="260"/>
            <ac:graphicFrameMk id="7" creationId="{00000000-0000-0000-0000-000000000000}"/>
          </ac:graphicFrameMkLst>
        </pc:graphicFrameChg>
      </pc:sldChg>
      <pc:sldChg chg="modSp mod">
        <pc:chgData name="Rachel Owen" userId="6c12c0a3-2525-4066-8047-0fb9dd12e67f" providerId="ADAL" clId="{8DB60147-A1D5-401F-8FC3-543F31926CDE}" dt="2024-11-13T16:59:02.345" v="471" actId="20577"/>
        <pc:sldMkLst>
          <pc:docMk/>
          <pc:sldMk cId="0" sldId="261"/>
        </pc:sldMkLst>
        <pc:graphicFrameChg chg="mod modGraphic">
          <ac:chgData name="Rachel Owen" userId="6c12c0a3-2525-4066-8047-0fb9dd12e67f" providerId="ADAL" clId="{8DB60147-A1D5-401F-8FC3-543F31926CDE}" dt="2024-11-13T16:59:02.345" v="471" actId="20577"/>
          <ac:graphicFrameMkLst>
            <pc:docMk/>
            <pc:sldMk cId="0" sldId="261"/>
            <ac:graphicFrameMk id="7" creationId="{00000000-0000-0000-0000-000000000000}"/>
          </ac:graphicFrameMkLst>
        </pc:graphicFrameChg>
      </pc:sldChg>
      <pc:sldChg chg="modSp mod">
        <pc:chgData name="Rachel Owen" userId="6c12c0a3-2525-4066-8047-0fb9dd12e67f" providerId="ADAL" clId="{8DB60147-A1D5-401F-8FC3-543F31926CDE}" dt="2024-11-13T16:59:24.327" v="481" actId="20577"/>
        <pc:sldMkLst>
          <pc:docMk/>
          <pc:sldMk cId="0" sldId="262"/>
        </pc:sldMkLst>
        <pc:graphicFrameChg chg="modGraphic">
          <ac:chgData name="Rachel Owen" userId="6c12c0a3-2525-4066-8047-0fb9dd12e67f" providerId="ADAL" clId="{8DB60147-A1D5-401F-8FC3-543F31926CDE}" dt="2024-11-13T16:59:24.327" v="481" actId="20577"/>
          <ac:graphicFrameMkLst>
            <pc:docMk/>
            <pc:sldMk cId="0" sldId="262"/>
            <ac:graphicFrameMk id="7" creationId="{00000000-0000-0000-0000-000000000000}"/>
          </ac:graphicFrameMkLst>
        </pc:graphicFrameChg>
      </pc:sldChg>
      <pc:sldChg chg="modSp mod">
        <pc:chgData name="Rachel Owen" userId="6c12c0a3-2525-4066-8047-0fb9dd12e67f" providerId="ADAL" clId="{8DB60147-A1D5-401F-8FC3-543F31926CDE}" dt="2024-11-13T16:59:45.350" v="491" actId="20577"/>
        <pc:sldMkLst>
          <pc:docMk/>
          <pc:sldMk cId="0" sldId="263"/>
        </pc:sldMkLst>
        <pc:graphicFrameChg chg="mod modGraphic">
          <ac:chgData name="Rachel Owen" userId="6c12c0a3-2525-4066-8047-0fb9dd12e67f" providerId="ADAL" clId="{8DB60147-A1D5-401F-8FC3-543F31926CDE}" dt="2024-11-13T16:59:45.350" v="491" actId="20577"/>
          <ac:graphicFrameMkLst>
            <pc:docMk/>
            <pc:sldMk cId="0" sldId="263"/>
            <ac:graphicFrameMk id="7" creationId="{00000000-0000-0000-0000-000000000000}"/>
          </ac:graphicFrameMkLst>
        </pc:graphicFrameChg>
      </pc:sldChg>
      <pc:sldChg chg="modSp mod">
        <pc:chgData name="Rachel Owen" userId="6c12c0a3-2525-4066-8047-0fb9dd12e67f" providerId="ADAL" clId="{8DB60147-A1D5-401F-8FC3-543F31926CDE}" dt="2024-11-13T17:00:03.604" v="501" actId="20577"/>
        <pc:sldMkLst>
          <pc:docMk/>
          <pc:sldMk cId="0" sldId="264"/>
        </pc:sldMkLst>
        <pc:graphicFrameChg chg="modGraphic">
          <ac:chgData name="Rachel Owen" userId="6c12c0a3-2525-4066-8047-0fb9dd12e67f" providerId="ADAL" clId="{8DB60147-A1D5-401F-8FC3-543F31926CDE}" dt="2024-11-13T17:00:03.604" v="501" actId="20577"/>
          <ac:graphicFrameMkLst>
            <pc:docMk/>
            <pc:sldMk cId="0" sldId="264"/>
            <ac:graphicFrameMk id="7"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21FC75-6C60-4A83-82D4-CC03A1DAE7B7}" type="datetimeFigureOut">
              <a:rPr lang="en-GB" smtClean="0"/>
              <a:t>13/11/2024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518A36-5086-4F61-97BB-8CF0F2147918}" type="slidenum">
              <a:rPr lang="en-GB" smtClean="0"/>
              <a:t>‹#›</a:t>
            </a:fld>
            <a:endParaRPr lang="en-GB"/>
          </a:p>
        </p:txBody>
      </p:sp>
    </p:spTree>
    <p:extLst>
      <p:ext uri="{BB962C8B-B14F-4D97-AF65-F5344CB8AC3E}">
        <p14:creationId xmlns:p14="http://schemas.microsoft.com/office/powerpoint/2010/main" val="598397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Presentation adapted from the blue illustrative organic ocean habitat presentation © Olmos Carlos via Canva.com </a:t>
            </a:r>
          </a:p>
        </p:txBody>
      </p:sp>
      <p:sp>
        <p:nvSpPr>
          <p:cNvPr id="4" name="Slide Number Placeholder 3"/>
          <p:cNvSpPr>
            <a:spLocks noGrp="1"/>
          </p:cNvSpPr>
          <p:nvPr>
            <p:ph type="sldNum" sz="quarter" idx="5"/>
          </p:nvPr>
        </p:nvSpPr>
        <p:spPr/>
        <p:txBody>
          <a:bodyPr/>
          <a:lstStyle/>
          <a:p>
            <a:fld id="{BD518A36-5086-4F61-97BB-8CF0F2147918}" type="slidenum">
              <a:rPr lang="en-GB" smtClean="0"/>
              <a:t>1</a:t>
            </a:fld>
            <a:endParaRPr lang="en-GB"/>
          </a:p>
        </p:txBody>
      </p:sp>
    </p:spTree>
    <p:extLst>
      <p:ext uri="{BB962C8B-B14F-4D97-AF65-F5344CB8AC3E}">
        <p14:creationId xmlns:p14="http://schemas.microsoft.com/office/powerpoint/2010/main" val="28770478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Presentation adapted from the blue illustrative organic ocean habitat presentation © Olmos Carlos via Canva.com </a:t>
            </a:r>
          </a:p>
          <a:p>
            <a:endParaRPr lang="en-GB" dirty="0"/>
          </a:p>
        </p:txBody>
      </p:sp>
      <p:sp>
        <p:nvSpPr>
          <p:cNvPr id="4" name="Slide Number Placeholder 3"/>
          <p:cNvSpPr>
            <a:spLocks noGrp="1"/>
          </p:cNvSpPr>
          <p:nvPr>
            <p:ph type="sldNum" sz="quarter" idx="5"/>
          </p:nvPr>
        </p:nvSpPr>
        <p:spPr/>
        <p:txBody>
          <a:bodyPr/>
          <a:lstStyle/>
          <a:p>
            <a:fld id="{BD518A36-5086-4F61-97BB-8CF0F2147918}" type="slidenum">
              <a:rPr lang="en-GB" smtClean="0"/>
              <a:t>2</a:t>
            </a:fld>
            <a:endParaRPr lang="en-GB"/>
          </a:p>
        </p:txBody>
      </p:sp>
    </p:spTree>
    <p:extLst>
      <p:ext uri="{BB962C8B-B14F-4D97-AF65-F5344CB8AC3E}">
        <p14:creationId xmlns:p14="http://schemas.microsoft.com/office/powerpoint/2010/main" val="2758929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Presentation adapted from the blue illustrative organic ocean habitat presentation © Olmos Carlos via Canva.com </a:t>
            </a:r>
          </a:p>
          <a:p>
            <a:endParaRPr lang="en-GB" dirty="0"/>
          </a:p>
        </p:txBody>
      </p:sp>
      <p:sp>
        <p:nvSpPr>
          <p:cNvPr id="4" name="Slide Number Placeholder 3"/>
          <p:cNvSpPr>
            <a:spLocks noGrp="1"/>
          </p:cNvSpPr>
          <p:nvPr>
            <p:ph type="sldNum" sz="quarter" idx="5"/>
          </p:nvPr>
        </p:nvSpPr>
        <p:spPr/>
        <p:txBody>
          <a:bodyPr/>
          <a:lstStyle/>
          <a:p>
            <a:fld id="{BD518A36-5086-4F61-97BB-8CF0F2147918}" type="slidenum">
              <a:rPr lang="en-GB" smtClean="0"/>
              <a:t>3</a:t>
            </a:fld>
            <a:endParaRPr lang="en-GB"/>
          </a:p>
        </p:txBody>
      </p:sp>
    </p:spTree>
    <p:extLst>
      <p:ext uri="{BB962C8B-B14F-4D97-AF65-F5344CB8AC3E}">
        <p14:creationId xmlns:p14="http://schemas.microsoft.com/office/powerpoint/2010/main" val="3334944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Presentation adapted from the blue illustrative organic ocean habitat presentation © Olmos Carlos via Canva.com </a:t>
            </a:r>
          </a:p>
          <a:p>
            <a:endParaRPr lang="en-GB" dirty="0"/>
          </a:p>
        </p:txBody>
      </p:sp>
      <p:sp>
        <p:nvSpPr>
          <p:cNvPr id="4" name="Slide Number Placeholder 3"/>
          <p:cNvSpPr>
            <a:spLocks noGrp="1"/>
          </p:cNvSpPr>
          <p:nvPr>
            <p:ph type="sldNum" sz="quarter" idx="5"/>
          </p:nvPr>
        </p:nvSpPr>
        <p:spPr/>
        <p:txBody>
          <a:bodyPr/>
          <a:lstStyle/>
          <a:p>
            <a:fld id="{BD518A36-5086-4F61-97BB-8CF0F2147918}" type="slidenum">
              <a:rPr lang="en-GB" smtClean="0"/>
              <a:t>4</a:t>
            </a:fld>
            <a:endParaRPr lang="en-GB"/>
          </a:p>
        </p:txBody>
      </p:sp>
    </p:spTree>
    <p:extLst>
      <p:ext uri="{BB962C8B-B14F-4D97-AF65-F5344CB8AC3E}">
        <p14:creationId xmlns:p14="http://schemas.microsoft.com/office/powerpoint/2010/main" val="1208096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Presentation adapted from the blue illustrative organic ocean habitat presentation © Olmos Carlos via Canva.com </a:t>
            </a:r>
          </a:p>
          <a:p>
            <a:endParaRPr lang="en-GB" dirty="0"/>
          </a:p>
        </p:txBody>
      </p:sp>
      <p:sp>
        <p:nvSpPr>
          <p:cNvPr id="4" name="Slide Number Placeholder 3"/>
          <p:cNvSpPr>
            <a:spLocks noGrp="1"/>
          </p:cNvSpPr>
          <p:nvPr>
            <p:ph type="sldNum" sz="quarter" idx="5"/>
          </p:nvPr>
        </p:nvSpPr>
        <p:spPr/>
        <p:txBody>
          <a:bodyPr/>
          <a:lstStyle/>
          <a:p>
            <a:fld id="{BD518A36-5086-4F61-97BB-8CF0F2147918}" type="slidenum">
              <a:rPr lang="en-GB" smtClean="0"/>
              <a:t>5</a:t>
            </a:fld>
            <a:endParaRPr lang="en-GB"/>
          </a:p>
        </p:txBody>
      </p:sp>
    </p:spTree>
    <p:extLst>
      <p:ext uri="{BB962C8B-B14F-4D97-AF65-F5344CB8AC3E}">
        <p14:creationId xmlns:p14="http://schemas.microsoft.com/office/powerpoint/2010/main" val="2469274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Presentation adapted from the blue illustrative organic ocean habitat presentation © Olmos Carlos via Canva.com </a:t>
            </a:r>
          </a:p>
          <a:p>
            <a:endParaRPr lang="en-GB" dirty="0"/>
          </a:p>
        </p:txBody>
      </p:sp>
      <p:sp>
        <p:nvSpPr>
          <p:cNvPr id="4" name="Slide Number Placeholder 3"/>
          <p:cNvSpPr>
            <a:spLocks noGrp="1"/>
          </p:cNvSpPr>
          <p:nvPr>
            <p:ph type="sldNum" sz="quarter" idx="5"/>
          </p:nvPr>
        </p:nvSpPr>
        <p:spPr/>
        <p:txBody>
          <a:bodyPr/>
          <a:lstStyle/>
          <a:p>
            <a:fld id="{BD518A36-5086-4F61-97BB-8CF0F2147918}" type="slidenum">
              <a:rPr lang="en-GB" smtClean="0"/>
              <a:t>6</a:t>
            </a:fld>
            <a:endParaRPr lang="en-GB"/>
          </a:p>
        </p:txBody>
      </p:sp>
    </p:spTree>
    <p:extLst>
      <p:ext uri="{BB962C8B-B14F-4D97-AF65-F5344CB8AC3E}">
        <p14:creationId xmlns:p14="http://schemas.microsoft.com/office/powerpoint/2010/main" val="38639424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Presentation adapted from the blue illustrative organic ocean habitat presentation © Olmos Carlos via Canva.com </a:t>
            </a:r>
          </a:p>
          <a:p>
            <a:endParaRPr lang="en-GB" dirty="0"/>
          </a:p>
        </p:txBody>
      </p:sp>
      <p:sp>
        <p:nvSpPr>
          <p:cNvPr id="4" name="Slide Number Placeholder 3"/>
          <p:cNvSpPr>
            <a:spLocks noGrp="1"/>
          </p:cNvSpPr>
          <p:nvPr>
            <p:ph type="sldNum" sz="quarter" idx="5"/>
          </p:nvPr>
        </p:nvSpPr>
        <p:spPr/>
        <p:txBody>
          <a:bodyPr/>
          <a:lstStyle/>
          <a:p>
            <a:fld id="{BD518A36-5086-4F61-97BB-8CF0F2147918}" type="slidenum">
              <a:rPr lang="en-GB" smtClean="0"/>
              <a:t>7</a:t>
            </a:fld>
            <a:endParaRPr lang="en-GB"/>
          </a:p>
        </p:txBody>
      </p:sp>
    </p:spTree>
    <p:extLst>
      <p:ext uri="{BB962C8B-B14F-4D97-AF65-F5344CB8AC3E}">
        <p14:creationId xmlns:p14="http://schemas.microsoft.com/office/powerpoint/2010/main" val="15741864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Presentation adapted from the blue illustrative organic ocean habitat presentation © Olmos Carlos via Canva.com </a:t>
            </a:r>
          </a:p>
          <a:p>
            <a:endParaRPr lang="en-GB" dirty="0"/>
          </a:p>
        </p:txBody>
      </p:sp>
      <p:sp>
        <p:nvSpPr>
          <p:cNvPr id="4" name="Slide Number Placeholder 3"/>
          <p:cNvSpPr>
            <a:spLocks noGrp="1"/>
          </p:cNvSpPr>
          <p:nvPr>
            <p:ph type="sldNum" sz="quarter" idx="5"/>
          </p:nvPr>
        </p:nvSpPr>
        <p:spPr/>
        <p:txBody>
          <a:bodyPr/>
          <a:lstStyle/>
          <a:p>
            <a:fld id="{BD518A36-5086-4F61-97BB-8CF0F2147918}" type="slidenum">
              <a:rPr lang="en-GB" smtClean="0"/>
              <a:t>8</a:t>
            </a:fld>
            <a:endParaRPr lang="en-GB"/>
          </a:p>
        </p:txBody>
      </p:sp>
    </p:spTree>
    <p:extLst>
      <p:ext uri="{BB962C8B-B14F-4D97-AF65-F5344CB8AC3E}">
        <p14:creationId xmlns:p14="http://schemas.microsoft.com/office/powerpoint/2010/main" val="42248632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Presentation adapted from the blue illustrative organic ocean habitat presentation © Olmos Carlos via Canva.com </a:t>
            </a:r>
          </a:p>
          <a:p>
            <a:endParaRPr lang="en-GB" dirty="0"/>
          </a:p>
        </p:txBody>
      </p:sp>
      <p:sp>
        <p:nvSpPr>
          <p:cNvPr id="4" name="Slide Number Placeholder 3"/>
          <p:cNvSpPr>
            <a:spLocks noGrp="1"/>
          </p:cNvSpPr>
          <p:nvPr>
            <p:ph type="sldNum" sz="quarter" idx="5"/>
          </p:nvPr>
        </p:nvSpPr>
        <p:spPr/>
        <p:txBody>
          <a:bodyPr/>
          <a:lstStyle/>
          <a:p>
            <a:fld id="{BD518A36-5086-4F61-97BB-8CF0F2147918}" type="slidenum">
              <a:rPr lang="en-GB" smtClean="0"/>
              <a:t>9</a:t>
            </a:fld>
            <a:endParaRPr lang="en-GB"/>
          </a:p>
        </p:txBody>
      </p:sp>
    </p:spTree>
    <p:extLst>
      <p:ext uri="{BB962C8B-B14F-4D97-AF65-F5344CB8AC3E}">
        <p14:creationId xmlns:p14="http://schemas.microsoft.com/office/powerpoint/2010/main" val="49712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www.canva.com/"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3" Type="http://schemas.openxmlformats.org/officeDocument/2006/relationships/hyperlink" Target="https://www.vesselfinder.com/"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hyperlink" Target="https://www.bbc.co.uk/bitesize/articles/zd4rmfr#zxbc96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IfsBUfAP22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openxmlformats.org/officeDocument/2006/relationships/hyperlink" Target="https://www.visitsealife.com/birmingham/explore/creatures/" TargetMode="External"/><Relationship Id="rId3" Type="http://schemas.openxmlformats.org/officeDocument/2006/relationships/hyperlink" Target="https://oceanconservationtrust.org/ocean-experiences/education/school-virtual-visit-to-our-aquarium/" TargetMode="External"/><Relationship Id="rId7" Type="http://schemas.openxmlformats.org/officeDocument/2006/relationships/hyperlink" Target="https://www.nausicaa.fr/en/my-visit/animals"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s://www.national-aquarium.co.uk/secrets-of-the-aquarium/" TargetMode="External"/><Relationship Id="rId5" Type="http://schemas.openxmlformats.org/officeDocument/2006/relationships/hyperlink" Target="https://www.montereybayaquarium.org/animals/live-cams/" TargetMode="External"/><Relationship Id="rId10" Type="http://schemas.openxmlformats.org/officeDocument/2006/relationships/image" Target="../media/image2.png"/><Relationship Id="rId4" Type="http://schemas.openxmlformats.org/officeDocument/2006/relationships/hyperlink" Target="https://www.visitsealife.com/birmingham/sea-life-education/" TargetMode="External"/><Relationship Id="rId9"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IsMtzIRFvZ0"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hyperlink" Target="https://www.youtube.com/watch?v=-XTi0_267eM"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NSW0OonwSLM"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hyperlink" Target="https://www.youtube.com/watch?v=8A3p98Zn4hk"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ythlok.com/longwang/"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32D59"/>
        </a:solidFill>
        <a:effectLst/>
      </p:bgPr>
    </p:bg>
    <p:spTree>
      <p:nvGrpSpPr>
        <p:cNvPr id="1" name=""/>
        <p:cNvGrpSpPr/>
        <p:nvPr/>
      </p:nvGrpSpPr>
      <p:grpSpPr>
        <a:xfrm>
          <a:off x="0" y="0"/>
          <a:ext cx="0" cy="0"/>
          <a:chOff x="0" y="0"/>
          <a:chExt cx="0" cy="0"/>
        </a:xfrm>
      </p:grpSpPr>
      <p:sp>
        <p:nvSpPr>
          <p:cNvPr id="3" name="TextBox 3"/>
          <p:cNvSpPr txBox="1"/>
          <p:nvPr/>
        </p:nvSpPr>
        <p:spPr>
          <a:xfrm>
            <a:off x="4032367" y="291626"/>
            <a:ext cx="9936956" cy="1252394"/>
          </a:xfrm>
          <a:prstGeom prst="rect">
            <a:avLst/>
          </a:prstGeom>
        </p:spPr>
        <p:txBody>
          <a:bodyPr lIns="0" tIns="0" rIns="0" bIns="0" rtlCol="0" anchor="t">
            <a:spAutoFit/>
          </a:bodyPr>
          <a:lstStyle/>
          <a:p>
            <a:pPr algn="ctr">
              <a:lnSpc>
                <a:spcPts val="11200"/>
              </a:lnSpc>
            </a:pPr>
            <a:r>
              <a:rPr lang="en-US" sz="6000" dirty="0">
                <a:solidFill>
                  <a:srgbClr val="FFFFFF"/>
                </a:solidFill>
                <a:latin typeface="Arial"/>
              </a:rPr>
              <a:t>I CAN SEE THE SEA!</a:t>
            </a:r>
          </a:p>
        </p:txBody>
      </p:sp>
      <p:sp>
        <p:nvSpPr>
          <p:cNvPr id="5" name="TextBox 5"/>
          <p:cNvSpPr txBox="1"/>
          <p:nvPr/>
        </p:nvSpPr>
        <p:spPr>
          <a:xfrm>
            <a:off x="6263601" y="1442056"/>
            <a:ext cx="5970389" cy="924677"/>
          </a:xfrm>
          <a:prstGeom prst="rect">
            <a:avLst/>
          </a:prstGeom>
        </p:spPr>
        <p:txBody>
          <a:bodyPr lIns="0" tIns="0" rIns="0" bIns="0" rtlCol="0" anchor="t">
            <a:spAutoFit/>
          </a:bodyPr>
          <a:lstStyle/>
          <a:p>
            <a:pPr algn="ctr">
              <a:lnSpc>
                <a:spcPts val="8400"/>
              </a:lnSpc>
            </a:pPr>
            <a:r>
              <a:rPr lang="en-US" sz="4000" dirty="0">
                <a:solidFill>
                  <a:srgbClr val="FFFFFF"/>
                </a:solidFill>
                <a:latin typeface="Arial Bold"/>
              </a:rPr>
              <a:t>Scheme of Work</a:t>
            </a:r>
          </a:p>
        </p:txBody>
      </p:sp>
      <p:sp>
        <p:nvSpPr>
          <p:cNvPr id="6" name="Freeform 6"/>
          <p:cNvSpPr/>
          <p:nvPr/>
        </p:nvSpPr>
        <p:spPr>
          <a:xfrm>
            <a:off x="533400" y="8420369"/>
            <a:ext cx="2959807" cy="1478338"/>
          </a:xfrm>
          <a:custGeom>
            <a:avLst/>
            <a:gdLst/>
            <a:ahLst/>
            <a:cxnLst/>
            <a:rect l="l" t="t" r="r" b="b"/>
            <a:pathLst>
              <a:path w="2959807" h="1478338">
                <a:moveTo>
                  <a:pt x="0" y="0"/>
                </a:moveTo>
                <a:lnTo>
                  <a:pt x="2959807" y="0"/>
                </a:lnTo>
                <a:lnTo>
                  <a:pt x="2959807" y="1478337"/>
                </a:lnTo>
                <a:lnTo>
                  <a:pt x="0" y="1478337"/>
                </a:lnTo>
                <a:lnTo>
                  <a:pt x="0" y="0"/>
                </a:lnTo>
                <a:close/>
              </a:path>
            </a:pathLst>
          </a:custGeom>
          <a:blipFill>
            <a:blip r:embed="rId3"/>
            <a:stretch>
              <a:fillRect/>
            </a:stretch>
          </a:blipFill>
        </p:spPr>
        <p:txBody>
          <a:bodyPr/>
          <a:lstStyle/>
          <a:p>
            <a:endParaRPr lang="en-GB"/>
          </a:p>
        </p:txBody>
      </p:sp>
      <p:sp>
        <p:nvSpPr>
          <p:cNvPr id="7" name="Freeform 7"/>
          <p:cNvSpPr/>
          <p:nvPr/>
        </p:nvSpPr>
        <p:spPr>
          <a:xfrm>
            <a:off x="15240000" y="8417622"/>
            <a:ext cx="2183992" cy="1547944"/>
          </a:xfrm>
          <a:custGeom>
            <a:avLst/>
            <a:gdLst/>
            <a:ahLst/>
            <a:cxnLst/>
            <a:rect l="l" t="t" r="r" b="b"/>
            <a:pathLst>
              <a:path w="2183992" h="1547944">
                <a:moveTo>
                  <a:pt x="0" y="0"/>
                </a:moveTo>
                <a:lnTo>
                  <a:pt x="2183992" y="0"/>
                </a:lnTo>
                <a:lnTo>
                  <a:pt x="2183992" y="1547944"/>
                </a:lnTo>
                <a:lnTo>
                  <a:pt x="0" y="1547944"/>
                </a:lnTo>
                <a:lnTo>
                  <a:pt x="0" y="0"/>
                </a:lnTo>
                <a:close/>
              </a:path>
            </a:pathLst>
          </a:custGeom>
          <a:blipFill>
            <a:blip r:embed="rId4"/>
            <a:stretch>
              <a:fillRect/>
            </a:stretch>
          </a:blipFill>
        </p:spPr>
        <p:txBody>
          <a:bodyPr/>
          <a:lstStyle/>
          <a:p>
            <a:endParaRPr lang="en-GB"/>
          </a:p>
        </p:txBody>
      </p:sp>
      <p:sp>
        <p:nvSpPr>
          <p:cNvPr id="8" name="TextBox 8"/>
          <p:cNvSpPr txBox="1"/>
          <p:nvPr/>
        </p:nvSpPr>
        <p:spPr>
          <a:xfrm>
            <a:off x="733145" y="3009900"/>
            <a:ext cx="16535400" cy="4636590"/>
          </a:xfrm>
          <a:prstGeom prst="rect">
            <a:avLst/>
          </a:prstGeom>
        </p:spPr>
        <p:txBody>
          <a:bodyPr wrap="square" lIns="0" tIns="0" rIns="0" bIns="0" rtlCol="0" anchor="t">
            <a:spAutoFit/>
          </a:bodyPr>
          <a:lstStyle/>
          <a:p>
            <a:pPr algn="ctr">
              <a:lnSpc>
                <a:spcPts val="2800"/>
              </a:lnSpc>
            </a:pPr>
            <a:r>
              <a:rPr lang="en-US" sz="2000" dirty="0">
                <a:solidFill>
                  <a:srgbClr val="FFFFFF"/>
                </a:solidFill>
                <a:latin typeface="Arial Bold"/>
              </a:rPr>
              <a:t>Topic overview:</a:t>
            </a:r>
          </a:p>
          <a:p>
            <a:pPr algn="just">
              <a:lnSpc>
                <a:spcPts val="2800"/>
              </a:lnSpc>
            </a:pPr>
            <a:endParaRPr lang="en-US" sz="2000" dirty="0">
              <a:solidFill>
                <a:srgbClr val="FFFFFF"/>
              </a:solidFill>
              <a:latin typeface="Arial Bold"/>
            </a:endParaRPr>
          </a:p>
          <a:p>
            <a:pPr algn="just">
              <a:lnSpc>
                <a:spcPts val="2800"/>
              </a:lnSpc>
            </a:pPr>
            <a:r>
              <a:rPr lang="en-US" sz="2000" dirty="0">
                <a:solidFill>
                  <a:srgbClr val="FFFFFF"/>
                </a:solidFill>
                <a:latin typeface="Arial"/>
              </a:rPr>
              <a:t>70% of our planet is ocean yet we have only explored a mere fraction of these vast waters. The ocean is a mysterious and largely uncharted frontier, teeming with a diverse array of life forms, many of which remain undiscovered. Beneath the surface lies an intricate web of ecosystems, from vibrant coral reefs to the dark, enigmatic depths of the abyssal plains.</a:t>
            </a:r>
          </a:p>
          <a:p>
            <a:pPr algn="just">
              <a:lnSpc>
                <a:spcPts val="2800"/>
              </a:lnSpc>
            </a:pPr>
            <a:endParaRPr lang="en-US" sz="2000" dirty="0">
              <a:solidFill>
                <a:srgbClr val="FFFFFF"/>
              </a:solidFill>
              <a:latin typeface="Arial"/>
            </a:endParaRPr>
          </a:p>
          <a:p>
            <a:pPr algn="just">
              <a:lnSpc>
                <a:spcPts val="2800"/>
              </a:lnSpc>
            </a:pPr>
            <a:r>
              <a:rPr lang="en-US" sz="2000" dirty="0">
                <a:solidFill>
                  <a:srgbClr val="FFFFFF"/>
                </a:solidFill>
                <a:latin typeface="Arial"/>
              </a:rPr>
              <a:t>This topic aims to engage pupils in the role oceans (and seas) play in our lives beyond the coastline, how we are connected to it and how they can become stewards of the ocean to help conserve it for future generations. </a:t>
            </a:r>
          </a:p>
          <a:p>
            <a:pPr algn="just">
              <a:lnSpc>
                <a:spcPts val="2800"/>
              </a:lnSpc>
            </a:pPr>
            <a:endParaRPr lang="en-US" sz="2000" dirty="0">
              <a:solidFill>
                <a:srgbClr val="FFFFFF"/>
              </a:solidFill>
              <a:latin typeface="Arial"/>
            </a:endParaRPr>
          </a:p>
          <a:p>
            <a:pPr algn="just">
              <a:lnSpc>
                <a:spcPts val="2800"/>
              </a:lnSpc>
            </a:pPr>
            <a:r>
              <a:rPr lang="en-US" sz="2000" dirty="0">
                <a:solidFill>
                  <a:srgbClr val="FFFFFF"/>
                </a:solidFill>
                <a:latin typeface="Arial"/>
              </a:rPr>
              <a:t>It enlists the support of aquariums, particularly the National Marine Aquarium in Plymouth, to help pupils connect to the wider ocean environment. </a:t>
            </a:r>
          </a:p>
          <a:p>
            <a:pPr algn="just">
              <a:lnSpc>
                <a:spcPts val="2800"/>
              </a:lnSpc>
            </a:pPr>
            <a:endParaRPr lang="en-US" sz="2000" dirty="0">
              <a:solidFill>
                <a:srgbClr val="FFFFFF"/>
              </a:solidFill>
              <a:latin typeface="Arial"/>
            </a:endParaRPr>
          </a:p>
          <a:p>
            <a:pPr algn="just">
              <a:lnSpc>
                <a:spcPts val="2800"/>
              </a:lnSpc>
            </a:pPr>
            <a:r>
              <a:rPr lang="en-US" sz="2000" dirty="0">
                <a:solidFill>
                  <a:srgbClr val="FFFFFF"/>
                </a:solidFill>
                <a:latin typeface="Arial"/>
              </a:rPr>
              <a:t>Many of the worksheets and presentations for this topic have been created using free Canva templates and images which is sourced throughout. More information can be found at </a:t>
            </a:r>
            <a:r>
              <a:rPr lang="en-US" sz="2000" dirty="0">
                <a:solidFill>
                  <a:schemeClr val="bg1"/>
                </a:solidFill>
                <a:latin typeface="Arial"/>
                <a:hlinkClick r:id="rId5">
                  <a:extLst>
                    <a:ext uri="{A12FA001-AC4F-418D-AE19-62706E023703}">
                      <ahyp:hlinkClr xmlns:ahyp="http://schemas.microsoft.com/office/drawing/2018/hyperlinkcolor" val="tx"/>
                    </a:ext>
                  </a:extLst>
                </a:hlinkClick>
              </a:rPr>
              <a:t>www.canva.com</a:t>
            </a:r>
            <a:r>
              <a:rPr lang="en-US" sz="2000" dirty="0">
                <a:solidFill>
                  <a:schemeClr val="bg1"/>
                </a:solidFill>
                <a:latin typeface="Arial"/>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32D59"/>
        </a:solidFill>
        <a:effectLst/>
      </p:bgPr>
    </p:bg>
    <p:spTree>
      <p:nvGrpSpPr>
        <p:cNvPr id="1" name=""/>
        <p:cNvGrpSpPr/>
        <p:nvPr/>
      </p:nvGrpSpPr>
      <p:grpSpPr>
        <a:xfrm>
          <a:off x="0" y="0"/>
          <a:ext cx="0" cy="0"/>
          <a:chOff x="0" y="0"/>
          <a:chExt cx="0" cy="0"/>
        </a:xfrm>
      </p:grpSpPr>
      <p:sp>
        <p:nvSpPr>
          <p:cNvPr id="7" name="TextBox 7"/>
          <p:cNvSpPr txBox="1"/>
          <p:nvPr/>
        </p:nvSpPr>
        <p:spPr>
          <a:xfrm>
            <a:off x="609600" y="414842"/>
            <a:ext cx="5398015" cy="2823658"/>
          </a:xfrm>
          <a:prstGeom prst="rect">
            <a:avLst/>
          </a:prstGeom>
        </p:spPr>
        <p:txBody>
          <a:bodyPr wrap="square" lIns="0" tIns="0" rIns="0" bIns="0" rtlCol="0" anchor="t">
            <a:spAutoFit/>
          </a:bodyPr>
          <a:lstStyle/>
          <a:p>
            <a:pPr>
              <a:lnSpc>
                <a:spcPts val="2799"/>
              </a:lnSpc>
            </a:pPr>
            <a:r>
              <a:rPr lang="en-US" sz="1400" dirty="0">
                <a:solidFill>
                  <a:srgbClr val="FFFFFF"/>
                </a:solidFill>
                <a:latin typeface="Arial Bold"/>
              </a:rPr>
              <a:t>Suggested accompanying books: </a:t>
            </a:r>
          </a:p>
          <a:p>
            <a:pPr algn="ctr">
              <a:lnSpc>
                <a:spcPts val="2799"/>
              </a:lnSpc>
            </a:pPr>
            <a:endParaRPr lang="en-US" sz="1400" dirty="0">
              <a:solidFill>
                <a:srgbClr val="FFFFFF"/>
              </a:solidFill>
              <a:latin typeface="Arial Bold"/>
            </a:endParaRPr>
          </a:p>
          <a:p>
            <a:pPr marL="431796" lvl="1" indent="-215898" algn="just">
              <a:lnSpc>
                <a:spcPts val="2799"/>
              </a:lnSpc>
              <a:buFont typeface="Arial"/>
              <a:buChar char="•"/>
            </a:pPr>
            <a:r>
              <a:rPr lang="en-US" sz="1400" dirty="0">
                <a:solidFill>
                  <a:srgbClr val="FFFFFF"/>
                </a:solidFill>
                <a:latin typeface="Arial"/>
              </a:rPr>
              <a:t>Carving the Sea Path. Kathryn White and Evelyne </a:t>
            </a:r>
            <a:r>
              <a:rPr lang="en-US" sz="1400" dirty="0" err="1">
                <a:solidFill>
                  <a:srgbClr val="FFFFFF"/>
                </a:solidFill>
                <a:latin typeface="Arial"/>
              </a:rPr>
              <a:t>Duverne</a:t>
            </a:r>
            <a:endParaRPr lang="en-US" sz="1400" dirty="0">
              <a:solidFill>
                <a:srgbClr val="FFFFFF"/>
              </a:solidFill>
              <a:latin typeface="Arial"/>
            </a:endParaRPr>
          </a:p>
          <a:p>
            <a:pPr marL="431796" lvl="1" indent="-215898" algn="just">
              <a:lnSpc>
                <a:spcPts val="2799"/>
              </a:lnSpc>
              <a:buFont typeface="Arial"/>
              <a:buChar char="•"/>
            </a:pPr>
            <a:r>
              <a:rPr lang="en-US" sz="1400" dirty="0">
                <a:solidFill>
                  <a:srgbClr val="FFFFFF"/>
                </a:solidFill>
                <a:latin typeface="Arial"/>
              </a:rPr>
              <a:t>Sea Horse. Bruce Pascoe</a:t>
            </a:r>
          </a:p>
          <a:p>
            <a:pPr marL="431796" lvl="1" indent="-215898" algn="just">
              <a:lnSpc>
                <a:spcPts val="2799"/>
              </a:lnSpc>
              <a:buFont typeface="Arial"/>
              <a:buChar char="•"/>
            </a:pPr>
            <a:r>
              <a:rPr lang="en-US" sz="1400" dirty="0">
                <a:solidFill>
                  <a:srgbClr val="FFFFFF"/>
                </a:solidFill>
                <a:latin typeface="Arial"/>
              </a:rPr>
              <a:t>Between the sea and sky. Nicola Penfold</a:t>
            </a:r>
          </a:p>
          <a:p>
            <a:pPr marL="431796" lvl="1" indent="-215898" algn="just">
              <a:lnSpc>
                <a:spcPts val="2799"/>
              </a:lnSpc>
              <a:buFont typeface="Arial"/>
              <a:buChar char="•"/>
            </a:pPr>
            <a:r>
              <a:rPr lang="en-US" sz="1400" dirty="0">
                <a:solidFill>
                  <a:srgbClr val="FFFFFF"/>
                </a:solidFill>
                <a:latin typeface="Arial"/>
              </a:rPr>
              <a:t>Blueback. Tim Winton</a:t>
            </a:r>
          </a:p>
          <a:p>
            <a:pPr marL="431796" lvl="1" indent="-215898" algn="just">
              <a:lnSpc>
                <a:spcPts val="2799"/>
              </a:lnSpc>
              <a:buFont typeface="Arial"/>
              <a:buChar char="•"/>
            </a:pPr>
            <a:r>
              <a:rPr lang="en-US" sz="1400" dirty="0">
                <a:solidFill>
                  <a:srgbClr val="FFFFFF"/>
                </a:solidFill>
                <a:latin typeface="Arial"/>
              </a:rPr>
              <a:t>Skin of the Sea. Natasha Bowen</a:t>
            </a:r>
          </a:p>
          <a:p>
            <a:pPr marL="431796" lvl="1" indent="-215898" algn="just">
              <a:lnSpc>
                <a:spcPts val="2799"/>
              </a:lnSpc>
              <a:buFont typeface="Arial"/>
              <a:buChar char="•"/>
            </a:pPr>
            <a:r>
              <a:rPr lang="en-US" sz="1400" dirty="0">
                <a:solidFill>
                  <a:srgbClr val="FFFFFF"/>
                </a:solidFill>
                <a:latin typeface="Arial"/>
              </a:rPr>
              <a:t>Alone in the wide, wide sea. Michael Morpurgo</a:t>
            </a:r>
          </a:p>
        </p:txBody>
      </p:sp>
      <p:sp>
        <p:nvSpPr>
          <p:cNvPr id="3" name="TextBox 3"/>
          <p:cNvSpPr txBox="1"/>
          <p:nvPr/>
        </p:nvSpPr>
        <p:spPr>
          <a:xfrm>
            <a:off x="235643" y="3557825"/>
            <a:ext cx="17784629" cy="6462475"/>
          </a:xfrm>
          <a:custGeom>
            <a:avLst/>
            <a:gdLst>
              <a:gd name="connsiteX0" fmla="*/ 0 w 17784629"/>
              <a:gd name="connsiteY0" fmla="*/ 0 h 6462475"/>
              <a:gd name="connsiteX1" fmla="*/ 17784629 w 17784629"/>
              <a:gd name="connsiteY1" fmla="*/ 0 h 6462475"/>
              <a:gd name="connsiteX2" fmla="*/ 17784629 w 17784629"/>
              <a:gd name="connsiteY2" fmla="*/ 6462475 h 6462475"/>
              <a:gd name="connsiteX3" fmla="*/ 0 w 17784629"/>
              <a:gd name="connsiteY3" fmla="*/ 6462475 h 6462475"/>
              <a:gd name="connsiteX4" fmla="*/ 0 w 17784629"/>
              <a:gd name="connsiteY4" fmla="*/ 0 h 6462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84629" h="6462475" fill="none" extrusionOk="0">
                <a:moveTo>
                  <a:pt x="0" y="0"/>
                </a:moveTo>
                <a:cubicBezTo>
                  <a:pt x="1950087" y="60741"/>
                  <a:pt x="12269455" y="139910"/>
                  <a:pt x="17784629" y="0"/>
                </a:cubicBezTo>
                <a:cubicBezTo>
                  <a:pt x="17787224" y="751031"/>
                  <a:pt x="17883523" y="5258486"/>
                  <a:pt x="17784629" y="6462475"/>
                </a:cubicBezTo>
                <a:cubicBezTo>
                  <a:pt x="11014444" y="6594237"/>
                  <a:pt x="7789081" y="6338787"/>
                  <a:pt x="0" y="6462475"/>
                </a:cubicBezTo>
                <a:cubicBezTo>
                  <a:pt x="106896" y="5161385"/>
                  <a:pt x="107091" y="1323699"/>
                  <a:pt x="0" y="0"/>
                </a:cubicBezTo>
                <a:close/>
              </a:path>
              <a:path w="17784629" h="6462475" stroke="0" extrusionOk="0">
                <a:moveTo>
                  <a:pt x="0" y="0"/>
                </a:moveTo>
                <a:cubicBezTo>
                  <a:pt x="2452196" y="114503"/>
                  <a:pt x="15301364" y="139104"/>
                  <a:pt x="17784629" y="0"/>
                </a:cubicBezTo>
                <a:cubicBezTo>
                  <a:pt x="17933571" y="1748824"/>
                  <a:pt x="17737622" y="5438177"/>
                  <a:pt x="17784629" y="6462475"/>
                </a:cubicBezTo>
                <a:cubicBezTo>
                  <a:pt x="15256237" y="6383675"/>
                  <a:pt x="6345370" y="6309311"/>
                  <a:pt x="0" y="6462475"/>
                </a:cubicBezTo>
                <a:cubicBezTo>
                  <a:pt x="-65885" y="4497267"/>
                  <a:pt x="-28036" y="2232867"/>
                  <a:pt x="0" y="0"/>
                </a:cubicBezTo>
                <a:close/>
              </a:path>
            </a:pathLst>
          </a:custGeom>
          <a:ln>
            <a:solidFill>
              <a:schemeClr val="bg1"/>
            </a:solidFill>
            <a:extLst>
              <a:ext uri="{C807C97D-BFC1-408E-A445-0C87EB9F89A2}">
                <ask:lineSketchStyleProps xmlns:ask="http://schemas.microsoft.com/office/drawing/2018/sketchyshapes" sd="137669509">
                  <a:prstGeom prst="rect">
                    <a:avLst/>
                  </a:prstGeom>
                  <ask:type>
                    <ask:lineSketchCurved/>
                  </ask:type>
                </ask:lineSketchStyleProps>
              </a:ext>
            </a:extLst>
          </a:ln>
        </p:spPr>
        <p:txBody>
          <a:bodyPr wrap="square" lIns="0" tIns="0" rIns="0" bIns="0" rtlCol="0" anchor="t">
            <a:spAutoFit/>
          </a:bodyPr>
          <a:lstStyle/>
          <a:p>
            <a:pPr algn="ctr">
              <a:lnSpc>
                <a:spcPts val="2800"/>
              </a:lnSpc>
            </a:pPr>
            <a:r>
              <a:rPr lang="en-US" sz="1400" dirty="0">
                <a:solidFill>
                  <a:srgbClr val="FFFFFF"/>
                </a:solidFill>
                <a:latin typeface="Arial" panose="020B0604020202020204" pitchFamily="34" charset="0"/>
                <a:cs typeface="Arial" panose="020B0604020202020204" pitchFamily="34" charset="0"/>
              </a:rPr>
              <a:t>This scheme of work is presented in a lesson-by-lesson format allowing for approximately 1 hour each lesson. It includes learning goals and differentiated learning outcomes for each lesson. It has been designed with upper KS2/Lower KS3 year groups in mind. Using voices from all aspects of the community is important, therefore, this SoW has been mindful of using various sources to represent as many views as possible. </a:t>
            </a:r>
          </a:p>
          <a:p>
            <a:pPr algn="ctr">
              <a:lnSpc>
                <a:spcPts val="2800"/>
              </a:lnSpc>
            </a:pPr>
            <a:r>
              <a:rPr lang="en-US" sz="1400" dirty="0">
                <a:solidFill>
                  <a:srgbClr val="FFFFFF"/>
                </a:solidFill>
                <a:latin typeface="Arial" panose="020B0604020202020204" pitchFamily="34" charset="0"/>
                <a:cs typeface="Arial" panose="020B0604020202020204" pitchFamily="34" charset="0"/>
              </a:rPr>
              <a:t>In addition, it includes: </a:t>
            </a:r>
          </a:p>
          <a:p>
            <a:pPr marL="431801" lvl="1" indent="-215900" algn="l">
              <a:lnSpc>
                <a:spcPts val="2800"/>
              </a:lnSpc>
              <a:buFont typeface="Arial"/>
              <a:buChar char="•"/>
            </a:pPr>
            <a:r>
              <a:rPr lang="en-US" sz="1400" dirty="0">
                <a:solidFill>
                  <a:srgbClr val="FFFFFF"/>
                </a:solidFill>
                <a:latin typeface="Arial" panose="020B0604020202020204" pitchFamily="34" charset="0"/>
                <a:cs typeface="Arial" panose="020B0604020202020204" pitchFamily="34" charset="0"/>
              </a:rPr>
              <a:t>Suggested learning activities including starters, main and plenaries; </a:t>
            </a:r>
          </a:p>
          <a:p>
            <a:pPr marL="431801" lvl="1" indent="-215900" algn="l">
              <a:lnSpc>
                <a:spcPts val="2800"/>
              </a:lnSpc>
              <a:buFont typeface="Arial"/>
              <a:buChar char="•"/>
            </a:pPr>
            <a:r>
              <a:rPr lang="en-US" sz="1400" dirty="0">
                <a:solidFill>
                  <a:srgbClr val="FFFFFF"/>
                </a:solidFill>
                <a:latin typeface="Arial" panose="020B0604020202020204" pitchFamily="34" charset="0"/>
                <a:cs typeface="Arial" panose="020B0604020202020204" pitchFamily="34" charset="0"/>
              </a:rPr>
              <a:t>A list of available supporting resources;</a:t>
            </a:r>
          </a:p>
          <a:p>
            <a:pPr marL="431801" lvl="1" indent="-215900" algn="l">
              <a:lnSpc>
                <a:spcPts val="2800"/>
              </a:lnSpc>
              <a:buFont typeface="Arial"/>
              <a:buChar char="•"/>
            </a:pPr>
            <a:r>
              <a:rPr lang="en-US" sz="1400" dirty="0">
                <a:solidFill>
                  <a:srgbClr val="FFFFFF"/>
                </a:solidFill>
                <a:latin typeface="Arial" panose="020B0604020202020204" pitchFamily="34" charset="0"/>
                <a:cs typeface="Arial" panose="020B0604020202020204" pitchFamily="34" charset="0"/>
              </a:rPr>
              <a:t>Assessment opportunities (</a:t>
            </a:r>
            <a:r>
              <a:rPr lang="en-US" sz="1400" dirty="0" err="1">
                <a:solidFill>
                  <a:srgbClr val="FFFFFF"/>
                </a:solidFill>
                <a:latin typeface="Arial" panose="020B0604020202020204" pitchFamily="34" charset="0"/>
                <a:cs typeface="Arial" panose="020B0604020202020204" pitchFamily="34" charset="0"/>
              </a:rPr>
              <a:t>AfL</a:t>
            </a:r>
            <a:r>
              <a:rPr lang="en-US" sz="1400" dirty="0">
                <a:solidFill>
                  <a:srgbClr val="FFFFFF"/>
                </a:solidFill>
                <a:latin typeface="Arial" panose="020B0604020202020204" pitchFamily="34" charset="0"/>
                <a:cs typeface="Arial" panose="020B0604020202020204" pitchFamily="34" charset="0"/>
              </a:rPr>
              <a:t>) where relevant;</a:t>
            </a:r>
          </a:p>
          <a:p>
            <a:pPr marL="431801" lvl="1" indent="-215900" algn="l">
              <a:lnSpc>
                <a:spcPts val="2800"/>
              </a:lnSpc>
              <a:buFont typeface="Arial"/>
              <a:buChar char="•"/>
            </a:pPr>
            <a:r>
              <a:rPr lang="en-US" sz="1400" dirty="0">
                <a:solidFill>
                  <a:srgbClr val="FFFFFF"/>
                </a:solidFill>
                <a:latin typeface="Arial" panose="020B0604020202020204" pitchFamily="34" charset="0"/>
                <a:cs typeface="Arial" panose="020B0604020202020204" pitchFamily="34" charset="0"/>
              </a:rPr>
              <a:t>Suggestions for opportunities for SMSC and / or British Values;</a:t>
            </a:r>
          </a:p>
          <a:p>
            <a:pPr marL="431801" lvl="1" indent="-215900" algn="l">
              <a:lnSpc>
                <a:spcPts val="2800"/>
              </a:lnSpc>
              <a:buFont typeface="Arial"/>
              <a:buChar char="•"/>
            </a:pPr>
            <a:r>
              <a:rPr lang="en-US" sz="1400" dirty="0">
                <a:solidFill>
                  <a:srgbClr val="FFFFFF"/>
                </a:solidFill>
                <a:latin typeface="Arial" panose="020B0604020202020204" pitchFamily="34" charset="0"/>
                <a:cs typeface="Arial" panose="020B0604020202020204" pitchFamily="34" charset="0"/>
              </a:rPr>
              <a:t>Links to the KS2 &amp; 3 National Curriculum are also mentioned where relevant.</a:t>
            </a:r>
          </a:p>
          <a:p>
            <a:pPr algn="ctr">
              <a:lnSpc>
                <a:spcPts val="2800"/>
              </a:lnSpc>
            </a:pPr>
            <a:endParaRPr lang="en-US" sz="1400" dirty="0">
              <a:solidFill>
                <a:srgbClr val="FFFFFF"/>
              </a:solidFill>
              <a:latin typeface="Arial" panose="020B0604020202020204" pitchFamily="34" charset="0"/>
              <a:cs typeface="Arial" panose="020B0604020202020204" pitchFamily="34" charset="0"/>
            </a:endParaRPr>
          </a:p>
          <a:p>
            <a:pPr algn="ctr">
              <a:lnSpc>
                <a:spcPts val="2800"/>
              </a:lnSpc>
            </a:pPr>
            <a:r>
              <a:rPr lang="en-US" sz="1400" dirty="0">
                <a:solidFill>
                  <a:srgbClr val="FFFFFF"/>
                </a:solidFill>
                <a:latin typeface="Arial" panose="020B0604020202020204" pitchFamily="34" charset="0"/>
                <a:cs typeface="Arial" panose="020B0604020202020204" pitchFamily="34" charset="0"/>
              </a:rPr>
              <a:t>Numeracy, literacy and risks are identified with the following symbols:</a:t>
            </a:r>
          </a:p>
          <a:p>
            <a:pPr algn="ctr">
              <a:lnSpc>
                <a:spcPts val="2800"/>
              </a:lnSpc>
            </a:pPr>
            <a:r>
              <a:rPr lang="en-US" sz="1400" dirty="0">
                <a:solidFill>
                  <a:srgbClr val="FFFFFF"/>
                </a:solidFill>
                <a:latin typeface="Arial" panose="020B0604020202020204" pitchFamily="34" charset="0"/>
                <a:cs typeface="Arial" panose="020B0604020202020204" pitchFamily="34" charset="0"/>
              </a:rPr>
              <a:t>$ - Numeracy</a:t>
            </a:r>
          </a:p>
          <a:p>
            <a:pPr algn="ctr">
              <a:lnSpc>
                <a:spcPts val="2800"/>
              </a:lnSpc>
            </a:pPr>
            <a:r>
              <a:rPr lang="en-US" sz="1400" dirty="0">
                <a:solidFill>
                  <a:srgbClr val="FFFFFF"/>
                </a:solidFill>
                <a:latin typeface="Arial" panose="020B0604020202020204" pitchFamily="34" charset="0"/>
                <a:cs typeface="Arial" panose="020B0604020202020204" pitchFamily="34" charset="0"/>
              </a:rPr>
              <a:t>* - Literacy</a:t>
            </a:r>
          </a:p>
          <a:p>
            <a:pPr algn="ctr">
              <a:lnSpc>
                <a:spcPts val="2800"/>
              </a:lnSpc>
            </a:pPr>
            <a:r>
              <a:rPr lang="en-US" sz="1400" dirty="0">
                <a:solidFill>
                  <a:srgbClr val="FFFFFF"/>
                </a:solidFill>
                <a:latin typeface="Arial" panose="020B0604020202020204" pitchFamily="34" charset="0"/>
                <a:cs typeface="Arial" panose="020B0604020202020204" pitchFamily="34" charset="0"/>
              </a:rPr>
              <a:t>! – Risk </a:t>
            </a:r>
          </a:p>
          <a:p>
            <a:pPr algn="ctr">
              <a:lnSpc>
                <a:spcPts val="2800"/>
              </a:lnSpc>
            </a:pPr>
            <a:r>
              <a:rPr lang="en-US" sz="1400" dirty="0">
                <a:solidFill>
                  <a:srgbClr val="FFFFFF"/>
                </a:solidFill>
                <a:latin typeface="Arial" panose="020B0604020202020204" pitchFamily="34" charset="0"/>
                <a:cs typeface="Arial" panose="020B0604020202020204" pitchFamily="34" charset="0"/>
              </a:rPr>
              <a:t>Where risk is identified, the scheme of work will detail what the potential risk is and makes suggestions on how to overcome it. </a:t>
            </a:r>
          </a:p>
          <a:p>
            <a:pPr algn="ctr">
              <a:lnSpc>
                <a:spcPts val="2800"/>
              </a:lnSpc>
            </a:pPr>
            <a:r>
              <a:rPr lang="en-US" sz="1400" dirty="0">
                <a:solidFill>
                  <a:srgbClr val="FFFFFF"/>
                </a:solidFill>
                <a:latin typeface="Arial" panose="020B0604020202020204" pitchFamily="34" charset="0"/>
                <a:cs typeface="Arial" panose="020B0604020202020204" pitchFamily="34" charset="0"/>
              </a:rPr>
              <a:t>Differentiation is mainly conducted through questioning (see ‘key questions’) however, if it is by task, it is identified within each lesson and through learning outcomes.</a:t>
            </a:r>
          </a:p>
          <a:p>
            <a:pPr lvl="1">
              <a:lnSpc>
                <a:spcPts val="1680"/>
              </a:lnSpc>
            </a:pPr>
            <a:r>
              <a:rPr lang="en-US" sz="1400" dirty="0">
                <a:solidFill>
                  <a:srgbClr val="FFFFFF"/>
                </a:solidFill>
                <a:latin typeface="Arial" panose="020B0604020202020204" pitchFamily="34" charset="0"/>
                <a:cs typeface="Arial" panose="020B0604020202020204" pitchFamily="34" charset="0"/>
              </a:rPr>
              <a:t>Outcomes have been identified using the following criteria: </a:t>
            </a:r>
          </a:p>
          <a:p>
            <a:pPr lvl="1">
              <a:lnSpc>
                <a:spcPts val="1680"/>
              </a:lnSpc>
            </a:pPr>
            <a:r>
              <a:rPr lang="en-US" sz="1400" b="1" dirty="0">
                <a:solidFill>
                  <a:srgbClr val="FFFFFF"/>
                </a:solidFill>
                <a:latin typeface="Arial" panose="020B0604020202020204" pitchFamily="34" charset="0"/>
                <a:cs typeface="Arial" panose="020B0604020202020204" pitchFamily="34" charset="0"/>
              </a:rPr>
              <a:t>Greater Depth </a:t>
            </a:r>
            <a:r>
              <a:rPr lang="en-US" sz="1400" b="0" dirty="0">
                <a:solidFill>
                  <a:srgbClr val="FFFFFF"/>
                </a:solidFill>
                <a:latin typeface="Arial" panose="020B0604020202020204" pitchFamily="34" charset="0"/>
                <a:cs typeface="Arial" panose="020B0604020202020204" pitchFamily="34" charset="0"/>
              </a:rPr>
              <a:t>(achieving ahead of expected level)</a:t>
            </a:r>
          </a:p>
          <a:p>
            <a:pPr lvl="1">
              <a:lnSpc>
                <a:spcPts val="1680"/>
              </a:lnSpc>
            </a:pPr>
            <a:r>
              <a:rPr lang="en-US" sz="1400" b="1" dirty="0">
                <a:solidFill>
                  <a:srgbClr val="FFFFFF"/>
                </a:solidFill>
                <a:latin typeface="Arial" panose="020B0604020202020204" pitchFamily="34" charset="0"/>
                <a:cs typeface="Arial" panose="020B0604020202020204" pitchFamily="34" charset="0"/>
              </a:rPr>
              <a:t>Expected Level </a:t>
            </a:r>
            <a:r>
              <a:rPr lang="en-US" sz="1400" b="0" dirty="0">
                <a:solidFill>
                  <a:srgbClr val="FFFFFF"/>
                </a:solidFill>
                <a:latin typeface="Arial" panose="020B0604020202020204" pitchFamily="34" charset="0"/>
                <a:cs typeface="Arial" panose="020B0604020202020204" pitchFamily="34" charset="0"/>
              </a:rPr>
              <a:t>(achieving broadly at the expected level for their age)</a:t>
            </a:r>
          </a:p>
          <a:p>
            <a:pPr lvl="1">
              <a:lnSpc>
                <a:spcPts val="1680"/>
              </a:lnSpc>
            </a:pPr>
            <a:r>
              <a:rPr lang="en-US" sz="1400" b="1" dirty="0">
                <a:solidFill>
                  <a:srgbClr val="FFFFFF"/>
                </a:solidFill>
                <a:latin typeface="Arial" panose="020B0604020202020204" pitchFamily="34" charset="0"/>
                <a:cs typeface="Arial" panose="020B0604020202020204" pitchFamily="34" charset="0"/>
              </a:rPr>
              <a:t>Working Towards </a:t>
            </a:r>
            <a:r>
              <a:rPr lang="en-US" sz="1400" b="0" dirty="0">
                <a:solidFill>
                  <a:srgbClr val="FFFFFF"/>
                </a:solidFill>
                <a:latin typeface="Arial" panose="020B0604020202020204" pitchFamily="34" charset="0"/>
                <a:cs typeface="Arial" panose="020B0604020202020204" pitchFamily="34" charset="0"/>
              </a:rPr>
              <a:t>(Is working just below the expected level for their age and requires some support)</a:t>
            </a:r>
          </a:p>
          <a:p>
            <a:pPr lvl="1">
              <a:lnSpc>
                <a:spcPts val="1680"/>
              </a:lnSpc>
            </a:pPr>
            <a:r>
              <a:rPr lang="en-US" sz="1400" b="1" dirty="0">
                <a:solidFill>
                  <a:srgbClr val="FFFFFF"/>
                </a:solidFill>
                <a:latin typeface="Arial" panose="020B0604020202020204" pitchFamily="34" charset="0"/>
                <a:cs typeface="Arial" panose="020B0604020202020204" pitchFamily="34" charset="0"/>
              </a:rPr>
              <a:t>Support </a:t>
            </a:r>
            <a:r>
              <a:rPr lang="en-US" sz="1400" b="0" dirty="0">
                <a:solidFill>
                  <a:srgbClr val="FFFFFF"/>
                </a:solidFill>
                <a:latin typeface="Arial" panose="020B0604020202020204" pitchFamily="34" charset="0"/>
                <a:cs typeface="Arial" panose="020B0604020202020204" pitchFamily="34" charset="0"/>
              </a:rPr>
              <a:t>(is working below the level expected for their age and requires significant support)</a:t>
            </a:r>
            <a:r>
              <a:rPr lang="en-US" sz="1400" dirty="0">
                <a:solidFill>
                  <a:srgbClr val="FFFFFF"/>
                </a:solidFill>
                <a:latin typeface="Arial" panose="020B0604020202020204" pitchFamily="34" charset="0"/>
                <a:cs typeface="Arial" panose="020B0604020202020204" pitchFamily="34" charset="0"/>
              </a:rPr>
              <a:t> </a:t>
            </a:r>
          </a:p>
        </p:txBody>
      </p:sp>
      <p:sp>
        <p:nvSpPr>
          <p:cNvPr id="8" name="TextBox 8"/>
          <p:cNvSpPr txBox="1"/>
          <p:nvPr/>
        </p:nvSpPr>
        <p:spPr>
          <a:xfrm>
            <a:off x="9358725" y="176141"/>
            <a:ext cx="7174464" cy="2723694"/>
          </a:xfrm>
          <a:prstGeom prst="rect">
            <a:avLst/>
          </a:prstGeom>
        </p:spPr>
        <p:txBody>
          <a:bodyPr lIns="0" tIns="0" rIns="0" bIns="0" rtlCol="0" anchor="t">
            <a:spAutoFit/>
          </a:bodyPr>
          <a:lstStyle/>
          <a:p>
            <a:pPr algn="ctr">
              <a:lnSpc>
                <a:spcPts val="11200"/>
              </a:lnSpc>
            </a:pPr>
            <a:r>
              <a:rPr lang="en-US" sz="6000" dirty="0">
                <a:solidFill>
                  <a:srgbClr val="FFFFFF"/>
                </a:solidFill>
                <a:latin typeface="Arial"/>
              </a:rPr>
              <a:t>I CAN SEE THE SEA!</a:t>
            </a:r>
          </a:p>
        </p:txBody>
      </p:sp>
      <p:sp>
        <p:nvSpPr>
          <p:cNvPr id="2" name="Freeform 2"/>
          <p:cNvSpPr/>
          <p:nvPr/>
        </p:nvSpPr>
        <p:spPr>
          <a:xfrm>
            <a:off x="4495800" y="562641"/>
            <a:ext cx="914400" cy="542259"/>
          </a:xfrm>
          <a:custGeom>
            <a:avLst/>
            <a:gdLst/>
            <a:ahLst/>
            <a:cxnLst/>
            <a:rect l="l" t="t" r="r" b="b"/>
            <a:pathLst>
              <a:path w="1646921" h="928265">
                <a:moveTo>
                  <a:pt x="0" y="0"/>
                </a:moveTo>
                <a:lnTo>
                  <a:pt x="1646921" y="0"/>
                </a:lnTo>
                <a:lnTo>
                  <a:pt x="1646921" y="928265"/>
                </a:lnTo>
                <a:lnTo>
                  <a:pt x="0" y="928265"/>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32D59"/>
        </a:solidFill>
        <a:effectLst/>
      </p:bgPr>
    </p:bg>
    <p:spTree>
      <p:nvGrpSpPr>
        <p:cNvPr id="1" name=""/>
        <p:cNvGrpSpPr/>
        <p:nvPr/>
      </p:nvGrpSpPr>
      <p:grpSpPr>
        <a:xfrm>
          <a:off x="0" y="0"/>
          <a:ext cx="0" cy="0"/>
          <a:chOff x="0" y="0"/>
          <a:chExt cx="0" cy="0"/>
        </a:xfrm>
      </p:grpSpPr>
      <p:graphicFrame>
        <p:nvGraphicFramePr>
          <p:cNvPr id="2" name="Table 2"/>
          <p:cNvGraphicFramePr>
            <a:graphicFrameLocks noGrp="1"/>
          </p:cNvGraphicFramePr>
          <p:nvPr>
            <p:extLst>
              <p:ext uri="{D42A27DB-BD31-4B8C-83A1-F6EECF244321}">
                <p14:modId xmlns:p14="http://schemas.microsoft.com/office/powerpoint/2010/main" val="3713361785"/>
              </p:ext>
            </p:extLst>
          </p:nvPr>
        </p:nvGraphicFramePr>
        <p:xfrm>
          <a:off x="194401" y="1485900"/>
          <a:ext cx="17885380" cy="8533957"/>
        </p:xfrm>
        <a:graphic>
          <a:graphicData uri="http://schemas.openxmlformats.org/drawingml/2006/table">
            <a:tbl>
              <a:tblPr>
                <a:tableStyleId>{5940675A-B579-460E-94D1-54222C63F5DA}</a:tableStyleId>
              </a:tblPr>
              <a:tblGrid>
                <a:gridCol w="5114495">
                  <a:extLst>
                    <a:ext uri="{9D8B030D-6E8A-4147-A177-3AD203B41FA5}">
                      <a16:colId xmlns:a16="http://schemas.microsoft.com/office/drawing/2014/main" val="20000"/>
                    </a:ext>
                  </a:extLst>
                </a:gridCol>
                <a:gridCol w="2739494">
                  <a:extLst>
                    <a:ext uri="{9D8B030D-6E8A-4147-A177-3AD203B41FA5}">
                      <a16:colId xmlns:a16="http://schemas.microsoft.com/office/drawing/2014/main" val="20001"/>
                    </a:ext>
                  </a:extLst>
                </a:gridCol>
                <a:gridCol w="4981810">
                  <a:extLst>
                    <a:ext uri="{9D8B030D-6E8A-4147-A177-3AD203B41FA5}">
                      <a16:colId xmlns:a16="http://schemas.microsoft.com/office/drawing/2014/main" val="20002"/>
                    </a:ext>
                  </a:extLst>
                </a:gridCol>
                <a:gridCol w="5049581">
                  <a:extLst>
                    <a:ext uri="{9D8B030D-6E8A-4147-A177-3AD203B41FA5}">
                      <a16:colId xmlns:a16="http://schemas.microsoft.com/office/drawing/2014/main" val="20003"/>
                    </a:ext>
                  </a:extLst>
                </a:gridCol>
              </a:tblGrid>
              <a:tr h="549109">
                <a:tc>
                  <a:txBody>
                    <a:bodyPr/>
                    <a:lstStyle/>
                    <a:p>
                      <a:pPr algn="ctr">
                        <a:lnSpc>
                          <a:spcPts val="1680"/>
                        </a:lnSpc>
                        <a:defRPr/>
                      </a:pPr>
                      <a:r>
                        <a:rPr lang="en-US" sz="1100" b="1" dirty="0">
                          <a:solidFill>
                            <a:schemeClr val="bg1"/>
                          </a:solidFill>
                          <a:latin typeface="Arial" panose="020B0604020202020204" pitchFamily="34" charset="0"/>
                          <a:cs typeface="Arial" panose="020B0604020202020204" pitchFamily="34" charset="0"/>
                        </a:rPr>
                        <a:t>Learning goals &amp; outcomes</a:t>
                      </a:r>
                    </a:p>
                  </a:txBody>
                  <a:tcPr marL="190500" marR="190500" marT="190500" marB="1905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lnSpc>
                          <a:spcPts val="1680"/>
                        </a:lnSpc>
                        <a:defRPr/>
                      </a:pPr>
                      <a:r>
                        <a:rPr lang="en-US" sz="1100" b="1" dirty="0">
                          <a:solidFill>
                            <a:schemeClr val="bg1"/>
                          </a:solidFill>
                          <a:latin typeface="Arial" panose="020B0604020202020204" pitchFamily="34" charset="0"/>
                          <a:cs typeface="Arial" panose="020B0604020202020204" pitchFamily="34" charset="0"/>
                        </a:rPr>
                        <a:t>Resources</a:t>
                      </a:r>
                    </a:p>
                  </a:txBody>
                  <a:tcPr marL="190500" marR="190500" marT="190500" marB="1905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lnSpc>
                          <a:spcPts val="1680"/>
                        </a:lnSpc>
                        <a:defRPr/>
                      </a:pPr>
                      <a:r>
                        <a:rPr lang="en-US" sz="1100" b="1">
                          <a:solidFill>
                            <a:schemeClr val="bg1"/>
                          </a:solidFill>
                          <a:latin typeface="Arial"/>
                          <a:cs typeface="Arial"/>
                        </a:rPr>
                        <a:t>Suggested learning activities</a:t>
                      </a:r>
                    </a:p>
                  </a:txBody>
                  <a:tcPr marL="190500" marR="190500" marT="190500" marB="1905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lnSpc>
                          <a:spcPts val="1680"/>
                        </a:lnSpc>
                        <a:defRPr/>
                      </a:pPr>
                      <a:r>
                        <a:rPr lang="en-US" sz="1100" b="1" dirty="0">
                          <a:solidFill>
                            <a:schemeClr val="bg1"/>
                          </a:solidFill>
                          <a:latin typeface="Arial" panose="020B0604020202020204" pitchFamily="34" charset="0"/>
                          <a:cs typeface="Arial" panose="020B0604020202020204" pitchFamily="34" charset="0"/>
                        </a:rPr>
                        <a:t>SMSC </a:t>
                      </a:r>
                    </a:p>
                  </a:txBody>
                  <a:tcPr marL="190500" marR="190500" marT="190500" marB="1905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0"/>
                  </a:ext>
                </a:extLst>
              </a:tr>
              <a:tr h="2321630">
                <a:tc rowSpan="3">
                  <a:txBody>
                    <a:bodyPr/>
                    <a:lstStyle/>
                    <a:p>
                      <a:pPr algn="l">
                        <a:lnSpc>
                          <a:spcPts val="1680"/>
                        </a:lnSpc>
                        <a:defRPr/>
                      </a:pPr>
                      <a:r>
                        <a:rPr lang="en-US" sz="1100" b="1" dirty="0">
                          <a:solidFill>
                            <a:schemeClr val="bg1"/>
                          </a:solidFill>
                          <a:latin typeface="Arial" panose="020B0604020202020204" pitchFamily="34" charset="0"/>
                          <a:cs typeface="Arial" panose="020B0604020202020204" pitchFamily="34" charset="0"/>
                        </a:rPr>
                        <a:t>Goals:</a:t>
                      </a:r>
                    </a:p>
                    <a:p>
                      <a:pPr marL="259083" lvl="1" indent="-129542" algn="l">
                        <a:lnSpc>
                          <a:spcPts val="1680"/>
                        </a:lnSpc>
                        <a:buAutoNum type="arabicPeriod"/>
                      </a:pPr>
                      <a:r>
                        <a:rPr lang="en-US" sz="1100" dirty="0">
                          <a:solidFill>
                            <a:schemeClr val="bg1"/>
                          </a:solidFill>
                          <a:latin typeface="Arial" panose="020B0604020202020204" pitchFamily="34" charset="0"/>
                          <a:cs typeface="Arial" panose="020B0604020202020204" pitchFamily="34" charset="0"/>
                        </a:rPr>
                        <a:t>Share what we already know about oceans.</a:t>
                      </a:r>
                    </a:p>
                    <a:p>
                      <a:pPr marL="259083" lvl="1" indent="-129542" algn="l">
                        <a:lnSpc>
                          <a:spcPts val="1680"/>
                        </a:lnSpc>
                        <a:buAutoNum type="arabicPeriod"/>
                      </a:pPr>
                      <a:r>
                        <a:rPr lang="en-US" sz="1100" dirty="0">
                          <a:solidFill>
                            <a:schemeClr val="bg1"/>
                          </a:solidFill>
                          <a:latin typeface="Arial" panose="020B0604020202020204" pitchFamily="34" charset="0"/>
                          <a:cs typeface="Arial" panose="020B0604020202020204" pitchFamily="34" charset="0"/>
                        </a:rPr>
                        <a:t>Know the difference between oceans and seas and how significant they are to our lives. </a:t>
                      </a:r>
                    </a:p>
                    <a:p>
                      <a:pPr marL="259083" lvl="1" indent="-129542" algn="l">
                        <a:lnSpc>
                          <a:spcPts val="1680"/>
                        </a:lnSpc>
                        <a:buAutoNum type="arabicPeriod"/>
                      </a:pPr>
                      <a:r>
                        <a:rPr lang="en-US" sz="1100" dirty="0">
                          <a:solidFill>
                            <a:schemeClr val="bg1"/>
                          </a:solidFill>
                          <a:latin typeface="Arial" panose="020B0604020202020204" pitchFamily="34" charset="0"/>
                          <a:cs typeface="Arial" panose="020B0604020202020204" pitchFamily="34" charset="0"/>
                        </a:rPr>
                        <a:t>Practice our mapping skills. </a:t>
                      </a:r>
                    </a:p>
                    <a:p>
                      <a:pPr marL="259083" lvl="1" indent="-129542" algn="l">
                        <a:lnSpc>
                          <a:spcPts val="1680"/>
                        </a:lnSpc>
                        <a:buAutoNum type="arabicPeriod"/>
                      </a:pPr>
                      <a:r>
                        <a:rPr lang="en-US" sz="1100" dirty="0">
                          <a:solidFill>
                            <a:schemeClr val="bg1"/>
                          </a:solidFill>
                          <a:latin typeface="Arial" panose="020B0604020202020204" pitchFamily="34" charset="0"/>
                          <a:cs typeface="Arial" panose="020B0604020202020204" pitchFamily="34" charset="0"/>
                        </a:rPr>
                        <a:t>Compare ocean environments.</a:t>
                      </a:r>
                    </a:p>
                    <a:p>
                      <a:pPr algn="l">
                        <a:lnSpc>
                          <a:spcPts val="1680"/>
                        </a:lnSpc>
                      </a:pPr>
                      <a:endParaRPr lang="en-US" sz="1100" dirty="0">
                        <a:solidFill>
                          <a:schemeClr val="bg1"/>
                        </a:solidFill>
                        <a:latin typeface="Arial" panose="020B0604020202020204" pitchFamily="34" charset="0"/>
                        <a:cs typeface="Arial" panose="020B0604020202020204" pitchFamily="34" charset="0"/>
                      </a:endParaRPr>
                    </a:p>
                    <a:p>
                      <a:pPr algn="l">
                        <a:lnSpc>
                          <a:spcPts val="1680"/>
                        </a:lnSpc>
                      </a:pPr>
                      <a:r>
                        <a:rPr lang="en-US" sz="1100" b="1" dirty="0">
                          <a:solidFill>
                            <a:schemeClr val="bg1"/>
                          </a:solidFill>
                          <a:latin typeface="Arial" panose="020B0604020202020204" pitchFamily="34" charset="0"/>
                          <a:cs typeface="Arial" panose="020B0604020202020204" pitchFamily="34" charset="0"/>
                        </a:rPr>
                        <a:t>Outcomes:</a:t>
                      </a:r>
                    </a:p>
                    <a:p>
                      <a:pPr algn="l">
                        <a:lnSpc>
                          <a:spcPts val="1680"/>
                        </a:lnSpc>
                      </a:pPr>
                      <a:r>
                        <a:rPr lang="en-US" sz="1100" b="1" u="sng" dirty="0">
                          <a:solidFill>
                            <a:schemeClr val="bg1"/>
                          </a:solidFill>
                          <a:latin typeface="Arial" panose="020B0604020202020204" pitchFamily="34" charset="0"/>
                          <a:cs typeface="Arial" panose="020B0604020202020204" pitchFamily="34" charset="0"/>
                        </a:rPr>
                        <a:t>Greater Depth: </a:t>
                      </a:r>
                      <a:r>
                        <a:rPr lang="en-US" sz="1100" dirty="0">
                          <a:solidFill>
                            <a:schemeClr val="bg1"/>
                          </a:solidFill>
                          <a:latin typeface="Arial" panose="020B0604020202020204" pitchFamily="34" charset="0"/>
                          <a:cs typeface="Arial" panose="020B0604020202020204" pitchFamily="34" charset="0"/>
                        </a:rPr>
                        <a:t>confidently locate seas and oceans using coordinates with no support. Clearly identify patterns using all data available. Reflect on what and why places are similar / different. </a:t>
                      </a:r>
                    </a:p>
                    <a:p>
                      <a:pPr algn="l">
                        <a:lnSpc>
                          <a:spcPts val="1680"/>
                        </a:lnSpc>
                      </a:pPr>
                      <a:r>
                        <a:rPr lang="en-US" sz="1100" b="1" u="sng" dirty="0">
                          <a:solidFill>
                            <a:schemeClr val="bg1"/>
                          </a:solidFill>
                          <a:latin typeface="Arial" panose="020B0604020202020204" pitchFamily="34" charset="0"/>
                          <a:cs typeface="Arial" panose="020B0604020202020204" pitchFamily="34" charset="0"/>
                        </a:rPr>
                        <a:t>Expected Level</a:t>
                      </a:r>
                      <a:r>
                        <a:rPr lang="en-US" sz="1100" b="1" dirty="0">
                          <a:solidFill>
                            <a:schemeClr val="bg1"/>
                          </a:solidFill>
                          <a:latin typeface="Arial" panose="020B0604020202020204" pitchFamily="34" charset="0"/>
                          <a:cs typeface="Arial" panose="020B0604020202020204" pitchFamily="34" charset="0"/>
                        </a:rPr>
                        <a:t>: </a:t>
                      </a:r>
                      <a:r>
                        <a:rPr lang="en-US" sz="1100" dirty="0">
                          <a:solidFill>
                            <a:schemeClr val="bg1"/>
                          </a:solidFill>
                          <a:latin typeface="Arial" panose="020B0604020202020204" pitchFamily="34" charset="0"/>
                          <a:cs typeface="Arial" panose="020B0604020202020204" pitchFamily="34" charset="0"/>
                        </a:rPr>
                        <a:t>can use coordinates effectively, possibly with initial support. Can identify patterns using some of the data. Can identify similarities/differences with some justification.   </a:t>
                      </a:r>
                    </a:p>
                    <a:p>
                      <a:pPr algn="l">
                        <a:lnSpc>
                          <a:spcPts val="1680"/>
                        </a:lnSpc>
                      </a:pPr>
                      <a:r>
                        <a:rPr lang="en-US" sz="1100" b="1" u="sng" dirty="0">
                          <a:solidFill>
                            <a:schemeClr val="bg1"/>
                          </a:solidFill>
                          <a:latin typeface="Arial" panose="020B0604020202020204" pitchFamily="34" charset="0"/>
                          <a:cs typeface="Arial" panose="020B0604020202020204" pitchFamily="34" charset="0"/>
                        </a:rPr>
                        <a:t>Working Towards: </a:t>
                      </a:r>
                      <a:r>
                        <a:rPr lang="en-US" sz="1100" dirty="0">
                          <a:solidFill>
                            <a:schemeClr val="bg1"/>
                          </a:solidFill>
                          <a:latin typeface="Arial" panose="020B0604020202020204" pitchFamily="34" charset="0"/>
                          <a:cs typeface="Arial" panose="020B0604020202020204" pitchFamily="34" charset="0"/>
                        </a:rPr>
                        <a:t>with support, can locate places using coordinates. Can see patterns in at least one data set. Can see some similarities and/or differences. </a:t>
                      </a:r>
                    </a:p>
                    <a:p>
                      <a:pPr algn="l">
                        <a:lnSpc>
                          <a:spcPts val="1680"/>
                        </a:lnSpc>
                      </a:pPr>
                      <a:r>
                        <a:rPr lang="en-US" sz="1100" b="1" u="sng" dirty="0">
                          <a:solidFill>
                            <a:schemeClr val="bg1"/>
                          </a:solidFill>
                          <a:latin typeface="Arial" panose="020B0604020202020204" pitchFamily="34" charset="0"/>
                          <a:cs typeface="Arial" panose="020B0604020202020204" pitchFamily="34" charset="0"/>
                        </a:rPr>
                        <a:t>Support: </a:t>
                      </a:r>
                      <a:r>
                        <a:rPr lang="en-US" sz="1100" dirty="0">
                          <a:solidFill>
                            <a:schemeClr val="bg1"/>
                          </a:solidFill>
                          <a:latin typeface="Arial" panose="020B0604020202020204" pitchFamily="34" charset="0"/>
                          <a:cs typeface="Arial" panose="020B0604020202020204" pitchFamily="34" charset="0"/>
                        </a:rPr>
                        <a:t>can locate some places using coordinates with support. May notice a pattern. Can identify similarities or differences.  </a:t>
                      </a:r>
                      <a:endParaRPr lang="en-US" sz="1100" b="0" dirty="0">
                        <a:solidFill>
                          <a:schemeClr val="bg1"/>
                        </a:solidFill>
                        <a:latin typeface="Arial" panose="020B0604020202020204" pitchFamily="34" charset="0"/>
                        <a:cs typeface="Arial" panose="020B0604020202020204" pitchFamily="34" charset="0"/>
                      </a:endParaRPr>
                    </a:p>
                  </a:txBody>
                  <a:tcPr marL="190500" marR="190500" marT="190500" marB="19050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rowSpan="3">
                  <a:txBody>
                    <a:bodyPr/>
                    <a:lstStyle/>
                    <a:p>
                      <a:pPr marL="259083" lvl="1" indent="-129542" algn="l">
                        <a:lnSpc>
                          <a:spcPts val="1680"/>
                        </a:lnSpc>
                        <a:buFont typeface="Arial"/>
                        <a:buChar char="•"/>
                        <a:defRPr/>
                      </a:pPr>
                      <a:r>
                        <a:rPr lang="en-US" sz="1100" dirty="0">
                          <a:solidFill>
                            <a:schemeClr val="bg1"/>
                          </a:solidFill>
                          <a:latin typeface="Arial" panose="020B0604020202020204" pitchFamily="34" charset="0"/>
                          <a:cs typeface="Arial" panose="020B0604020202020204" pitchFamily="34" charset="0"/>
                        </a:rPr>
                        <a:t>PPT: Lesson 1: diving into our Oceans</a:t>
                      </a:r>
                    </a:p>
                    <a:p>
                      <a:pPr marL="259083" lvl="1" indent="-129542" algn="l">
                        <a:lnSpc>
                          <a:spcPts val="1680"/>
                        </a:lnSpc>
                        <a:buFont typeface="Arial"/>
                        <a:buChar char="•"/>
                      </a:pPr>
                      <a:r>
                        <a:rPr lang="en-US" sz="1100" dirty="0">
                          <a:solidFill>
                            <a:schemeClr val="bg1"/>
                          </a:solidFill>
                          <a:latin typeface="Arial" panose="020B0604020202020204" pitchFamily="34" charset="0"/>
                          <a:cs typeface="Arial" panose="020B0604020202020204" pitchFamily="34" charset="0"/>
                        </a:rPr>
                        <a:t>Images of oceans &amp; seas WS</a:t>
                      </a:r>
                    </a:p>
                    <a:p>
                      <a:pPr marL="259083" lvl="1" indent="-129542" algn="l">
                        <a:lnSpc>
                          <a:spcPts val="1680"/>
                        </a:lnSpc>
                        <a:buFont typeface="Arial"/>
                        <a:buChar char="•"/>
                      </a:pPr>
                      <a:r>
                        <a:rPr lang="en-US" sz="1100" dirty="0">
                          <a:solidFill>
                            <a:schemeClr val="bg1"/>
                          </a:solidFill>
                          <a:latin typeface="Arial" panose="020B0604020202020204" pitchFamily="34" charset="0"/>
                          <a:cs typeface="Arial" panose="020B0604020202020204" pitchFamily="34" charset="0"/>
                        </a:rPr>
                        <a:t>Spider Diagram template (within PPT)</a:t>
                      </a:r>
                    </a:p>
                    <a:p>
                      <a:pPr marL="259083" lvl="1" indent="-129542" algn="l">
                        <a:lnSpc>
                          <a:spcPts val="1680"/>
                        </a:lnSpc>
                        <a:buFont typeface="Arial"/>
                        <a:buChar char="•"/>
                      </a:pPr>
                      <a:r>
                        <a:rPr lang="en-US" sz="1100" dirty="0">
                          <a:solidFill>
                            <a:schemeClr val="bg1"/>
                          </a:solidFill>
                          <a:latin typeface="Arial" panose="020B0604020202020204" pitchFamily="34" charset="0"/>
                          <a:cs typeface="Arial" panose="020B0604020202020204" pitchFamily="34" charset="0"/>
                        </a:rPr>
                        <a:t>Class laptops / iPads sets, enough for one between two.  </a:t>
                      </a:r>
                    </a:p>
                    <a:p>
                      <a:pPr marL="259083" lvl="1" indent="-129542" algn="l">
                        <a:lnSpc>
                          <a:spcPts val="1680"/>
                        </a:lnSpc>
                        <a:buFont typeface="Arial"/>
                        <a:buChar char="•"/>
                      </a:pPr>
                      <a:r>
                        <a:rPr lang="en-US" sz="1100" dirty="0">
                          <a:solidFill>
                            <a:schemeClr val="bg1"/>
                          </a:solidFill>
                          <a:latin typeface="Arial" panose="020B0604020202020204" pitchFamily="34" charset="0"/>
                          <a:cs typeface="Arial" panose="020B0604020202020204" pitchFamily="34" charset="0"/>
                        </a:rPr>
                        <a:t>Oceans and seas definitions (less confident) </a:t>
                      </a:r>
                    </a:p>
                    <a:p>
                      <a:pPr marL="259083" lvl="1" indent="-129542" algn="l">
                        <a:lnSpc>
                          <a:spcPts val="1680"/>
                        </a:lnSpc>
                        <a:buFont typeface="Arial"/>
                        <a:buChar char="•"/>
                      </a:pPr>
                      <a:r>
                        <a:rPr lang="en-US" sz="1100"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Vessel Finer Website </a:t>
                      </a:r>
                      <a:endParaRPr lang="en-US" sz="1100" dirty="0">
                        <a:solidFill>
                          <a:schemeClr val="bg1"/>
                        </a:solidFill>
                        <a:latin typeface="Arial" panose="020B0604020202020204" pitchFamily="34" charset="0"/>
                        <a:cs typeface="Arial" panose="020B0604020202020204" pitchFamily="34" charset="0"/>
                      </a:endParaRPr>
                    </a:p>
                    <a:p>
                      <a:pPr marL="259083" lvl="1" indent="-129542" algn="l">
                        <a:lnSpc>
                          <a:spcPts val="1680"/>
                        </a:lnSpc>
                        <a:buFont typeface="Arial"/>
                        <a:buChar char="•"/>
                      </a:pPr>
                      <a:r>
                        <a:rPr lang="en-US" sz="1100" dirty="0">
                          <a:solidFill>
                            <a:schemeClr val="bg1"/>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BBC Bitesize </a:t>
                      </a:r>
                      <a:r>
                        <a:rPr lang="en-US" sz="1100" dirty="0">
                          <a:solidFill>
                            <a:schemeClr val="bg1"/>
                          </a:solidFill>
                          <a:latin typeface="Arial" panose="020B0604020202020204" pitchFamily="34" charset="0"/>
                          <a:cs typeface="Arial" panose="020B0604020202020204" pitchFamily="34" charset="0"/>
                        </a:rPr>
                        <a:t>for KS2 on Longitude and Latitude</a:t>
                      </a:r>
                    </a:p>
                    <a:p>
                      <a:pPr marL="259083" lvl="1" indent="-129542" algn="l">
                        <a:lnSpc>
                          <a:spcPts val="1680"/>
                        </a:lnSpc>
                        <a:buFont typeface="Arial"/>
                        <a:buChar char="•"/>
                      </a:pPr>
                      <a:r>
                        <a:rPr lang="en-US" sz="1100" dirty="0">
                          <a:solidFill>
                            <a:schemeClr val="bg1"/>
                          </a:solidFill>
                          <a:latin typeface="Arial" panose="020B0604020202020204" pitchFamily="34" charset="0"/>
                          <a:cs typeface="Arial" panose="020B0604020202020204" pitchFamily="34" charset="0"/>
                        </a:rPr>
                        <a:t>Similarities and differences table. </a:t>
                      </a:r>
                    </a:p>
                  </a:txBody>
                  <a:tcPr marL="190500" marR="190500" marT="190500" marB="19050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rowSpan="6">
                  <a:txBody>
                    <a:bodyPr/>
                    <a:lstStyle/>
                    <a:p>
                      <a:pPr marL="0" lvl="0" indent="-327659" algn="l">
                        <a:lnSpc>
                          <a:spcPts val="1680"/>
                        </a:lnSpc>
                        <a:buFont typeface="Arial"/>
                        <a:buNone/>
                        <a:defRPr/>
                      </a:pPr>
                      <a:r>
                        <a:rPr lang="en-GB" sz="1100" b="1" noProof="0" dirty="0">
                          <a:solidFill>
                            <a:schemeClr val="bg1"/>
                          </a:solidFill>
                          <a:latin typeface="Arial" panose="020B0604020202020204" pitchFamily="34" charset="0"/>
                          <a:cs typeface="Arial" panose="020B0604020202020204" pitchFamily="34" charset="0"/>
                        </a:rPr>
                        <a:t>Pre-starter: </a:t>
                      </a:r>
                      <a:r>
                        <a:rPr lang="en-GB" sz="1100" noProof="0" dirty="0">
                          <a:solidFill>
                            <a:schemeClr val="bg1"/>
                          </a:solidFill>
                          <a:latin typeface="Arial" panose="020B0604020202020204" pitchFamily="34" charset="0"/>
                          <a:cs typeface="Arial" panose="020B0604020202020204" pitchFamily="34" charset="0"/>
                        </a:rPr>
                        <a:t>while the class settles, get pupils to write down as many words as they can think of that link to oceans. </a:t>
                      </a:r>
                    </a:p>
                    <a:p>
                      <a:pPr marL="0" lvl="0" indent="-327659" algn="l">
                        <a:lnSpc>
                          <a:spcPts val="1680"/>
                        </a:lnSpc>
                        <a:buFont typeface="Arial"/>
                        <a:buNone/>
                        <a:defRPr/>
                      </a:pPr>
                      <a:endParaRPr lang="en-GB" sz="1100" noProof="0" dirty="0">
                        <a:solidFill>
                          <a:schemeClr val="bg1"/>
                        </a:solidFill>
                        <a:latin typeface="Arial" panose="020B0604020202020204" pitchFamily="34" charset="0"/>
                        <a:cs typeface="Arial" panose="020B0604020202020204" pitchFamily="34" charset="0"/>
                      </a:endParaRPr>
                    </a:p>
                    <a:p>
                      <a:pPr marL="0" lvl="0" indent="-327659" algn="l">
                        <a:lnSpc>
                          <a:spcPts val="1680"/>
                        </a:lnSpc>
                        <a:buFont typeface="Arial"/>
                        <a:buNone/>
                      </a:pPr>
                      <a:r>
                        <a:rPr lang="en-GB" sz="1100" b="1" noProof="0" dirty="0">
                          <a:solidFill>
                            <a:schemeClr val="bg1"/>
                          </a:solidFill>
                          <a:latin typeface="Arial" panose="020B0604020202020204" pitchFamily="34" charset="0"/>
                          <a:cs typeface="Arial" panose="020B0604020202020204" pitchFamily="34" charset="0"/>
                        </a:rPr>
                        <a:t>Starter: </a:t>
                      </a:r>
                      <a:r>
                        <a:rPr lang="en-GB" sz="1100" noProof="0" dirty="0">
                          <a:solidFill>
                            <a:schemeClr val="bg1"/>
                          </a:solidFill>
                          <a:latin typeface="Arial" panose="020B0604020202020204" pitchFamily="34" charset="0"/>
                          <a:cs typeface="Arial" panose="020B0604020202020204" pitchFamily="34" charset="0"/>
                        </a:rPr>
                        <a:t>pupils complete a </a:t>
                      </a:r>
                      <a:r>
                        <a:rPr lang="en-GB" sz="1100" i="1" noProof="0" dirty="0">
                          <a:solidFill>
                            <a:schemeClr val="bg1"/>
                          </a:solidFill>
                          <a:latin typeface="Arial" panose="020B0604020202020204" pitchFamily="34" charset="0"/>
                          <a:cs typeface="Arial" panose="020B0604020202020204" pitchFamily="34" charset="0"/>
                        </a:rPr>
                        <a:t>mind map or spider diagram </a:t>
                      </a:r>
                      <a:r>
                        <a:rPr lang="en-GB" sz="1100" noProof="0" dirty="0">
                          <a:solidFill>
                            <a:schemeClr val="bg1"/>
                          </a:solidFill>
                          <a:latin typeface="Arial" panose="020B0604020202020204" pitchFamily="34" charset="0"/>
                          <a:cs typeface="Arial" panose="020B0604020202020204" pitchFamily="34" charset="0"/>
                        </a:rPr>
                        <a:t>based on what they and others know about the ocean *. This works well as a movement task so that pupils can get as many ideas from their class as possible. Use questioning to enable ideas to be shared with the class. Reflect on how this makes us connected to the ocean. Make sure they leave enough space for this task to be revisited later in the topic. </a:t>
                      </a:r>
                    </a:p>
                    <a:p>
                      <a:pPr marL="0" lvl="0" indent="-327659" algn="l">
                        <a:lnSpc>
                          <a:spcPts val="1680"/>
                        </a:lnSpc>
                        <a:buFont typeface="Arial"/>
                        <a:buNone/>
                      </a:pPr>
                      <a:endParaRPr lang="en-GB" sz="1100" noProof="0" dirty="0">
                        <a:solidFill>
                          <a:schemeClr val="bg1"/>
                        </a:solidFill>
                        <a:latin typeface="Arial" panose="020B0604020202020204" pitchFamily="34" charset="0"/>
                        <a:cs typeface="Arial" panose="020B0604020202020204" pitchFamily="34" charset="0"/>
                      </a:endParaRPr>
                    </a:p>
                    <a:p>
                      <a:pPr marL="0" lvl="0" indent="-327659" algn="l">
                        <a:lnSpc>
                          <a:spcPts val="1680"/>
                        </a:lnSpc>
                        <a:buFont typeface="Arial"/>
                        <a:buNone/>
                      </a:pPr>
                      <a:r>
                        <a:rPr lang="en-GB" sz="1100" b="1" noProof="0" dirty="0">
                          <a:solidFill>
                            <a:schemeClr val="bg1"/>
                          </a:solidFill>
                          <a:latin typeface="Arial" panose="020B0604020202020204" pitchFamily="34" charset="0"/>
                          <a:cs typeface="Arial" panose="020B0604020202020204" pitchFamily="34" charset="0"/>
                        </a:rPr>
                        <a:t>Main 1: </a:t>
                      </a:r>
                      <a:r>
                        <a:rPr lang="en-GB" sz="1100" noProof="0" dirty="0">
                          <a:solidFill>
                            <a:schemeClr val="bg1"/>
                          </a:solidFill>
                          <a:latin typeface="Arial" panose="020B0604020202020204" pitchFamily="34" charset="0"/>
                          <a:cs typeface="Arial" panose="020B0604020202020204" pitchFamily="34" charset="0"/>
                        </a:rPr>
                        <a:t>while pupils are completing the starter task, hand out </a:t>
                      </a:r>
                      <a:r>
                        <a:rPr lang="en-GB" sz="1100" i="1" noProof="0" dirty="0">
                          <a:solidFill>
                            <a:schemeClr val="bg1"/>
                          </a:solidFill>
                          <a:latin typeface="Arial" panose="020B0604020202020204" pitchFamily="34" charset="0"/>
                          <a:cs typeface="Arial" panose="020B0604020202020204" pitchFamily="34" charset="0"/>
                        </a:rPr>
                        <a:t>images of oceans &amp; seas worksheet</a:t>
                      </a:r>
                      <a:r>
                        <a:rPr lang="en-GB" sz="1100" noProof="0" dirty="0">
                          <a:solidFill>
                            <a:schemeClr val="bg1"/>
                          </a:solidFill>
                          <a:latin typeface="Arial" panose="020B0604020202020204" pitchFamily="34" charset="0"/>
                          <a:cs typeface="Arial" panose="020B0604020202020204" pitchFamily="34" charset="0"/>
                        </a:rPr>
                        <a:t>. To start, get them to label the missing lines of latitude $. Then they can draw lines connecting the seas/oceans with their locations. Peer assess the locations using the answer sheet (page 2 of </a:t>
                      </a:r>
                      <a:r>
                        <a:rPr lang="en-GB" sz="1100" i="1" noProof="0" dirty="0">
                          <a:solidFill>
                            <a:schemeClr val="bg1"/>
                          </a:solidFill>
                          <a:latin typeface="Arial" panose="020B0604020202020204" pitchFamily="34" charset="0"/>
                          <a:cs typeface="Arial" panose="020B0604020202020204" pitchFamily="34" charset="0"/>
                        </a:rPr>
                        <a:t>the images of oceans &amp; seas worksheet)</a:t>
                      </a:r>
                      <a:r>
                        <a:rPr lang="en-GB" sz="1100" noProof="0" dirty="0">
                          <a:solidFill>
                            <a:schemeClr val="bg1"/>
                          </a:solidFill>
                          <a:latin typeface="Arial" panose="020B0604020202020204" pitchFamily="34" charset="0"/>
                          <a:cs typeface="Arial" panose="020B0604020202020204" pitchFamily="34" charset="0"/>
                        </a:rPr>
                        <a:t>. They could theorise the factors which make them different then why some places are considered seas while others, oceans.</a:t>
                      </a:r>
                    </a:p>
                    <a:p>
                      <a:pPr marL="0" lvl="0" indent="-327659" algn="l">
                        <a:lnSpc>
                          <a:spcPts val="1680"/>
                        </a:lnSpc>
                        <a:buFont typeface="Arial"/>
                        <a:buNone/>
                      </a:pPr>
                      <a:endParaRPr lang="en-GB" sz="1100" noProof="0" dirty="0">
                        <a:solidFill>
                          <a:schemeClr val="bg1"/>
                        </a:solidFill>
                        <a:latin typeface="Arial" panose="020B0604020202020204" pitchFamily="34" charset="0"/>
                        <a:cs typeface="Arial" panose="020B0604020202020204" pitchFamily="34" charset="0"/>
                      </a:endParaRPr>
                    </a:p>
                    <a:p>
                      <a:pPr marL="0" lvl="0" indent="-327659" algn="l">
                        <a:lnSpc>
                          <a:spcPts val="1680"/>
                        </a:lnSpc>
                        <a:buFont typeface="Arial"/>
                        <a:buNone/>
                      </a:pPr>
                      <a:r>
                        <a:rPr lang="en-GB" sz="1100" noProof="0" dirty="0">
                          <a:solidFill>
                            <a:schemeClr val="bg1"/>
                          </a:solidFill>
                          <a:latin typeface="Arial" panose="020B0604020202020204" pitchFamily="34" charset="0"/>
                          <a:cs typeface="Arial" panose="020B0604020202020204" pitchFamily="34" charset="0"/>
                        </a:rPr>
                        <a:t>Using the prompt on the </a:t>
                      </a:r>
                      <a:r>
                        <a:rPr lang="en-GB" sz="1100" i="1" noProof="0" dirty="0">
                          <a:solidFill>
                            <a:schemeClr val="bg1"/>
                          </a:solidFill>
                          <a:latin typeface="Arial" panose="020B0604020202020204" pitchFamily="34" charset="0"/>
                          <a:cs typeface="Arial" panose="020B0604020202020204" pitchFamily="34" charset="0"/>
                        </a:rPr>
                        <a:t>PPT</a:t>
                      </a:r>
                      <a:r>
                        <a:rPr lang="en-GB" sz="1100" noProof="0" dirty="0">
                          <a:solidFill>
                            <a:schemeClr val="bg1"/>
                          </a:solidFill>
                          <a:latin typeface="Arial" panose="020B0604020202020204" pitchFamily="34" charset="0"/>
                          <a:cs typeface="Arial" panose="020B0604020202020204" pitchFamily="34" charset="0"/>
                        </a:rPr>
                        <a:t>, pupils summarise the difference between oceans and seas *. For those who find this task a challenge, print out the definitions to stick into books. They can highlight key parts of the definitions. </a:t>
                      </a:r>
                    </a:p>
                    <a:p>
                      <a:pPr marL="0" lvl="0" indent="-327659" algn="l">
                        <a:lnSpc>
                          <a:spcPts val="1680"/>
                        </a:lnSpc>
                        <a:buFont typeface="Arial"/>
                        <a:buNone/>
                      </a:pPr>
                      <a:endParaRPr lang="en-GB" sz="1100" noProof="0" dirty="0">
                        <a:solidFill>
                          <a:schemeClr val="bg1"/>
                        </a:solidFill>
                        <a:latin typeface="Arial" panose="020B0604020202020204" pitchFamily="34" charset="0"/>
                        <a:cs typeface="Arial" panose="020B0604020202020204" pitchFamily="34" charset="0"/>
                      </a:endParaRPr>
                    </a:p>
                    <a:p>
                      <a:pPr marL="0" lvl="0" indent="-327025" algn="l">
                        <a:lnSpc>
                          <a:spcPts val="1680"/>
                        </a:lnSpc>
                        <a:buFont typeface="Arial"/>
                        <a:buNone/>
                      </a:pPr>
                      <a:r>
                        <a:rPr lang="en-GB" sz="1100" b="1" noProof="0" dirty="0">
                          <a:solidFill>
                            <a:schemeClr val="bg1"/>
                          </a:solidFill>
                          <a:latin typeface="Arial" panose="020B0604020202020204" pitchFamily="34" charset="0"/>
                          <a:cs typeface="Arial" panose="020B0604020202020204" pitchFamily="34" charset="0"/>
                        </a:rPr>
                        <a:t>Main 2: </a:t>
                      </a:r>
                      <a:r>
                        <a:rPr lang="en-GB" sz="1100" noProof="0" dirty="0">
                          <a:solidFill>
                            <a:schemeClr val="bg1"/>
                          </a:solidFill>
                          <a:latin typeface="Arial" panose="020B0604020202020204" pitchFamily="34" charset="0"/>
                          <a:cs typeface="Arial" panose="020B0604020202020204" pitchFamily="34" charset="0"/>
                        </a:rPr>
                        <a:t>pupils look at the </a:t>
                      </a:r>
                      <a:r>
                        <a:rPr lang="en-GB" sz="1100" i="1" noProof="0" dirty="0" err="1">
                          <a:solidFill>
                            <a:schemeClr val="bg1"/>
                          </a:solidFill>
                          <a:latin typeface="Arial" panose="020B0604020202020204" pitchFamily="34" charset="0"/>
                          <a:cs typeface="Arial" panose="020B0604020202020204" pitchFamily="34" charset="0"/>
                        </a:rPr>
                        <a:t>vesselfinder</a:t>
                      </a:r>
                      <a:r>
                        <a:rPr lang="en-GB" sz="1100" noProof="0" dirty="0">
                          <a:solidFill>
                            <a:schemeClr val="bg1"/>
                          </a:solidFill>
                          <a:latin typeface="Arial" panose="020B0604020202020204" pitchFamily="34" charset="0"/>
                          <a:cs typeface="Arial" panose="020B0604020202020204" pitchFamily="34" charset="0"/>
                        </a:rPr>
                        <a:t> website ! (website has been vetted and provided) to analyse the different shipping routes around the world using the prompts from the </a:t>
                      </a:r>
                      <a:r>
                        <a:rPr lang="en-GB" sz="1100" i="1" noProof="0" dirty="0">
                          <a:solidFill>
                            <a:schemeClr val="bg1"/>
                          </a:solidFill>
                          <a:latin typeface="Arial" panose="020B0604020202020204" pitchFamily="34" charset="0"/>
                          <a:cs typeface="Arial" panose="020B0604020202020204" pitchFamily="34" charset="0"/>
                        </a:rPr>
                        <a:t>PPT</a:t>
                      </a:r>
                      <a:r>
                        <a:rPr lang="en-GB" sz="1100" noProof="0" dirty="0">
                          <a:solidFill>
                            <a:schemeClr val="bg1"/>
                          </a:solidFill>
                          <a:latin typeface="Arial" panose="020B0604020202020204" pitchFamily="34" charset="0"/>
                          <a:cs typeface="Arial" panose="020B0604020202020204" pitchFamily="34" charset="0"/>
                        </a:rPr>
                        <a:t>. You could split the class into different regions and get them to feedback what they find. </a:t>
                      </a:r>
                    </a:p>
                    <a:p>
                      <a:pPr marL="0" lvl="0" indent="-327659" algn="l">
                        <a:lnSpc>
                          <a:spcPts val="1680"/>
                        </a:lnSpc>
                        <a:buFont typeface="Arial"/>
                        <a:buNone/>
                      </a:pPr>
                      <a:endParaRPr lang="en-GB" sz="1100" noProof="0" dirty="0">
                        <a:solidFill>
                          <a:schemeClr val="bg1"/>
                        </a:solidFill>
                        <a:latin typeface="Arial" panose="020B0604020202020204" pitchFamily="34" charset="0"/>
                        <a:cs typeface="Arial" panose="020B0604020202020204" pitchFamily="34" charset="0"/>
                      </a:endParaRPr>
                    </a:p>
                    <a:p>
                      <a:pPr marL="0" lvl="0" indent="-327025" algn="l">
                        <a:lnSpc>
                          <a:spcPts val="1680"/>
                        </a:lnSpc>
                        <a:buFont typeface="Arial"/>
                        <a:buNone/>
                      </a:pPr>
                      <a:r>
                        <a:rPr lang="en-GB" sz="1100" b="1" noProof="0" dirty="0">
                          <a:solidFill>
                            <a:schemeClr val="bg1"/>
                          </a:solidFill>
                          <a:latin typeface="Arial" panose="020B0604020202020204" pitchFamily="34" charset="0"/>
                          <a:cs typeface="Arial" panose="020B0604020202020204" pitchFamily="34" charset="0"/>
                        </a:rPr>
                        <a:t>Main 3: </a:t>
                      </a:r>
                      <a:r>
                        <a:rPr lang="en-GB" sz="1100" noProof="0" dirty="0">
                          <a:solidFill>
                            <a:schemeClr val="bg1"/>
                          </a:solidFill>
                          <a:latin typeface="Arial" panose="020B0604020202020204" pitchFamily="34" charset="0"/>
                          <a:cs typeface="Arial" panose="020B0604020202020204" pitchFamily="34" charset="0"/>
                        </a:rPr>
                        <a:t>complete a </a:t>
                      </a:r>
                      <a:r>
                        <a:rPr lang="en-GB" sz="1100" i="1" noProof="0" dirty="0">
                          <a:solidFill>
                            <a:schemeClr val="bg1"/>
                          </a:solidFill>
                          <a:latin typeface="Arial" panose="020B0604020202020204" pitchFamily="34" charset="0"/>
                          <a:cs typeface="Arial" panose="020B0604020202020204" pitchFamily="34" charset="0"/>
                        </a:rPr>
                        <a:t>similarities </a:t>
                      </a:r>
                      <a:r>
                        <a:rPr lang="en-GB" sz="1100" i="1" noProof="0">
                          <a:solidFill>
                            <a:schemeClr val="bg1"/>
                          </a:solidFill>
                          <a:latin typeface="Arial" panose="020B0604020202020204" pitchFamily="34" charset="0"/>
                          <a:cs typeface="Arial" panose="020B0604020202020204" pitchFamily="34" charset="0"/>
                        </a:rPr>
                        <a:t>and differences </a:t>
                      </a:r>
                      <a:r>
                        <a:rPr lang="en-GB" sz="1100" i="1" noProof="0" dirty="0">
                          <a:solidFill>
                            <a:schemeClr val="bg1"/>
                          </a:solidFill>
                          <a:latin typeface="Arial" panose="020B0604020202020204" pitchFamily="34" charset="0"/>
                          <a:cs typeface="Arial" panose="020B0604020202020204" pitchFamily="34" charset="0"/>
                        </a:rPr>
                        <a:t>table </a:t>
                      </a:r>
                      <a:r>
                        <a:rPr lang="en-GB" sz="1100" noProof="0" dirty="0">
                          <a:solidFill>
                            <a:schemeClr val="bg1"/>
                          </a:solidFill>
                          <a:latin typeface="Arial" panose="020B0604020202020204" pitchFamily="34" charset="0"/>
                          <a:cs typeface="Arial" panose="020B0604020202020204" pitchFamily="34" charset="0"/>
                        </a:rPr>
                        <a:t>on two different marine environments * use </a:t>
                      </a:r>
                      <a:r>
                        <a:rPr lang="en-GB" sz="1100" noProof="0" dirty="0" err="1">
                          <a:solidFill>
                            <a:schemeClr val="bg1"/>
                          </a:solidFill>
                          <a:latin typeface="Arial" panose="020B0604020202020204" pitchFamily="34" charset="0"/>
                          <a:cs typeface="Arial" panose="020B0604020202020204" pitchFamily="34" charset="0"/>
                        </a:rPr>
                        <a:t>thistable</a:t>
                      </a:r>
                      <a:r>
                        <a:rPr lang="en-GB" sz="1100" noProof="0" dirty="0">
                          <a:solidFill>
                            <a:schemeClr val="bg1"/>
                          </a:solidFill>
                          <a:latin typeface="Arial" panose="020B0604020202020204" pitchFamily="34" charset="0"/>
                          <a:cs typeface="Arial" panose="020B0604020202020204" pitchFamily="34" charset="0"/>
                        </a:rPr>
                        <a:t> to reflect on how we are connected to these places. </a:t>
                      </a:r>
                    </a:p>
                    <a:p>
                      <a:pPr marL="0" lvl="0" indent="-327659" algn="l">
                        <a:lnSpc>
                          <a:spcPts val="1680"/>
                        </a:lnSpc>
                        <a:buFont typeface="Arial"/>
                        <a:buNone/>
                      </a:pPr>
                      <a:endParaRPr lang="en-GB" sz="1100" noProof="0" dirty="0">
                        <a:solidFill>
                          <a:schemeClr val="bg1"/>
                        </a:solidFill>
                        <a:latin typeface="Arial" panose="020B0604020202020204" pitchFamily="34" charset="0"/>
                        <a:cs typeface="Arial" panose="020B0604020202020204" pitchFamily="34" charset="0"/>
                      </a:endParaRPr>
                    </a:p>
                    <a:p>
                      <a:pPr marL="0" lvl="0" indent="-327659" algn="l">
                        <a:lnSpc>
                          <a:spcPts val="1680"/>
                        </a:lnSpc>
                        <a:buFont typeface="Arial"/>
                        <a:buNone/>
                      </a:pPr>
                      <a:r>
                        <a:rPr lang="en-GB" sz="1100" b="1" noProof="0" dirty="0">
                          <a:solidFill>
                            <a:schemeClr val="bg1"/>
                          </a:solidFill>
                          <a:latin typeface="Arial" panose="020B0604020202020204" pitchFamily="34" charset="0"/>
                          <a:cs typeface="Arial" panose="020B0604020202020204" pitchFamily="34" charset="0"/>
                        </a:rPr>
                        <a:t>Plenary: </a:t>
                      </a:r>
                      <a:r>
                        <a:rPr lang="en-GB" sz="1100" noProof="0" dirty="0">
                          <a:solidFill>
                            <a:schemeClr val="bg1"/>
                          </a:solidFill>
                          <a:latin typeface="Arial" panose="020B0604020202020204" pitchFamily="34" charset="0"/>
                          <a:cs typeface="Arial" panose="020B0604020202020204" pitchFamily="34" charset="0"/>
                        </a:rPr>
                        <a:t>class ‘true or false’ quiz. This could be completed as a stand up (true) /sit down (false) task.  </a:t>
                      </a:r>
                    </a:p>
                  </a:txBody>
                  <a:tcPr marL="190500" marR="190500" marT="190500" marB="19050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a:lnSpc>
                          <a:spcPts val="1680"/>
                        </a:lnSpc>
                        <a:defRPr/>
                      </a:pPr>
                      <a:r>
                        <a:rPr lang="en-US" sz="1100" b="1" u="sng" dirty="0">
                          <a:solidFill>
                            <a:schemeClr val="bg1"/>
                          </a:solidFill>
                          <a:latin typeface="Arial" panose="020B0604020202020204" pitchFamily="34" charset="0"/>
                          <a:cs typeface="Arial" panose="020B0604020202020204" pitchFamily="34" charset="0"/>
                        </a:rPr>
                        <a:t>Spiritual: </a:t>
                      </a:r>
                      <a:r>
                        <a:rPr lang="en-GB" sz="1100" dirty="0">
                          <a:solidFill>
                            <a:schemeClr val="bg1"/>
                          </a:solidFill>
                          <a:latin typeface="Arial" panose="020B0604020202020204" pitchFamily="34" charset="0"/>
                          <a:cs typeface="Arial" panose="020B0604020202020204" pitchFamily="34" charset="0"/>
                        </a:rPr>
                        <a:t>sense of enjoyment and fascination in learning about themselves, others and the world around them.</a:t>
                      </a:r>
                    </a:p>
                    <a:p>
                      <a:pPr algn="l">
                        <a:lnSpc>
                          <a:spcPts val="1680"/>
                        </a:lnSpc>
                        <a:defRPr/>
                      </a:pPr>
                      <a:endParaRPr lang="en-US" sz="1100" dirty="0">
                        <a:solidFill>
                          <a:schemeClr val="bg1"/>
                        </a:solidFill>
                        <a:latin typeface="Arial" panose="020B0604020202020204" pitchFamily="34" charset="0"/>
                        <a:cs typeface="Arial" panose="020B0604020202020204" pitchFamily="34" charset="0"/>
                      </a:endParaRPr>
                    </a:p>
                    <a:p>
                      <a:pPr algn="l">
                        <a:lnSpc>
                          <a:spcPts val="1680"/>
                        </a:lnSpc>
                      </a:pPr>
                      <a:r>
                        <a:rPr lang="en-US" sz="1100" b="1" u="sng" dirty="0">
                          <a:solidFill>
                            <a:schemeClr val="bg1"/>
                          </a:solidFill>
                          <a:latin typeface="Arial" panose="020B0604020202020204" pitchFamily="34" charset="0"/>
                          <a:cs typeface="Arial" panose="020B0604020202020204" pitchFamily="34" charset="0"/>
                        </a:rPr>
                        <a:t>Moral:</a:t>
                      </a:r>
                      <a:r>
                        <a:rPr lang="en-US" sz="1100" u="sng" dirty="0">
                          <a:solidFill>
                            <a:schemeClr val="bg1"/>
                          </a:solidFill>
                          <a:latin typeface="Arial" panose="020B0604020202020204" pitchFamily="34" charset="0"/>
                          <a:cs typeface="Arial" panose="020B0604020202020204" pitchFamily="34" charset="0"/>
                        </a:rPr>
                        <a:t> </a:t>
                      </a:r>
                      <a:r>
                        <a:rPr lang="en-GB" sz="1100" dirty="0">
                          <a:solidFill>
                            <a:schemeClr val="bg1"/>
                          </a:solidFill>
                          <a:latin typeface="Arial" panose="020B0604020202020204" pitchFamily="34" charset="0"/>
                          <a:cs typeface="Arial" panose="020B0604020202020204" pitchFamily="34" charset="0"/>
                        </a:rPr>
                        <a:t>ability to understand and appreciate the viewpoints of others.</a:t>
                      </a:r>
                    </a:p>
                    <a:p>
                      <a:pPr algn="l">
                        <a:lnSpc>
                          <a:spcPts val="1680"/>
                        </a:lnSpc>
                      </a:pPr>
                      <a:endParaRPr lang="en-US" sz="1100" dirty="0">
                        <a:solidFill>
                          <a:schemeClr val="bg1"/>
                        </a:solidFill>
                        <a:latin typeface="Arial" panose="020B0604020202020204" pitchFamily="34" charset="0"/>
                        <a:cs typeface="Arial" panose="020B0604020202020204" pitchFamily="34" charset="0"/>
                      </a:endParaRPr>
                    </a:p>
                    <a:p>
                      <a:pPr algn="l">
                        <a:lnSpc>
                          <a:spcPts val="1680"/>
                        </a:lnSpc>
                      </a:pPr>
                      <a:r>
                        <a:rPr lang="en-US" sz="1100" b="1" u="sng" dirty="0">
                          <a:solidFill>
                            <a:schemeClr val="bg1"/>
                          </a:solidFill>
                          <a:latin typeface="Arial" panose="020B0604020202020204" pitchFamily="34" charset="0"/>
                          <a:cs typeface="Arial" panose="020B0604020202020204" pitchFamily="34" charset="0"/>
                        </a:rPr>
                        <a:t>Social: </a:t>
                      </a:r>
                      <a:r>
                        <a:rPr lang="en-GB" sz="1100" dirty="0">
                          <a:solidFill>
                            <a:schemeClr val="bg1"/>
                          </a:solidFill>
                          <a:latin typeface="Arial" panose="020B0604020202020204" pitchFamily="34" charset="0"/>
                          <a:cs typeface="Arial" panose="020B0604020202020204" pitchFamily="34" charset="0"/>
                        </a:rPr>
                        <a:t>use of a range of social skills in different contexts.</a:t>
                      </a:r>
                    </a:p>
                    <a:p>
                      <a:pPr algn="l">
                        <a:lnSpc>
                          <a:spcPts val="1680"/>
                        </a:lnSpc>
                      </a:pPr>
                      <a:endParaRPr lang="en-US" sz="1100" dirty="0">
                        <a:solidFill>
                          <a:schemeClr val="bg1"/>
                        </a:solidFill>
                        <a:latin typeface="Arial" panose="020B0604020202020204" pitchFamily="34" charset="0"/>
                        <a:cs typeface="Arial" panose="020B0604020202020204" pitchFamily="34" charset="0"/>
                      </a:endParaRPr>
                    </a:p>
                    <a:p>
                      <a:pPr algn="l">
                        <a:lnSpc>
                          <a:spcPts val="1680"/>
                        </a:lnSpc>
                      </a:pPr>
                      <a:r>
                        <a:rPr lang="en-US" sz="1100" b="1" u="sng" dirty="0">
                          <a:solidFill>
                            <a:schemeClr val="bg1"/>
                          </a:solidFill>
                          <a:latin typeface="Arial" panose="020B0604020202020204" pitchFamily="34" charset="0"/>
                          <a:cs typeface="Arial" panose="020B0604020202020204" pitchFamily="34" charset="0"/>
                        </a:rPr>
                        <a:t>Cultural: </a:t>
                      </a:r>
                      <a:r>
                        <a:rPr lang="en-GB" sz="1100" dirty="0">
                          <a:solidFill>
                            <a:schemeClr val="bg1"/>
                          </a:solidFill>
                          <a:latin typeface="Arial" panose="020B0604020202020204" pitchFamily="34" charset="0"/>
                          <a:cs typeface="Arial" panose="020B0604020202020204" pitchFamily="34" charset="0"/>
                        </a:rPr>
                        <a:t>ability to recognise, and value, the things we share in common.</a:t>
                      </a:r>
                      <a:endParaRPr lang="en-US" sz="1100" dirty="0">
                        <a:solidFill>
                          <a:schemeClr val="bg1"/>
                        </a:solidFill>
                        <a:latin typeface="Arial" panose="020B0604020202020204" pitchFamily="34" charset="0"/>
                        <a:cs typeface="Arial" panose="020B0604020202020204" pitchFamily="34" charset="0"/>
                      </a:endParaRPr>
                    </a:p>
                  </a:txBody>
                  <a:tcPr marL="190500" marR="190500" marT="190500" marB="19050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1"/>
                  </a:ext>
                </a:extLst>
              </a:tr>
              <a:tr h="549109">
                <a:tc vMerge="1">
                  <a:txBody>
                    <a:bodyPr/>
                    <a:lstStyle/>
                    <a:p>
                      <a:pPr algn="l">
                        <a:lnSpc>
                          <a:spcPts val="1680"/>
                        </a:lnSpc>
                        <a:defRPr/>
                      </a:pPr>
                      <a:r>
                        <a:rPr lang="en-US" sz="1200">
                          <a:solidFill>
                            <a:srgbClr val="FFFFFF"/>
                          </a:solidFill>
                          <a:latin typeface="Arial"/>
                        </a:rPr>
                        <a:t>Goals:</a:t>
                      </a:r>
                      <a:endParaRPr lang="en-US" sz="1100"/>
                    </a:p>
                    <a:p>
                      <a:pPr marL="259083" lvl="1" indent="-129542" algn="l">
                        <a:lnSpc>
                          <a:spcPts val="1680"/>
                        </a:lnSpc>
                        <a:buAutoNum type="arabicPeriod"/>
                      </a:pPr>
                      <a:r>
                        <a:rPr lang="en-US" sz="1200">
                          <a:solidFill>
                            <a:srgbClr val="FFFFFF"/>
                          </a:solidFill>
                          <a:latin typeface="Arial"/>
                        </a:rPr>
                        <a:t>Share what we already know about oceans.</a:t>
                      </a:r>
                    </a:p>
                    <a:p>
                      <a:pPr marL="259083" lvl="1" indent="-129542" algn="l">
                        <a:lnSpc>
                          <a:spcPts val="1680"/>
                        </a:lnSpc>
                        <a:buAutoNum type="arabicPeriod"/>
                      </a:pPr>
                      <a:r>
                        <a:rPr lang="en-US" sz="1200">
                          <a:solidFill>
                            <a:srgbClr val="FFFFFF"/>
                          </a:solidFill>
                          <a:latin typeface="Arial"/>
                        </a:rPr>
                        <a:t>Know the difference between oceans and seas and how significant they are to our lives. </a:t>
                      </a:r>
                    </a:p>
                    <a:p>
                      <a:pPr marL="259083" lvl="1" indent="-129542" algn="l">
                        <a:lnSpc>
                          <a:spcPts val="1680"/>
                        </a:lnSpc>
                        <a:buAutoNum type="arabicPeriod"/>
                      </a:pPr>
                      <a:r>
                        <a:rPr lang="en-US" sz="1200">
                          <a:solidFill>
                            <a:srgbClr val="FFFFFF"/>
                          </a:solidFill>
                          <a:latin typeface="Arial"/>
                        </a:rPr>
                        <a:t>Practice our mapping skills. </a:t>
                      </a:r>
                    </a:p>
                    <a:p>
                      <a:pPr marL="259083" lvl="1" indent="-129542" algn="l">
                        <a:lnSpc>
                          <a:spcPts val="1680"/>
                        </a:lnSpc>
                        <a:buAutoNum type="arabicPeriod"/>
                      </a:pPr>
                      <a:r>
                        <a:rPr lang="en-US" sz="1200">
                          <a:solidFill>
                            <a:srgbClr val="FFFFFF"/>
                          </a:solidFill>
                          <a:latin typeface="Arial"/>
                        </a:rPr>
                        <a:t>Compare ocean environments.</a:t>
                      </a:r>
                    </a:p>
                    <a:p>
                      <a:pPr algn="l">
                        <a:lnSpc>
                          <a:spcPts val="1680"/>
                        </a:lnSpc>
                      </a:pPr>
                      <a:endParaRPr lang="en-US" sz="1200">
                        <a:solidFill>
                          <a:srgbClr val="FFFFFF"/>
                        </a:solidFill>
                        <a:latin typeface="Arial"/>
                      </a:endParaRPr>
                    </a:p>
                    <a:p>
                      <a:pPr algn="l">
                        <a:lnSpc>
                          <a:spcPts val="1680"/>
                        </a:lnSpc>
                      </a:pPr>
                      <a:r>
                        <a:rPr lang="en-US" sz="1200">
                          <a:solidFill>
                            <a:srgbClr val="FFFFFF"/>
                          </a:solidFill>
                          <a:latin typeface="Arial"/>
                        </a:rPr>
                        <a:t>Outcomes:</a:t>
                      </a:r>
                    </a:p>
                    <a:p>
                      <a:pPr algn="l">
                        <a:lnSpc>
                          <a:spcPts val="1680"/>
                        </a:lnSpc>
                      </a:pPr>
                      <a:r>
                        <a:rPr lang="en-US" sz="1200">
                          <a:solidFill>
                            <a:srgbClr val="FFFFFF"/>
                          </a:solidFill>
                          <a:latin typeface="Arial Bold"/>
                        </a:rPr>
                        <a:t>M</a:t>
                      </a:r>
                      <a:r>
                        <a:rPr lang="en-US" sz="1200">
                          <a:solidFill>
                            <a:srgbClr val="FFFFFF"/>
                          </a:solidFill>
                          <a:latin typeface="Arial"/>
                        </a:rPr>
                        <a:t>eeting expected standard</a:t>
                      </a:r>
                    </a:p>
                    <a:p>
                      <a:pPr algn="l">
                        <a:lnSpc>
                          <a:spcPts val="1680"/>
                        </a:lnSpc>
                      </a:pPr>
                      <a:endParaRPr lang="en-US" sz="1200">
                        <a:solidFill>
                          <a:srgbClr val="FFFFFF"/>
                        </a:solidFill>
                        <a:latin typeface="Arial"/>
                      </a:endParaRPr>
                    </a:p>
                    <a:p>
                      <a:pPr algn="l">
                        <a:lnSpc>
                          <a:spcPts val="1680"/>
                        </a:lnSpc>
                      </a:pPr>
                      <a:r>
                        <a:rPr lang="en-US" sz="1200">
                          <a:solidFill>
                            <a:srgbClr val="FFFFFF"/>
                          </a:solidFill>
                          <a:latin typeface="Arial"/>
                        </a:rPr>
                        <a:t>Meeting higher standard</a:t>
                      </a:r>
                    </a:p>
                    <a:p>
                      <a:pPr algn="l">
                        <a:lnSpc>
                          <a:spcPts val="1680"/>
                        </a:lnSpc>
                      </a:pPr>
                      <a:endParaRPr lang="en-US" sz="1200">
                        <a:solidFill>
                          <a:srgbClr val="FFFFFF"/>
                        </a:solidFill>
                        <a:latin typeface="Arial"/>
                      </a:endParaRPr>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vMerge="1">
                  <a:txBody>
                    <a:bodyPr/>
                    <a:lstStyle/>
                    <a:p>
                      <a:pPr marL="259083" lvl="1" indent="-129542" algn="l">
                        <a:lnSpc>
                          <a:spcPts val="1680"/>
                        </a:lnSpc>
                        <a:buFont typeface="Arial"/>
                        <a:buChar char="•"/>
                        <a:defRPr/>
                      </a:pPr>
                      <a:r>
                        <a:rPr lang="en-US" sz="1200">
                          <a:solidFill>
                            <a:srgbClr val="FFFFFF"/>
                          </a:solidFill>
                          <a:latin typeface="Arial"/>
                        </a:rPr>
                        <a:t>PPT: Lesson 1: diving into our Oceans</a:t>
                      </a:r>
                      <a:endParaRPr lang="en-US" sz="1100"/>
                    </a:p>
                    <a:p>
                      <a:pPr marL="259083" lvl="1" indent="-129542" algn="l">
                        <a:lnSpc>
                          <a:spcPts val="1680"/>
                        </a:lnSpc>
                        <a:buFont typeface="Arial"/>
                        <a:buChar char="•"/>
                      </a:pPr>
                      <a:r>
                        <a:rPr lang="en-US" sz="1200">
                          <a:solidFill>
                            <a:srgbClr val="FFFFFF"/>
                          </a:solidFill>
                          <a:latin typeface="Arial"/>
                        </a:rPr>
                        <a:t>Images of oceans &amp; seas WS</a:t>
                      </a:r>
                    </a:p>
                    <a:p>
                      <a:pPr marL="259083" lvl="1" indent="-129542" algn="l">
                        <a:lnSpc>
                          <a:spcPts val="1680"/>
                        </a:lnSpc>
                        <a:buFont typeface="Arial"/>
                        <a:buChar char="•"/>
                      </a:pPr>
                      <a:r>
                        <a:rPr lang="en-US" sz="1200">
                          <a:solidFill>
                            <a:srgbClr val="FFFFFF"/>
                          </a:solidFill>
                          <a:latin typeface="Arial"/>
                        </a:rPr>
                        <a:t>Spider Diagram template (within PPT)</a:t>
                      </a:r>
                    </a:p>
                    <a:p>
                      <a:pPr marL="259083" lvl="1" indent="-129542" algn="l">
                        <a:lnSpc>
                          <a:spcPts val="1680"/>
                        </a:lnSpc>
                        <a:buFont typeface="Arial"/>
                        <a:buChar char="•"/>
                      </a:pPr>
                      <a:r>
                        <a:rPr lang="en-US" sz="1200">
                          <a:solidFill>
                            <a:srgbClr val="FFFFFF"/>
                          </a:solidFill>
                          <a:latin typeface="Arial"/>
                        </a:rPr>
                        <a:t>Class lap tops / iPads sets: enough for one between two.</a:t>
                      </a:r>
                    </a:p>
                    <a:p>
                      <a:pPr marL="259083" lvl="1" indent="-129542" algn="l">
                        <a:lnSpc>
                          <a:spcPts val="1680"/>
                        </a:lnSpc>
                        <a:buFont typeface="Arial"/>
                        <a:buChar char="•"/>
                      </a:pPr>
                      <a:r>
                        <a:rPr lang="en-US" sz="1200">
                          <a:solidFill>
                            <a:srgbClr val="FFFFFF"/>
                          </a:solidFill>
                          <a:latin typeface="Arial"/>
                        </a:rPr>
                        <a:t>https://www.vesselfinder.com/  </a:t>
                      </a:r>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vMerge="1">
                  <a:txBody>
                    <a:bodyPr/>
                    <a:lstStyle/>
                    <a:p>
                      <a:pPr marL="259083" lvl="1" indent="-129542" algn="l">
                        <a:lnSpc>
                          <a:spcPts val="1680"/>
                        </a:lnSpc>
                        <a:buFont typeface="Arial"/>
                        <a:buChar char="•"/>
                        <a:defRPr/>
                      </a:pPr>
                      <a:r>
                        <a:rPr lang="en-US" sz="1200">
                          <a:solidFill>
                            <a:srgbClr val="FFFFFF"/>
                          </a:solidFill>
                          <a:latin typeface="Arial Bold"/>
                        </a:rPr>
                        <a:t>Pre-starter: </a:t>
                      </a:r>
                      <a:r>
                        <a:rPr lang="en-US" sz="1200">
                          <a:solidFill>
                            <a:srgbClr val="FFFFFF"/>
                          </a:solidFill>
                          <a:latin typeface="Arial"/>
                        </a:rPr>
                        <a:t>while the class settles down, get learners to write down as many words as they can think of that link to oceans. </a:t>
                      </a:r>
                      <a:endParaRPr lang="en-US" sz="1100"/>
                    </a:p>
                    <a:p>
                      <a:pPr marL="259083" lvl="1" indent="-129542" algn="l">
                        <a:lnSpc>
                          <a:spcPts val="1680"/>
                        </a:lnSpc>
                        <a:buFont typeface="Arial"/>
                        <a:buChar char="•"/>
                      </a:pPr>
                      <a:r>
                        <a:rPr lang="en-US" sz="1200">
                          <a:solidFill>
                            <a:srgbClr val="FFFFFF"/>
                          </a:solidFill>
                          <a:latin typeface="Arial Bold"/>
                        </a:rPr>
                        <a:t>Starter:</a:t>
                      </a:r>
                      <a:r>
                        <a:rPr lang="en-US" sz="1200">
                          <a:solidFill>
                            <a:srgbClr val="FFFFFF"/>
                          </a:solidFill>
                          <a:latin typeface="Arial"/>
                        </a:rPr>
                        <a:t> learners complete </a:t>
                      </a:r>
                      <a:r>
                        <a:rPr lang="en-US" sz="1200">
                          <a:solidFill>
                            <a:srgbClr val="FFFFFF"/>
                          </a:solidFill>
                          <a:latin typeface="Arial Italics"/>
                        </a:rPr>
                        <a:t>a mind map or spider diagram</a:t>
                      </a:r>
                      <a:r>
                        <a:rPr lang="en-US" sz="1200">
                          <a:solidFill>
                            <a:srgbClr val="FFFFFF"/>
                          </a:solidFill>
                          <a:latin typeface="Arial"/>
                        </a:rPr>
                        <a:t> (lower ability) based on what they and others know about the ocean. This works well as a movement task so learners can get ideas from their class as possible. Question on ideas to the class. </a:t>
                      </a:r>
                    </a:p>
                    <a:p>
                      <a:pPr marL="259083" lvl="1" indent="-129542" algn="l">
                        <a:lnSpc>
                          <a:spcPts val="1680"/>
                        </a:lnSpc>
                        <a:buFont typeface="Arial"/>
                        <a:buChar char="•"/>
                      </a:pPr>
                      <a:r>
                        <a:rPr lang="en-US" sz="1200">
                          <a:solidFill>
                            <a:srgbClr val="FFFFFF"/>
                          </a:solidFill>
                          <a:latin typeface="Arial Bold"/>
                        </a:rPr>
                        <a:t>Main 1:</a:t>
                      </a:r>
                      <a:r>
                        <a:rPr lang="en-US" sz="1200">
                          <a:solidFill>
                            <a:srgbClr val="FFFFFF"/>
                          </a:solidFill>
                          <a:latin typeface="Arial"/>
                        </a:rPr>
                        <a:t> while learners are completing the starter task, hand out </a:t>
                      </a:r>
                      <a:r>
                        <a:rPr lang="en-US" sz="1200">
                          <a:solidFill>
                            <a:srgbClr val="FFFFFF"/>
                          </a:solidFill>
                          <a:latin typeface="Arial Italics"/>
                        </a:rPr>
                        <a:t>images of oceans &amp; seas worksheet</a:t>
                      </a:r>
                      <a:r>
                        <a:rPr lang="en-US" sz="1200">
                          <a:solidFill>
                            <a:srgbClr val="FFFFFF"/>
                          </a:solidFill>
                          <a:latin typeface="Arial"/>
                        </a:rPr>
                        <a:t>. They use this to stick the images of the different marine environments and analyse the differences between these places. They could theories the factors which make them different then why some places are considered seas while others, oceans.</a:t>
                      </a:r>
                    </a:p>
                    <a:p>
                      <a:pPr marL="259083" lvl="1" indent="-129542" algn="l">
                        <a:lnSpc>
                          <a:spcPts val="1680"/>
                        </a:lnSpc>
                        <a:buFont typeface="Arial"/>
                        <a:buChar char="•"/>
                      </a:pPr>
                      <a:r>
                        <a:rPr lang="en-US" sz="1200">
                          <a:solidFill>
                            <a:srgbClr val="FFFFFF"/>
                          </a:solidFill>
                          <a:latin typeface="Arial"/>
                        </a:rPr>
                        <a:t>Using the prompt on the PPT, learners summarise the difference between oceans and seas. For those who find this task a challenge, print out the definitions to stick into books and highlight key parts of the definitions. </a:t>
                      </a:r>
                    </a:p>
                    <a:p>
                      <a:pPr marL="259083" lvl="1" indent="-129542" algn="l">
                        <a:lnSpc>
                          <a:spcPts val="1680"/>
                        </a:lnSpc>
                        <a:buFont typeface="Arial"/>
                        <a:buChar char="•"/>
                      </a:pPr>
                      <a:r>
                        <a:rPr lang="en-US" sz="1200">
                          <a:solidFill>
                            <a:srgbClr val="FFFFFF"/>
                          </a:solidFill>
                          <a:latin typeface="Arial Bold"/>
                        </a:rPr>
                        <a:t>Main 2:</a:t>
                      </a:r>
                      <a:r>
                        <a:rPr lang="en-US" sz="1200">
                          <a:solidFill>
                            <a:srgbClr val="FFFFFF"/>
                          </a:solidFill>
                          <a:latin typeface="Arial"/>
                        </a:rPr>
                        <a:t> learners look at the </a:t>
                      </a:r>
                      <a:r>
                        <a:rPr lang="en-US" sz="1200">
                          <a:solidFill>
                            <a:srgbClr val="FFFFFF"/>
                          </a:solidFill>
                          <a:latin typeface="Arial Italics"/>
                        </a:rPr>
                        <a:t>vessilfinder</a:t>
                      </a:r>
                      <a:r>
                        <a:rPr lang="en-US" sz="1200">
                          <a:solidFill>
                            <a:srgbClr val="FFFFFF"/>
                          </a:solidFill>
                          <a:latin typeface="Arial"/>
                        </a:rPr>
                        <a:t> website to analyse the different shipping routes around the world. You could split the class into different regions and get them to feedback what they find. </a:t>
                      </a:r>
                    </a:p>
                    <a:p>
                      <a:pPr marL="259083" lvl="1" indent="-129542" algn="l">
                        <a:lnSpc>
                          <a:spcPts val="1680"/>
                        </a:lnSpc>
                        <a:buFont typeface="Arial"/>
                        <a:buChar char="•"/>
                      </a:pPr>
                      <a:r>
                        <a:rPr lang="en-US" sz="1200">
                          <a:solidFill>
                            <a:srgbClr val="FFFFFF"/>
                          </a:solidFill>
                          <a:latin typeface="Arial Bold"/>
                        </a:rPr>
                        <a:t>Main 3:</a:t>
                      </a:r>
                      <a:r>
                        <a:rPr lang="en-US" sz="1200">
                          <a:solidFill>
                            <a:srgbClr val="FFFFFF"/>
                          </a:solidFill>
                          <a:latin typeface="Arial"/>
                        </a:rPr>
                        <a:t> complete a similarities and difference table on one of the marine environments. </a:t>
                      </a:r>
                    </a:p>
                    <a:p>
                      <a:pPr marL="259083" lvl="1" indent="-129542" algn="l">
                        <a:lnSpc>
                          <a:spcPts val="1680"/>
                        </a:lnSpc>
                        <a:buFont typeface="Arial"/>
                        <a:buChar char="•"/>
                      </a:pPr>
                      <a:r>
                        <a:rPr lang="en-US" sz="1200">
                          <a:solidFill>
                            <a:srgbClr val="FFFFFF"/>
                          </a:solidFill>
                          <a:latin typeface="Arial Bold"/>
                        </a:rPr>
                        <a:t>Plenary: </a:t>
                      </a:r>
                      <a:r>
                        <a:rPr lang="en-US" sz="1200">
                          <a:solidFill>
                            <a:srgbClr val="FFFFFF"/>
                          </a:solidFill>
                          <a:latin typeface="Arial"/>
                        </a:rPr>
                        <a:t>class ‘true or false’ quiz. </a:t>
                      </a:r>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a:txBody>
                    <a:bodyPr/>
                    <a:lstStyle/>
                    <a:p>
                      <a:pPr algn="ctr">
                        <a:lnSpc>
                          <a:spcPts val="1680"/>
                        </a:lnSpc>
                        <a:defRPr/>
                      </a:pPr>
                      <a:r>
                        <a:rPr lang="en-US" sz="1100" b="1" dirty="0" err="1">
                          <a:solidFill>
                            <a:schemeClr val="bg1"/>
                          </a:solidFill>
                          <a:latin typeface="Arial" panose="020B0604020202020204" pitchFamily="34" charset="0"/>
                          <a:cs typeface="Arial" panose="020B0604020202020204" pitchFamily="34" charset="0"/>
                        </a:rPr>
                        <a:t>AfL</a:t>
                      </a:r>
                      <a:endParaRPr lang="en-US" sz="1100" b="1" dirty="0">
                        <a:solidFill>
                          <a:schemeClr val="bg1"/>
                        </a:solidFill>
                        <a:latin typeface="Arial" panose="020B0604020202020204" pitchFamily="34" charset="0"/>
                        <a:cs typeface="Arial" panose="020B0604020202020204" pitchFamily="34" charset="0"/>
                      </a:endParaRPr>
                    </a:p>
                  </a:txBody>
                  <a:tcPr marL="190500" marR="190500" marT="190500" marB="1905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2"/>
                  </a:ext>
                </a:extLst>
              </a:tr>
              <a:tr h="1391271">
                <a:tc vMerge="1">
                  <a:txBody>
                    <a:bodyPr/>
                    <a:lstStyle/>
                    <a:p>
                      <a:pPr algn="l">
                        <a:lnSpc>
                          <a:spcPts val="1680"/>
                        </a:lnSpc>
                      </a:pPr>
                      <a:endParaRPr lang="en-US" sz="1100" b="0" dirty="0">
                        <a:solidFill>
                          <a:srgbClr val="FFFFFF"/>
                        </a:solidFill>
                        <a:latin typeface="Arial" panose="020B0604020202020204" pitchFamily="34" charset="0"/>
                        <a:cs typeface="Arial" panose="020B0604020202020204" pitchFamily="34" charset="0"/>
                      </a:endParaRPr>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vMerge="1">
                  <a:txBody>
                    <a:bodyPr/>
                    <a:lstStyle/>
                    <a:p>
                      <a:pPr marL="259083" lvl="1" indent="-129542" algn="l">
                        <a:lnSpc>
                          <a:spcPts val="1680"/>
                        </a:lnSpc>
                        <a:buFont typeface="Arial"/>
                        <a:buChar char="•"/>
                      </a:pPr>
                      <a:endParaRPr lang="en-US" sz="1100" dirty="0">
                        <a:solidFill>
                          <a:srgbClr val="FFFFFF"/>
                        </a:solidFill>
                        <a:latin typeface="Arial"/>
                      </a:endParaRPr>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vMerge="1">
                  <a:txBody>
                    <a:bodyPr/>
                    <a:lstStyle/>
                    <a:p>
                      <a:endParaRPr lang="en-GB"/>
                    </a:p>
                  </a:txBody>
                  <a:tcPr/>
                </a:tc>
                <a:tc>
                  <a:txBody>
                    <a:bodyPr/>
                    <a:lstStyle/>
                    <a:p>
                      <a:pPr algn="ctr">
                        <a:lnSpc>
                          <a:spcPts val="1680"/>
                        </a:lnSpc>
                        <a:defRPr/>
                      </a:pPr>
                      <a:r>
                        <a:rPr lang="en-US" sz="1100" dirty="0">
                          <a:solidFill>
                            <a:schemeClr val="bg1"/>
                          </a:solidFill>
                          <a:latin typeface="Arial"/>
                          <a:cs typeface="Arial"/>
                        </a:rPr>
                        <a:t>Class discussions on what they already know </a:t>
                      </a:r>
                      <a:r>
                        <a:rPr lang="en-US" sz="1100" dirty="0" err="1">
                          <a:solidFill>
                            <a:schemeClr val="bg1"/>
                          </a:solidFill>
                          <a:latin typeface="Arial"/>
                          <a:cs typeface="Arial"/>
                        </a:rPr>
                        <a:t>vs.what</a:t>
                      </a:r>
                      <a:r>
                        <a:rPr lang="en-US" sz="1100" dirty="0">
                          <a:solidFill>
                            <a:schemeClr val="bg1"/>
                          </a:solidFill>
                          <a:latin typeface="Arial"/>
                          <a:cs typeface="Arial"/>
                        </a:rPr>
                        <a:t> they know now. Summary of understanding of seas and oceans. Peer marking of locations of seas and oceans. Feedback on vessel analysis. True/False quiz.  </a:t>
                      </a:r>
                    </a:p>
                  </a:txBody>
                  <a:tcPr marL="190500" marR="190500" marT="190500" marB="19050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05874596"/>
                  </a:ext>
                </a:extLst>
              </a:tr>
              <a:tr h="524174">
                <a:tc rowSpan="2">
                  <a:txBody>
                    <a:bodyPr/>
                    <a:lstStyle/>
                    <a:p>
                      <a:pPr algn="ctr">
                        <a:lnSpc>
                          <a:spcPts val="1680"/>
                        </a:lnSpc>
                      </a:pPr>
                      <a:r>
                        <a:rPr lang="en-US" sz="1100" b="1" dirty="0">
                          <a:solidFill>
                            <a:schemeClr val="bg1"/>
                          </a:solidFill>
                          <a:latin typeface="Arial"/>
                          <a:cs typeface="Arial"/>
                        </a:rPr>
                        <a:t>Key questions</a:t>
                      </a:r>
                      <a:endParaRPr lang="en-US" sz="1100" b="1" dirty="0">
                        <a:solidFill>
                          <a:schemeClr val="bg1"/>
                        </a:solidFill>
                        <a:latin typeface="Arial" panose="020B0604020202020204" pitchFamily="34" charset="0"/>
                        <a:cs typeface="Arial" panose="020B0604020202020204" pitchFamily="34" charset="0"/>
                      </a:endParaRPr>
                    </a:p>
                  </a:txBody>
                  <a:tcPr marL="190500" marR="190500" marT="190500" marB="1905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rowSpan="2">
                  <a:txBody>
                    <a:bodyPr/>
                    <a:lstStyle/>
                    <a:p>
                      <a:pPr marL="129540" lvl="1" indent="0" algn="ctr">
                        <a:lnSpc>
                          <a:spcPts val="1680"/>
                        </a:lnSpc>
                        <a:buFont typeface="Arial"/>
                        <a:buNone/>
                      </a:pPr>
                      <a:r>
                        <a:rPr lang="en-US" sz="1100" b="1" dirty="0">
                          <a:solidFill>
                            <a:schemeClr val="bg1"/>
                          </a:solidFill>
                          <a:latin typeface="Arial"/>
                          <a:cs typeface="Arial"/>
                        </a:rPr>
                        <a:t>Geographical terminology</a:t>
                      </a:r>
                      <a:endParaRPr lang="en-US" sz="1100" b="1" dirty="0">
                        <a:solidFill>
                          <a:schemeClr val="bg1"/>
                        </a:solidFill>
                        <a:latin typeface="Arial" panose="020B0604020202020204" pitchFamily="34" charset="0"/>
                        <a:cs typeface="Arial" panose="020B0604020202020204" pitchFamily="34" charset="0"/>
                      </a:endParaRPr>
                    </a:p>
                  </a:txBody>
                  <a:tcPr marL="190500" marR="190500" marT="190500" marB="1905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vMerge="1">
                  <a:txBody>
                    <a:bodyPr/>
                    <a:lstStyle/>
                    <a:p>
                      <a:endParaRPr lang="en-GB"/>
                    </a:p>
                  </a:txBody>
                  <a:tcPr/>
                </a:tc>
                <a:tc>
                  <a:txBody>
                    <a:bodyPr/>
                    <a:lstStyle/>
                    <a:p>
                      <a:pPr algn="ctr"/>
                      <a:r>
                        <a:rPr lang="en-US" sz="1100" b="1" dirty="0">
                          <a:solidFill>
                            <a:schemeClr val="bg1"/>
                          </a:solidFill>
                          <a:latin typeface="Arial" panose="020B0604020202020204" pitchFamily="34" charset="0"/>
                          <a:cs typeface="Arial" panose="020B0604020202020204" pitchFamily="34" charset="0"/>
                        </a:rPr>
                        <a:t>National Curriculum link</a:t>
                      </a:r>
                      <a:endParaRPr lang="en-GB" b="1" dirty="0">
                        <a:solidFill>
                          <a:schemeClr val="bg1"/>
                        </a:solidFill>
                        <a:latin typeface="Arial" panose="020B0604020202020204" pitchFamily="34" charset="0"/>
                        <a:cs typeface="Arial" panose="020B0604020202020204" pitchFamily="34" charset="0"/>
                      </a:endParaRPr>
                    </a:p>
                  </a:txBody>
                  <a:tcPr marL="190500" marR="190500" marT="190500" marB="1905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36856311"/>
                  </a:ext>
                </a:extLst>
              </a:tr>
              <a:tr h="0">
                <a:tc vMerge="1">
                  <a:txBody>
                    <a:bodyPr/>
                    <a:lstStyle/>
                    <a:p>
                      <a:pPr algn="ctr">
                        <a:lnSpc>
                          <a:spcPts val="1680"/>
                        </a:lnSpc>
                      </a:pPr>
                      <a:endParaRPr lang="en-US" sz="1100" b="1" dirty="0">
                        <a:solidFill>
                          <a:schemeClr val="bg1"/>
                        </a:solidFill>
                        <a:latin typeface="Arial" panose="020B0604020202020204" pitchFamily="34" charset="0"/>
                        <a:cs typeface="Arial" panose="020B0604020202020204" pitchFamily="34" charset="0"/>
                      </a:endParaRPr>
                    </a:p>
                  </a:txBody>
                  <a:tcPr marL="190500" marR="190500" marT="190500" marB="1905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vMerge="1">
                  <a:txBody>
                    <a:bodyPr/>
                    <a:lstStyle/>
                    <a:p>
                      <a:pPr marL="129541" lvl="1" indent="0" algn="ctr">
                        <a:lnSpc>
                          <a:spcPts val="1680"/>
                        </a:lnSpc>
                        <a:buFont typeface="Arial"/>
                        <a:buNone/>
                      </a:pPr>
                      <a:endParaRPr lang="en-US" sz="1100" b="1" dirty="0">
                        <a:solidFill>
                          <a:schemeClr val="bg1"/>
                        </a:solidFill>
                        <a:latin typeface="Arial" panose="020B0604020202020204" pitchFamily="34" charset="0"/>
                        <a:cs typeface="Arial" panose="020B0604020202020204" pitchFamily="34" charset="0"/>
                      </a:endParaRPr>
                    </a:p>
                  </a:txBody>
                  <a:tcPr marL="190500" marR="190500" marT="190500" marB="1905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vMerge="1">
                  <a:txBody>
                    <a:bodyPr/>
                    <a:lstStyle/>
                    <a:p>
                      <a:endParaRPr lang="en-GB"/>
                    </a:p>
                  </a:txBody>
                  <a:tcPr/>
                </a:tc>
                <a:tc rowSpan="2">
                  <a:txBody>
                    <a:bodyPr/>
                    <a:lstStyle/>
                    <a:p>
                      <a:pPr algn="l">
                        <a:lnSpc>
                          <a:spcPts val="1680"/>
                        </a:lnSpc>
                        <a:defRPr/>
                      </a:pPr>
                      <a:r>
                        <a:rPr lang="en-US" sz="1100" b="1" dirty="0">
                          <a:solidFill>
                            <a:schemeClr val="bg1"/>
                          </a:solidFill>
                          <a:latin typeface="Arial" panose="020B0604020202020204" pitchFamily="34" charset="0"/>
                          <a:cs typeface="Arial" panose="020B0604020202020204" pitchFamily="34" charset="0"/>
                        </a:rPr>
                        <a:t>KS2</a:t>
                      </a:r>
                    </a:p>
                    <a:p>
                      <a:pPr algn="l">
                        <a:lnSpc>
                          <a:spcPts val="1680"/>
                        </a:lnSpc>
                      </a:pPr>
                      <a:r>
                        <a:rPr lang="en-GB" sz="1100" dirty="0">
                          <a:solidFill>
                            <a:schemeClr val="bg1"/>
                          </a:solidFill>
                          <a:latin typeface="Arial" panose="020B0604020202020204" pitchFamily="34" charset="0"/>
                          <a:cs typeface="Arial" panose="020B0604020202020204" pitchFamily="34" charset="0"/>
                        </a:rPr>
                        <a:t>Identify the position and significance of latitude, longitude, Equator, Northern</a:t>
                      </a:r>
                    </a:p>
                    <a:p>
                      <a:pPr algn="l">
                        <a:lnSpc>
                          <a:spcPts val="1680"/>
                        </a:lnSpc>
                      </a:pPr>
                      <a:r>
                        <a:rPr lang="en-GB" sz="1100" dirty="0">
                          <a:solidFill>
                            <a:schemeClr val="bg1"/>
                          </a:solidFill>
                          <a:latin typeface="Arial" panose="020B0604020202020204" pitchFamily="34" charset="0"/>
                          <a:cs typeface="Arial" panose="020B0604020202020204" pitchFamily="34" charset="0"/>
                        </a:rPr>
                        <a:t>Hemisphere, Southern Hemisphere, the Tropics of Cancer and Capricorn, Arctic and</a:t>
                      </a:r>
                    </a:p>
                    <a:p>
                      <a:pPr algn="l">
                        <a:lnSpc>
                          <a:spcPts val="1680"/>
                        </a:lnSpc>
                      </a:pPr>
                      <a:r>
                        <a:rPr lang="en-GB" sz="1100" dirty="0">
                          <a:solidFill>
                            <a:schemeClr val="bg1"/>
                          </a:solidFill>
                          <a:latin typeface="Arial" panose="020B0604020202020204" pitchFamily="34" charset="0"/>
                          <a:cs typeface="Arial" panose="020B0604020202020204" pitchFamily="34" charset="0"/>
                        </a:rPr>
                        <a:t>Antarctic Circle, the Prime/Greenwich Meridian. </a:t>
                      </a:r>
                    </a:p>
                    <a:p>
                      <a:pPr algn="l">
                        <a:lnSpc>
                          <a:spcPts val="1680"/>
                        </a:lnSpc>
                      </a:pPr>
                      <a:r>
                        <a:rPr lang="en-GB" sz="1100" dirty="0">
                          <a:solidFill>
                            <a:schemeClr val="bg1"/>
                          </a:solidFill>
                          <a:latin typeface="Arial" panose="020B0604020202020204" pitchFamily="34" charset="0"/>
                          <a:cs typeface="Arial" panose="020B0604020202020204" pitchFamily="34" charset="0"/>
                        </a:rPr>
                        <a:t>Understand geographical similarities and differences</a:t>
                      </a:r>
                      <a:endParaRPr lang="en-US" sz="1100" dirty="0">
                        <a:solidFill>
                          <a:schemeClr val="bg1"/>
                        </a:solidFill>
                        <a:latin typeface="Arial" panose="020B0604020202020204" pitchFamily="34" charset="0"/>
                        <a:cs typeface="Arial" panose="020B0604020202020204" pitchFamily="34" charset="0"/>
                      </a:endParaRPr>
                    </a:p>
                    <a:p>
                      <a:pPr algn="l">
                        <a:lnSpc>
                          <a:spcPts val="1680"/>
                        </a:lnSpc>
                      </a:pPr>
                      <a:endParaRPr lang="en-US" sz="1100" dirty="0">
                        <a:solidFill>
                          <a:schemeClr val="bg1"/>
                        </a:solidFill>
                        <a:latin typeface="Arial" panose="020B0604020202020204" pitchFamily="34" charset="0"/>
                        <a:cs typeface="Arial" panose="020B0604020202020204" pitchFamily="34" charset="0"/>
                      </a:endParaRPr>
                    </a:p>
                    <a:p>
                      <a:pPr algn="l">
                        <a:lnSpc>
                          <a:spcPts val="1680"/>
                        </a:lnSpc>
                      </a:pPr>
                      <a:r>
                        <a:rPr lang="en-US" sz="1100" b="1" dirty="0">
                          <a:solidFill>
                            <a:schemeClr val="bg1"/>
                          </a:solidFill>
                          <a:latin typeface="Arial" panose="020B0604020202020204" pitchFamily="34" charset="0"/>
                          <a:cs typeface="Arial" panose="020B0604020202020204" pitchFamily="34" charset="0"/>
                        </a:rPr>
                        <a:t>KS3</a:t>
                      </a:r>
                    </a:p>
                    <a:p>
                      <a:pPr algn="l">
                        <a:lnSpc>
                          <a:spcPts val="1680"/>
                        </a:lnSpc>
                      </a:pPr>
                      <a:r>
                        <a:rPr lang="en-GB" sz="1100" dirty="0">
                          <a:solidFill>
                            <a:schemeClr val="bg1"/>
                          </a:solidFill>
                          <a:latin typeface="Arial" panose="020B0604020202020204" pitchFamily="34" charset="0"/>
                          <a:cs typeface="Arial" panose="020B0604020202020204" pitchFamily="34" charset="0"/>
                        </a:rPr>
                        <a:t>Understand geographical similarities, differences and links between places.</a:t>
                      </a:r>
                    </a:p>
                    <a:p>
                      <a:pPr algn="l">
                        <a:lnSpc>
                          <a:spcPts val="1680"/>
                        </a:lnSpc>
                      </a:pPr>
                      <a:r>
                        <a:rPr lang="en-GB" sz="1100" dirty="0">
                          <a:solidFill>
                            <a:schemeClr val="bg1"/>
                          </a:solidFill>
                          <a:latin typeface="Arial" panose="020B0604020202020204" pitchFamily="34" charset="0"/>
                          <a:cs typeface="Arial" panose="020B0604020202020204" pitchFamily="34" charset="0"/>
                        </a:rPr>
                        <a:t>Use Geographical Information Systems (GIS) to view, analyse and interpret places and data. </a:t>
                      </a:r>
                    </a:p>
                  </a:txBody>
                  <a:tcPr marL="190500" marR="190500" marT="190500" marB="19050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932449595"/>
                  </a:ext>
                </a:extLst>
              </a:tr>
              <a:tr h="2611832">
                <a:tc>
                  <a:txBody>
                    <a:bodyPr/>
                    <a:lstStyle/>
                    <a:p>
                      <a:pPr marL="171450" indent="-171450" algn="l">
                        <a:lnSpc>
                          <a:spcPts val="1680"/>
                        </a:lnSpc>
                        <a:buFont typeface="Arial" panose="020B0604020202020204" pitchFamily="34" charset="0"/>
                        <a:buChar char="•"/>
                        <a:defRPr/>
                      </a:pPr>
                      <a:r>
                        <a:rPr lang="en-US" sz="1100" dirty="0">
                          <a:solidFill>
                            <a:schemeClr val="bg1"/>
                          </a:solidFill>
                          <a:latin typeface="Arial" panose="020B0604020202020204" pitchFamily="34" charset="0"/>
                          <a:cs typeface="Arial" panose="020B0604020202020204" pitchFamily="34" charset="0"/>
                        </a:rPr>
                        <a:t>What do you already know about the  ocean? </a:t>
                      </a:r>
                    </a:p>
                    <a:p>
                      <a:pPr marL="171450" indent="-171450" algn="l">
                        <a:lnSpc>
                          <a:spcPts val="1680"/>
                        </a:lnSpc>
                        <a:buFont typeface="Arial" panose="020B0604020202020204" pitchFamily="34" charset="0"/>
                        <a:buChar char="•"/>
                        <a:defRPr/>
                      </a:pPr>
                      <a:r>
                        <a:rPr lang="en-US" sz="1100" dirty="0">
                          <a:solidFill>
                            <a:schemeClr val="bg1"/>
                          </a:solidFill>
                          <a:latin typeface="Arial" panose="020B0604020202020204" pitchFamily="34" charset="0"/>
                          <a:cs typeface="Arial" panose="020B0604020202020204" pitchFamily="34" charset="0"/>
                        </a:rPr>
                        <a:t>What type of creatures could you find there? </a:t>
                      </a:r>
                    </a:p>
                    <a:p>
                      <a:pPr marL="171450" indent="-171450" algn="l">
                        <a:lnSpc>
                          <a:spcPts val="1680"/>
                        </a:lnSpc>
                        <a:buFont typeface="Arial" panose="020B0604020202020204" pitchFamily="34" charset="0"/>
                        <a:buChar char="•"/>
                        <a:defRPr/>
                      </a:pPr>
                      <a:r>
                        <a:rPr lang="en-US" sz="1100" dirty="0">
                          <a:solidFill>
                            <a:schemeClr val="bg1"/>
                          </a:solidFill>
                          <a:latin typeface="Arial" panose="020B0604020202020204" pitchFamily="34" charset="0"/>
                          <a:cs typeface="Arial" panose="020B0604020202020204" pitchFamily="34" charset="0"/>
                        </a:rPr>
                        <a:t>How do you think we are connected to the ocean? </a:t>
                      </a:r>
                    </a:p>
                    <a:p>
                      <a:pPr marL="171450" indent="-171450" algn="l">
                        <a:lnSpc>
                          <a:spcPts val="1680"/>
                        </a:lnSpc>
                        <a:buFont typeface="Arial" panose="020B0604020202020204" pitchFamily="34" charset="0"/>
                        <a:buChar char="•"/>
                        <a:defRPr/>
                      </a:pPr>
                      <a:r>
                        <a:rPr lang="en-US" sz="1100" dirty="0">
                          <a:solidFill>
                            <a:schemeClr val="bg1"/>
                          </a:solidFill>
                          <a:latin typeface="Arial" panose="020B0604020202020204" pitchFamily="34" charset="0"/>
                          <a:cs typeface="Arial" panose="020B0604020202020204" pitchFamily="34" charset="0"/>
                        </a:rPr>
                        <a:t>How have you experienced the ocean? </a:t>
                      </a:r>
                    </a:p>
                    <a:p>
                      <a:pPr marL="171450" indent="-171450" algn="l">
                        <a:lnSpc>
                          <a:spcPts val="1680"/>
                        </a:lnSpc>
                        <a:buFont typeface="Arial" panose="020B0604020202020204" pitchFamily="34" charset="0"/>
                        <a:buChar char="•"/>
                        <a:defRPr/>
                      </a:pPr>
                      <a:r>
                        <a:rPr lang="en-US" sz="1100" dirty="0">
                          <a:solidFill>
                            <a:schemeClr val="bg1"/>
                          </a:solidFill>
                          <a:latin typeface="Arial" panose="020B0604020202020204" pitchFamily="34" charset="0"/>
                          <a:cs typeface="Arial" panose="020B0604020202020204" pitchFamily="34" charset="0"/>
                        </a:rPr>
                        <a:t>What makes these places similar / different? </a:t>
                      </a:r>
                    </a:p>
                    <a:p>
                      <a:pPr marL="171450" indent="-171450" algn="l">
                        <a:lnSpc>
                          <a:spcPts val="1680"/>
                        </a:lnSpc>
                        <a:buFont typeface="Arial" panose="020B0604020202020204" pitchFamily="34" charset="0"/>
                        <a:buChar char="•"/>
                        <a:defRPr/>
                      </a:pPr>
                      <a:r>
                        <a:rPr lang="en-US" sz="1100" dirty="0">
                          <a:solidFill>
                            <a:schemeClr val="bg1"/>
                          </a:solidFill>
                          <a:latin typeface="Arial" panose="020B0604020202020204" pitchFamily="34" charset="0"/>
                          <a:cs typeface="Arial" panose="020B0604020202020204" pitchFamily="34" charset="0"/>
                        </a:rPr>
                        <a:t>What is the difference between the sea and an ocean? </a:t>
                      </a:r>
                    </a:p>
                    <a:p>
                      <a:pPr marL="171450" indent="-171450" algn="l">
                        <a:lnSpc>
                          <a:spcPts val="1680"/>
                        </a:lnSpc>
                        <a:buFont typeface="Arial" panose="020B0604020202020204" pitchFamily="34" charset="0"/>
                        <a:buChar char="•"/>
                        <a:defRPr/>
                      </a:pPr>
                      <a:r>
                        <a:rPr lang="en-US" sz="1100" dirty="0">
                          <a:solidFill>
                            <a:schemeClr val="bg1"/>
                          </a:solidFill>
                          <a:latin typeface="Arial" panose="020B0604020202020204" pitchFamily="34" charset="0"/>
                          <a:cs typeface="Arial" panose="020B0604020202020204" pitchFamily="34" charset="0"/>
                        </a:rPr>
                        <a:t>What are the main lines of longitude/latitude? </a:t>
                      </a:r>
                    </a:p>
                    <a:p>
                      <a:pPr marL="171450" indent="-171450" algn="l">
                        <a:lnSpc>
                          <a:spcPts val="1680"/>
                        </a:lnSpc>
                        <a:buFont typeface="Arial" panose="020B0604020202020204" pitchFamily="34" charset="0"/>
                        <a:buChar char="•"/>
                        <a:defRPr/>
                      </a:pPr>
                      <a:r>
                        <a:rPr lang="en-US" sz="1100" dirty="0">
                          <a:solidFill>
                            <a:schemeClr val="bg1"/>
                          </a:solidFill>
                          <a:latin typeface="Arial" panose="020B0604020202020204" pitchFamily="34" charset="0"/>
                          <a:cs typeface="Arial" panose="020B0604020202020204" pitchFamily="34" charset="0"/>
                        </a:rPr>
                        <a:t>Why are these lines (and others) important?</a:t>
                      </a:r>
                    </a:p>
                    <a:p>
                      <a:pPr marL="171450" indent="-171450" algn="l">
                        <a:lnSpc>
                          <a:spcPts val="1680"/>
                        </a:lnSpc>
                        <a:buFont typeface="Arial" panose="020B0604020202020204" pitchFamily="34" charset="0"/>
                        <a:buChar char="•"/>
                        <a:defRPr/>
                      </a:pPr>
                      <a:r>
                        <a:rPr lang="en-US" sz="1100" dirty="0">
                          <a:solidFill>
                            <a:schemeClr val="bg1"/>
                          </a:solidFill>
                          <a:latin typeface="Arial" panose="020B0604020202020204" pitchFamily="34" charset="0"/>
                          <a:cs typeface="Arial" panose="020B0604020202020204" pitchFamily="34" charset="0"/>
                        </a:rPr>
                        <a:t>How do you use coordinates to locate places on a map? </a:t>
                      </a:r>
                      <a:endParaRPr lang="en-GB" dirty="0"/>
                    </a:p>
                  </a:txBody>
                  <a:tcPr marL="190500" marR="190500" marT="190500" marB="19050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259083" lvl="1" indent="-129542" algn="l">
                        <a:lnSpc>
                          <a:spcPts val="1680"/>
                        </a:lnSpc>
                        <a:buFont typeface="Arial"/>
                        <a:buChar char="•"/>
                        <a:defRPr/>
                      </a:pPr>
                      <a:r>
                        <a:rPr lang="en-US" sz="1100" dirty="0">
                          <a:solidFill>
                            <a:schemeClr val="bg1"/>
                          </a:solidFill>
                          <a:latin typeface="Arial" panose="020B0604020202020204" pitchFamily="34" charset="0"/>
                          <a:cs typeface="Arial" panose="020B0604020202020204" pitchFamily="34" charset="0"/>
                        </a:rPr>
                        <a:t>Sea</a:t>
                      </a:r>
                    </a:p>
                    <a:p>
                      <a:pPr marL="259083" lvl="1" indent="-129542" algn="l">
                        <a:lnSpc>
                          <a:spcPts val="1680"/>
                        </a:lnSpc>
                        <a:buFont typeface="Arial"/>
                        <a:buChar char="•"/>
                      </a:pPr>
                      <a:r>
                        <a:rPr lang="en-US" sz="1100" dirty="0">
                          <a:solidFill>
                            <a:schemeClr val="bg1"/>
                          </a:solidFill>
                          <a:latin typeface="Arial" panose="020B0604020202020204" pitchFamily="34" charset="0"/>
                          <a:cs typeface="Arial" panose="020B0604020202020204" pitchFamily="34" charset="0"/>
                        </a:rPr>
                        <a:t>Ocean</a:t>
                      </a:r>
                    </a:p>
                    <a:p>
                      <a:pPr marL="259083" lvl="1" indent="-129542" algn="l">
                        <a:lnSpc>
                          <a:spcPts val="1680"/>
                        </a:lnSpc>
                        <a:buFont typeface="Arial"/>
                        <a:buChar char="•"/>
                      </a:pPr>
                      <a:r>
                        <a:rPr lang="en-US" sz="1100" dirty="0">
                          <a:solidFill>
                            <a:schemeClr val="bg1"/>
                          </a:solidFill>
                          <a:latin typeface="Arial" panose="020B0604020202020204" pitchFamily="34" charset="0"/>
                          <a:cs typeface="Arial" panose="020B0604020202020204" pitchFamily="34" charset="0"/>
                        </a:rPr>
                        <a:t>Marine Life</a:t>
                      </a:r>
                    </a:p>
                    <a:p>
                      <a:pPr marL="259083" lvl="1" indent="-129542" algn="l">
                        <a:lnSpc>
                          <a:spcPts val="1680"/>
                        </a:lnSpc>
                        <a:buFont typeface="Arial"/>
                        <a:buChar char="•"/>
                      </a:pPr>
                      <a:r>
                        <a:rPr lang="en-US" sz="1100" dirty="0">
                          <a:solidFill>
                            <a:schemeClr val="bg1"/>
                          </a:solidFill>
                          <a:latin typeface="Arial" panose="020B0604020202020204" pitchFamily="34" charset="0"/>
                          <a:cs typeface="Arial" panose="020B0604020202020204" pitchFamily="34" charset="0"/>
                        </a:rPr>
                        <a:t>Longitude</a:t>
                      </a:r>
                    </a:p>
                    <a:p>
                      <a:pPr marL="259083" lvl="1" indent="-129542" algn="l">
                        <a:lnSpc>
                          <a:spcPts val="1680"/>
                        </a:lnSpc>
                        <a:buFont typeface="Arial"/>
                        <a:buChar char="•"/>
                      </a:pPr>
                      <a:r>
                        <a:rPr lang="en-US" sz="1100" dirty="0">
                          <a:solidFill>
                            <a:schemeClr val="bg1"/>
                          </a:solidFill>
                          <a:latin typeface="Arial" panose="020B0604020202020204" pitchFamily="34" charset="0"/>
                          <a:cs typeface="Arial" panose="020B0604020202020204" pitchFamily="34" charset="0"/>
                        </a:rPr>
                        <a:t>Latitude</a:t>
                      </a:r>
                    </a:p>
                    <a:p>
                      <a:pPr marL="259083" lvl="1" indent="-129542" algn="l">
                        <a:lnSpc>
                          <a:spcPts val="1680"/>
                        </a:lnSpc>
                        <a:buFont typeface="Arial"/>
                        <a:buChar char="•"/>
                      </a:pPr>
                      <a:r>
                        <a:rPr lang="en-US" sz="1100" dirty="0">
                          <a:solidFill>
                            <a:schemeClr val="bg1"/>
                          </a:solidFill>
                          <a:latin typeface="Arial" panose="020B0604020202020204" pitchFamily="34" charset="0"/>
                          <a:cs typeface="Arial" panose="020B0604020202020204" pitchFamily="34" charset="0"/>
                        </a:rPr>
                        <a:t>Coastline</a:t>
                      </a:r>
                    </a:p>
                    <a:p>
                      <a:pPr marL="259083" lvl="1" indent="-129542" algn="l">
                        <a:lnSpc>
                          <a:spcPts val="1680"/>
                        </a:lnSpc>
                        <a:buFont typeface="Arial"/>
                        <a:buChar char="•"/>
                      </a:pPr>
                      <a:r>
                        <a:rPr lang="en-US" sz="1100" dirty="0">
                          <a:solidFill>
                            <a:schemeClr val="bg1"/>
                          </a:solidFill>
                          <a:latin typeface="Arial" panose="020B0604020202020204" pitchFamily="34" charset="0"/>
                          <a:cs typeface="Arial" panose="020B0604020202020204" pitchFamily="34" charset="0"/>
                        </a:rPr>
                        <a:t>Equator</a:t>
                      </a:r>
                    </a:p>
                    <a:p>
                      <a:pPr marL="259083" lvl="1" indent="-129542" algn="l">
                        <a:lnSpc>
                          <a:spcPts val="1680"/>
                        </a:lnSpc>
                        <a:buFont typeface="Arial"/>
                        <a:buChar char="•"/>
                      </a:pPr>
                      <a:r>
                        <a:rPr lang="en-US" sz="1100" dirty="0">
                          <a:solidFill>
                            <a:schemeClr val="bg1"/>
                          </a:solidFill>
                          <a:latin typeface="Arial" panose="020B0604020202020204" pitchFamily="34" charset="0"/>
                          <a:cs typeface="Arial" panose="020B0604020202020204" pitchFamily="34" charset="0"/>
                        </a:rPr>
                        <a:t>Greenwich Meridian</a:t>
                      </a:r>
                    </a:p>
                    <a:p>
                      <a:pPr marL="259083" lvl="1" indent="-129542" algn="l">
                        <a:lnSpc>
                          <a:spcPts val="1680"/>
                        </a:lnSpc>
                        <a:buFont typeface="Arial"/>
                        <a:buChar char="•"/>
                      </a:pPr>
                      <a:r>
                        <a:rPr lang="en-US" sz="1100" dirty="0">
                          <a:solidFill>
                            <a:schemeClr val="bg1"/>
                          </a:solidFill>
                          <a:latin typeface="Arial" panose="020B0604020202020204" pitchFamily="34" charset="0"/>
                          <a:cs typeface="Arial" panose="020B0604020202020204" pitchFamily="34" charset="0"/>
                        </a:rPr>
                        <a:t>Arctic and Antarctic Circle </a:t>
                      </a:r>
                    </a:p>
                    <a:p>
                      <a:pPr marL="259083" lvl="1" indent="-129542" algn="l">
                        <a:lnSpc>
                          <a:spcPts val="1680"/>
                        </a:lnSpc>
                        <a:buFont typeface="Arial"/>
                        <a:buChar char="•"/>
                      </a:pPr>
                      <a:r>
                        <a:rPr lang="en-US" sz="1100" dirty="0">
                          <a:solidFill>
                            <a:schemeClr val="bg1"/>
                          </a:solidFill>
                          <a:latin typeface="Arial" panose="020B0604020202020204" pitchFamily="34" charset="0"/>
                          <a:cs typeface="Arial" panose="020B0604020202020204" pitchFamily="34" charset="0"/>
                        </a:rPr>
                        <a:t>Tropics of Cancer and Capricorn</a:t>
                      </a:r>
                      <a:endParaRPr lang="en-GB" dirty="0"/>
                    </a:p>
                  </a:txBody>
                  <a:tcPr marL="190500" marR="190500" marT="190500" marB="19050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vMerge="1">
                  <a:txBody>
                    <a:bodyPr/>
                    <a:lstStyle/>
                    <a:p>
                      <a:endParaRPr lang="en-GB"/>
                    </a:p>
                  </a:txBody>
                  <a:tcPr/>
                </a:tc>
                <a:tc vMerge="1">
                  <a:txBody>
                    <a:bodyPr/>
                    <a:lstStyle/>
                    <a:p>
                      <a:pPr algn="ctr"/>
                      <a:endParaRPr lang="en-GB" b="1" dirty="0">
                        <a:solidFill>
                          <a:schemeClr val="bg1"/>
                        </a:solidFill>
                        <a:latin typeface="Arial" panose="020B0604020202020204" pitchFamily="34" charset="0"/>
                        <a:cs typeface="Arial" panose="020B0604020202020204" pitchFamily="34" charset="0"/>
                      </a:endParaRPr>
                    </a:p>
                  </a:txBody>
                  <a:tcPr marL="190500" marR="190500" marT="190500" marB="1905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873640249"/>
                  </a:ext>
                </a:extLst>
              </a:tr>
            </a:tbl>
          </a:graphicData>
        </a:graphic>
      </p:graphicFrame>
      <p:sp>
        <p:nvSpPr>
          <p:cNvPr id="3" name="Freeform 3"/>
          <p:cNvSpPr/>
          <p:nvPr/>
        </p:nvSpPr>
        <p:spPr>
          <a:xfrm>
            <a:off x="206229" y="223208"/>
            <a:ext cx="2308371" cy="1121619"/>
          </a:xfrm>
          <a:custGeom>
            <a:avLst/>
            <a:gdLst/>
            <a:ahLst/>
            <a:cxnLst/>
            <a:rect l="l" t="t" r="r" b="b"/>
            <a:pathLst>
              <a:path w="2959807" h="1478338">
                <a:moveTo>
                  <a:pt x="0" y="0"/>
                </a:moveTo>
                <a:lnTo>
                  <a:pt x="2959807" y="0"/>
                </a:lnTo>
                <a:lnTo>
                  <a:pt x="2959807" y="1478338"/>
                </a:lnTo>
                <a:lnTo>
                  <a:pt x="0" y="1478338"/>
                </a:lnTo>
                <a:lnTo>
                  <a:pt x="0" y="0"/>
                </a:lnTo>
                <a:close/>
              </a:path>
            </a:pathLst>
          </a:custGeom>
          <a:blipFill>
            <a:blip r:embed="rId5"/>
            <a:stretch>
              <a:fillRect/>
            </a:stretch>
          </a:blipFill>
        </p:spPr>
        <p:txBody>
          <a:bodyPr/>
          <a:lstStyle/>
          <a:p>
            <a:endParaRPr lang="en-GB"/>
          </a:p>
        </p:txBody>
      </p:sp>
      <p:sp>
        <p:nvSpPr>
          <p:cNvPr id="4" name="Freeform 4"/>
          <p:cNvSpPr/>
          <p:nvPr/>
        </p:nvSpPr>
        <p:spPr>
          <a:xfrm>
            <a:off x="16388473" y="240631"/>
            <a:ext cx="1670927" cy="1092869"/>
          </a:xfrm>
          <a:custGeom>
            <a:avLst/>
            <a:gdLst/>
            <a:ahLst/>
            <a:cxnLst/>
            <a:rect l="l" t="t" r="r" b="b"/>
            <a:pathLst>
              <a:path w="2183992" h="1478338">
                <a:moveTo>
                  <a:pt x="0" y="0"/>
                </a:moveTo>
                <a:lnTo>
                  <a:pt x="2183992" y="0"/>
                </a:lnTo>
                <a:lnTo>
                  <a:pt x="2183992" y="1478338"/>
                </a:lnTo>
                <a:lnTo>
                  <a:pt x="0" y="1478338"/>
                </a:lnTo>
                <a:lnTo>
                  <a:pt x="0" y="0"/>
                </a:lnTo>
                <a:close/>
              </a:path>
            </a:pathLst>
          </a:custGeom>
          <a:blipFill>
            <a:blip r:embed="rId6"/>
            <a:stretch>
              <a:fillRect b="-4708"/>
            </a:stretch>
          </a:blipFill>
        </p:spPr>
        <p:txBody>
          <a:bodyPr/>
          <a:lstStyle/>
          <a:p>
            <a:endParaRPr lang="en-GB"/>
          </a:p>
        </p:txBody>
      </p:sp>
      <p:sp>
        <p:nvSpPr>
          <p:cNvPr id="7" name="TextBox 7"/>
          <p:cNvSpPr txBox="1"/>
          <p:nvPr/>
        </p:nvSpPr>
        <p:spPr>
          <a:xfrm>
            <a:off x="6985054" y="958357"/>
            <a:ext cx="4317891" cy="327718"/>
          </a:xfrm>
          <a:prstGeom prst="rect">
            <a:avLst/>
          </a:prstGeom>
        </p:spPr>
        <p:txBody>
          <a:bodyPr wrap="square" lIns="0" tIns="0" rIns="0" bIns="0" rtlCol="0" anchor="t">
            <a:spAutoFit/>
          </a:bodyPr>
          <a:lstStyle/>
          <a:p>
            <a:pPr algn="ctr">
              <a:lnSpc>
                <a:spcPts val="2800"/>
              </a:lnSpc>
            </a:pPr>
            <a:r>
              <a:rPr lang="en-US" sz="2000" dirty="0">
                <a:solidFill>
                  <a:srgbClr val="FFFFFF"/>
                </a:solidFill>
                <a:latin typeface="Arial Bold"/>
              </a:rPr>
              <a:t>Lesson 1: </a:t>
            </a:r>
            <a:r>
              <a:rPr lang="en-US" sz="2000" dirty="0">
                <a:solidFill>
                  <a:srgbClr val="FFFFFF"/>
                </a:solidFill>
                <a:latin typeface="Arial" panose="020B0604020202020204" pitchFamily="34" charset="0"/>
                <a:cs typeface="Arial" panose="020B0604020202020204" pitchFamily="34" charset="0"/>
              </a:rPr>
              <a:t>D</a:t>
            </a:r>
            <a:r>
              <a:rPr lang="en-US" sz="2000" dirty="0">
                <a:solidFill>
                  <a:srgbClr val="FFFFFF"/>
                </a:solidFill>
                <a:latin typeface="Arial"/>
              </a:rPr>
              <a:t>iving into our oceans </a:t>
            </a:r>
          </a:p>
        </p:txBody>
      </p:sp>
      <p:sp>
        <p:nvSpPr>
          <p:cNvPr id="8" name="TextBox 8"/>
          <p:cNvSpPr txBox="1"/>
          <p:nvPr/>
        </p:nvSpPr>
        <p:spPr>
          <a:xfrm>
            <a:off x="6629400" y="240631"/>
            <a:ext cx="5029200" cy="653897"/>
          </a:xfrm>
          <a:prstGeom prst="rect">
            <a:avLst/>
          </a:prstGeom>
        </p:spPr>
        <p:txBody>
          <a:bodyPr wrap="square" lIns="0" tIns="0" rIns="0" bIns="0" rtlCol="0" anchor="t">
            <a:spAutoFit/>
          </a:bodyPr>
          <a:lstStyle/>
          <a:p>
            <a:pPr algn="ctr">
              <a:lnSpc>
                <a:spcPts val="5599"/>
              </a:lnSpc>
            </a:pPr>
            <a:r>
              <a:rPr lang="en-US" sz="3500" b="1" dirty="0">
                <a:solidFill>
                  <a:srgbClr val="FFFFFF"/>
                </a:solidFill>
                <a:latin typeface="Arial Bold"/>
              </a:rPr>
              <a:t>I CAN SEE THE SEA!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32D59"/>
        </a:solidFill>
        <a:effectLst/>
      </p:bgPr>
    </p:bg>
    <p:spTree>
      <p:nvGrpSpPr>
        <p:cNvPr id="1" name=""/>
        <p:cNvGrpSpPr/>
        <p:nvPr/>
      </p:nvGrpSpPr>
      <p:grpSpPr>
        <a:xfrm>
          <a:off x="0" y="0"/>
          <a:ext cx="0" cy="0"/>
          <a:chOff x="0" y="0"/>
          <a:chExt cx="0" cy="0"/>
        </a:xfrm>
      </p:grpSpPr>
      <p:sp>
        <p:nvSpPr>
          <p:cNvPr id="4" name="TextBox 4"/>
          <p:cNvSpPr txBox="1"/>
          <p:nvPr/>
        </p:nvSpPr>
        <p:spPr>
          <a:xfrm>
            <a:off x="2743200" y="946878"/>
            <a:ext cx="12801600" cy="686791"/>
          </a:xfrm>
          <a:prstGeom prst="rect">
            <a:avLst/>
          </a:prstGeom>
        </p:spPr>
        <p:txBody>
          <a:bodyPr wrap="square" lIns="0" tIns="0" rIns="0" bIns="0" rtlCol="0" anchor="t">
            <a:spAutoFit/>
          </a:bodyPr>
          <a:lstStyle/>
          <a:p>
            <a:pPr algn="ctr">
              <a:lnSpc>
                <a:spcPts val="2800"/>
              </a:lnSpc>
            </a:pPr>
            <a:r>
              <a:rPr lang="en-GB" sz="2000" dirty="0">
                <a:solidFill>
                  <a:srgbClr val="FFFFFF"/>
                </a:solidFill>
                <a:latin typeface="Arial Bold"/>
              </a:rPr>
              <a:t>Lesson 2: </a:t>
            </a:r>
            <a:r>
              <a:rPr lang="en-GB" sz="2000" dirty="0">
                <a:solidFill>
                  <a:srgbClr val="FFFFFF"/>
                </a:solidFill>
                <a:latin typeface="Arial"/>
              </a:rPr>
              <a:t>It’s all part of the system</a:t>
            </a:r>
          </a:p>
          <a:p>
            <a:pPr algn="ctr">
              <a:lnSpc>
                <a:spcPts val="2800"/>
              </a:lnSpc>
            </a:pPr>
            <a:r>
              <a:rPr lang="en-GB" sz="1400" dirty="0">
                <a:solidFill>
                  <a:srgbClr val="FFFFFF"/>
                </a:solidFill>
                <a:latin typeface="Arial"/>
              </a:rPr>
              <a:t>NOTE: There are a lot of activities in this lesson. They can be extended into two lessons if you want more time or removed depending on your class's needs</a:t>
            </a:r>
            <a:r>
              <a:rPr lang="en-GB" sz="2000" dirty="0">
                <a:solidFill>
                  <a:srgbClr val="FFFFFF"/>
                </a:solidFill>
                <a:latin typeface="Arial"/>
              </a:rPr>
              <a:t>.  </a:t>
            </a:r>
          </a:p>
        </p:txBody>
      </p:sp>
      <p:sp>
        <p:nvSpPr>
          <p:cNvPr id="5" name="TextBox 5"/>
          <p:cNvSpPr txBox="1"/>
          <p:nvPr/>
        </p:nvSpPr>
        <p:spPr>
          <a:xfrm>
            <a:off x="6397666" y="267329"/>
            <a:ext cx="5489534" cy="643702"/>
          </a:xfrm>
          <a:prstGeom prst="rect">
            <a:avLst/>
          </a:prstGeom>
        </p:spPr>
        <p:txBody>
          <a:bodyPr wrap="square" lIns="0" tIns="0" rIns="0" bIns="0" rtlCol="0" anchor="t">
            <a:spAutoFit/>
          </a:bodyPr>
          <a:lstStyle/>
          <a:p>
            <a:pPr algn="ctr">
              <a:lnSpc>
                <a:spcPts val="5599"/>
              </a:lnSpc>
            </a:pPr>
            <a:r>
              <a:rPr lang="en-US" sz="3500" dirty="0">
                <a:solidFill>
                  <a:srgbClr val="FFFFFF"/>
                </a:solidFill>
                <a:latin typeface="Arial Bold"/>
              </a:rPr>
              <a:t>I CAN SEE THE SEA!</a:t>
            </a:r>
          </a:p>
        </p:txBody>
      </p:sp>
      <p:graphicFrame>
        <p:nvGraphicFramePr>
          <p:cNvPr id="7" name="Table 7"/>
          <p:cNvGraphicFramePr>
            <a:graphicFrameLocks noGrp="1"/>
          </p:cNvGraphicFramePr>
          <p:nvPr>
            <p:extLst>
              <p:ext uri="{D42A27DB-BD31-4B8C-83A1-F6EECF244321}">
                <p14:modId xmlns:p14="http://schemas.microsoft.com/office/powerpoint/2010/main" val="3505282743"/>
              </p:ext>
            </p:extLst>
          </p:nvPr>
        </p:nvGraphicFramePr>
        <p:xfrm>
          <a:off x="228600" y="1709770"/>
          <a:ext cx="17949957" cy="8490078"/>
        </p:xfrm>
        <a:graphic>
          <a:graphicData uri="http://schemas.openxmlformats.org/drawingml/2006/table">
            <a:tbl>
              <a:tblPr>
                <a:tableStyleId>{5940675A-B579-460E-94D1-54222C63F5DA}</a:tableStyleId>
              </a:tblPr>
              <a:tblGrid>
                <a:gridCol w="6291357">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5410200">
                  <a:extLst>
                    <a:ext uri="{9D8B030D-6E8A-4147-A177-3AD203B41FA5}">
                      <a16:colId xmlns:a16="http://schemas.microsoft.com/office/drawing/2014/main" val="20002"/>
                    </a:ext>
                  </a:extLst>
                </a:gridCol>
                <a:gridCol w="3962400">
                  <a:extLst>
                    <a:ext uri="{9D8B030D-6E8A-4147-A177-3AD203B41FA5}">
                      <a16:colId xmlns:a16="http://schemas.microsoft.com/office/drawing/2014/main" val="20003"/>
                    </a:ext>
                  </a:extLst>
                </a:gridCol>
              </a:tblGrid>
              <a:tr h="549433">
                <a:tc>
                  <a:txBody>
                    <a:bodyPr/>
                    <a:lstStyle/>
                    <a:p>
                      <a:pPr algn="ctr">
                        <a:lnSpc>
                          <a:spcPts val="1680"/>
                        </a:lnSpc>
                        <a:defRPr/>
                      </a:pPr>
                      <a:r>
                        <a:rPr lang="en-US" sz="1100" b="1" dirty="0">
                          <a:solidFill>
                            <a:srgbClr val="FFFFFF"/>
                          </a:solidFill>
                          <a:latin typeface="Arial" panose="020B0604020202020204" pitchFamily="34" charset="0"/>
                          <a:cs typeface="Arial" panose="020B0604020202020204" pitchFamily="34" charset="0"/>
                        </a:rPr>
                        <a:t>Learning goals &amp; outcomes</a:t>
                      </a:r>
                      <a:endParaRPr lang="en-US" sz="1100" b="1" dirty="0">
                        <a:latin typeface="Arial" panose="020B0604020202020204" pitchFamily="34" charset="0"/>
                        <a:cs typeface="Arial" panose="020B0604020202020204" pitchFamily="34" charset="0"/>
                      </a:endParaRPr>
                    </a:p>
                  </a:txBody>
                  <a:tcPr marL="190500" marR="190500" marT="190500" marB="1905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lnSpc>
                          <a:spcPts val="1680"/>
                        </a:lnSpc>
                        <a:defRPr/>
                      </a:pPr>
                      <a:r>
                        <a:rPr lang="en-US" sz="1100" b="1" dirty="0">
                          <a:solidFill>
                            <a:srgbClr val="FFFFFF"/>
                          </a:solidFill>
                          <a:latin typeface="Arial" panose="020B0604020202020204" pitchFamily="34" charset="0"/>
                          <a:cs typeface="Arial" panose="020B0604020202020204" pitchFamily="34" charset="0"/>
                        </a:rPr>
                        <a:t>Resources</a:t>
                      </a:r>
                      <a:endParaRPr lang="en-US" sz="1100" b="1" dirty="0">
                        <a:latin typeface="Arial" panose="020B0604020202020204" pitchFamily="34" charset="0"/>
                        <a:cs typeface="Arial" panose="020B0604020202020204" pitchFamily="34" charset="0"/>
                      </a:endParaRPr>
                    </a:p>
                  </a:txBody>
                  <a:tcPr marL="190500" marR="190500" marT="190500" marB="1905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ts val="1680"/>
                        </a:lnSpc>
                        <a:defRPr/>
                      </a:pPr>
                      <a:r>
                        <a:rPr lang="en-US" sz="1100" b="1" dirty="0">
                          <a:solidFill>
                            <a:srgbClr val="FFFFFF"/>
                          </a:solidFill>
                          <a:latin typeface="Arial" panose="020B0604020202020204" pitchFamily="34" charset="0"/>
                          <a:cs typeface="Arial" panose="020B0604020202020204" pitchFamily="34" charset="0"/>
                        </a:rPr>
                        <a:t>Suggested learning activities</a:t>
                      </a:r>
                      <a:endParaRPr lang="en-US" sz="1100" b="1" dirty="0">
                        <a:latin typeface="Arial" panose="020B0604020202020204" pitchFamily="34" charset="0"/>
                        <a:cs typeface="Arial" panose="020B0604020202020204" pitchFamily="34" charset="0"/>
                      </a:endParaRPr>
                    </a:p>
                  </a:txBody>
                  <a:tcPr marL="190500" marR="190500" marT="190500" marB="1905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lnSpc>
                          <a:spcPts val="1680"/>
                        </a:lnSpc>
                        <a:defRPr/>
                      </a:pPr>
                      <a:r>
                        <a:rPr lang="en-US" sz="1100" b="1" dirty="0">
                          <a:solidFill>
                            <a:srgbClr val="FFFFFF"/>
                          </a:solidFill>
                          <a:latin typeface="Arial" panose="020B0604020202020204" pitchFamily="34" charset="0"/>
                          <a:cs typeface="Arial" panose="020B0604020202020204" pitchFamily="34" charset="0"/>
                        </a:rPr>
                        <a:t>SMSC</a:t>
                      </a:r>
                      <a:endParaRPr lang="en-US" sz="1100" b="1" dirty="0">
                        <a:latin typeface="Arial" panose="020B0604020202020204" pitchFamily="34" charset="0"/>
                        <a:cs typeface="Arial" panose="020B0604020202020204" pitchFamily="34" charset="0"/>
                      </a:endParaRPr>
                    </a:p>
                  </a:txBody>
                  <a:tcPr marL="190500" marR="190500" marT="190500" marB="1905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0"/>
                  </a:ext>
                </a:extLst>
              </a:tr>
              <a:tr h="3026159">
                <a:tc rowSpan="4">
                  <a:txBody>
                    <a:bodyPr/>
                    <a:lstStyle/>
                    <a:p>
                      <a:pPr algn="l">
                        <a:lnSpc>
                          <a:spcPts val="1680"/>
                        </a:lnSpc>
                        <a:defRPr/>
                      </a:pPr>
                      <a:r>
                        <a:rPr lang="en-GB" sz="1100" b="1" noProof="0" dirty="0">
                          <a:solidFill>
                            <a:srgbClr val="FFFFFF"/>
                          </a:solidFill>
                          <a:latin typeface="Arial" panose="020B0604020202020204" pitchFamily="34" charset="0"/>
                          <a:cs typeface="Arial" panose="020B0604020202020204" pitchFamily="34" charset="0"/>
                        </a:rPr>
                        <a:t>Goals:</a:t>
                      </a:r>
                      <a:endParaRPr lang="en-GB" sz="1100" b="1" noProof="0" dirty="0">
                        <a:latin typeface="Arial" panose="020B0604020202020204" pitchFamily="34" charset="0"/>
                        <a:cs typeface="Arial" panose="020B0604020202020204" pitchFamily="34" charset="0"/>
                      </a:endParaRPr>
                    </a:p>
                    <a:p>
                      <a:pPr marL="259083" lvl="1" indent="-129542" algn="l">
                        <a:lnSpc>
                          <a:spcPts val="1680"/>
                        </a:lnSpc>
                        <a:buAutoNum type="arabicPeriod"/>
                      </a:pPr>
                      <a:r>
                        <a:rPr lang="en-GB" sz="1100" noProof="0" dirty="0">
                          <a:solidFill>
                            <a:srgbClr val="FFFFFF"/>
                          </a:solidFill>
                          <a:latin typeface="Arial" panose="020B0604020202020204" pitchFamily="34" charset="0"/>
                          <a:cs typeface="Arial" panose="020B0604020202020204" pitchFamily="34" charset="0"/>
                        </a:rPr>
                        <a:t>Understand the role oceans play in the water cycle.</a:t>
                      </a:r>
                    </a:p>
                    <a:p>
                      <a:pPr marL="259083" lvl="1" indent="-129542" algn="l">
                        <a:lnSpc>
                          <a:spcPts val="1680"/>
                        </a:lnSpc>
                        <a:buAutoNum type="arabicPeriod"/>
                      </a:pPr>
                      <a:r>
                        <a:rPr lang="en-GB" sz="1100" noProof="0" dirty="0">
                          <a:solidFill>
                            <a:srgbClr val="FFFFFF"/>
                          </a:solidFill>
                          <a:latin typeface="Arial" panose="020B0604020202020204" pitchFamily="34" charset="0"/>
                          <a:cs typeface="Arial" panose="020B0604020202020204" pitchFamily="34" charset="0"/>
                        </a:rPr>
                        <a:t>To explore key ocean food chains and webs.</a:t>
                      </a:r>
                    </a:p>
                    <a:p>
                      <a:pPr marL="259083" lvl="1" indent="-129542" algn="l">
                        <a:lnSpc>
                          <a:spcPts val="1680"/>
                        </a:lnSpc>
                        <a:buAutoNum type="arabicPeriod"/>
                      </a:pPr>
                      <a:r>
                        <a:rPr lang="en-GB" sz="1100" noProof="0" dirty="0">
                          <a:solidFill>
                            <a:srgbClr val="FFFFFF"/>
                          </a:solidFill>
                          <a:latin typeface="Arial" panose="020B0604020202020204" pitchFamily="34" charset="0"/>
                          <a:cs typeface="Arial" panose="020B0604020202020204" pitchFamily="34" charset="0"/>
                        </a:rPr>
                        <a:t>Identify how oceans are part of people and society.</a:t>
                      </a:r>
                    </a:p>
                    <a:p>
                      <a:pPr marL="259083" lvl="1" indent="-129542" algn="l">
                        <a:lnSpc>
                          <a:spcPts val="1680"/>
                        </a:lnSpc>
                        <a:buAutoNum type="arabicPeriod"/>
                      </a:pPr>
                      <a:r>
                        <a:rPr lang="en-GB" sz="1100" noProof="0" dirty="0">
                          <a:solidFill>
                            <a:srgbClr val="FFFFFF"/>
                          </a:solidFill>
                          <a:latin typeface="Arial" panose="020B0604020202020204" pitchFamily="34" charset="0"/>
                          <a:cs typeface="Arial" panose="020B0604020202020204" pitchFamily="34" charset="0"/>
                        </a:rPr>
                        <a:t>Predict potential futures for oceans. </a:t>
                      </a:r>
                    </a:p>
                    <a:p>
                      <a:pPr algn="l">
                        <a:lnSpc>
                          <a:spcPts val="1680"/>
                        </a:lnSpc>
                      </a:pPr>
                      <a:endParaRPr lang="en-GB" sz="1100" noProof="0" dirty="0">
                        <a:solidFill>
                          <a:srgbClr val="FFFFFF"/>
                        </a:solidFill>
                        <a:latin typeface="Arial" panose="020B0604020202020204" pitchFamily="34" charset="0"/>
                        <a:cs typeface="Arial" panose="020B0604020202020204" pitchFamily="34" charset="0"/>
                      </a:endParaRPr>
                    </a:p>
                    <a:p>
                      <a:pPr algn="l">
                        <a:lnSpc>
                          <a:spcPts val="1680"/>
                        </a:lnSpc>
                      </a:pPr>
                      <a:r>
                        <a:rPr lang="en-GB" sz="1100" b="1" noProof="0" dirty="0">
                          <a:solidFill>
                            <a:srgbClr val="FFFFFF"/>
                          </a:solidFill>
                          <a:latin typeface="Arial" panose="020B0604020202020204" pitchFamily="34" charset="0"/>
                          <a:cs typeface="Arial" panose="020B0604020202020204" pitchFamily="34" charset="0"/>
                        </a:rPr>
                        <a:t>Outcomes:</a:t>
                      </a: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Greater Depth:</a:t>
                      </a:r>
                      <a:r>
                        <a:rPr lang="en-GB" sz="1100" b="1" u="none" noProof="0" dirty="0">
                          <a:solidFill>
                            <a:srgbClr val="FFFFFF"/>
                          </a:solidFill>
                          <a:latin typeface="Arial" panose="020B0604020202020204" pitchFamily="34" charset="0"/>
                          <a:cs typeface="Arial" panose="020B0604020202020204" pitchFamily="34" charset="0"/>
                        </a:rPr>
                        <a:t> </a:t>
                      </a:r>
                      <a:r>
                        <a:rPr lang="en-GB" sz="1100" b="0" noProof="0" dirty="0">
                          <a:solidFill>
                            <a:srgbClr val="FFFFFF"/>
                          </a:solidFill>
                          <a:latin typeface="Arial" panose="020B0604020202020204" pitchFamily="34" charset="0"/>
                          <a:cs typeface="Arial" panose="020B0604020202020204" pitchFamily="34" charset="0"/>
                        </a:rPr>
                        <a:t>pupils will confidently be able to understand how the water cycle works and how oceans are a major part of it. They will be able to make detailed connections in a food web. They will be able to sequence potential events logically with coherence. They will accurately use high level geographical terminology.  </a:t>
                      </a:r>
                      <a:endParaRPr lang="en-GB" sz="1100" b="1" noProof="0" dirty="0">
                        <a:solidFill>
                          <a:srgbClr val="FFFFFF"/>
                        </a:solidFill>
                        <a:latin typeface="Arial" panose="020B0604020202020204" pitchFamily="34" charset="0"/>
                        <a:cs typeface="Arial" panose="020B0604020202020204" pitchFamily="34" charset="0"/>
                      </a:endParaRP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Expected Level:</a:t>
                      </a:r>
                      <a:r>
                        <a:rPr lang="en-GB" sz="1100" b="1" u="none" noProof="0" dirty="0">
                          <a:solidFill>
                            <a:srgbClr val="FFFFFF"/>
                          </a:solidFill>
                          <a:latin typeface="Arial" panose="020B0604020202020204" pitchFamily="34" charset="0"/>
                          <a:cs typeface="Arial" panose="020B0604020202020204" pitchFamily="34" charset="0"/>
                        </a:rPr>
                        <a:t> </a:t>
                      </a:r>
                      <a:r>
                        <a:rPr lang="en-GB" sz="1100" b="0" noProof="0" dirty="0">
                          <a:solidFill>
                            <a:srgbClr val="FFFFFF"/>
                          </a:solidFill>
                          <a:latin typeface="Arial" panose="020B0604020202020204" pitchFamily="34" charset="0"/>
                          <a:cs typeface="Arial" panose="020B0604020202020204" pitchFamily="34" charset="0"/>
                        </a:rPr>
                        <a:t>pupils will show developed understanding of the water cycle and recognise how important oceans are to it. They will be able to construct a food web with accuracy. They can think of logical sequences. They can use some high-level geographical terminology with accuracy. </a:t>
                      </a:r>
                      <a:endParaRPr lang="en-GB" sz="1100" b="1" noProof="0" dirty="0">
                        <a:solidFill>
                          <a:srgbClr val="FFFFFF"/>
                        </a:solidFill>
                        <a:latin typeface="Arial" panose="020B0604020202020204" pitchFamily="34" charset="0"/>
                        <a:cs typeface="Arial" panose="020B0604020202020204" pitchFamily="34" charset="0"/>
                      </a:endParaRP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Working Towards:</a:t>
                      </a:r>
                      <a:r>
                        <a:rPr lang="en-GB" sz="1100" b="1" u="none" noProof="0" dirty="0">
                          <a:solidFill>
                            <a:srgbClr val="FFFFFF"/>
                          </a:solidFill>
                          <a:latin typeface="Arial" panose="020B0604020202020204" pitchFamily="34" charset="0"/>
                          <a:cs typeface="Arial" panose="020B0604020202020204" pitchFamily="34" charset="0"/>
                        </a:rPr>
                        <a:t> </a:t>
                      </a:r>
                      <a:r>
                        <a:rPr lang="en-GB" sz="1100" b="0" u="none" noProof="0" dirty="0">
                          <a:solidFill>
                            <a:srgbClr val="FFFFFF"/>
                          </a:solidFill>
                          <a:latin typeface="Arial" panose="020B0604020202020204" pitchFamily="34" charset="0"/>
                          <a:cs typeface="Arial" panose="020B0604020202020204" pitchFamily="34" charset="0"/>
                        </a:rPr>
                        <a:t>pupils </a:t>
                      </a:r>
                      <a:r>
                        <a:rPr lang="en-GB" sz="1100" b="0" noProof="0" dirty="0">
                          <a:solidFill>
                            <a:srgbClr val="FFFFFF"/>
                          </a:solidFill>
                          <a:latin typeface="Arial" panose="020B0604020202020204" pitchFamily="34" charset="0"/>
                          <a:cs typeface="Arial" panose="020B0604020202020204" pitchFamily="34" charset="0"/>
                        </a:rPr>
                        <a:t>will be able to show how the water cycle works. They will identify that oceans are important. They will be confident in creating a food chain with some development into a food web. They will, with some support think of logical sequences to problems. They will be able to use some geographical terminology. </a:t>
                      </a:r>
                      <a:endParaRPr lang="en-GB" sz="1100" b="1" noProof="0" dirty="0">
                        <a:solidFill>
                          <a:srgbClr val="FFFFFF"/>
                        </a:solidFill>
                        <a:latin typeface="Arial" panose="020B0604020202020204" pitchFamily="34" charset="0"/>
                        <a:cs typeface="Arial" panose="020B0604020202020204" pitchFamily="34" charset="0"/>
                      </a:endParaRP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Support:</a:t>
                      </a:r>
                      <a:r>
                        <a:rPr lang="en-GB" sz="1100" b="1" noProof="0" dirty="0">
                          <a:solidFill>
                            <a:srgbClr val="FFFFFF"/>
                          </a:solidFill>
                          <a:latin typeface="Arial" panose="020B0604020202020204" pitchFamily="34" charset="0"/>
                          <a:cs typeface="Arial" panose="020B0604020202020204" pitchFamily="34" charset="0"/>
                        </a:rPr>
                        <a:t> </a:t>
                      </a:r>
                      <a:r>
                        <a:rPr lang="en-GB" sz="1100" b="0" noProof="0" dirty="0">
                          <a:solidFill>
                            <a:srgbClr val="FFFFFF"/>
                          </a:solidFill>
                          <a:latin typeface="Arial" panose="020B0604020202020204" pitchFamily="34" charset="0"/>
                          <a:cs typeface="Arial" panose="020B0604020202020204" pitchFamily="34" charset="0"/>
                        </a:rPr>
                        <a:t>pupils will be able to identify the parts of the water cycle. They will be able to create a food chain of a Polar marine environment. They will, with support be able to use some geographical terminology. </a:t>
                      </a:r>
                      <a:endParaRPr lang="en-GB" sz="1100" b="1" noProof="0" dirty="0">
                        <a:solidFill>
                          <a:srgbClr val="FFFFFF"/>
                        </a:solidFill>
                        <a:latin typeface="Arial" panose="020B0604020202020204" pitchFamily="34" charset="0"/>
                        <a:cs typeface="Arial" panose="020B0604020202020204" pitchFamily="34" charset="0"/>
                      </a:endParaRPr>
                    </a:p>
                  </a:txBody>
                  <a:tcPr marL="190500" marR="190500" marT="190500" marB="190500">
                    <a:lnL w="12700" cap="flat" cmpd="sng" algn="ctr">
                      <a:solidFill>
                        <a:srgbClr val="FFFF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rowSpan="4">
                  <a:txBody>
                    <a:bodyPr/>
                    <a:lstStyle/>
                    <a:p>
                      <a:pPr marL="259083" lvl="1" indent="-129542" algn="l">
                        <a:lnSpc>
                          <a:spcPts val="1680"/>
                        </a:lnSpc>
                        <a:buFont typeface="Arial"/>
                        <a:buChar char="•"/>
                        <a:defRPr/>
                      </a:pPr>
                      <a:r>
                        <a:rPr lang="en-US" sz="1100" dirty="0">
                          <a:solidFill>
                            <a:schemeClr val="bg1"/>
                          </a:solidFill>
                          <a:latin typeface="Arial" panose="020B0604020202020204" pitchFamily="34" charset="0"/>
                          <a:cs typeface="Arial" panose="020B0604020202020204" pitchFamily="34" charset="0"/>
                        </a:rPr>
                        <a:t>PPT: Lesson 2: It’s all part of the system.</a:t>
                      </a:r>
                    </a:p>
                    <a:p>
                      <a:pPr marL="259083" lvl="1" indent="-129542" algn="l">
                        <a:lnSpc>
                          <a:spcPts val="1680"/>
                        </a:lnSpc>
                        <a:buFont typeface="Arial"/>
                        <a:buChar char="•"/>
                      </a:pPr>
                      <a:r>
                        <a:rPr lang="en-US" sz="1100" dirty="0">
                          <a:solidFill>
                            <a:schemeClr val="bg1"/>
                          </a:solidFill>
                          <a:latin typeface="Arial" panose="020B0604020202020204" pitchFamily="34" charset="0"/>
                          <a:cs typeface="Arial" panose="020B0604020202020204" pitchFamily="34" charset="0"/>
                        </a:rPr>
                        <a:t>Water cycle worksheet with key terms. </a:t>
                      </a:r>
                    </a:p>
                    <a:p>
                      <a:pPr marL="259083" lvl="1" indent="-129542" algn="l">
                        <a:lnSpc>
                          <a:spcPts val="1680"/>
                        </a:lnSpc>
                        <a:buFont typeface="Arial"/>
                        <a:buChar char="•"/>
                      </a:pPr>
                      <a:r>
                        <a:rPr lang="en-US" sz="1100" dirty="0">
                          <a:solidFill>
                            <a:schemeClr val="bg1"/>
                          </a:solidFill>
                          <a:latin typeface="Arial" panose="020B0604020202020204" pitchFamily="34" charset="0"/>
                          <a:cs typeface="Arial" panose="020B0604020202020204" pitchFamily="34" charset="0"/>
                        </a:rPr>
                        <a:t>Laptops / iPads</a:t>
                      </a:r>
                    </a:p>
                    <a:p>
                      <a:pPr marL="259083" lvl="1" indent="-129542" algn="l">
                        <a:lnSpc>
                          <a:spcPts val="1680"/>
                        </a:lnSpc>
                        <a:buFont typeface="Arial"/>
                        <a:buChar char="•"/>
                      </a:pPr>
                      <a:r>
                        <a:rPr lang="en-US" sz="1100"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Food chain / web video</a:t>
                      </a:r>
                      <a:endParaRPr lang="en-US" sz="1100" dirty="0">
                        <a:solidFill>
                          <a:schemeClr val="bg1"/>
                        </a:solidFill>
                        <a:latin typeface="Arial" panose="020B0604020202020204" pitchFamily="34" charset="0"/>
                        <a:cs typeface="Arial" panose="020B0604020202020204" pitchFamily="34" charset="0"/>
                      </a:endParaRPr>
                    </a:p>
                    <a:p>
                      <a:pPr marL="259083" lvl="1" indent="-129542" algn="l">
                        <a:lnSpc>
                          <a:spcPts val="1680"/>
                        </a:lnSpc>
                        <a:buFont typeface="Arial"/>
                        <a:buChar char="•"/>
                      </a:pPr>
                      <a:r>
                        <a:rPr lang="en-US" sz="1100" dirty="0">
                          <a:solidFill>
                            <a:schemeClr val="bg1"/>
                          </a:solidFill>
                          <a:latin typeface="Arial" panose="020B0604020202020204" pitchFamily="34" charset="0"/>
                          <a:cs typeface="Arial" panose="020B0604020202020204" pitchFamily="34" charset="0"/>
                        </a:rPr>
                        <a:t>Food web / chains worksheet. </a:t>
                      </a:r>
                    </a:p>
                    <a:p>
                      <a:pPr marL="259083" lvl="1" indent="-129542" algn="l">
                        <a:lnSpc>
                          <a:spcPts val="1680"/>
                        </a:lnSpc>
                        <a:buFont typeface="Arial"/>
                        <a:buChar char="•"/>
                      </a:pPr>
                      <a:r>
                        <a:rPr lang="en-US" sz="1100" dirty="0">
                          <a:solidFill>
                            <a:schemeClr val="bg1"/>
                          </a:solidFill>
                          <a:latin typeface="Arial" panose="020B0604020202020204" pitchFamily="34" charset="0"/>
                          <a:cs typeface="Arial" panose="020B0604020202020204" pitchFamily="34" charset="0"/>
                        </a:rPr>
                        <a:t>What happens if scenarios</a:t>
                      </a: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6">
                  <a:txBody>
                    <a:bodyPr/>
                    <a:lstStyle/>
                    <a:p>
                      <a:pPr marL="0" lvl="0" indent="-327659" algn="l">
                        <a:lnSpc>
                          <a:spcPts val="1680"/>
                        </a:lnSpc>
                        <a:buFont typeface="Arial"/>
                        <a:buNone/>
                        <a:defRPr/>
                      </a:pPr>
                      <a:r>
                        <a:rPr lang="en-US" sz="1100" b="1" dirty="0">
                          <a:solidFill>
                            <a:srgbClr val="FFFFFF"/>
                          </a:solidFill>
                          <a:latin typeface="Arial" panose="020B0604020202020204" pitchFamily="34" charset="0"/>
                          <a:cs typeface="Arial" panose="020B0604020202020204" pitchFamily="34" charset="0"/>
                        </a:rPr>
                        <a:t>Starter: </a:t>
                      </a:r>
                      <a:r>
                        <a:rPr lang="en-US" sz="1100" dirty="0">
                          <a:solidFill>
                            <a:srgbClr val="FFFFFF"/>
                          </a:solidFill>
                          <a:latin typeface="Arial" panose="020B0604020202020204" pitchFamily="34" charset="0"/>
                          <a:cs typeface="Arial" panose="020B0604020202020204" pitchFamily="34" charset="0"/>
                        </a:rPr>
                        <a:t>pupils play a game of High 5! where they swap facts in forms of questions (the answers being the facts). If their partner gets the fact right, they receive a High 5!. If not, they will tell them the answer and move on. Question pupils at the end of the session on a new fact they learnt. </a:t>
                      </a:r>
                    </a:p>
                    <a:p>
                      <a:pPr marL="0" lvl="0" indent="-327659" algn="l">
                        <a:lnSpc>
                          <a:spcPts val="1680"/>
                        </a:lnSpc>
                        <a:buFont typeface="Arial"/>
                        <a:buNone/>
                        <a:defRPr/>
                      </a:pPr>
                      <a:endParaRPr lang="en-US" sz="1100" dirty="0">
                        <a:latin typeface="Arial" panose="020B0604020202020204" pitchFamily="34" charset="0"/>
                        <a:cs typeface="Arial" panose="020B0604020202020204" pitchFamily="34" charset="0"/>
                      </a:endParaRPr>
                    </a:p>
                    <a:p>
                      <a:pPr marL="0" lvl="0" indent="-327659" algn="l">
                        <a:lnSpc>
                          <a:spcPts val="1680"/>
                        </a:lnSpc>
                        <a:buFont typeface="Arial"/>
                        <a:buNone/>
                      </a:pPr>
                      <a:r>
                        <a:rPr lang="en-US" sz="1100" b="1" dirty="0">
                          <a:solidFill>
                            <a:srgbClr val="FFFFFF"/>
                          </a:solidFill>
                          <a:latin typeface="Arial" panose="020B0604020202020204" pitchFamily="34" charset="0"/>
                          <a:cs typeface="Arial" panose="020B0604020202020204" pitchFamily="34" charset="0"/>
                        </a:rPr>
                        <a:t>Main 1</a:t>
                      </a:r>
                      <a:r>
                        <a:rPr lang="en-US" sz="1100" dirty="0">
                          <a:solidFill>
                            <a:srgbClr val="FFFFFF"/>
                          </a:solidFill>
                          <a:latin typeface="Arial" panose="020B0604020202020204" pitchFamily="34" charset="0"/>
                          <a:cs typeface="Arial" panose="020B0604020202020204" pitchFamily="34" charset="0"/>
                        </a:rPr>
                        <a:t>: pupils add on where they would find each of the key terms onto their water cycle worksheet. They then use the facts from the </a:t>
                      </a:r>
                      <a:r>
                        <a:rPr lang="en-US" sz="1100" i="1" dirty="0">
                          <a:solidFill>
                            <a:srgbClr val="FFFFFF"/>
                          </a:solidFill>
                          <a:latin typeface="Arial" panose="020B0604020202020204" pitchFamily="34" charset="0"/>
                          <a:cs typeface="Arial" panose="020B0604020202020204" pitchFamily="34" charset="0"/>
                        </a:rPr>
                        <a:t>PPT</a:t>
                      </a:r>
                      <a:r>
                        <a:rPr lang="en-US" sz="1100" dirty="0">
                          <a:solidFill>
                            <a:srgbClr val="FFFFFF"/>
                          </a:solidFill>
                          <a:latin typeface="Arial" panose="020B0604020202020204" pitchFamily="34" charset="0"/>
                          <a:cs typeface="Arial" panose="020B0604020202020204" pitchFamily="34" charset="0"/>
                        </a:rPr>
                        <a:t> to add more information about the processes specifically to oceans. Finally, through any medium they wish (diagram, sentence, picture </a:t>
                      </a:r>
                      <a:r>
                        <a:rPr lang="en-US" sz="1100" dirty="0" err="1">
                          <a:solidFill>
                            <a:srgbClr val="FFFFFF"/>
                          </a:solidFill>
                          <a:latin typeface="Arial" panose="020B0604020202020204" pitchFamily="34" charset="0"/>
                          <a:cs typeface="Arial" panose="020B0604020202020204" pitchFamily="34" charset="0"/>
                        </a:rPr>
                        <a:t>etc</a:t>
                      </a:r>
                      <a:r>
                        <a:rPr lang="en-US" sz="1100" dirty="0">
                          <a:solidFill>
                            <a:srgbClr val="FFFFFF"/>
                          </a:solidFill>
                          <a:latin typeface="Arial" panose="020B0604020202020204" pitchFamily="34" charset="0"/>
                          <a:cs typeface="Arial" panose="020B0604020202020204" pitchFamily="34" charset="0"/>
                        </a:rPr>
                        <a:t>) * explain the role they think oceans play in the water cycle and how this makes us connected to the oceans. </a:t>
                      </a:r>
                    </a:p>
                    <a:p>
                      <a:pPr marL="0" lvl="0" indent="-327659" algn="l">
                        <a:lnSpc>
                          <a:spcPts val="1680"/>
                        </a:lnSpc>
                        <a:buFont typeface="Arial"/>
                        <a:buNone/>
                      </a:pPr>
                      <a:endParaRPr lang="en-US" sz="1100" dirty="0">
                        <a:solidFill>
                          <a:srgbClr val="FFFFFF"/>
                        </a:solidFill>
                        <a:latin typeface="Arial" panose="020B0604020202020204" pitchFamily="34" charset="0"/>
                        <a:cs typeface="Arial" panose="020B0604020202020204" pitchFamily="34" charset="0"/>
                      </a:endParaRPr>
                    </a:p>
                    <a:p>
                      <a:pPr marL="0" lvl="0" indent="-327659" algn="l">
                        <a:lnSpc>
                          <a:spcPts val="1680"/>
                        </a:lnSpc>
                        <a:buFont typeface="Arial"/>
                        <a:buNone/>
                      </a:pPr>
                      <a:r>
                        <a:rPr lang="en-US" sz="1100" b="1" dirty="0">
                          <a:solidFill>
                            <a:srgbClr val="FFFFFF"/>
                          </a:solidFill>
                          <a:latin typeface="Arial" panose="020B0604020202020204" pitchFamily="34" charset="0"/>
                          <a:cs typeface="Arial" panose="020B0604020202020204" pitchFamily="34" charset="0"/>
                        </a:rPr>
                        <a:t>Main 2</a:t>
                      </a:r>
                      <a:r>
                        <a:rPr lang="en-US" sz="1100" dirty="0">
                          <a:solidFill>
                            <a:srgbClr val="FFFFFF"/>
                          </a:solidFill>
                          <a:latin typeface="Arial" panose="020B0604020202020204" pitchFamily="34" charset="0"/>
                          <a:cs typeface="Arial" panose="020B0604020202020204" pitchFamily="34" charset="0"/>
                        </a:rPr>
                        <a:t>: if the class hasn’t learnt about food webs / chains then the food </a:t>
                      </a:r>
                      <a:r>
                        <a:rPr lang="en-US" sz="1100" i="1" dirty="0">
                          <a:solidFill>
                            <a:srgbClr val="FFFFFF"/>
                          </a:solidFill>
                          <a:latin typeface="Arial" panose="020B0604020202020204" pitchFamily="34" charset="0"/>
                          <a:cs typeface="Arial" panose="020B0604020202020204" pitchFamily="34" charset="0"/>
                        </a:rPr>
                        <a:t>chain/web video </a:t>
                      </a:r>
                      <a:r>
                        <a:rPr lang="en-US" sz="1100" i="0" dirty="0">
                          <a:solidFill>
                            <a:srgbClr val="FFFFFF"/>
                          </a:solidFill>
                          <a:latin typeface="Arial" panose="020B0604020202020204" pitchFamily="34" charset="0"/>
                          <a:cs typeface="Arial" panose="020B0604020202020204" pitchFamily="34" charset="0"/>
                        </a:rPr>
                        <a:t>! (website vetted and provided)</a:t>
                      </a:r>
                      <a:r>
                        <a:rPr lang="en-US" sz="1100" i="1" dirty="0">
                          <a:solidFill>
                            <a:srgbClr val="FFFFFF"/>
                          </a:solidFill>
                          <a:latin typeface="Arial" panose="020B0604020202020204" pitchFamily="34" charset="0"/>
                          <a:cs typeface="Arial" panose="020B0604020202020204" pitchFamily="34" charset="0"/>
                        </a:rPr>
                        <a:t> </a:t>
                      </a:r>
                      <a:r>
                        <a:rPr lang="en-US" sz="1100" dirty="0">
                          <a:solidFill>
                            <a:srgbClr val="FFFFFF"/>
                          </a:solidFill>
                          <a:latin typeface="Arial" panose="020B0604020202020204" pitchFamily="34" charset="0"/>
                          <a:cs typeface="Arial" panose="020B0604020202020204" pitchFamily="34" charset="0"/>
                        </a:rPr>
                        <a:t>would be useful. Even if they have, it can also serve as a refresher if needed. </a:t>
                      </a:r>
                    </a:p>
                    <a:p>
                      <a:pPr marL="0" lvl="0" indent="-327659" algn="l">
                        <a:lnSpc>
                          <a:spcPts val="1680"/>
                        </a:lnSpc>
                        <a:buFont typeface="Arial"/>
                        <a:buNone/>
                      </a:pPr>
                      <a:endParaRPr lang="en-US" sz="1100" dirty="0">
                        <a:solidFill>
                          <a:srgbClr val="FFFFFF"/>
                        </a:solidFill>
                        <a:latin typeface="Arial" panose="020B0604020202020204" pitchFamily="34" charset="0"/>
                        <a:cs typeface="Arial" panose="020B0604020202020204" pitchFamily="34" charset="0"/>
                      </a:endParaRPr>
                    </a:p>
                    <a:p>
                      <a:pPr marL="0" lvl="0" indent="-327659" algn="l">
                        <a:lnSpc>
                          <a:spcPts val="1680"/>
                        </a:lnSpc>
                        <a:buFont typeface="Arial"/>
                        <a:buNone/>
                      </a:pPr>
                      <a:r>
                        <a:rPr lang="en-US" sz="1100" dirty="0">
                          <a:solidFill>
                            <a:srgbClr val="FFFFFF"/>
                          </a:solidFill>
                          <a:latin typeface="Arial" panose="020B0604020202020204" pitchFamily="34" charset="0"/>
                          <a:cs typeface="Arial" panose="020B0604020202020204" pitchFamily="34" charset="0"/>
                        </a:rPr>
                        <a:t>Split the class into small groups / pairs. Each has a </a:t>
                      </a:r>
                      <a:r>
                        <a:rPr lang="en-US" sz="1100" i="1" dirty="0">
                          <a:solidFill>
                            <a:srgbClr val="FFFFFF"/>
                          </a:solidFill>
                          <a:latin typeface="Arial" panose="020B0604020202020204" pitchFamily="34" charset="0"/>
                          <a:cs typeface="Arial" panose="020B0604020202020204" pitchFamily="34" charset="0"/>
                        </a:rPr>
                        <a:t>laptop / iPad </a:t>
                      </a:r>
                      <a:r>
                        <a:rPr lang="en-US" sz="1100" i="0" dirty="0">
                          <a:solidFill>
                            <a:srgbClr val="FFFFFF"/>
                          </a:solidFill>
                          <a:latin typeface="Arial" panose="020B0604020202020204" pitchFamily="34" charset="0"/>
                          <a:cs typeface="Arial" panose="020B0604020202020204" pitchFamily="34" charset="0"/>
                        </a:rPr>
                        <a:t>! ( teacher to make sure devices have the relevant security settings on as provided by their own IT support team)</a:t>
                      </a:r>
                      <a:r>
                        <a:rPr lang="en-US" sz="1100" dirty="0">
                          <a:solidFill>
                            <a:srgbClr val="FFFFFF"/>
                          </a:solidFill>
                          <a:latin typeface="Arial" panose="020B0604020202020204" pitchFamily="34" charset="0"/>
                          <a:cs typeface="Arial" panose="020B0604020202020204" pitchFamily="34" charset="0"/>
                        </a:rPr>
                        <a:t>. </a:t>
                      </a:r>
                    </a:p>
                    <a:p>
                      <a:pPr marL="0" lvl="0" indent="-327659" algn="l">
                        <a:lnSpc>
                          <a:spcPts val="1680"/>
                        </a:lnSpc>
                        <a:buFont typeface="Arial"/>
                        <a:buNone/>
                      </a:pPr>
                      <a:r>
                        <a:rPr lang="en-US" sz="1100" dirty="0">
                          <a:solidFill>
                            <a:srgbClr val="FFFFFF"/>
                          </a:solidFill>
                          <a:latin typeface="Arial" panose="020B0604020202020204" pitchFamily="34" charset="0"/>
                          <a:cs typeface="Arial" panose="020B0604020202020204" pitchFamily="34" charset="0"/>
                        </a:rPr>
                        <a:t>Provide an electronic copy of the </a:t>
                      </a:r>
                      <a:r>
                        <a:rPr lang="en-US" sz="1100" i="1" dirty="0">
                          <a:solidFill>
                            <a:srgbClr val="FFFFFF"/>
                          </a:solidFill>
                          <a:latin typeface="Arial" panose="020B0604020202020204" pitchFamily="34" charset="0"/>
                          <a:cs typeface="Arial" panose="020B0604020202020204" pitchFamily="34" charset="0"/>
                        </a:rPr>
                        <a:t>food web / chain worksheet. </a:t>
                      </a:r>
                      <a:r>
                        <a:rPr lang="en-US" sz="1100" dirty="0">
                          <a:solidFill>
                            <a:srgbClr val="FFFFFF"/>
                          </a:solidFill>
                          <a:latin typeface="Arial" panose="020B0604020202020204" pitchFamily="34" charset="0"/>
                          <a:cs typeface="Arial" panose="020B0604020202020204" pitchFamily="34" charset="0"/>
                        </a:rPr>
                        <a:t>This can be differentiated by adding / removing information and structure. i.e., only a food chain or having the introduction as a gap fill *. The sheet provided has everything included. NOTE: Polar website is more accessible whereas the temperate is more challenging. Reflection task on how this makes them connected to the ocean. </a:t>
                      </a:r>
                    </a:p>
                    <a:p>
                      <a:pPr marL="0" lvl="0" indent="-327659" algn="l">
                        <a:lnSpc>
                          <a:spcPts val="1680"/>
                        </a:lnSpc>
                        <a:buFont typeface="Arial"/>
                        <a:buNone/>
                      </a:pPr>
                      <a:r>
                        <a:rPr lang="en-US" sz="1100" dirty="0">
                          <a:solidFill>
                            <a:srgbClr val="FFFFFF"/>
                          </a:solidFill>
                          <a:latin typeface="Arial" panose="020B0604020202020204" pitchFamily="34" charset="0"/>
                          <a:cs typeface="Arial" panose="020B0604020202020204" pitchFamily="34" charset="0"/>
                        </a:rPr>
                        <a:t>Pupils then work in pairs to add in examples of plants/animals at the different levels of the food chain from the different ocean environments. They can either do all three or split the class into thirds to look at one location each. </a:t>
                      </a:r>
                    </a:p>
                    <a:p>
                      <a:pPr marL="0" lvl="0" indent="-327659" algn="l">
                        <a:lnSpc>
                          <a:spcPts val="1680"/>
                        </a:lnSpc>
                        <a:buFont typeface="Arial"/>
                        <a:buNone/>
                      </a:pPr>
                      <a:endParaRPr lang="en-US" sz="1100" dirty="0">
                        <a:solidFill>
                          <a:srgbClr val="FFFFFF"/>
                        </a:solidFill>
                        <a:latin typeface="Arial" panose="020B0604020202020204" pitchFamily="34" charset="0"/>
                        <a:cs typeface="Arial" panose="020B0604020202020204" pitchFamily="34" charset="0"/>
                      </a:endParaRPr>
                    </a:p>
                    <a:p>
                      <a:pPr marL="0" lvl="0" indent="-327659" algn="l">
                        <a:lnSpc>
                          <a:spcPts val="1680"/>
                        </a:lnSpc>
                        <a:buFont typeface="Arial"/>
                        <a:buNone/>
                      </a:pPr>
                      <a:r>
                        <a:rPr lang="en-US" sz="1100" dirty="0">
                          <a:solidFill>
                            <a:srgbClr val="FFFFFF"/>
                          </a:solidFill>
                          <a:latin typeface="Arial" panose="020B0604020202020204" pitchFamily="34" charset="0"/>
                          <a:cs typeface="Arial" panose="020B0604020202020204" pitchFamily="34" charset="0"/>
                        </a:rPr>
                        <a:t>Teacher presentation about oceans and people. Class discussion on what they can identify comes from the sea. They can also discuss how this makes us connected to the ocean. </a:t>
                      </a:r>
                    </a:p>
                    <a:p>
                      <a:pPr marL="0" lvl="0" indent="-327659" algn="l">
                        <a:lnSpc>
                          <a:spcPts val="1680"/>
                        </a:lnSpc>
                        <a:buFont typeface="Arial"/>
                        <a:buNone/>
                      </a:pPr>
                      <a:endParaRPr lang="en-US" sz="1100" dirty="0">
                        <a:solidFill>
                          <a:srgbClr val="FFFFFF"/>
                        </a:solidFill>
                        <a:latin typeface="Arial" panose="020B0604020202020204" pitchFamily="34" charset="0"/>
                        <a:cs typeface="Arial" panose="020B0604020202020204" pitchFamily="34" charset="0"/>
                      </a:endParaRPr>
                    </a:p>
                    <a:p>
                      <a:pPr marL="0" lvl="0" indent="-327659" algn="l">
                        <a:lnSpc>
                          <a:spcPts val="1680"/>
                        </a:lnSpc>
                        <a:buFont typeface="Arial"/>
                        <a:buNone/>
                      </a:pPr>
                      <a:r>
                        <a:rPr lang="en-US" sz="1100" b="1" dirty="0">
                          <a:solidFill>
                            <a:srgbClr val="FFFFFF"/>
                          </a:solidFill>
                          <a:latin typeface="Arial" panose="020B0604020202020204" pitchFamily="34" charset="0"/>
                          <a:cs typeface="Arial" panose="020B0604020202020204" pitchFamily="34" charset="0"/>
                        </a:rPr>
                        <a:t>Plenary</a:t>
                      </a:r>
                      <a:r>
                        <a:rPr lang="en-US" sz="1100" dirty="0">
                          <a:solidFill>
                            <a:srgbClr val="FFFFFF"/>
                          </a:solidFill>
                          <a:latin typeface="Arial" panose="020B0604020202020204" pitchFamily="34" charset="0"/>
                          <a:cs typeface="Arial" panose="020B0604020202020204" pitchFamily="34" charset="0"/>
                        </a:rPr>
                        <a:t>: each pair / small group of pupils are given a different what happens if scenario about an impact on the food web *. They should work together to think and then discuss with the class what they think will happen as a result. </a:t>
                      </a: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a:lnSpc>
                          <a:spcPts val="1680"/>
                        </a:lnSpc>
                        <a:defRPr/>
                      </a:pPr>
                      <a:r>
                        <a:rPr lang="en-US" sz="1100" b="1" u="sng" dirty="0">
                          <a:solidFill>
                            <a:srgbClr val="FFFFFF"/>
                          </a:solidFill>
                          <a:latin typeface="Arial" panose="020B0604020202020204" pitchFamily="34" charset="0"/>
                          <a:cs typeface="Arial" panose="020B0604020202020204" pitchFamily="34" charset="0"/>
                        </a:rPr>
                        <a:t>Spiritual</a:t>
                      </a:r>
                      <a:r>
                        <a:rPr lang="en-US" sz="1100" b="1" dirty="0">
                          <a:solidFill>
                            <a:srgbClr val="FFFFFF"/>
                          </a:solidFill>
                          <a:latin typeface="Arial" panose="020B0604020202020204" pitchFamily="34" charset="0"/>
                          <a:cs typeface="Arial" panose="020B0604020202020204" pitchFamily="34" charset="0"/>
                        </a:rPr>
                        <a:t> </a:t>
                      </a:r>
                      <a:r>
                        <a:rPr lang="en-GB" sz="1100" b="0" dirty="0">
                          <a:solidFill>
                            <a:srgbClr val="FFFFFF"/>
                          </a:solidFill>
                          <a:latin typeface="Arial" panose="020B0604020202020204" pitchFamily="34" charset="0"/>
                          <a:cs typeface="Arial" panose="020B0604020202020204" pitchFamily="34" charset="0"/>
                        </a:rPr>
                        <a:t>use of imagination and creativity in their learning.</a:t>
                      </a:r>
                      <a:endParaRPr lang="en-US" sz="1100" b="0" dirty="0">
                        <a:latin typeface="Arial" panose="020B0604020202020204" pitchFamily="34" charset="0"/>
                        <a:cs typeface="Arial" panose="020B0604020202020204" pitchFamily="34" charset="0"/>
                      </a:endParaRPr>
                    </a:p>
                    <a:p>
                      <a:pPr algn="l">
                        <a:lnSpc>
                          <a:spcPts val="1680"/>
                        </a:lnSpc>
                      </a:pPr>
                      <a:endParaRPr lang="en-US" sz="1100" b="1" dirty="0">
                        <a:solidFill>
                          <a:srgbClr val="FFFFFF"/>
                        </a:solidFill>
                        <a:latin typeface="Arial" panose="020B0604020202020204" pitchFamily="34" charset="0"/>
                        <a:cs typeface="Arial" panose="020B0604020202020204" pitchFamily="34" charset="0"/>
                      </a:endParaRPr>
                    </a:p>
                    <a:p>
                      <a:pPr algn="l">
                        <a:lnSpc>
                          <a:spcPts val="1680"/>
                        </a:lnSpc>
                      </a:pPr>
                      <a:r>
                        <a:rPr lang="en-US" sz="1100" b="1" u="sng" dirty="0">
                          <a:solidFill>
                            <a:srgbClr val="FFFFFF"/>
                          </a:solidFill>
                          <a:latin typeface="Arial" panose="020B0604020202020204" pitchFamily="34" charset="0"/>
                          <a:cs typeface="Arial" panose="020B0604020202020204" pitchFamily="34" charset="0"/>
                        </a:rPr>
                        <a:t>Moral</a:t>
                      </a:r>
                      <a:r>
                        <a:rPr lang="en-US" sz="1100" b="0" u="sng" dirty="0">
                          <a:solidFill>
                            <a:srgbClr val="FFFFFF"/>
                          </a:solidFill>
                          <a:latin typeface="Arial" panose="020B0604020202020204" pitchFamily="34" charset="0"/>
                          <a:cs typeface="Arial" panose="020B0604020202020204" pitchFamily="34" charset="0"/>
                        </a:rPr>
                        <a:t> </a:t>
                      </a:r>
                      <a:r>
                        <a:rPr lang="en-GB" sz="1100" b="0" dirty="0">
                          <a:solidFill>
                            <a:srgbClr val="FFFFFF"/>
                          </a:solidFill>
                          <a:latin typeface="Arial" panose="020B0604020202020204" pitchFamily="34" charset="0"/>
                          <a:cs typeface="Arial" panose="020B0604020202020204" pitchFamily="34" charset="0"/>
                        </a:rPr>
                        <a:t>understand and appreciate the viewpoints of others.</a:t>
                      </a:r>
                      <a:endParaRPr lang="en-US" sz="1100" b="1" dirty="0">
                        <a:solidFill>
                          <a:srgbClr val="FFFFFF"/>
                        </a:solidFill>
                        <a:latin typeface="Arial" panose="020B0604020202020204" pitchFamily="34" charset="0"/>
                        <a:cs typeface="Arial" panose="020B0604020202020204" pitchFamily="34" charset="0"/>
                      </a:endParaRPr>
                    </a:p>
                    <a:p>
                      <a:pPr algn="l">
                        <a:lnSpc>
                          <a:spcPts val="1680"/>
                        </a:lnSpc>
                      </a:pPr>
                      <a:endParaRPr lang="en-US" sz="1100" b="1" dirty="0">
                        <a:solidFill>
                          <a:srgbClr val="FFFFFF"/>
                        </a:solidFill>
                        <a:latin typeface="Arial" panose="020B0604020202020204" pitchFamily="34" charset="0"/>
                        <a:cs typeface="Arial" panose="020B0604020202020204" pitchFamily="34" charset="0"/>
                      </a:endParaRPr>
                    </a:p>
                    <a:p>
                      <a:pPr algn="l">
                        <a:lnSpc>
                          <a:spcPts val="1680"/>
                        </a:lnSpc>
                      </a:pPr>
                      <a:r>
                        <a:rPr lang="en-US" sz="1100" b="1" u="sng" dirty="0">
                          <a:solidFill>
                            <a:srgbClr val="FFFFFF"/>
                          </a:solidFill>
                          <a:latin typeface="Arial" panose="020B0604020202020204" pitchFamily="34" charset="0"/>
                          <a:cs typeface="Arial" panose="020B0604020202020204" pitchFamily="34" charset="0"/>
                        </a:rPr>
                        <a:t>Social</a:t>
                      </a:r>
                      <a:r>
                        <a:rPr lang="en-US" sz="1100" b="1" dirty="0">
                          <a:solidFill>
                            <a:srgbClr val="FFFFFF"/>
                          </a:solidFill>
                          <a:latin typeface="Arial" panose="020B0604020202020204" pitchFamily="34" charset="0"/>
                          <a:cs typeface="Arial" panose="020B0604020202020204" pitchFamily="34" charset="0"/>
                        </a:rPr>
                        <a:t> </a:t>
                      </a:r>
                      <a:r>
                        <a:rPr lang="en-GB" sz="1100" b="0" dirty="0">
                          <a:solidFill>
                            <a:srgbClr val="FFFFFF"/>
                          </a:solidFill>
                          <a:latin typeface="Arial" panose="020B0604020202020204" pitchFamily="34" charset="0"/>
                          <a:cs typeface="Arial" panose="020B0604020202020204" pitchFamily="34" charset="0"/>
                        </a:rPr>
                        <a:t>use of a range of social skills in different contexts, for example working and socialising with other pupils, including those from different religious, ethnic and socio-economic backgrounds.</a:t>
                      </a:r>
                      <a:endParaRPr lang="en-US" sz="1100" b="0" dirty="0">
                        <a:solidFill>
                          <a:srgbClr val="FFFFFF"/>
                        </a:solidFill>
                        <a:latin typeface="Arial" panose="020B0604020202020204" pitchFamily="34" charset="0"/>
                        <a:cs typeface="Arial" panose="020B0604020202020204" pitchFamily="34" charset="0"/>
                      </a:endParaRPr>
                    </a:p>
                    <a:p>
                      <a:pPr algn="l">
                        <a:lnSpc>
                          <a:spcPts val="1680"/>
                        </a:lnSpc>
                      </a:pPr>
                      <a:endParaRPr lang="en-US" sz="1100" b="1" dirty="0">
                        <a:solidFill>
                          <a:srgbClr val="FFFFFF"/>
                        </a:solidFill>
                        <a:latin typeface="Arial" panose="020B0604020202020204" pitchFamily="34" charset="0"/>
                        <a:cs typeface="Arial" panose="020B0604020202020204" pitchFamily="34" charset="0"/>
                      </a:endParaRPr>
                    </a:p>
                    <a:p>
                      <a:pPr algn="l">
                        <a:lnSpc>
                          <a:spcPts val="1680"/>
                        </a:lnSpc>
                      </a:pPr>
                      <a:r>
                        <a:rPr lang="en-US" sz="1100" b="1" u="sng" dirty="0">
                          <a:solidFill>
                            <a:srgbClr val="FFFFFF"/>
                          </a:solidFill>
                          <a:latin typeface="Arial" panose="020B0604020202020204" pitchFamily="34" charset="0"/>
                          <a:cs typeface="Arial" panose="020B0604020202020204" pitchFamily="34" charset="0"/>
                        </a:rPr>
                        <a:t>Cultural</a:t>
                      </a:r>
                      <a:r>
                        <a:rPr lang="en-US" sz="1100" b="1" dirty="0">
                          <a:solidFill>
                            <a:srgbClr val="FFFFFF"/>
                          </a:solidFill>
                          <a:latin typeface="Arial" panose="020B0604020202020204" pitchFamily="34" charset="0"/>
                          <a:cs typeface="Arial" panose="020B0604020202020204" pitchFamily="34" charset="0"/>
                        </a:rPr>
                        <a:t> </a:t>
                      </a:r>
                      <a:r>
                        <a:rPr lang="en-GB" sz="1100" b="0" dirty="0">
                          <a:solidFill>
                            <a:srgbClr val="FFFFFF"/>
                          </a:solidFill>
                          <a:latin typeface="Arial" panose="020B0604020202020204" pitchFamily="34" charset="0"/>
                          <a:cs typeface="Arial" panose="020B0604020202020204" pitchFamily="34" charset="0"/>
                        </a:rPr>
                        <a:t>ability to recognise, and value, the things we share in common.</a:t>
                      </a:r>
                      <a:endParaRPr lang="en-US" sz="1100" b="0" dirty="0">
                        <a:solidFill>
                          <a:srgbClr val="FFFFFF"/>
                        </a:solidFill>
                        <a:latin typeface="Arial" panose="020B0604020202020204" pitchFamily="34" charset="0"/>
                        <a:cs typeface="Arial" panose="020B0604020202020204" pitchFamily="34" charset="0"/>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1"/>
                  </a:ext>
                </a:extLst>
              </a:tr>
              <a:tr h="549433">
                <a:tc vMerge="1">
                  <a:txBody>
                    <a:bodyPr/>
                    <a:lstStyle/>
                    <a:p>
                      <a:pPr algn="l">
                        <a:lnSpc>
                          <a:spcPts val="1680"/>
                        </a:lnSpc>
                        <a:defRPr/>
                      </a:pPr>
                      <a:r>
                        <a:rPr lang="en-US" sz="1200">
                          <a:solidFill>
                            <a:srgbClr val="FFFFFF"/>
                          </a:solidFill>
                          <a:latin typeface="Arial"/>
                        </a:rPr>
                        <a:t>Goals:</a:t>
                      </a:r>
                      <a:endParaRPr lang="en-US" sz="1100"/>
                    </a:p>
                    <a:p>
                      <a:pPr marL="259083" lvl="1" indent="-129542" algn="l">
                        <a:lnSpc>
                          <a:spcPts val="1680"/>
                        </a:lnSpc>
                        <a:buAutoNum type="arabicPeriod"/>
                      </a:pPr>
                      <a:r>
                        <a:rPr lang="en-US" sz="1200">
                          <a:solidFill>
                            <a:srgbClr val="FFFFFF"/>
                          </a:solidFill>
                          <a:latin typeface="Arial"/>
                        </a:rPr>
                        <a:t>Understand the role oceans play in the water cycle.</a:t>
                      </a:r>
                    </a:p>
                    <a:p>
                      <a:pPr marL="259083" lvl="1" indent="-129542" algn="l">
                        <a:lnSpc>
                          <a:spcPts val="1680"/>
                        </a:lnSpc>
                        <a:buAutoNum type="arabicPeriod"/>
                      </a:pPr>
                      <a:r>
                        <a:rPr lang="en-US" sz="1200">
                          <a:solidFill>
                            <a:srgbClr val="FFFFFF"/>
                          </a:solidFill>
                          <a:latin typeface="Arial"/>
                        </a:rPr>
                        <a:t>To explore key ocean food chains and webs.</a:t>
                      </a:r>
                    </a:p>
                    <a:p>
                      <a:pPr marL="259083" lvl="1" indent="-129542" algn="l">
                        <a:lnSpc>
                          <a:spcPts val="1680"/>
                        </a:lnSpc>
                        <a:buAutoNum type="arabicPeriod"/>
                      </a:pPr>
                      <a:r>
                        <a:rPr lang="en-US" sz="1200">
                          <a:solidFill>
                            <a:srgbClr val="FFFFFF"/>
                          </a:solidFill>
                          <a:latin typeface="Arial"/>
                        </a:rPr>
                        <a:t>Identify how oceans are part of people and society.</a:t>
                      </a:r>
                    </a:p>
                    <a:p>
                      <a:pPr marL="259083" lvl="1" indent="-129542" algn="l">
                        <a:lnSpc>
                          <a:spcPts val="1680"/>
                        </a:lnSpc>
                        <a:buAutoNum type="arabicPeriod"/>
                      </a:pPr>
                      <a:r>
                        <a:rPr lang="en-US" sz="1200">
                          <a:solidFill>
                            <a:srgbClr val="FFFFFF"/>
                          </a:solidFill>
                          <a:latin typeface="Arial"/>
                        </a:rPr>
                        <a:t>Predict potential futures for oceans. </a:t>
                      </a:r>
                    </a:p>
                    <a:p>
                      <a:pPr algn="l">
                        <a:lnSpc>
                          <a:spcPts val="1680"/>
                        </a:lnSpc>
                      </a:pPr>
                      <a:endParaRPr lang="en-US" sz="1200">
                        <a:solidFill>
                          <a:srgbClr val="FFFFFF"/>
                        </a:solidFill>
                        <a:latin typeface="Arial"/>
                      </a:endParaRPr>
                    </a:p>
                    <a:p>
                      <a:pPr algn="l">
                        <a:lnSpc>
                          <a:spcPts val="1680"/>
                        </a:lnSpc>
                      </a:pPr>
                      <a:r>
                        <a:rPr lang="en-US" sz="1200">
                          <a:solidFill>
                            <a:srgbClr val="FFFFFF"/>
                          </a:solidFill>
                          <a:latin typeface="Arial"/>
                        </a:rPr>
                        <a:t>Outcomes:</a:t>
                      </a:r>
                    </a:p>
                    <a:p>
                      <a:pPr algn="l">
                        <a:lnSpc>
                          <a:spcPts val="1680"/>
                        </a:lnSpc>
                      </a:pPr>
                      <a:r>
                        <a:rPr lang="en-US" sz="1200">
                          <a:solidFill>
                            <a:srgbClr val="FFFFFF"/>
                          </a:solidFill>
                          <a:latin typeface="Arial Bold"/>
                        </a:rPr>
                        <a:t>M</a:t>
                      </a:r>
                      <a:r>
                        <a:rPr lang="en-US" sz="1200">
                          <a:solidFill>
                            <a:srgbClr val="FFFFFF"/>
                          </a:solidFill>
                          <a:latin typeface="Arial"/>
                        </a:rPr>
                        <a:t>eeting expected standard</a:t>
                      </a:r>
                    </a:p>
                    <a:p>
                      <a:pPr algn="l">
                        <a:lnSpc>
                          <a:spcPts val="1680"/>
                        </a:lnSpc>
                      </a:pPr>
                      <a:endParaRPr lang="en-US" sz="1200">
                        <a:solidFill>
                          <a:srgbClr val="FFFFFF"/>
                        </a:solidFill>
                        <a:latin typeface="Arial"/>
                      </a:endParaRPr>
                    </a:p>
                    <a:p>
                      <a:pPr algn="l">
                        <a:lnSpc>
                          <a:spcPts val="1680"/>
                        </a:lnSpc>
                      </a:pPr>
                      <a:r>
                        <a:rPr lang="en-US" sz="1200">
                          <a:solidFill>
                            <a:srgbClr val="FFFFFF"/>
                          </a:solidFill>
                          <a:latin typeface="Arial"/>
                        </a:rPr>
                        <a:t>Meeting higher standard</a:t>
                      </a:r>
                    </a:p>
                    <a:p>
                      <a:pPr algn="l">
                        <a:lnSpc>
                          <a:spcPts val="1680"/>
                        </a:lnSpc>
                      </a:pPr>
                      <a:endParaRPr lang="en-US" sz="1200">
                        <a:solidFill>
                          <a:srgbClr val="FFFFFF"/>
                        </a:solidFill>
                        <a:latin typeface="Arial"/>
                      </a:endParaRPr>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vMerge="1">
                  <a:txBody>
                    <a:bodyPr/>
                    <a:lstStyle/>
                    <a:p>
                      <a:pPr marL="259083" lvl="1" indent="-129542" algn="l">
                        <a:lnSpc>
                          <a:spcPts val="1680"/>
                        </a:lnSpc>
                        <a:buFont typeface="Arial"/>
                        <a:buChar char="•"/>
                        <a:defRPr/>
                      </a:pPr>
                      <a:r>
                        <a:rPr lang="en-US" sz="1200">
                          <a:solidFill>
                            <a:srgbClr val="FFFFFF"/>
                          </a:solidFill>
                          <a:latin typeface="Arial"/>
                        </a:rPr>
                        <a:t>PPT: Lesson 2: It’s all part of the system.</a:t>
                      </a:r>
                      <a:endParaRPr lang="en-US" sz="1100"/>
                    </a:p>
                    <a:p>
                      <a:pPr marL="259083" lvl="1" indent="-129542" algn="l">
                        <a:lnSpc>
                          <a:spcPts val="1680"/>
                        </a:lnSpc>
                        <a:buFont typeface="Arial"/>
                        <a:buChar char="•"/>
                      </a:pPr>
                      <a:r>
                        <a:rPr lang="en-US" sz="1200">
                          <a:solidFill>
                            <a:srgbClr val="FFFFFF"/>
                          </a:solidFill>
                          <a:latin typeface="Arial"/>
                        </a:rPr>
                        <a:t>Water cycle worksheet with key terms. </a:t>
                      </a:r>
                    </a:p>
                    <a:p>
                      <a:pPr marL="259083" lvl="1" indent="-129542" algn="l">
                        <a:lnSpc>
                          <a:spcPts val="1680"/>
                        </a:lnSpc>
                        <a:buFont typeface="Arial"/>
                        <a:buChar char="•"/>
                      </a:pPr>
                      <a:r>
                        <a:rPr lang="en-US" sz="1200">
                          <a:solidFill>
                            <a:srgbClr val="FFFFFF"/>
                          </a:solidFill>
                          <a:latin typeface="Arial"/>
                        </a:rPr>
                        <a:t>Laptops / iPads</a:t>
                      </a:r>
                    </a:p>
                    <a:p>
                      <a:pPr marL="259083" lvl="1" indent="-129542" algn="l">
                        <a:lnSpc>
                          <a:spcPts val="1680"/>
                        </a:lnSpc>
                        <a:buFont typeface="Arial"/>
                        <a:buChar char="•"/>
                      </a:pPr>
                      <a:r>
                        <a:rPr lang="en-US" sz="1200">
                          <a:solidFill>
                            <a:srgbClr val="FFFFFF"/>
                          </a:solidFill>
                          <a:latin typeface="Arial"/>
                        </a:rPr>
                        <a:t>Food chain / web video: https://www.youtube.com/watch?v=IfsBUfAP22g </a:t>
                      </a:r>
                    </a:p>
                    <a:p>
                      <a:pPr marL="259083" lvl="1" indent="-129542" algn="l">
                        <a:lnSpc>
                          <a:spcPts val="1680"/>
                        </a:lnSpc>
                        <a:buFont typeface="Arial"/>
                        <a:buChar char="•"/>
                      </a:pPr>
                      <a:r>
                        <a:rPr lang="en-US" sz="1200">
                          <a:solidFill>
                            <a:srgbClr val="FFFFFF"/>
                          </a:solidFill>
                          <a:latin typeface="Arial"/>
                        </a:rPr>
                        <a:t>Food web / chains worksheet. </a:t>
                      </a:r>
                    </a:p>
                    <a:p>
                      <a:pPr marL="259083" lvl="1" indent="-129542" algn="l">
                        <a:lnSpc>
                          <a:spcPts val="1680"/>
                        </a:lnSpc>
                        <a:buFont typeface="Arial"/>
                        <a:buChar char="•"/>
                      </a:pPr>
                      <a:r>
                        <a:rPr lang="en-US" sz="1200">
                          <a:solidFill>
                            <a:srgbClr val="FFFFFF"/>
                          </a:solidFill>
                          <a:latin typeface="Arial"/>
                        </a:rPr>
                        <a:t>What happens if scenarios</a:t>
                      </a:r>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vMerge="1">
                  <a:txBody>
                    <a:bodyPr/>
                    <a:lstStyle/>
                    <a:p>
                      <a:pPr marL="259083" lvl="1" indent="-129542" algn="l">
                        <a:lnSpc>
                          <a:spcPts val="1680"/>
                        </a:lnSpc>
                        <a:buFont typeface="Arial"/>
                        <a:buChar char="•"/>
                        <a:defRPr/>
                      </a:pPr>
                      <a:r>
                        <a:rPr lang="en-US" sz="1200">
                          <a:solidFill>
                            <a:srgbClr val="FFFFFF"/>
                          </a:solidFill>
                          <a:latin typeface="Arial Bold"/>
                        </a:rPr>
                        <a:t>Starter:</a:t>
                      </a:r>
                      <a:r>
                        <a:rPr lang="en-US" sz="1200">
                          <a:solidFill>
                            <a:srgbClr val="FFFFFF"/>
                          </a:solidFill>
                          <a:latin typeface="Arial"/>
                        </a:rPr>
                        <a:t> learners play a game of High 5! where they swap facts in forms of questions (the answers being the facts). If their partner gets the fact right, they receive a High 5!. If not, they will tell them the answer and move on. Question at the end of the session on a new fact they learnt. </a:t>
                      </a:r>
                      <a:endParaRPr lang="en-US" sz="1100"/>
                    </a:p>
                    <a:p>
                      <a:pPr marL="259083" lvl="1" indent="-129542" algn="l">
                        <a:lnSpc>
                          <a:spcPts val="1680"/>
                        </a:lnSpc>
                        <a:buFont typeface="Arial"/>
                        <a:buChar char="•"/>
                      </a:pPr>
                      <a:r>
                        <a:rPr lang="en-US" sz="1200">
                          <a:solidFill>
                            <a:srgbClr val="FFFFFF"/>
                          </a:solidFill>
                          <a:latin typeface="Arial Bold"/>
                        </a:rPr>
                        <a:t>Main 1: </a:t>
                      </a:r>
                      <a:r>
                        <a:rPr lang="en-US" sz="1200">
                          <a:solidFill>
                            <a:srgbClr val="FFFFFF"/>
                          </a:solidFill>
                          <a:latin typeface="Arial"/>
                        </a:rPr>
                        <a:t>pupils add on where they would find each of the key terms onto their water cycle</a:t>
                      </a:r>
                      <a:r>
                        <a:rPr lang="en-US" sz="1200">
                          <a:solidFill>
                            <a:srgbClr val="FFFFFF"/>
                          </a:solidFill>
                          <a:latin typeface="Arial Italics"/>
                        </a:rPr>
                        <a:t> </a:t>
                      </a:r>
                      <a:r>
                        <a:rPr lang="en-US" sz="1200">
                          <a:solidFill>
                            <a:srgbClr val="FFFFFF"/>
                          </a:solidFill>
                          <a:latin typeface="Arial"/>
                        </a:rPr>
                        <a:t>worksheet. They then use the facts from the PPT to add more information about the processes specifically to oceans. Finally, through any medium they wish (diagram, sentence picture etc) explain the role they think oceans play in the water cycle. </a:t>
                      </a:r>
                    </a:p>
                    <a:p>
                      <a:pPr marL="259083" lvl="1" indent="-129542" algn="l">
                        <a:lnSpc>
                          <a:spcPts val="1680"/>
                        </a:lnSpc>
                        <a:buFont typeface="Arial"/>
                        <a:buChar char="•"/>
                      </a:pPr>
                      <a:r>
                        <a:rPr lang="en-US" sz="1200">
                          <a:solidFill>
                            <a:srgbClr val="FFFFFF"/>
                          </a:solidFill>
                          <a:latin typeface="Arial Bold"/>
                        </a:rPr>
                        <a:t>Main 2:</a:t>
                      </a:r>
                      <a:r>
                        <a:rPr lang="en-US" sz="1200">
                          <a:solidFill>
                            <a:srgbClr val="FFFFFF"/>
                          </a:solidFill>
                          <a:latin typeface="Arial"/>
                        </a:rPr>
                        <a:t> if the class hasn’t learnt about food webs / chains then the </a:t>
                      </a:r>
                      <a:r>
                        <a:rPr lang="en-US" sz="1200">
                          <a:solidFill>
                            <a:srgbClr val="FFFFFF"/>
                          </a:solidFill>
                          <a:latin typeface="Arial Italics"/>
                        </a:rPr>
                        <a:t>food chain/web video</a:t>
                      </a:r>
                      <a:r>
                        <a:rPr lang="en-US" sz="1200">
                          <a:solidFill>
                            <a:srgbClr val="FFFFFF"/>
                          </a:solidFill>
                          <a:latin typeface="Arial"/>
                        </a:rPr>
                        <a:t> would be useful. Even if they have, it would also serve as a refresher. </a:t>
                      </a:r>
                    </a:p>
                    <a:p>
                      <a:pPr marL="259083" lvl="1" indent="-129542" algn="l">
                        <a:lnSpc>
                          <a:spcPts val="1680"/>
                        </a:lnSpc>
                        <a:buFont typeface="Arial"/>
                        <a:buChar char="•"/>
                      </a:pPr>
                      <a:r>
                        <a:rPr lang="en-US" sz="1200">
                          <a:solidFill>
                            <a:srgbClr val="FFFFFF"/>
                          </a:solidFill>
                          <a:latin typeface="Arial"/>
                        </a:rPr>
                        <a:t>Split the class into small groups / pairs. Each has </a:t>
                      </a:r>
                      <a:r>
                        <a:rPr lang="en-US" sz="1200">
                          <a:solidFill>
                            <a:srgbClr val="FFFFFF"/>
                          </a:solidFill>
                          <a:latin typeface="Arial Italics"/>
                        </a:rPr>
                        <a:t>a laptop / iPad</a:t>
                      </a:r>
                      <a:r>
                        <a:rPr lang="en-US" sz="1200">
                          <a:solidFill>
                            <a:srgbClr val="FFFFFF"/>
                          </a:solidFill>
                          <a:latin typeface="Arial"/>
                        </a:rPr>
                        <a:t>. </a:t>
                      </a:r>
                    </a:p>
                    <a:p>
                      <a:pPr marL="259083" lvl="1" indent="-129542" algn="l">
                        <a:lnSpc>
                          <a:spcPts val="1680"/>
                        </a:lnSpc>
                        <a:buFont typeface="Arial"/>
                        <a:buChar char="•"/>
                      </a:pPr>
                      <a:r>
                        <a:rPr lang="en-US" sz="1200">
                          <a:solidFill>
                            <a:srgbClr val="FFFFFF"/>
                          </a:solidFill>
                          <a:latin typeface="Arial"/>
                        </a:rPr>
                        <a:t>Provide an electronic copy of the </a:t>
                      </a:r>
                      <a:r>
                        <a:rPr lang="en-US" sz="1200">
                          <a:solidFill>
                            <a:srgbClr val="FFFFFF"/>
                          </a:solidFill>
                          <a:latin typeface="Arial Italics"/>
                        </a:rPr>
                        <a:t>food web / chain worksheet</a:t>
                      </a:r>
                      <a:r>
                        <a:rPr lang="en-US" sz="1200">
                          <a:solidFill>
                            <a:srgbClr val="FFFFFF"/>
                          </a:solidFill>
                          <a:latin typeface="Arial"/>
                        </a:rPr>
                        <a:t>. This can be differentiated by adding / removing information and structure. The sheet provided has everything included. </a:t>
                      </a:r>
                    </a:p>
                    <a:p>
                      <a:pPr marL="259083" lvl="1" indent="-129542" algn="l">
                        <a:lnSpc>
                          <a:spcPts val="1680"/>
                        </a:lnSpc>
                        <a:buFont typeface="Arial"/>
                        <a:buChar char="•"/>
                      </a:pPr>
                      <a:r>
                        <a:rPr lang="en-US" sz="1200">
                          <a:solidFill>
                            <a:srgbClr val="FFFFFF"/>
                          </a:solidFill>
                          <a:latin typeface="Arial"/>
                        </a:rPr>
                        <a:t>Learners then work in pairs to add in examples of plants/animals at the different levels of the food chain from the different ocean environments. They can either do all three or split the class into thirds to look at a one. </a:t>
                      </a:r>
                    </a:p>
                    <a:p>
                      <a:pPr marL="259083" lvl="1" indent="-129542" algn="l">
                        <a:lnSpc>
                          <a:spcPts val="1680"/>
                        </a:lnSpc>
                        <a:buFont typeface="Arial"/>
                        <a:buChar char="•"/>
                      </a:pPr>
                      <a:r>
                        <a:rPr lang="en-US" sz="1200">
                          <a:solidFill>
                            <a:srgbClr val="FFFFFF"/>
                          </a:solidFill>
                          <a:latin typeface="Arial"/>
                        </a:rPr>
                        <a:t>Teacher presentation about oceans and people. Class discussion on what they can identify comes from the sea. </a:t>
                      </a:r>
                    </a:p>
                    <a:p>
                      <a:pPr marL="259083" lvl="1" indent="-129542" algn="l">
                        <a:lnSpc>
                          <a:spcPts val="1680"/>
                        </a:lnSpc>
                        <a:buFont typeface="Arial"/>
                        <a:buChar char="•"/>
                      </a:pPr>
                      <a:r>
                        <a:rPr lang="en-US" sz="1200">
                          <a:solidFill>
                            <a:srgbClr val="FFFFFF"/>
                          </a:solidFill>
                          <a:latin typeface="Arial Bold"/>
                        </a:rPr>
                        <a:t>Plenary:</a:t>
                      </a:r>
                      <a:r>
                        <a:rPr lang="en-US" sz="1200">
                          <a:solidFill>
                            <a:srgbClr val="FFFFFF"/>
                          </a:solidFill>
                          <a:latin typeface="Arial"/>
                        </a:rPr>
                        <a:t> each pair / small group of learners are given a different </a:t>
                      </a:r>
                      <a:r>
                        <a:rPr lang="en-US" sz="1200">
                          <a:solidFill>
                            <a:srgbClr val="FFFFFF"/>
                          </a:solidFill>
                          <a:latin typeface="Arial Italics"/>
                        </a:rPr>
                        <a:t>what happens if</a:t>
                      </a:r>
                      <a:r>
                        <a:rPr lang="en-US" sz="1200">
                          <a:solidFill>
                            <a:srgbClr val="FFFFFF"/>
                          </a:solidFill>
                          <a:latin typeface="Arial"/>
                        </a:rPr>
                        <a:t> scenario about an impact on the food web. They should work together to think and then discuss with the class what they think will happen as a result. </a:t>
                      </a:r>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a:txBody>
                    <a:bodyPr/>
                    <a:lstStyle/>
                    <a:p>
                      <a:pPr algn="ctr">
                        <a:lnSpc>
                          <a:spcPts val="1680"/>
                        </a:lnSpc>
                        <a:defRPr/>
                      </a:pPr>
                      <a:r>
                        <a:rPr lang="en-US" sz="1100" b="1" dirty="0" err="1">
                          <a:solidFill>
                            <a:srgbClr val="FFFFFF"/>
                          </a:solidFill>
                          <a:latin typeface="Arial" panose="020B0604020202020204" pitchFamily="34" charset="0"/>
                          <a:cs typeface="Arial" panose="020B0604020202020204" pitchFamily="34" charset="0"/>
                        </a:rPr>
                        <a:t>AfL</a:t>
                      </a:r>
                      <a:endParaRPr lang="en-US" sz="1100" b="1"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2"/>
                  </a:ext>
                </a:extLst>
              </a:tr>
              <a:tr h="755827">
                <a:tc vMerge="1">
                  <a:txBody>
                    <a:bodyPr/>
                    <a:lstStyle/>
                    <a:p>
                      <a:pPr algn="l">
                        <a:lnSpc>
                          <a:spcPts val="1680"/>
                        </a:lnSpc>
                      </a:pPr>
                      <a:endParaRPr lang="en-GB" sz="1100" noProof="0" dirty="0">
                        <a:solidFill>
                          <a:srgbClr val="FFFFFF"/>
                        </a:solidFill>
                        <a:latin typeface="Arial" panose="020B0604020202020204" pitchFamily="34" charset="0"/>
                        <a:cs typeface="Arial" panose="020B0604020202020204" pitchFamily="34" charset="0"/>
                      </a:endParaRPr>
                    </a:p>
                  </a:txBody>
                  <a:tcPr marL="190500" marR="190500" marT="190500" marB="19050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vMerge="1">
                  <a:txBody>
                    <a:bodyPr/>
                    <a:lstStyle/>
                    <a:p>
                      <a:pPr marL="259083" lvl="1" indent="-129542" algn="l">
                        <a:lnSpc>
                          <a:spcPts val="1680"/>
                        </a:lnSpc>
                        <a:buFont typeface="Arial"/>
                        <a:buChar char="•"/>
                      </a:pPr>
                      <a:endParaRPr lang="en-US" sz="1100" dirty="0">
                        <a:solidFill>
                          <a:schemeClr val="bg1"/>
                        </a:solidFill>
                        <a:latin typeface="Arial" panose="020B0604020202020204" pitchFamily="34" charset="0"/>
                        <a:cs typeface="Arial" panose="020B0604020202020204" pitchFamily="34" charset="0"/>
                      </a:endParaRPr>
                    </a:p>
                  </a:txBody>
                  <a:tcPr marL="190500" marR="190500" marT="190500" marB="19050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vMerge="1">
                  <a:txBody>
                    <a:bodyPr/>
                    <a:lstStyle/>
                    <a:p>
                      <a:endParaRPr lang="en-GB"/>
                    </a:p>
                  </a:txBody>
                  <a:tcPr/>
                </a:tc>
                <a:tc>
                  <a:txBody>
                    <a:bodyPr/>
                    <a:lstStyle/>
                    <a:p>
                      <a:pPr algn="ctr">
                        <a:lnSpc>
                          <a:spcPts val="1680"/>
                        </a:lnSpc>
                        <a:defRPr/>
                      </a:pPr>
                      <a:r>
                        <a:rPr lang="en-US" sz="1100" dirty="0">
                          <a:solidFill>
                            <a:srgbClr val="FFFFFF"/>
                          </a:solidFill>
                          <a:latin typeface="Arial" panose="020B0604020202020204" pitchFamily="34" charset="0"/>
                          <a:cs typeface="Arial" panose="020B0604020202020204" pitchFamily="34" charset="0"/>
                        </a:rPr>
                        <a:t>Application of knowledge to the water cycle. Discussion based off the ‘what happens if’ scenarios. </a:t>
                      </a:r>
                      <a:endParaRPr lang="en-US" sz="1100" b="1" dirty="0">
                        <a:latin typeface="Arial" panose="020B0604020202020204" pitchFamily="34" charset="0"/>
                        <a:cs typeface="Arial" panose="020B0604020202020204" pitchFamily="34" charset="0"/>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51254511"/>
                  </a:ext>
                </a:extLst>
              </a:tr>
              <a:tr h="524483">
                <a:tc vMerge="1">
                  <a:txBody>
                    <a:bodyPr/>
                    <a:lstStyle/>
                    <a:p>
                      <a:pPr algn="l">
                        <a:lnSpc>
                          <a:spcPts val="1680"/>
                        </a:lnSpc>
                      </a:pPr>
                      <a:endParaRPr lang="en-GB" sz="1100" noProof="0" dirty="0">
                        <a:solidFill>
                          <a:srgbClr val="FFFFFF"/>
                        </a:solidFill>
                        <a:latin typeface="Arial" panose="020B0604020202020204" pitchFamily="34" charset="0"/>
                        <a:cs typeface="Arial" panose="020B0604020202020204" pitchFamily="34" charset="0"/>
                      </a:endParaRPr>
                    </a:p>
                  </a:txBody>
                  <a:tcPr marL="190500" marR="190500" marT="190500" marB="19050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vMerge="1">
                  <a:txBody>
                    <a:bodyPr/>
                    <a:lstStyle/>
                    <a:p>
                      <a:pPr marL="259083" lvl="1" indent="-129542" algn="l">
                        <a:lnSpc>
                          <a:spcPts val="1680"/>
                        </a:lnSpc>
                        <a:buFont typeface="Arial"/>
                        <a:buChar char="•"/>
                      </a:pPr>
                      <a:endParaRPr lang="en-US" sz="1100" dirty="0">
                        <a:solidFill>
                          <a:schemeClr val="bg1"/>
                        </a:solidFill>
                        <a:latin typeface="Arial" panose="020B0604020202020204" pitchFamily="34" charset="0"/>
                        <a:cs typeface="Arial" panose="020B0604020202020204" pitchFamily="34" charset="0"/>
                      </a:endParaRPr>
                    </a:p>
                  </a:txBody>
                  <a:tcPr marL="190500" marR="190500" marT="190500" marB="19050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vMerge="1">
                  <a:txBody>
                    <a:bodyPr/>
                    <a:lstStyle/>
                    <a:p>
                      <a:endParaRPr lang="en-GB"/>
                    </a:p>
                  </a:txBody>
                  <a:tcPr/>
                </a:tc>
                <a:tc>
                  <a:txBody>
                    <a:bodyPr/>
                    <a:lstStyle/>
                    <a:p>
                      <a:pPr algn="ctr"/>
                      <a:r>
                        <a:rPr lang="en-US" sz="1100" b="1" dirty="0">
                          <a:solidFill>
                            <a:srgbClr val="FFFFFF"/>
                          </a:solidFill>
                          <a:latin typeface="Arial" panose="020B0604020202020204" pitchFamily="34" charset="0"/>
                          <a:cs typeface="Arial" panose="020B0604020202020204" pitchFamily="34" charset="0"/>
                        </a:rPr>
                        <a:t>National Curriculum link</a:t>
                      </a:r>
                      <a:endParaRPr lang="en-GB"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4284115046"/>
                  </a:ext>
                </a:extLst>
              </a:tr>
              <a:tr h="417352">
                <a:tc>
                  <a:txBody>
                    <a:bodyPr/>
                    <a:lstStyle/>
                    <a:p>
                      <a:pPr algn="ctr">
                        <a:lnSpc>
                          <a:spcPts val="1680"/>
                        </a:lnSpc>
                      </a:pPr>
                      <a:r>
                        <a:rPr lang="en-GB" sz="1100" b="1" noProof="1">
                          <a:solidFill>
                            <a:srgbClr val="FFFFFF"/>
                          </a:solidFill>
                          <a:latin typeface="Arial" panose="020B0604020202020204" pitchFamily="34" charset="0"/>
                          <a:cs typeface="Arial" panose="020B0604020202020204" pitchFamily="34" charset="0"/>
                        </a:rPr>
                        <a:t>Key</a:t>
                      </a:r>
                      <a:r>
                        <a:rPr lang="en-US" sz="1100" b="1" dirty="0">
                          <a:solidFill>
                            <a:srgbClr val="FFFFFF"/>
                          </a:solidFill>
                          <a:latin typeface="Arial" panose="020B0604020202020204" pitchFamily="34" charset="0"/>
                          <a:cs typeface="Arial" panose="020B0604020202020204" pitchFamily="34" charset="0"/>
                        </a:rPr>
                        <a:t> questions</a:t>
                      </a:r>
                      <a:endParaRPr lang="en-GB" sz="1100" noProof="0" dirty="0">
                        <a:solidFill>
                          <a:srgbClr val="FFFFFF"/>
                        </a:solidFill>
                        <a:latin typeface="Arial" panose="020B0604020202020204" pitchFamily="34" charset="0"/>
                        <a:cs typeface="Arial" panose="020B0604020202020204" pitchFamily="34" charset="0"/>
                      </a:endParaRPr>
                    </a:p>
                  </a:txBody>
                  <a:tcPr marL="190500" marR="190500" marT="190500" marB="1905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129541" lvl="1" indent="0" algn="l">
                        <a:lnSpc>
                          <a:spcPts val="1680"/>
                        </a:lnSpc>
                        <a:buFont typeface="Arial"/>
                        <a:buNone/>
                      </a:pPr>
                      <a:r>
                        <a:rPr lang="en-US" sz="1100" b="1" dirty="0">
                          <a:solidFill>
                            <a:srgbClr val="FFFFFF"/>
                          </a:solidFill>
                          <a:latin typeface="Arial" panose="020B0604020202020204" pitchFamily="34" charset="0"/>
                          <a:cs typeface="Arial" panose="020B0604020202020204" pitchFamily="34" charset="0"/>
                        </a:rPr>
                        <a:t>Geographical terminology</a:t>
                      </a:r>
                      <a:endParaRPr lang="en-US" sz="1100" dirty="0">
                        <a:solidFill>
                          <a:schemeClr val="bg1"/>
                        </a:solidFill>
                        <a:latin typeface="Arial" panose="020B0604020202020204" pitchFamily="34" charset="0"/>
                        <a:cs typeface="Arial" panose="020B0604020202020204" pitchFamily="34" charset="0"/>
                      </a:endParaRPr>
                    </a:p>
                  </a:txBody>
                  <a:tcPr marL="190500" marR="190500" marT="190500" marB="19050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vMerge="1">
                  <a:txBody>
                    <a:bodyPr/>
                    <a:lstStyle/>
                    <a:p>
                      <a:endParaRPr lang="en-GB"/>
                    </a:p>
                  </a:txBody>
                  <a:tcPr>
                    <a:lnL w="12700" cap="flat" cmpd="sng" algn="ctr">
                      <a:solidFill>
                        <a:srgbClr val="FFFFFF"/>
                      </a:solidFill>
                      <a:prstDash val="solid"/>
                      <a:round/>
                      <a:headEnd type="none" w="med" len="med"/>
                      <a:tailEnd type="none" w="med" len="med"/>
                    </a:lnL>
                    <a:lnT w="12700" cap="flat" cmpd="sng" algn="ctr">
                      <a:solidFill>
                        <a:srgbClr val="FFFFFF"/>
                      </a:solidFill>
                      <a:prstDash val="solid"/>
                      <a:round/>
                      <a:headEnd type="none" w="med" len="med"/>
                      <a:tailEnd type="none" w="med" len="med"/>
                    </a:lnT>
                  </a:tcPr>
                </a:tc>
                <a:tc rowSpan="2">
                  <a:txBody>
                    <a:bodyPr/>
                    <a:lstStyle/>
                    <a:p>
                      <a:pPr algn="l">
                        <a:lnSpc>
                          <a:spcPts val="1680"/>
                        </a:lnSpc>
                        <a:defRPr/>
                      </a:pPr>
                      <a:r>
                        <a:rPr lang="en-US" sz="1100" b="1" dirty="0">
                          <a:solidFill>
                            <a:srgbClr val="FFFFFF"/>
                          </a:solidFill>
                          <a:latin typeface="Arial" panose="020B0604020202020204" pitchFamily="34" charset="0"/>
                          <a:cs typeface="Arial" panose="020B0604020202020204" pitchFamily="34" charset="0"/>
                        </a:rPr>
                        <a:t>KS2</a:t>
                      </a:r>
                      <a:endParaRPr lang="en-US" sz="1100" b="1" dirty="0">
                        <a:latin typeface="Arial" panose="020B0604020202020204" pitchFamily="34" charset="0"/>
                        <a:cs typeface="Arial" panose="020B0604020202020204" pitchFamily="34" charset="0"/>
                      </a:endParaRPr>
                    </a:p>
                    <a:p>
                      <a:pPr algn="l">
                        <a:lnSpc>
                          <a:spcPts val="1680"/>
                        </a:lnSpc>
                      </a:pPr>
                      <a:r>
                        <a:rPr lang="en-GB" sz="1100" b="0" noProof="0" dirty="0">
                          <a:solidFill>
                            <a:schemeClr val="bg1"/>
                          </a:solidFill>
                          <a:latin typeface="Arial" panose="020B0604020202020204" pitchFamily="34" charset="0"/>
                          <a:cs typeface="Arial" panose="020B0604020202020204" pitchFamily="34" charset="0"/>
                        </a:rPr>
                        <a:t>Physical geography, including: climate zones, biomes and vegetation belts, and the water cycle</a:t>
                      </a:r>
                    </a:p>
                    <a:p>
                      <a:pPr algn="l">
                        <a:lnSpc>
                          <a:spcPts val="1680"/>
                        </a:lnSpc>
                      </a:pPr>
                      <a:endParaRPr lang="en-US" sz="1100" b="1" dirty="0">
                        <a:latin typeface="Arial" panose="020B0604020202020204" pitchFamily="34" charset="0"/>
                        <a:cs typeface="Arial" panose="020B0604020202020204" pitchFamily="34" charset="0"/>
                      </a:endParaRPr>
                    </a:p>
                    <a:p>
                      <a:pPr algn="l">
                        <a:lnSpc>
                          <a:spcPts val="1680"/>
                        </a:lnSpc>
                      </a:pPr>
                      <a:r>
                        <a:rPr lang="en-US" sz="1100" b="1" dirty="0">
                          <a:solidFill>
                            <a:srgbClr val="FFFFFF"/>
                          </a:solidFill>
                          <a:latin typeface="Arial" panose="020B0604020202020204" pitchFamily="34" charset="0"/>
                          <a:cs typeface="Arial" panose="020B0604020202020204" pitchFamily="34" charset="0"/>
                        </a:rPr>
                        <a:t>KS3</a:t>
                      </a:r>
                    </a:p>
                    <a:p>
                      <a:pPr algn="l">
                        <a:lnSpc>
                          <a:spcPts val="1680"/>
                        </a:lnSpc>
                      </a:pPr>
                      <a:r>
                        <a:rPr lang="en-GB" sz="1100" b="0" dirty="0">
                          <a:solidFill>
                            <a:srgbClr val="FFFFFF"/>
                          </a:solidFill>
                          <a:latin typeface="Arial" panose="020B0604020202020204" pitchFamily="34" charset="0"/>
                          <a:cs typeface="Arial" panose="020B0604020202020204" pitchFamily="34" charset="0"/>
                        </a:rPr>
                        <a:t>They should become aware of increasingly complex geographical systems in the world around them. They should develop greater competence in using geographical</a:t>
                      </a:r>
                    </a:p>
                    <a:p>
                      <a:pPr algn="l">
                        <a:lnSpc>
                          <a:spcPts val="1680"/>
                        </a:lnSpc>
                      </a:pPr>
                      <a:r>
                        <a:rPr lang="en-GB" sz="1100" b="0" dirty="0">
                          <a:solidFill>
                            <a:srgbClr val="FFFFFF"/>
                          </a:solidFill>
                          <a:latin typeface="Arial" panose="020B0604020202020204" pitchFamily="34" charset="0"/>
                          <a:cs typeface="Arial" panose="020B0604020202020204" pitchFamily="34" charset="0"/>
                        </a:rPr>
                        <a:t>knowledge, approaches and concepts [such as models and theories]. </a:t>
                      </a:r>
                      <a:endParaRPr lang="en-US" sz="1100" b="0" dirty="0">
                        <a:solidFill>
                          <a:srgbClr val="FFFFFF"/>
                        </a:solidFill>
                        <a:latin typeface="Arial" panose="020B0604020202020204" pitchFamily="34" charset="0"/>
                        <a:cs typeface="Arial" panose="020B0604020202020204" pitchFamily="34" charset="0"/>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473914694"/>
                  </a:ext>
                </a:extLst>
              </a:tr>
              <a:tr h="1994190">
                <a:tc>
                  <a:txBody>
                    <a:bodyPr/>
                    <a:lstStyle/>
                    <a:p>
                      <a:pPr marL="171450" indent="-171450" algn="l">
                        <a:lnSpc>
                          <a:spcPts val="1680"/>
                        </a:lnSpc>
                        <a:buFont typeface="Arial" panose="020B0604020202020204" pitchFamily="34" charset="0"/>
                        <a:buChar char="•"/>
                        <a:defRPr/>
                      </a:pPr>
                      <a:r>
                        <a:rPr lang="en-US" sz="1100" b="0" dirty="0">
                          <a:solidFill>
                            <a:schemeClr val="bg1"/>
                          </a:solidFill>
                          <a:latin typeface="Arial" panose="020B0604020202020204" pitchFamily="34" charset="0"/>
                          <a:cs typeface="Arial" panose="020B0604020202020204" pitchFamily="34" charset="0"/>
                        </a:rPr>
                        <a:t>How did your new fact help you understand oceans more? </a:t>
                      </a:r>
                    </a:p>
                    <a:p>
                      <a:pPr marL="171450" indent="-171450" algn="l">
                        <a:lnSpc>
                          <a:spcPts val="1680"/>
                        </a:lnSpc>
                        <a:buFont typeface="Arial" panose="020B0604020202020204" pitchFamily="34" charset="0"/>
                        <a:buChar char="•"/>
                        <a:defRPr/>
                      </a:pPr>
                      <a:r>
                        <a:rPr lang="en-US" sz="1100" b="0" dirty="0">
                          <a:solidFill>
                            <a:schemeClr val="bg1"/>
                          </a:solidFill>
                          <a:latin typeface="Arial" panose="020B0604020202020204" pitchFamily="34" charset="0"/>
                          <a:cs typeface="Arial" panose="020B0604020202020204" pitchFamily="34" charset="0"/>
                        </a:rPr>
                        <a:t>What do you already know about the water cycle? </a:t>
                      </a:r>
                    </a:p>
                    <a:p>
                      <a:pPr marL="171450" indent="-171450" algn="l">
                        <a:lnSpc>
                          <a:spcPts val="1680"/>
                        </a:lnSpc>
                        <a:buFont typeface="Arial" panose="020B0604020202020204" pitchFamily="34" charset="0"/>
                        <a:buChar char="•"/>
                        <a:defRPr/>
                      </a:pPr>
                      <a:r>
                        <a:rPr lang="en-US" sz="1100" b="0" dirty="0">
                          <a:solidFill>
                            <a:schemeClr val="bg1"/>
                          </a:solidFill>
                          <a:latin typeface="Arial" panose="020B0604020202020204" pitchFamily="34" charset="0"/>
                          <a:cs typeface="Arial" panose="020B0604020202020204" pitchFamily="34" charset="0"/>
                        </a:rPr>
                        <a:t>What are the different types of precipitation?</a:t>
                      </a:r>
                    </a:p>
                    <a:p>
                      <a:pPr marL="171450" indent="-171450" algn="l">
                        <a:lnSpc>
                          <a:spcPts val="1680"/>
                        </a:lnSpc>
                        <a:buFont typeface="Arial" panose="020B0604020202020204" pitchFamily="34" charset="0"/>
                        <a:buChar char="•"/>
                        <a:defRPr/>
                      </a:pPr>
                      <a:r>
                        <a:rPr lang="en-US" sz="1100" b="0" dirty="0">
                          <a:solidFill>
                            <a:schemeClr val="bg1"/>
                          </a:solidFill>
                          <a:latin typeface="Arial" panose="020B0604020202020204" pitchFamily="34" charset="0"/>
                          <a:cs typeface="Arial" panose="020B0604020202020204" pitchFamily="34" charset="0"/>
                        </a:rPr>
                        <a:t>What might make evaporation speed up / slow down? </a:t>
                      </a:r>
                    </a:p>
                    <a:p>
                      <a:pPr marL="171450" indent="-171450" algn="l">
                        <a:lnSpc>
                          <a:spcPts val="1680"/>
                        </a:lnSpc>
                        <a:buFont typeface="Arial" panose="020B0604020202020204" pitchFamily="34" charset="0"/>
                        <a:buChar char="•"/>
                        <a:defRPr/>
                      </a:pPr>
                      <a:r>
                        <a:rPr lang="en-US" sz="1100" b="0" dirty="0">
                          <a:solidFill>
                            <a:schemeClr val="bg1"/>
                          </a:solidFill>
                          <a:latin typeface="Arial" panose="020B0604020202020204" pitchFamily="34" charset="0"/>
                          <a:cs typeface="Arial" panose="020B0604020202020204" pitchFamily="34" charset="0"/>
                        </a:rPr>
                        <a:t>How are oceans an important part of the water cycle? </a:t>
                      </a:r>
                      <a:endParaRPr lang="en-US" sz="1100" b="1" dirty="0">
                        <a:solidFill>
                          <a:schemeClr val="bg1"/>
                        </a:solidFill>
                        <a:latin typeface="Arial" panose="020B0604020202020204" pitchFamily="34" charset="0"/>
                        <a:cs typeface="Arial" panose="020B0604020202020204" pitchFamily="34" charset="0"/>
                      </a:endParaRPr>
                    </a:p>
                    <a:p>
                      <a:pPr marL="171450" indent="-171450" algn="l">
                        <a:lnSpc>
                          <a:spcPts val="1680"/>
                        </a:lnSpc>
                        <a:buFont typeface="Arial" panose="020B0604020202020204" pitchFamily="34" charset="0"/>
                        <a:buChar char="•"/>
                        <a:defRPr/>
                      </a:pPr>
                      <a:r>
                        <a:rPr lang="en-US" sz="1100" b="0" dirty="0">
                          <a:solidFill>
                            <a:schemeClr val="bg1"/>
                          </a:solidFill>
                          <a:latin typeface="Arial" panose="020B0604020202020204" pitchFamily="34" charset="0"/>
                          <a:cs typeface="Arial" panose="020B0604020202020204" pitchFamily="34" charset="0"/>
                        </a:rPr>
                        <a:t>Can you think of examples of a producer/consumer/top (apex) predator? </a:t>
                      </a:r>
                    </a:p>
                    <a:p>
                      <a:pPr marL="171450" indent="-171450" algn="l">
                        <a:lnSpc>
                          <a:spcPts val="1680"/>
                        </a:lnSpc>
                        <a:buFont typeface="Arial" panose="020B0604020202020204" pitchFamily="34" charset="0"/>
                        <a:buChar char="•"/>
                        <a:defRPr/>
                      </a:pPr>
                      <a:r>
                        <a:rPr lang="en-US" sz="1100" b="0" dirty="0">
                          <a:solidFill>
                            <a:schemeClr val="bg1"/>
                          </a:solidFill>
                          <a:latin typeface="Arial" panose="020B0604020202020204" pitchFamily="34" charset="0"/>
                          <a:cs typeface="Arial" panose="020B0604020202020204" pitchFamily="34" charset="0"/>
                        </a:rPr>
                        <a:t>What do you think phytoplankton is? </a:t>
                      </a:r>
                    </a:p>
                    <a:p>
                      <a:pPr marL="171450" indent="-171450" algn="l">
                        <a:lnSpc>
                          <a:spcPts val="1680"/>
                        </a:lnSpc>
                        <a:buFont typeface="Arial" panose="020B0604020202020204" pitchFamily="34" charset="0"/>
                        <a:buChar char="•"/>
                        <a:defRPr/>
                      </a:pPr>
                      <a:r>
                        <a:rPr lang="en-US" sz="1100" b="0" dirty="0">
                          <a:solidFill>
                            <a:schemeClr val="bg1"/>
                          </a:solidFill>
                          <a:latin typeface="Arial" panose="020B0604020202020204" pitchFamily="34" charset="0"/>
                          <a:cs typeface="Arial" panose="020B0604020202020204" pitchFamily="34" charset="0"/>
                        </a:rPr>
                        <a:t>What is the difference between a Polar, Temperate, Tropical ocean?</a:t>
                      </a:r>
                    </a:p>
                  </a:txBody>
                  <a:tcPr marL="190500" marR="190500" marT="190500" marB="19050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259083" lvl="1" indent="-129542" algn="l">
                        <a:lnSpc>
                          <a:spcPts val="1680"/>
                        </a:lnSpc>
                        <a:buFont typeface="Arial"/>
                        <a:buChar char="•"/>
                        <a:defRPr/>
                      </a:pPr>
                      <a:r>
                        <a:rPr lang="en-US" sz="1100" dirty="0">
                          <a:solidFill>
                            <a:srgbClr val="FFFFFF"/>
                          </a:solidFill>
                          <a:latin typeface="Arial" panose="020B0604020202020204" pitchFamily="34" charset="0"/>
                          <a:cs typeface="Arial" panose="020B0604020202020204" pitchFamily="34" charset="0"/>
                        </a:rPr>
                        <a:t>Producers</a:t>
                      </a:r>
                      <a:endParaRPr lang="en-US" sz="1100" dirty="0">
                        <a:latin typeface="Arial" panose="020B0604020202020204" pitchFamily="34" charset="0"/>
                        <a:cs typeface="Arial" panose="020B0604020202020204" pitchFamily="34" charset="0"/>
                      </a:endParaRPr>
                    </a:p>
                    <a:p>
                      <a:pPr marL="259083" lvl="1" indent="-129542" algn="l">
                        <a:lnSpc>
                          <a:spcPts val="1680"/>
                        </a:lnSpc>
                        <a:buFont typeface="Arial"/>
                        <a:buChar char="•"/>
                      </a:pPr>
                      <a:r>
                        <a:rPr lang="en-US" sz="1100" dirty="0">
                          <a:solidFill>
                            <a:srgbClr val="FFFFFF"/>
                          </a:solidFill>
                          <a:latin typeface="Arial" panose="020B0604020202020204" pitchFamily="34" charset="0"/>
                          <a:cs typeface="Arial" panose="020B0604020202020204" pitchFamily="34" charset="0"/>
                        </a:rPr>
                        <a:t>Consumers</a:t>
                      </a:r>
                    </a:p>
                    <a:p>
                      <a:pPr marL="259083" lvl="1" indent="-129542" algn="l">
                        <a:lnSpc>
                          <a:spcPts val="1680"/>
                        </a:lnSpc>
                        <a:buFont typeface="Arial"/>
                        <a:buChar char="•"/>
                      </a:pPr>
                      <a:r>
                        <a:rPr lang="en-US" sz="1100" dirty="0">
                          <a:solidFill>
                            <a:srgbClr val="FFFFFF"/>
                          </a:solidFill>
                          <a:latin typeface="Arial" panose="020B0604020202020204" pitchFamily="34" charset="0"/>
                          <a:cs typeface="Arial" panose="020B0604020202020204" pitchFamily="34" charset="0"/>
                        </a:rPr>
                        <a:t>Omnivores</a:t>
                      </a:r>
                    </a:p>
                    <a:p>
                      <a:pPr marL="259083" lvl="1" indent="-129542" algn="l">
                        <a:lnSpc>
                          <a:spcPts val="1680"/>
                        </a:lnSpc>
                        <a:buFont typeface="Arial"/>
                        <a:buChar char="•"/>
                      </a:pPr>
                      <a:r>
                        <a:rPr lang="en-US" sz="1100" dirty="0">
                          <a:solidFill>
                            <a:srgbClr val="FFFFFF"/>
                          </a:solidFill>
                          <a:latin typeface="Arial" panose="020B0604020202020204" pitchFamily="34" charset="0"/>
                          <a:cs typeface="Arial" panose="020B0604020202020204" pitchFamily="34" charset="0"/>
                        </a:rPr>
                        <a:t>Carnivores</a:t>
                      </a:r>
                    </a:p>
                    <a:p>
                      <a:pPr marL="259083" lvl="1" indent="-129542" algn="l">
                        <a:lnSpc>
                          <a:spcPts val="1680"/>
                        </a:lnSpc>
                        <a:buFont typeface="Arial"/>
                        <a:buChar char="•"/>
                      </a:pPr>
                      <a:r>
                        <a:rPr lang="en-US" sz="1100" dirty="0">
                          <a:solidFill>
                            <a:srgbClr val="FFFFFF"/>
                          </a:solidFill>
                          <a:latin typeface="Arial" panose="020B0604020202020204" pitchFamily="34" charset="0"/>
                          <a:cs typeface="Arial" panose="020B0604020202020204" pitchFamily="34" charset="0"/>
                        </a:rPr>
                        <a:t>Top Predators</a:t>
                      </a:r>
                    </a:p>
                    <a:p>
                      <a:pPr marL="259083" lvl="1" indent="-129542" algn="l">
                        <a:lnSpc>
                          <a:spcPts val="1680"/>
                        </a:lnSpc>
                        <a:buFont typeface="Arial"/>
                        <a:buChar char="•"/>
                      </a:pPr>
                      <a:r>
                        <a:rPr lang="en-US" sz="1100" dirty="0">
                          <a:solidFill>
                            <a:srgbClr val="FFFFFF"/>
                          </a:solidFill>
                          <a:latin typeface="Arial" panose="020B0604020202020204" pitchFamily="34" charset="0"/>
                          <a:cs typeface="Arial" panose="020B0604020202020204" pitchFamily="34" charset="0"/>
                        </a:rPr>
                        <a:t>Phytoplankton </a:t>
                      </a:r>
                      <a:endParaRPr lang="en-US" sz="1100" b="1" dirty="0">
                        <a:latin typeface="Arial" panose="020B0604020202020204" pitchFamily="34" charset="0"/>
                        <a:cs typeface="Arial" panose="020B0604020202020204" pitchFamily="34" charset="0"/>
                      </a:endParaRPr>
                    </a:p>
                  </a:txBody>
                  <a:tcPr marL="190500" marR="190500" marT="190500" marB="19050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vMerge="1">
                  <a:txBody>
                    <a:bodyPr/>
                    <a:lstStyle/>
                    <a:p>
                      <a:endParaRPr lang="en-GB"/>
                    </a:p>
                  </a:txBody>
                  <a:tcPr>
                    <a:lnL w="12700" cap="flat" cmpd="sng" algn="ctr">
                      <a:solidFill>
                        <a:srgbClr val="FFFFFF"/>
                      </a:solidFill>
                      <a:prstDash val="solid"/>
                      <a:round/>
                      <a:headEnd type="none" w="med" len="med"/>
                      <a:tailEnd type="none" w="med" len="med"/>
                    </a:lnL>
                    <a:lnT w="12700" cap="flat" cmpd="sng" algn="ctr">
                      <a:solidFill>
                        <a:srgbClr val="FFFFFF"/>
                      </a:solidFill>
                      <a:prstDash val="solid"/>
                      <a:round/>
                      <a:headEnd type="none" w="med" len="med"/>
                      <a:tailEnd type="none" w="med" len="med"/>
                    </a:lnT>
                  </a:tcPr>
                </a:tc>
                <a:tc vMerge="1">
                  <a:txBody>
                    <a:bodyPr/>
                    <a:lstStyle/>
                    <a:p>
                      <a:pPr algn="ctr">
                        <a:lnSpc>
                          <a:spcPts val="1680"/>
                        </a:lnSpc>
                        <a:defRPr/>
                      </a:pPr>
                      <a:endParaRPr lang="en-US" sz="1100">
                        <a:latin typeface="Arial" panose="020B0604020202020204" pitchFamily="34" charset="0"/>
                        <a:cs typeface="Arial" panose="020B0604020202020204" pitchFamily="34" charset="0"/>
                      </a:endParaRPr>
                    </a:p>
                  </a:txBody>
                  <a:tcPr marL="190500" marR="190500" marT="190500" marB="190500">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450359173"/>
                  </a:ext>
                </a:extLst>
              </a:tr>
            </a:tbl>
          </a:graphicData>
        </a:graphic>
      </p:graphicFrame>
      <p:sp>
        <p:nvSpPr>
          <p:cNvPr id="10" name="Freeform 3">
            <a:extLst>
              <a:ext uri="{FF2B5EF4-FFF2-40B4-BE49-F238E27FC236}">
                <a16:creationId xmlns:a16="http://schemas.microsoft.com/office/drawing/2014/main" id="{7F607816-0904-7A51-6540-0ACD9CAAC0DB}"/>
              </a:ext>
            </a:extLst>
          </p:cNvPr>
          <p:cNvSpPr/>
          <p:nvPr/>
        </p:nvSpPr>
        <p:spPr>
          <a:xfrm>
            <a:off x="206229" y="223208"/>
            <a:ext cx="2308371" cy="1121619"/>
          </a:xfrm>
          <a:custGeom>
            <a:avLst/>
            <a:gdLst/>
            <a:ahLst/>
            <a:cxnLst/>
            <a:rect l="l" t="t" r="r" b="b"/>
            <a:pathLst>
              <a:path w="2959807" h="1478338">
                <a:moveTo>
                  <a:pt x="0" y="0"/>
                </a:moveTo>
                <a:lnTo>
                  <a:pt x="2959807" y="0"/>
                </a:lnTo>
                <a:lnTo>
                  <a:pt x="2959807" y="1478338"/>
                </a:lnTo>
                <a:lnTo>
                  <a:pt x="0" y="1478338"/>
                </a:lnTo>
                <a:lnTo>
                  <a:pt x="0" y="0"/>
                </a:lnTo>
                <a:close/>
              </a:path>
            </a:pathLst>
          </a:custGeom>
          <a:blipFill>
            <a:blip r:embed="rId4"/>
            <a:stretch>
              <a:fillRect/>
            </a:stretch>
          </a:blipFill>
        </p:spPr>
        <p:txBody>
          <a:bodyPr/>
          <a:lstStyle/>
          <a:p>
            <a:endParaRPr lang="en-GB"/>
          </a:p>
        </p:txBody>
      </p:sp>
      <p:sp>
        <p:nvSpPr>
          <p:cNvPr id="11" name="Freeform 4">
            <a:extLst>
              <a:ext uri="{FF2B5EF4-FFF2-40B4-BE49-F238E27FC236}">
                <a16:creationId xmlns:a16="http://schemas.microsoft.com/office/drawing/2014/main" id="{176ECB93-80EC-56C2-DCE4-705E1A8AE903}"/>
              </a:ext>
            </a:extLst>
          </p:cNvPr>
          <p:cNvSpPr/>
          <p:nvPr/>
        </p:nvSpPr>
        <p:spPr>
          <a:xfrm>
            <a:off x="16388473" y="240631"/>
            <a:ext cx="1670927" cy="1092869"/>
          </a:xfrm>
          <a:custGeom>
            <a:avLst/>
            <a:gdLst/>
            <a:ahLst/>
            <a:cxnLst/>
            <a:rect l="l" t="t" r="r" b="b"/>
            <a:pathLst>
              <a:path w="2183992" h="1478338">
                <a:moveTo>
                  <a:pt x="0" y="0"/>
                </a:moveTo>
                <a:lnTo>
                  <a:pt x="2183992" y="0"/>
                </a:lnTo>
                <a:lnTo>
                  <a:pt x="2183992" y="1478338"/>
                </a:lnTo>
                <a:lnTo>
                  <a:pt x="0" y="1478338"/>
                </a:lnTo>
                <a:lnTo>
                  <a:pt x="0" y="0"/>
                </a:lnTo>
                <a:close/>
              </a:path>
            </a:pathLst>
          </a:custGeom>
          <a:blipFill>
            <a:blip r:embed="rId5"/>
            <a:stretch>
              <a:fillRect b="-4708"/>
            </a:stretch>
          </a:blipFill>
        </p:spPr>
        <p:txBody>
          <a:bodyPr/>
          <a:lstStyle/>
          <a:p>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32D59"/>
        </a:solidFill>
        <a:effectLst/>
      </p:bgPr>
    </p:bg>
    <p:spTree>
      <p:nvGrpSpPr>
        <p:cNvPr id="1" name=""/>
        <p:cNvGrpSpPr/>
        <p:nvPr/>
      </p:nvGrpSpPr>
      <p:grpSpPr>
        <a:xfrm>
          <a:off x="0" y="0"/>
          <a:ext cx="0" cy="0"/>
          <a:chOff x="0" y="0"/>
          <a:chExt cx="0" cy="0"/>
        </a:xfrm>
      </p:grpSpPr>
      <p:sp>
        <p:nvSpPr>
          <p:cNvPr id="4" name="TextBox 4"/>
          <p:cNvSpPr txBox="1"/>
          <p:nvPr/>
        </p:nvSpPr>
        <p:spPr>
          <a:xfrm>
            <a:off x="7196555" y="876300"/>
            <a:ext cx="3928645" cy="327718"/>
          </a:xfrm>
          <a:prstGeom prst="rect">
            <a:avLst/>
          </a:prstGeom>
        </p:spPr>
        <p:txBody>
          <a:bodyPr wrap="square" lIns="0" tIns="0" rIns="0" bIns="0" rtlCol="0" anchor="t">
            <a:spAutoFit/>
          </a:bodyPr>
          <a:lstStyle/>
          <a:p>
            <a:pPr algn="ctr">
              <a:lnSpc>
                <a:spcPts val="2800"/>
              </a:lnSpc>
            </a:pPr>
            <a:r>
              <a:rPr lang="en-US" sz="2000" dirty="0">
                <a:solidFill>
                  <a:srgbClr val="FFFFFF"/>
                </a:solidFill>
                <a:latin typeface="Arial Bold"/>
              </a:rPr>
              <a:t>Lesson 3: </a:t>
            </a:r>
            <a:r>
              <a:rPr lang="en-US" sz="2000" dirty="0">
                <a:solidFill>
                  <a:srgbClr val="FFFFFF"/>
                </a:solidFill>
                <a:latin typeface="Arial"/>
              </a:rPr>
              <a:t>Ocean exploration </a:t>
            </a:r>
          </a:p>
        </p:txBody>
      </p:sp>
      <p:sp>
        <p:nvSpPr>
          <p:cNvPr id="5" name="TextBox 5"/>
          <p:cNvSpPr txBox="1"/>
          <p:nvPr/>
        </p:nvSpPr>
        <p:spPr>
          <a:xfrm>
            <a:off x="6629400" y="143264"/>
            <a:ext cx="5111669" cy="640753"/>
          </a:xfrm>
          <a:prstGeom prst="rect">
            <a:avLst/>
          </a:prstGeom>
        </p:spPr>
        <p:txBody>
          <a:bodyPr wrap="square" lIns="0" tIns="0" rIns="0" bIns="0" rtlCol="0" anchor="t">
            <a:spAutoFit/>
          </a:bodyPr>
          <a:lstStyle/>
          <a:p>
            <a:pPr algn="ctr">
              <a:lnSpc>
                <a:spcPts val="5599"/>
              </a:lnSpc>
            </a:pPr>
            <a:r>
              <a:rPr lang="en-US" sz="3500" dirty="0">
                <a:solidFill>
                  <a:srgbClr val="FFFFFF"/>
                </a:solidFill>
                <a:latin typeface="Arial Bold"/>
              </a:rPr>
              <a:t>I CAN SEE THE SEA!</a:t>
            </a:r>
          </a:p>
        </p:txBody>
      </p:sp>
      <p:graphicFrame>
        <p:nvGraphicFramePr>
          <p:cNvPr id="7" name="Table 7"/>
          <p:cNvGraphicFramePr>
            <a:graphicFrameLocks noGrp="1"/>
          </p:cNvGraphicFramePr>
          <p:nvPr>
            <p:extLst>
              <p:ext uri="{D42A27DB-BD31-4B8C-83A1-F6EECF244321}">
                <p14:modId xmlns:p14="http://schemas.microsoft.com/office/powerpoint/2010/main" val="1380436204"/>
              </p:ext>
            </p:extLst>
          </p:nvPr>
        </p:nvGraphicFramePr>
        <p:xfrm>
          <a:off x="304800" y="1648903"/>
          <a:ext cx="17678399" cy="8218997"/>
        </p:xfrm>
        <a:graphic>
          <a:graphicData uri="http://schemas.openxmlformats.org/drawingml/2006/table">
            <a:tbl>
              <a:tblPr>
                <a:tableStyleId>{616DA210-FB5B-4158-B5E0-FEB733F419BA}</a:tableStyleId>
              </a:tblPr>
              <a:tblGrid>
                <a:gridCol w="5383887">
                  <a:extLst>
                    <a:ext uri="{9D8B030D-6E8A-4147-A177-3AD203B41FA5}">
                      <a16:colId xmlns:a16="http://schemas.microsoft.com/office/drawing/2014/main" val="20000"/>
                    </a:ext>
                  </a:extLst>
                </a:gridCol>
                <a:gridCol w="3049661">
                  <a:extLst>
                    <a:ext uri="{9D8B030D-6E8A-4147-A177-3AD203B41FA5}">
                      <a16:colId xmlns:a16="http://schemas.microsoft.com/office/drawing/2014/main" val="20001"/>
                    </a:ext>
                  </a:extLst>
                </a:gridCol>
                <a:gridCol w="5077091">
                  <a:extLst>
                    <a:ext uri="{9D8B030D-6E8A-4147-A177-3AD203B41FA5}">
                      <a16:colId xmlns:a16="http://schemas.microsoft.com/office/drawing/2014/main" val="20002"/>
                    </a:ext>
                  </a:extLst>
                </a:gridCol>
                <a:gridCol w="4167760">
                  <a:extLst>
                    <a:ext uri="{9D8B030D-6E8A-4147-A177-3AD203B41FA5}">
                      <a16:colId xmlns:a16="http://schemas.microsoft.com/office/drawing/2014/main" val="20003"/>
                    </a:ext>
                  </a:extLst>
                </a:gridCol>
              </a:tblGrid>
              <a:tr h="520029">
                <a:tc>
                  <a:txBody>
                    <a:bodyPr/>
                    <a:lstStyle/>
                    <a:p>
                      <a:pPr algn="ctr">
                        <a:lnSpc>
                          <a:spcPts val="1680"/>
                        </a:lnSpc>
                        <a:defRPr/>
                      </a:pPr>
                      <a:r>
                        <a:rPr lang="en-US" sz="1100" b="1" dirty="0">
                          <a:solidFill>
                            <a:srgbClr val="FFFFFF"/>
                          </a:solidFill>
                          <a:latin typeface="Arial" panose="020B0604020202020204" pitchFamily="34" charset="0"/>
                          <a:cs typeface="Arial" panose="020B0604020202020204" pitchFamily="34" charset="0"/>
                        </a:rPr>
                        <a:t>Learning goals &amp; </a:t>
                      </a:r>
                      <a:r>
                        <a:rPr lang="en-GB" sz="1100" b="1" noProof="0" dirty="0">
                          <a:solidFill>
                            <a:srgbClr val="FFFFFF"/>
                          </a:solidFill>
                          <a:latin typeface="Arial" panose="020B0604020202020204" pitchFamily="34" charset="0"/>
                          <a:cs typeface="Arial" panose="020B0604020202020204" pitchFamily="34" charset="0"/>
                        </a:rPr>
                        <a:t>outcomes</a:t>
                      </a:r>
                      <a:endParaRPr lang="en-GB" sz="1100" b="1" noProof="0"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ts val="1680"/>
                        </a:lnSpc>
                        <a:defRPr/>
                      </a:pPr>
                      <a:r>
                        <a:rPr lang="en-US" sz="1100" b="1">
                          <a:solidFill>
                            <a:srgbClr val="FFFFFF"/>
                          </a:solidFill>
                          <a:latin typeface="Arial" panose="020B0604020202020204" pitchFamily="34" charset="0"/>
                          <a:cs typeface="Arial" panose="020B0604020202020204" pitchFamily="34" charset="0"/>
                        </a:rPr>
                        <a:t>Resources</a:t>
                      </a:r>
                      <a:endParaRPr lang="en-US" sz="1100" b="1">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ts val="1680"/>
                        </a:lnSpc>
                        <a:defRPr/>
                      </a:pPr>
                      <a:r>
                        <a:rPr lang="en-US" sz="1100" b="1" dirty="0">
                          <a:solidFill>
                            <a:srgbClr val="FFFFFF"/>
                          </a:solidFill>
                          <a:latin typeface="Arial" panose="020B0604020202020204" pitchFamily="34" charset="0"/>
                          <a:cs typeface="Arial" panose="020B0604020202020204" pitchFamily="34" charset="0"/>
                        </a:rPr>
                        <a:t>Suggested learning activities</a:t>
                      </a:r>
                      <a:endParaRPr lang="en-US" sz="1100" b="1"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ts val="1680"/>
                        </a:lnSpc>
                        <a:defRPr/>
                      </a:pPr>
                      <a:r>
                        <a:rPr lang="en-US" sz="1100" b="1" dirty="0">
                          <a:solidFill>
                            <a:srgbClr val="FFFFFF"/>
                          </a:solidFill>
                          <a:latin typeface="Arial" panose="020B0604020202020204" pitchFamily="34" charset="0"/>
                          <a:cs typeface="Arial" panose="020B0604020202020204" pitchFamily="34" charset="0"/>
                        </a:rPr>
                        <a:t>SMSC</a:t>
                      </a:r>
                      <a:endParaRPr lang="en-US" sz="1100" b="1"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2830260">
                <a:tc rowSpan="3">
                  <a:txBody>
                    <a:bodyPr/>
                    <a:lstStyle/>
                    <a:p>
                      <a:pPr algn="l">
                        <a:lnSpc>
                          <a:spcPts val="1680"/>
                        </a:lnSpc>
                        <a:defRPr/>
                      </a:pPr>
                      <a:r>
                        <a:rPr lang="en-US" sz="1100" b="1" dirty="0">
                          <a:solidFill>
                            <a:srgbClr val="FFFFFF"/>
                          </a:solidFill>
                          <a:latin typeface="Arial" panose="020B0604020202020204" pitchFamily="34" charset="0"/>
                          <a:cs typeface="Arial" panose="020B0604020202020204" pitchFamily="34" charset="0"/>
                        </a:rPr>
                        <a:t>Goals:</a:t>
                      </a:r>
                      <a:endParaRPr lang="en-US" sz="1100" b="1" dirty="0">
                        <a:latin typeface="Arial" panose="020B0604020202020204" pitchFamily="34" charset="0"/>
                        <a:cs typeface="Arial" panose="020B0604020202020204" pitchFamily="34" charset="0"/>
                      </a:endParaRPr>
                    </a:p>
                    <a:p>
                      <a:pPr marL="259083" lvl="1" indent="-129542" algn="l">
                        <a:lnSpc>
                          <a:spcPts val="1680"/>
                        </a:lnSpc>
                        <a:buAutoNum type="arabicPeriod"/>
                      </a:pPr>
                      <a:r>
                        <a:rPr lang="en-US" sz="1100" dirty="0">
                          <a:solidFill>
                            <a:srgbClr val="FFFFFF"/>
                          </a:solidFill>
                          <a:latin typeface="Arial" panose="020B0604020202020204" pitchFamily="34" charset="0"/>
                          <a:cs typeface="Arial" panose="020B0604020202020204" pitchFamily="34" charset="0"/>
                        </a:rPr>
                        <a:t>To identify different ways in which people use the sea. </a:t>
                      </a:r>
                    </a:p>
                    <a:p>
                      <a:pPr marL="259083" lvl="1" indent="-129542" algn="l">
                        <a:lnSpc>
                          <a:spcPts val="1680"/>
                        </a:lnSpc>
                        <a:buAutoNum type="arabicPeriod"/>
                      </a:pPr>
                      <a:r>
                        <a:rPr lang="en-US" sz="1100" dirty="0">
                          <a:solidFill>
                            <a:srgbClr val="FFFFFF"/>
                          </a:solidFill>
                          <a:latin typeface="Arial" panose="020B0604020202020204" pitchFamily="34" charset="0"/>
                          <a:cs typeface="Arial" panose="020B0604020202020204" pitchFamily="34" charset="0"/>
                        </a:rPr>
                        <a:t>Think about how people have used the oceans over time. </a:t>
                      </a:r>
                    </a:p>
                    <a:p>
                      <a:pPr marL="259083" lvl="1" indent="-129542" algn="l">
                        <a:lnSpc>
                          <a:spcPts val="1680"/>
                        </a:lnSpc>
                        <a:buAutoNum type="arabicPeriod"/>
                      </a:pPr>
                      <a:r>
                        <a:rPr lang="en-US" sz="1100" dirty="0">
                          <a:solidFill>
                            <a:srgbClr val="FFFFFF"/>
                          </a:solidFill>
                          <a:latin typeface="Arial" panose="020B0604020202020204" pitchFamily="34" charset="0"/>
                          <a:cs typeface="Arial" panose="020B0604020202020204" pitchFamily="34" charset="0"/>
                        </a:rPr>
                        <a:t>Look at notable people who have used the oceans in different ways. </a:t>
                      </a:r>
                    </a:p>
                    <a:p>
                      <a:pPr marL="259083" lvl="1" indent="-129542" algn="l">
                        <a:lnSpc>
                          <a:spcPts val="1680"/>
                        </a:lnSpc>
                        <a:buAutoNum type="arabicPeriod"/>
                      </a:pPr>
                      <a:r>
                        <a:rPr lang="en-US" sz="1100" dirty="0">
                          <a:solidFill>
                            <a:srgbClr val="FFFFFF"/>
                          </a:solidFill>
                          <a:latin typeface="Arial" panose="020B0604020202020204" pitchFamily="34" charset="0"/>
                          <a:cs typeface="Arial" panose="020B0604020202020204" pitchFamily="34" charset="0"/>
                        </a:rPr>
                        <a:t>Reflect on how we might use the oceans in the future. </a:t>
                      </a:r>
                    </a:p>
                    <a:p>
                      <a:pPr algn="l">
                        <a:lnSpc>
                          <a:spcPts val="1680"/>
                        </a:lnSpc>
                      </a:pPr>
                      <a:endParaRPr lang="en-US" sz="1100" dirty="0">
                        <a:solidFill>
                          <a:srgbClr val="FFFFFF"/>
                        </a:solidFill>
                        <a:latin typeface="Arial" panose="020B0604020202020204" pitchFamily="34" charset="0"/>
                        <a:cs typeface="Arial" panose="020B0604020202020204" pitchFamily="34" charset="0"/>
                      </a:endParaRPr>
                    </a:p>
                    <a:p>
                      <a:pPr algn="l">
                        <a:lnSpc>
                          <a:spcPts val="1680"/>
                        </a:lnSpc>
                      </a:pPr>
                      <a:r>
                        <a:rPr lang="en-US" sz="1100" b="1" dirty="0">
                          <a:solidFill>
                            <a:srgbClr val="FFFFFF"/>
                          </a:solidFill>
                          <a:latin typeface="Arial" panose="020B0604020202020204" pitchFamily="34" charset="0"/>
                          <a:cs typeface="Arial" panose="020B0604020202020204" pitchFamily="34" charset="0"/>
                        </a:rPr>
                        <a:t>Outcomes:</a:t>
                      </a:r>
                    </a:p>
                    <a:p>
                      <a:pPr algn="l">
                        <a:lnSpc>
                          <a:spcPts val="1680"/>
                        </a:lnSpc>
                      </a:pPr>
                      <a:r>
                        <a:rPr lang="en-US" sz="1100" b="1" u="sng" dirty="0">
                          <a:solidFill>
                            <a:srgbClr val="FFFFFF"/>
                          </a:solidFill>
                          <a:latin typeface="Arial" panose="020B0604020202020204" pitchFamily="34" charset="0"/>
                          <a:cs typeface="Arial" panose="020B0604020202020204" pitchFamily="34" charset="0"/>
                        </a:rPr>
                        <a:t>Greater Depth:</a:t>
                      </a:r>
                      <a:r>
                        <a:rPr lang="en-US" sz="1100" b="0" u="none" dirty="0">
                          <a:solidFill>
                            <a:srgbClr val="FFFFFF"/>
                          </a:solidFill>
                          <a:latin typeface="Arial" panose="020B0604020202020204" pitchFamily="34" charset="0"/>
                          <a:cs typeface="Arial" panose="020B0604020202020204" pitchFamily="34" charset="0"/>
                        </a:rPr>
                        <a:t> </a:t>
                      </a:r>
                      <a:r>
                        <a:rPr lang="en-US" sz="1100" b="0" dirty="0">
                          <a:solidFill>
                            <a:srgbClr val="FFFFFF"/>
                          </a:solidFill>
                          <a:latin typeface="Arial" panose="020B0604020202020204" pitchFamily="34" charset="0"/>
                          <a:cs typeface="Arial" panose="020B0604020202020204" pitchFamily="34" charset="0"/>
                        </a:rPr>
                        <a:t>pupils will be able to create their own classifications of ocean uses along with connecting these uses over time. They will be able to see the key skills which oceanographers have and think about how that might change in the future. </a:t>
                      </a:r>
                    </a:p>
                    <a:p>
                      <a:pPr algn="l">
                        <a:lnSpc>
                          <a:spcPts val="1680"/>
                        </a:lnSpc>
                      </a:pPr>
                      <a:r>
                        <a:rPr lang="en-US" sz="1100" b="1" u="sng" dirty="0">
                          <a:solidFill>
                            <a:srgbClr val="FFFFFF"/>
                          </a:solidFill>
                          <a:latin typeface="Arial" panose="020B0604020202020204" pitchFamily="34" charset="0"/>
                          <a:cs typeface="Arial" panose="020B0604020202020204" pitchFamily="34" charset="0"/>
                        </a:rPr>
                        <a:t>Expected Level:</a:t>
                      </a:r>
                      <a:r>
                        <a:rPr lang="en-US" sz="1100" b="0" u="none" dirty="0">
                          <a:solidFill>
                            <a:srgbClr val="FFFFFF"/>
                          </a:solidFill>
                          <a:latin typeface="Arial" panose="020B0604020202020204" pitchFamily="34" charset="0"/>
                          <a:cs typeface="Arial" panose="020B0604020202020204" pitchFamily="34" charset="0"/>
                        </a:rPr>
                        <a:t> </a:t>
                      </a:r>
                      <a:r>
                        <a:rPr lang="en-US" sz="1100" b="0" dirty="0">
                          <a:solidFill>
                            <a:srgbClr val="FFFFFF"/>
                          </a:solidFill>
                          <a:latin typeface="Arial" panose="020B0604020202020204" pitchFamily="34" charset="0"/>
                          <a:cs typeface="Arial" panose="020B0604020202020204" pitchFamily="34" charset="0"/>
                        </a:rPr>
                        <a:t>pupils will mostly be able to create their own classifications and make links to these over time. They will be able to see specific skills to be an oceanographer. </a:t>
                      </a:r>
                      <a:endParaRPr lang="en-US" sz="1100" b="1" dirty="0">
                        <a:solidFill>
                          <a:srgbClr val="FFFFFF"/>
                        </a:solidFill>
                        <a:latin typeface="Arial" panose="020B0604020202020204" pitchFamily="34" charset="0"/>
                        <a:cs typeface="Arial" panose="020B0604020202020204" pitchFamily="34" charset="0"/>
                      </a:endParaRPr>
                    </a:p>
                    <a:p>
                      <a:pPr algn="l">
                        <a:lnSpc>
                          <a:spcPts val="1680"/>
                        </a:lnSpc>
                      </a:pPr>
                      <a:r>
                        <a:rPr lang="en-US" sz="1100" b="1" u="sng" dirty="0">
                          <a:solidFill>
                            <a:srgbClr val="FFFFFF"/>
                          </a:solidFill>
                          <a:latin typeface="Arial" panose="020B0604020202020204" pitchFamily="34" charset="0"/>
                          <a:cs typeface="Arial" panose="020B0604020202020204" pitchFamily="34" charset="0"/>
                        </a:rPr>
                        <a:t>Working Towards:</a:t>
                      </a:r>
                      <a:r>
                        <a:rPr lang="en-US" sz="1100" b="0" u="none" dirty="0">
                          <a:solidFill>
                            <a:srgbClr val="FFFFFF"/>
                          </a:solidFill>
                          <a:latin typeface="Arial" panose="020B0604020202020204" pitchFamily="34" charset="0"/>
                          <a:cs typeface="Arial" panose="020B0604020202020204" pitchFamily="34" charset="0"/>
                        </a:rPr>
                        <a:t> </a:t>
                      </a:r>
                      <a:r>
                        <a:rPr lang="en-US" sz="1100" b="0" dirty="0">
                          <a:solidFill>
                            <a:srgbClr val="FFFFFF"/>
                          </a:solidFill>
                          <a:latin typeface="Arial" panose="020B0604020202020204" pitchFamily="34" charset="0"/>
                          <a:cs typeface="Arial" panose="020B0604020202020204" pitchFamily="34" charset="0"/>
                        </a:rPr>
                        <a:t>pupils might need some prompting to generate their classifications. They can see some similar skills in being an oceanographer. </a:t>
                      </a:r>
                    </a:p>
                    <a:p>
                      <a:pPr algn="l">
                        <a:lnSpc>
                          <a:spcPts val="1680"/>
                        </a:lnSpc>
                      </a:pPr>
                      <a:r>
                        <a:rPr lang="en-US" sz="1100" b="1" u="sng" dirty="0">
                          <a:solidFill>
                            <a:srgbClr val="FFFFFF"/>
                          </a:solidFill>
                          <a:latin typeface="Arial" panose="020B0604020202020204" pitchFamily="34" charset="0"/>
                          <a:cs typeface="Arial" panose="020B0604020202020204" pitchFamily="34" charset="0"/>
                        </a:rPr>
                        <a:t>Support:</a:t>
                      </a:r>
                      <a:r>
                        <a:rPr lang="en-US" sz="1100" b="0" u="none" dirty="0">
                          <a:solidFill>
                            <a:srgbClr val="FFFFFF"/>
                          </a:solidFill>
                          <a:latin typeface="Arial" panose="020B0604020202020204" pitchFamily="34" charset="0"/>
                          <a:cs typeface="Arial" panose="020B0604020202020204" pitchFamily="34" charset="0"/>
                        </a:rPr>
                        <a:t> </a:t>
                      </a:r>
                      <a:r>
                        <a:rPr lang="en-US" sz="1100" b="0" dirty="0">
                          <a:solidFill>
                            <a:srgbClr val="FFFFFF"/>
                          </a:solidFill>
                          <a:latin typeface="Arial" panose="020B0604020202020204" pitchFamily="34" charset="0"/>
                          <a:cs typeface="Arial" panose="020B0604020202020204" pitchFamily="34" charset="0"/>
                        </a:rPr>
                        <a:t>pupils will need guidance on classifications and perhaps placement of roles. They are maybe able to see what skills oceanographers need but these might be more superficial. </a:t>
                      </a:r>
                      <a:endParaRPr lang="en-US" sz="1100" dirty="0">
                        <a:solidFill>
                          <a:srgbClr val="FFFFFF"/>
                        </a:solidFill>
                        <a:latin typeface="Arial" panose="020B0604020202020204" pitchFamily="34" charset="0"/>
                        <a:cs typeface="Arial" panose="020B0604020202020204" pitchFamily="34" charset="0"/>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3">
                  <a:txBody>
                    <a:bodyPr/>
                    <a:lstStyle/>
                    <a:p>
                      <a:pPr marL="259083" lvl="1" indent="-129542" algn="l">
                        <a:lnSpc>
                          <a:spcPts val="1680"/>
                        </a:lnSpc>
                        <a:buFont typeface="Arial"/>
                        <a:buChar char="•"/>
                        <a:defRPr/>
                      </a:pPr>
                      <a:r>
                        <a:rPr lang="en-US" sz="1100" dirty="0">
                          <a:solidFill>
                            <a:srgbClr val="FFFFFF"/>
                          </a:solidFill>
                          <a:latin typeface="Arial" panose="020B0604020202020204" pitchFamily="34" charset="0"/>
                          <a:cs typeface="Arial" panose="020B0604020202020204" pitchFamily="34" charset="0"/>
                        </a:rPr>
                        <a:t>PPT: Lesson 3: Ocean Exploration</a:t>
                      </a:r>
                      <a:endParaRPr lang="en-US" sz="1100" dirty="0">
                        <a:latin typeface="Arial" panose="020B0604020202020204" pitchFamily="34" charset="0"/>
                        <a:cs typeface="Arial" panose="020B0604020202020204" pitchFamily="34" charset="0"/>
                      </a:endParaRPr>
                    </a:p>
                    <a:p>
                      <a:pPr marL="259083" lvl="1" indent="-129542" algn="l">
                        <a:lnSpc>
                          <a:spcPts val="1680"/>
                        </a:lnSpc>
                        <a:buFont typeface="Arial"/>
                        <a:buChar char="•"/>
                      </a:pPr>
                      <a:r>
                        <a:rPr lang="en-US" sz="1100" dirty="0">
                          <a:solidFill>
                            <a:srgbClr val="FFFFFF"/>
                          </a:solidFill>
                          <a:latin typeface="Arial" panose="020B0604020202020204" pitchFamily="34" charset="0"/>
                          <a:cs typeface="Arial" panose="020B0604020202020204" pitchFamily="34" charset="0"/>
                        </a:rPr>
                        <a:t>How do we use our ocean - Triple Venn Diagram</a:t>
                      </a:r>
                    </a:p>
                    <a:p>
                      <a:pPr marL="259083" lvl="1" indent="-129542" algn="l">
                        <a:lnSpc>
                          <a:spcPts val="1680"/>
                        </a:lnSpc>
                        <a:buFont typeface="Arial"/>
                        <a:buChar char="•"/>
                      </a:pPr>
                      <a:r>
                        <a:rPr lang="en-US" sz="1100" dirty="0">
                          <a:solidFill>
                            <a:srgbClr val="FFFFFF"/>
                          </a:solidFill>
                          <a:latin typeface="Arial" panose="020B0604020202020204" pitchFamily="34" charset="0"/>
                          <a:cs typeface="Arial" panose="020B0604020202020204" pitchFamily="34" charset="0"/>
                        </a:rPr>
                        <a:t>Timeline sheet</a:t>
                      </a:r>
                    </a:p>
                    <a:p>
                      <a:pPr marL="259083" lvl="1" indent="-129542" algn="l">
                        <a:lnSpc>
                          <a:spcPts val="1680"/>
                        </a:lnSpc>
                        <a:buFont typeface="Arial"/>
                        <a:buChar char="•"/>
                      </a:pPr>
                      <a:r>
                        <a:rPr lang="en-US" sz="1100" dirty="0">
                          <a:solidFill>
                            <a:srgbClr val="FFFFFF"/>
                          </a:solidFill>
                          <a:latin typeface="Arial" panose="020B0604020202020204" pitchFamily="34" charset="0"/>
                          <a:cs typeface="Arial" panose="020B0604020202020204" pitchFamily="34" charset="0"/>
                        </a:rPr>
                        <a:t>Brief history on ocean exploration. </a:t>
                      </a:r>
                    </a:p>
                    <a:p>
                      <a:pPr marL="259083" lvl="1" indent="-129542" algn="l">
                        <a:lnSpc>
                          <a:spcPts val="1680"/>
                        </a:lnSpc>
                        <a:buFont typeface="Arial"/>
                        <a:buChar char="•"/>
                      </a:pPr>
                      <a:r>
                        <a:rPr lang="en-US" sz="1100" dirty="0">
                          <a:solidFill>
                            <a:srgbClr val="FFFFFF"/>
                          </a:solidFill>
                          <a:latin typeface="Arial" panose="020B0604020202020204" pitchFamily="34" charset="0"/>
                          <a:cs typeface="Arial" panose="020B0604020202020204" pitchFamily="34" charset="0"/>
                        </a:rPr>
                        <a:t>Information on oceanographers (</a:t>
                      </a:r>
                      <a:r>
                        <a:rPr lang="en-US" sz="1100" dirty="0" err="1">
                          <a:solidFill>
                            <a:srgbClr val="FFFFFF"/>
                          </a:solidFill>
                          <a:latin typeface="Arial" panose="020B0604020202020204" pitchFamily="34" charset="0"/>
                          <a:cs typeface="Arial" panose="020B0604020202020204" pitchFamily="34" charset="0"/>
                        </a:rPr>
                        <a:t>OceanConnect</a:t>
                      </a:r>
                      <a:r>
                        <a:rPr lang="en-US" sz="1100" dirty="0">
                          <a:solidFill>
                            <a:srgbClr val="FFFFFF"/>
                          </a:solidFill>
                          <a:latin typeface="Arial" panose="020B0604020202020204" pitchFamily="34" charset="0"/>
                          <a:cs typeface="Arial" panose="020B0604020202020204" pitchFamily="34" charset="0"/>
                        </a:rPr>
                        <a:t> page).</a:t>
                      </a:r>
                    </a:p>
                    <a:p>
                      <a:pPr algn="l">
                        <a:lnSpc>
                          <a:spcPts val="1680"/>
                        </a:lnSpc>
                      </a:pPr>
                      <a:endParaRPr lang="en-US" sz="1100" dirty="0">
                        <a:solidFill>
                          <a:srgbClr val="FFFFFF"/>
                        </a:solidFill>
                        <a:latin typeface="Arial" panose="020B0604020202020204" pitchFamily="34" charset="0"/>
                        <a:cs typeface="Arial" panose="020B0604020202020204" pitchFamily="34" charset="0"/>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6">
                  <a:txBody>
                    <a:bodyPr/>
                    <a:lstStyle/>
                    <a:p>
                      <a:pPr marL="0" lvl="0" indent="-327659" algn="l">
                        <a:lnSpc>
                          <a:spcPts val="1680"/>
                        </a:lnSpc>
                        <a:buFont typeface="Arial"/>
                        <a:buNone/>
                        <a:defRPr/>
                      </a:pPr>
                      <a:r>
                        <a:rPr lang="en-GB" sz="1100" b="1" noProof="0" dirty="0">
                          <a:solidFill>
                            <a:srgbClr val="FFFFFF"/>
                          </a:solidFill>
                          <a:latin typeface="Arial" panose="020B0604020202020204" pitchFamily="34" charset="0"/>
                          <a:cs typeface="Arial" panose="020B0604020202020204" pitchFamily="34" charset="0"/>
                        </a:rPr>
                        <a:t>Starter: </a:t>
                      </a:r>
                      <a:r>
                        <a:rPr lang="en-GB" sz="1100" noProof="0" dirty="0">
                          <a:solidFill>
                            <a:srgbClr val="FFFFFF"/>
                          </a:solidFill>
                          <a:latin typeface="Arial" panose="020B0604020202020204" pitchFamily="34" charset="0"/>
                          <a:cs typeface="Arial" panose="020B0604020202020204" pitchFamily="34" charset="0"/>
                        </a:rPr>
                        <a:t>pupils use a triple </a:t>
                      </a:r>
                      <a:r>
                        <a:rPr lang="en-GB" sz="1100" i="1" noProof="0" dirty="0">
                          <a:solidFill>
                            <a:srgbClr val="FFFFFF"/>
                          </a:solidFill>
                          <a:latin typeface="Arial" panose="020B0604020202020204" pitchFamily="34" charset="0"/>
                          <a:cs typeface="Arial" panose="020B0604020202020204" pitchFamily="34" charset="0"/>
                        </a:rPr>
                        <a:t>Venn Diagram </a:t>
                      </a:r>
                      <a:r>
                        <a:rPr lang="en-GB" sz="1100" i="0" noProof="0" dirty="0">
                          <a:solidFill>
                            <a:srgbClr val="FFFFFF"/>
                          </a:solidFill>
                          <a:latin typeface="Arial" panose="020B0604020202020204" pitchFamily="34" charset="0"/>
                          <a:cs typeface="Arial" panose="020B0604020202020204" pitchFamily="34" charset="0"/>
                        </a:rPr>
                        <a:t>$ </a:t>
                      </a:r>
                      <a:r>
                        <a:rPr lang="en-GB" sz="1100" noProof="0" dirty="0">
                          <a:solidFill>
                            <a:srgbClr val="FFFFFF"/>
                          </a:solidFill>
                          <a:latin typeface="Arial" panose="020B0604020202020204" pitchFamily="34" charset="0"/>
                          <a:cs typeface="Arial" panose="020B0604020202020204" pitchFamily="34" charset="0"/>
                        </a:rPr>
                        <a:t>to classify ways humans use the oceans based on the previous lesson. The idea is that they create their own classifications but prompt with ideas such as ‘resources’, ‘food’ or ‘transport’ if needed.  Challenge with getting pupils to add examples from their own homes / lives to the diagram. Class also reflect on how this makes them connected to the ocean. </a:t>
                      </a:r>
                    </a:p>
                    <a:p>
                      <a:pPr marL="0" lvl="0" indent="-327659" algn="l">
                        <a:lnSpc>
                          <a:spcPts val="1680"/>
                        </a:lnSpc>
                        <a:buFont typeface="Arial"/>
                        <a:buNone/>
                        <a:defRPr/>
                      </a:pPr>
                      <a:endParaRPr lang="en-GB" sz="1100" noProof="0" dirty="0">
                        <a:latin typeface="Arial" panose="020B0604020202020204" pitchFamily="34" charset="0"/>
                        <a:cs typeface="Arial" panose="020B0604020202020204" pitchFamily="34" charset="0"/>
                      </a:endParaRPr>
                    </a:p>
                    <a:p>
                      <a:pPr marL="0" lvl="0" indent="-327659" algn="l">
                        <a:lnSpc>
                          <a:spcPts val="1680"/>
                        </a:lnSpc>
                        <a:buFont typeface="Arial"/>
                        <a:buNone/>
                      </a:pPr>
                      <a:r>
                        <a:rPr lang="en-GB" sz="1100" b="1" noProof="0" dirty="0">
                          <a:solidFill>
                            <a:srgbClr val="FFFFFF"/>
                          </a:solidFill>
                          <a:latin typeface="Arial" panose="020B0604020202020204" pitchFamily="34" charset="0"/>
                          <a:cs typeface="Arial" panose="020B0604020202020204" pitchFamily="34" charset="0"/>
                        </a:rPr>
                        <a:t>Main 1: </a:t>
                      </a:r>
                      <a:r>
                        <a:rPr lang="en-GB" sz="1100" noProof="0" dirty="0">
                          <a:solidFill>
                            <a:srgbClr val="FFFFFF"/>
                          </a:solidFill>
                          <a:latin typeface="Arial" panose="020B0604020202020204" pitchFamily="34" charset="0"/>
                          <a:cs typeface="Arial" panose="020B0604020202020204" pitchFamily="34" charset="0"/>
                        </a:rPr>
                        <a:t>pupils read the information about the </a:t>
                      </a:r>
                      <a:r>
                        <a:rPr lang="en-GB" sz="1100" i="1" noProof="0" dirty="0">
                          <a:solidFill>
                            <a:srgbClr val="FFFFFF"/>
                          </a:solidFill>
                          <a:latin typeface="Arial" panose="020B0604020202020204" pitchFamily="34" charset="0"/>
                          <a:cs typeface="Arial" panose="020B0604020202020204" pitchFamily="34" charset="0"/>
                        </a:rPr>
                        <a:t>brief history of ocean exploration </a:t>
                      </a:r>
                      <a:r>
                        <a:rPr lang="en-GB" sz="1100" i="0" noProof="0" dirty="0">
                          <a:solidFill>
                            <a:srgbClr val="FFFFFF"/>
                          </a:solidFill>
                          <a:latin typeface="Arial" panose="020B0604020202020204" pitchFamily="34" charset="0"/>
                          <a:cs typeface="Arial" panose="020B0604020202020204" pitchFamily="34" charset="0"/>
                        </a:rPr>
                        <a:t>*</a:t>
                      </a:r>
                      <a:r>
                        <a:rPr lang="en-GB" sz="1100" noProof="0" dirty="0">
                          <a:solidFill>
                            <a:srgbClr val="FFFFFF"/>
                          </a:solidFill>
                          <a:latin typeface="Arial" panose="020B0604020202020204" pitchFamily="34" charset="0"/>
                          <a:cs typeface="Arial" panose="020B0604020202020204" pitchFamily="34" charset="0"/>
                        </a:rPr>
                        <a:t> and add key dates on the </a:t>
                      </a:r>
                      <a:r>
                        <a:rPr lang="en-GB" sz="1100" i="1" noProof="0" dirty="0">
                          <a:solidFill>
                            <a:srgbClr val="FFFFFF"/>
                          </a:solidFill>
                          <a:latin typeface="Arial" panose="020B0604020202020204" pitchFamily="34" charset="0"/>
                          <a:cs typeface="Arial" panose="020B0604020202020204" pitchFamily="34" charset="0"/>
                        </a:rPr>
                        <a:t>timeline</a:t>
                      </a:r>
                      <a:r>
                        <a:rPr lang="en-GB" sz="1100" noProof="0" dirty="0">
                          <a:solidFill>
                            <a:srgbClr val="FFFFFF"/>
                          </a:solidFill>
                          <a:latin typeface="Arial" panose="020B0604020202020204" pitchFamily="34" charset="0"/>
                          <a:cs typeface="Arial" panose="020B0604020202020204" pitchFamily="34" charset="0"/>
                        </a:rPr>
                        <a:t> as well as summarising the information about that date *. They then use different coloured pens/pencils/highlighters to identify the different uses of the oceans $. Challenge pupils to quantify and justify the highest use $. Use this as a reflection point on how we are connected to the ocean.  </a:t>
                      </a:r>
                    </a:p>
                    <a:p>
                      <a:pPr marL="0" lvl="0" indent="-327659" algn="l">
                        <a:lnSpc>
                          <a:spcPts val="1680"/>
                        </a:lnSpc>
                        <a:buFont typeface="Arial"/>
                        <a:buNone/>
                      </a:pPr>
                      <a:endParaRPr lang="en-GB" sz="1100" noProof="0" dirty="0">
                        <a:solidFill>
                          <a:srgbClr val="FFFFFF"/>
                        </a:solidFill>
                        <a:latin typeface="Arial" panose="020B0604020202020204" pitchFamily="34" charset="0"/>
                        <a:cs typeface="Arial" panose="020B0604020202020204" pitchFamily="34" charset="0"/>
                      </a:endParaRPr>
                    </a:p>
                    <a:p>
                      <a:pPr marL="0" lvl="0" indent="-327659" algn="l">
                        <a:lnSpc>
                          <a:spcPts val="1680"/>
                        </a:lnSpc>
                        <a:buFont typeface="Arial"/>
                        <a:buNone/>
                      </a:pPr>
                      <a:r>
                        <a:rPr lang="en-GB" sz="1100" b="1" noProof="0" dirty="0">
                          <a:solidFill>
                            <a:srgbClr val="FFFFFF"/>
                          </a:solidFill>
                          <a:latin typeface="Arial" panose="020B0604020202020204" pitchFamily="34" charset="0"/>
                          <a:cs typeface="Arial" panose="020B0604020202020204" pitchFamily="34" charset="0"/>
                        </a:rPr>
                        <a:t>Main 2: </a:t>
                      </a:r>
                      <a:r>
                        <a:rPr lang="en-GB" sz="1100" noProof="0" dirty="0">
                          <a:solidFill>
                            <a:srgbClr val="FFFFFF"/>
                          </a:solidFill>
                          <a:latin typeface="Arial" panose="020B0604020202020204" pitchFamily="34" charset="0"/>
                          <a:cs typeface="Arial" panose="020B0604020202020204" pitchFamily="34" charset="0"/>
                        </a:rPr>
                        <a:t>Split the class into 5 groups and provide them with a different </a:t>
                      </a:r>
                      <a:r>
                        <a:rPr lang="en-GB" sz="1100" i="1" noProof="0" dirty="0">
                          <a:solidFill>
                            <a:srgbClr val="FFFFFF"/>
                          </a:solidFill>
                          <a:latin typeface="Arial" panose="020B0604020202020204" pitchFamily="34" charset="0"/>
                          <a:cs typeface="Arial" panose="020B0604020202020204" pitchFamily="34" charset="0"/>
                        </a:rPr>
                        <a:t>OceanCoonnect page</a:t>
                      </a:r>
                      <a:r>
                        <a:rPr lang="en-GB" sz="1100" noProof="0" dirty="0">
                          <a:solidFill>
                            <a:srgbClr val="FFFFFF"/>
                          </a:solidFill>
                          <a:latin typeface="Arial" panose="020B0604020202020204" pitchFamily="34" charset="0"/>
                          <a:cs typeface="Arial" panose="020B0604020202020204" pitchFamily="34" charset="0"/>
                        </a:rPr>
                        <a:t>.  They should have one oceanographer per group. </a:t>
                      </a:r>
                    </a:p>
                    <a:p>
                      <a:pPr marL="0" lvl="0" indent="-327659" algn="l">
                        <a:lnSpc>
                          <a:spcPts val="1680"/>
                        </a:lnSpc>
                        <a:buFont typeface="Arial"/>
                        <a:buNone/>
                      </a:pPr>
                      <a:r>
                        <a:rPr lang="en-GB" sz="1100" noProof="0" dirty="0">
                          <a:solidFill>
                            <a:srgbClr val="FFFFFF"/>
                          </a:solidFill>
                          <a:latin typeface="Arial" panose="020B0604020202020204" pitchFamily="34" charset="0"/>
                          <a:cs typeface="Arial" panose="020B0604020202020204" pitchFamily="34" charset="0"/>
                        </a:rPr>
                        <a:t>Working as a group, pupils create a character for the oceanographer based on the facts given as well as writing questions to ask the other oceanographers later in the lesson *. Guide the class to focus on ocean exploration and stewardship. </a:t>
                      </a:r>
                    </a:p>
                    <a:p>
                      <a:pPr marL="0" lvl="0" indent="-327659" algn="l">
                        <a:lnSpc>
                          <a:spcPts val="1680"/>
                        </a:lnSpc>
                        <a:buFont typeface="Arial"/>
                        <a:buNone/>
                      </a:pPr>
                      <a:endParaRPr lang="en-GB" sz="1100" noProof="0" dirty="0">
                        <a:solidFill>
                          <a:srgbClr val="FFFFFF"/>
                        </a:solidFill>
                        <a:latin typeface="Arial" panose="020B0604020202020204" pitchFamily="34" charset="0"/>
                        <a:cs typeface="Arial" panose="020B0604020202020204" pitchFamily="34" charset="0"/>
                      </a:endParaRPr>
                    </a:p>
                    <a:p>
                      <a:pPr marL="0" lvl="0" indent="-327659" algn="l">
                        <a:lnSpc>
                          <a:spcPts val="1680"/>
                        </a:lnSpc>
                        <a:buFont typeface="Arial"/>
                        <a:buNone/>
                      </a:pPr>
                      <a:r>
                        <a:rPr lang="en-GB" sz="1100" noProof="0" dirty="0">
                          <a:solidFill>
                            <a:srgbClr val="FFFFFF"/>
                          </a:solidFill>
                          <a:latin typeface="Arial" panose="020B0604020202020204" pitchFamily="34" charset="0"/>
                          <a:cs typeface="Arial" panose="020B0604020202020204" pitchFamily="34" charset="0"/>
                        </a:rPr>
                        <a:t>Select one learner per group to be the oceanographer and to be put in the ‘hot seat’. Hot seat the oceanographers to find out more about their work *. ! Knowledge of the class to select a pupil who will be suited for this role.  </a:t>
                      </a:r>
                    </a:p>
                    <a:p>
                      <a:pPr marL="0" lvl="0" indent="-327659" algn="l">
                        <a:lnSpc>
                          <a:spcPts val="1680"/>
                        </a:lnSpc>
                        <a:buFont typeface="Arial"/>
                        <a:buNone/>
                      </a:pPr>
                      <a:endParaRPr lang="en-GB" sz="1100" noProof="0" dirty="0">
                        <a:solidFill>
                          <a:srgbClr val="FFFFFF"/>
                        </a:solidFill>
                        <a:latin typeface="Arial" panose="020B0604020202020204" pitchFamily="34" charset="0"/>
                        <a:cs typeface="Arial" panose="020B0604020202020204" pitchFamily="34" charset="0"/>
                      </a:endParaRPr>
                    </a:p>
                    <a:p>
                      <a:pPr marL="0" lvl="0" indent="-327659" algn="l">
                        <a:lnSpc>
                          <a:spcPts val="1680"/>
                        </a:lnSpc>
                        <a:buFont typeface="Arial"/>
                        <a:buNone/>
                      </a:pPr>
                      <a:r>
                        <a:rPr lang="en-GB" sz="1100" b="1" noProof="0" dirty="0">
                          <a:solidFill>
                            <a:srgbClr val="FFFFFF"/>
                          </a:solidFill>
                          <a:latin typeface="Arial" panose="020B0604020202020204" pitchFamily="34" charset="0"/>
                          <a:cs typeface="Arial" panose="020B0604020202020204" pitchFamily="34" charset="0"/>
                        </a:rPr>
                        <a:t>Plenary: </a:t>
                      </a:r>
                      <a:r>
                        <a:rPr lang="en-GB" sz="1100" noProof="0" dirty="0">
                          <a:solidFill>
                            <a:srgbClr val="FFFFFF"/>
                          </a:solidFill>
                          <a:latin typeface="Arial" panose="020B0604020202020204" pitchFamily="34" charset="0"/>
                          <a:cs typeface="Arial" panose="020B0604020202020204" pitchFamily="34" charset="0"/>
                        </a:rPr>
                        <a:t>Write or discuss what they think it would be like to explore the oceans and how they think they could help conserve it.    </a:t>
                      </a: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lnSpc>
                          <a:spcPts val="1680"/>
                        </a:lnSpc>
                        <a:defRPr/>
                      </a:pPr>
                      <a:r>
                        <a:rPr lang="en-US" sz="1100" b="1" u="sng" dirty="0">
                          <a:solidFill>
                            <a:srgbClr val="FFFFFF"/>
                          </a:solidFill>
                          <a:latin typeface="Arial" panose="020B0604020202020204" pitchFamily="34" charset="0"/>
                          <a:cs typeface="Arial" panose="020B0604020202020204" pitchFamily="34" charset="0"/>
                        </a:rPr>
                        <a:t>Spiritual</a:t>
                      </a:r>
                      <a:r>
                        <a:rPr lang="en-US" sz="1100" b="1" dirty="0">
                          <a:solidFill>
                            <a:srgbClr val="FFFFFF"/>
                          </a:solidFill>
                          <a:latin typeface="Arial" panose="020B0604020202020204" pitchFamily="34" charset="0"/>
                          <a:cs typeface="Arial" panose="020B0604020202020204" pitchFamily="34" charset="0"/>
                        </a:rPr>
                        <a:t> </a:t>
                      </a:r>
                      <a:r>
                        <a:rPr lang="en-GB" sz="1100" b="0" dirty="0">
                          <a:solidFill>
                            <a:srgbClr val="FFFFFF"/>
                          </a:solidFill>
                          <a:latin typeface="Arial" panose="020B0604020202020204" pitchFamily="34" charset="0"/>
                          <a:cs typeface="Arial" panose="020B0604020202020204" pitchFamily="34" charset="0"/>
                        </a:rPr>
                        <a:t>sense of enjoyment and fascination in learning about themselves, others and the world around them.</a:t>
                      </a:r>
                    </a:p>
                    <a:p>
                      <a:pPr algn="l">
                        <a:lnSpc>
                          <a:spcPts val="1680"/>
                        </a:lnSpc>
                        <a:defRPr/>
                      </a:pPr>
                      <a:endParaRPr lang="en-US" sz="1100" b="0" dirty="0">
                        <a:latin typeface="Arial" panose="020B0604020202020204" pitchFamily="34" charset="0"/>
                        <a:cs typeface="Arial" panose="020B0604020202020204" pitchFamily="34" charset="0"/>
                      </a:endParaRPr>
                    </a:p>
                    <a:p>
                      <a:pPr algn="l">
                        <a:lnSpc>
                          <a:spcPts val="1680"/>
                        </a:lnSpc>
                      </a:pPr>
                      <a:r>
                        <a:rPr lang="en-US" sz="1100" b="1" u="sng" dirty="0">
                          <a:solidFill>
                            <a:srgbClr val="FFFFFF"/>
                          </a:solidFill>
                          <a:latin typeface="Arial" panose="020B0604020202020204" pitchFamily="34" charset="0"/>
                          <a:cs typeface="Arial" panose="020B0604020202020204" pitchFamily="34" charset="0"/>
                        </a:rPr>
                        <a:t>Moral </a:t>
                      </a:r>
                      <a:r>
                        <a:rPr lang="en-GB" sz="1100" b="1" u="sng" dirty="0">
                          <a:solidFill>
                            <a:srgbClr val="FFFFFF"/>
                          </a:solidFill>
                          <a:latin typeface="Arial" panose="020B0604020202020204" pitchFamily="34" charset="0"/>
                          <a:cs typeface="Arial" panose="020B0604020202020204" pitchFamily="34" charset="0"/>
                        </a:rPr>
                        <a:t>interest </a:t>
                      </a:r>
                      <a:r>
                        <a:rPr lang="en-GB" sz="1100" b="0" dirty="0">
                          <a:solidFill>
                            <a:srgbClr val="FFFFFF"/>
                          </a:solidFill>
                          <a:latin typeface="Arial" panose="020B0604020202020204" pitchFamily="34" charset="0"/>
                          <a:cs typeface="Arial" panose="020B0604020202020204" pitchFamily="34" charset="0"/>
                        </a:rPr>
                        <a:t>investigating and offering reasoned views about moral and ethical issues and ability to understand and appreciate the viewpoints of others on these issues.</a:t>
                      </a:r>
                    </a:p>
                    <a:p>
                      <a:pPr algn="l">
                        <a:lnSpc>
                          <a:spcPts val="1680"/>
                        </a:lnSpc>
                      </a:pPr>
                      <a:endParaRPr lang="en-US" sz="1100" b="0" dirty="0">
                        <a:solidFill>
                          <a:srgbClr val="FFFFFF"/>
                        </a:solidFill>
                        <a:latin typeface="Arial" panose="020B0604020202020204" pitchFamily="34" charset="0"/>
                        <a:cs typeface="Arial" panose="020B0604020202020204" pitchFamily="34" charset="0"/>
                      </a:endParaRPr>
                    </a:p>
                    <a:p>
                      <a:pPr algn="l">
                        <a:lnSpc>
                          <a:spcPts val="1680"/>
                        </a:lnSpc>
                      </a:pPr>
                      <a:r>
                        <a:rPr lang="en-US" sz="1100" b="1" u="sng" dirty="0">
                          <a:solidFill>
                            <a:srgbClr val="FFFFFF"/>
                          </a:solidFill>
                          <a:latin typeface="Arial" panose="020B0604020202020204" pitchFamily="34" charset="0"/>
                          <a:cs typeface="Arial" panose="020B0604020202020204" pitchFamily="34" charset="0"/>
                        </a:rPr>
                        <a:t>Social </a:t>
                      </a:r>
                      <a:r>
                        <a:rPr lang="en-GB" sz="1100" b="0" dirty="0">
                          <a:solidFill>
                            <a:srgbClr val="FFFFFF"/>
                          </a:solidFill>
                          <a:latin typeface="Arial" panose="020B0604020202020204" pitchFamily="34" charset="0"/>
                          <a:cs typeface="Arial" panose="020B0604020202020204" pitchFamily="34" charset="0"/>
                        </a:rPr>
                        <a:t>acceptance and engagement with the fundamental British values of…and mutual respect and tolerance of those with different faiths and beliefs…</a:t>
                      </a:r>
                    </a:p>
                    <a:p>
                      <a:pPr algn="l">
                        <a:lnSpc>
                          <a:spcPts val="1680"/>
                        </a:lnSpc>
                      </a:pPr>
                      <a:endParaRPr lang="en-GB" sz="1100" b="0" dirty="0">
                        <a:solidFill>
                          <a:srgbClr val="FFFFFF"/>
                        </a:solidFill>
                        <a:latin typeface="Arial" panose="020B0604020202020204" pitchFamily="34" charset="0"/>
                        <a:cs typeface="Arial" panose="020B0604020202020204" pitchFamily="34" charset="0"/>
                      </a:endParaRPr>
                    </a:p>
                    <a:p>
                      <a:pPr algn="l">
                        <a:lnSpc>
                          <a:spcPts val="1680"/>
                        </a:lnSpc>
                      </a:pPr>
                      <a:r>
                        <a:rPr lang="en-US" sz="1100" b="1" u="sng" dirty="0">
                          <a:solidFill>
                            <a:srgbClr val="FFFFFF"/>
                          </a:solidFill>
                          <a:latin typeface="Arial" panose="020B0604020202020204" pitchFamily="34" charset="0"/>
                          <a:cs typeface="Arial" panose="020B0604020202020204" pitchFamily="34" charset="0"/>
                        </a:rPr>
                        <a:t>Cultural</a:t>
                      </a:r>
                      <a:r>
                        <a:rPr lang="en-US" sz="1100" b="1" dirty="0">
                          <a:solidFill>
                            <a:srgbClr val="FFFFFF"/>
                          </a:solidFill>
                          <a:latin typeface="Arial" panose="020B0604020202020204" pitchFamily="34" charset="0"/>
                          <a:cs typeface="Arial" panose="020B0604020202020204" pitchFamily="34" charset="0"/>
                        </a:rPr>
                        <a:t> </a:t>
                      </a:r>
                      <a:r>
                        <a:rPr lang="en-GB" sz="1100" b="0" dirty="0">
                          <a:solidFill>
                            <a:srgbClr val="FFFFFF"/>
                          </a:solidFill>
                          <a:latin typeface="Arial" panose="020B0604020202020204" pitchFamily="34" charset="0"/>
                          <a:cs typeface="Arial" panose="020B0604020202020204" pitchFamily="34" charset="0"/>
                        </a:rPr>
                        <a:t>interest in exploring, improving understanding of and showing respect for different faiths and cultural diversity.</a:t>
                      </a:r>
                      <a:endParaRPr lang="en-US" sz="1100" b="0" dirty="0">
                        <a:solidFill>
                          <a:srgbClr val="FFFFFF"/>
                        </a:solidFill>
                        <a:latin typeface="Arial" panose="020B0604020202020204" pitchFamily="34" charset="0"/>
                        <a:cs typeface="Arial" panose="020B0604020202020204" pitchFamily="34" charset="0"/>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520029">
                <a:tc vMerge="1">
                  <a:txBody>
                    <a:bodyPr/>
                    <a:lstStyle/>
                    <a:p>
                      <a:pPr algn="l">
                        <a:lnSpc>
                          <a:spcPts val="1680"/>
                        </a:lnSpc>
                        <a:defRPr/>
                      </a:pPr>
                      <a:r>
                        <a:rPr lang="en-US" sz="1200">
                          <a:solidFill>
                            <a:srgbClr val="FFFFFF"/>
                          </a:solidFill>
                          <a:latin typeface="Arial"/>
                        </a:rPr>
                        <a:t>Goals:</a:t>
                      </a:r>
                      <a:endParaRPr lang="en-US" sz="1100"/>
                    </a:p>
                    <a:p>
                      <a:pPr marL="259083" lvl="1" indent="-129542" algn="l">
                        <a:lnSpc>
                          <a:spcPts val="1680"/>
                        </a:lnSpc>
                        <a:buAutoNum type="arabicPeriod"/>
                      </a:pPr>
                      <a:r>
                        <a:rPr lang="en-US" sz="1200">
                          <a:solidFill>
                            <a:srgbClr val="FFFFFF"/>
                          </a:solidFill>
                          <a:latin typeface="Arial"/>
                        </a:rPr>
                        <a:t>To identify different was in which people use the sea. </a:t>
                      </a:r>
                    </a:p>
                    <a:p>
                      <a:pPr marL="259083" lvl="1" indent="-129542" algn="l">
                        <a:lnSpc>
                          <a:spcPts val="1680"/>
                        </a:lnSpc>
                        <a:buAutoNum type="arabicPeriod"/>
                      </a:pPr>
                      <a:r>
                        <a:rPr lang="en-US" sz="1200">
                          <a:solidFill>
                            <a:srgbClr val="FFFFFF"/>
                          </a:solidFill>
                          <a:latin typeface="Arial"/>
                        </a:rPr>
                        <a:t>Think about how people have used the oceans over time. </a:t>
                      </a:r>
                    </a:p>
                    <a:p>
                      <a:pPr marL="259083" lvl="1" indent="-129542" algn="l">
                        <a:lnSpc>
                          <a:spcPts val="1680"/>
                        </a:lnSpc>
                        <a:buAutoNum type="arabicPeriod"/>
                      </a:pPr>
                      <a:r>
                        <a:rPr lang="en-US" sz="1200">
                          <a:solidFill>
                            <a:srgbClr val="FFFFFF"/>
                          </a:solidFill>
                          <a:latin typeface="Arial"/>
                        </a:rPr>
                        <a:t>Look at notable people who have used the oceans in different ways. </a:t>
                      </a:r>
                    </a:p>
                    <a:p>
                      <a:pPr marL="259083" lvl="1" indent="-129542" algn="l">
                        <a:lnSpc>
                          <a:spcPts val="1680"/>
                        </a:lnSpc>
                        <a:buAutoNum type="arabicPeriod"/>
                      </a:pPr>
                      <a:r>
                        <a:rPr lang="en-US" sz="1200">
                          <a:solidFill>
                            <a:srgbClr val="FFFFFF"/>
                          </a:solidFill>
                          <a:latin typeface="Arial"/>
                        </a:rPr>
                        <a:t>Reflect on how we might use the oceans in the future. </a:t>
                      </a:r>
                    </a:p>
                    <a:p>
                      <a:pPr algn="l">
                        <a:lnSpc>
                          <a:spcPts val="1680"/>
                        </a:lnSpc>
                      </a:pPr>
                      <a:endParaRPr lang="en-US" sz="1200">
                        <a:solidFill>
                          <a:srgbClr val="FFFFFF"/>
                        </a:solidFill>
                        <a:latin typeface="Arial"/>
                      </a:endParaRPr>
                    </a:p>
                    <a:p>
                      <a:pPr algn="l">
                        <a:lnSpc>
                          <a:spcPts val="1680"/>
                        </a:lnSpc>
                      </a:pPr>
                      <a:r>
                        <a:rPr lang="en-US" sz="1200">
                          <a:solidFill>
                            <a:srgbClr val="FFFFFF"/>
                          </a:solidFill>
                          <a:latin typeface="Arial"/>
                        </a:rPr>
                        <a:t>Outcomes:</a:t>
                      </a:r>
                    </a:p>
                    <a:p>
                      <a:pPr algn="l">
                        <a:lnSpc>
                          <a:spcPts val="1680"/>
                        </a:lnSpc>
                      </a:pPr>
                      <a:r>
                        <a:rPr lang="en-US" sz="1200">
                          <a:solidFill>
                            <a:srgbClr val="FFFFFF"/>
                          </a:solidFill>
                          <a:latin typeface="Arial Bold"/>
                        </a:rPr>
                        <a:t>M</a:t>
                      </a:r>
                      <a:r>
                        <a:rPr lang="en-US" sz="1200">
                          <a:solidFill>
                            <a:srgbClr val="FFFFFF"/>
                          </a:solidFill>
                          <a:latin typeface="Arial"/>
                        </a:rPr>
                        <a:t>eeting expected standard</a:t>
                      </a:r>
                    </a:p>
                    <a:p>
                      <a:pPr algn="l">
                        <a:lnSpc>
                          <a:spcPts val="1680"/>
                        </a:lnSpc>
                      </a:pPr>
                      <a:endParaRPr lang="en-US" sz="1200">
                        <a:solidFill>
                          <a:srgbClr val="FFFFFF"/>
                        </a:solidFill>
                        <a:latin typeface="Arial"/>
                      </a:endParaRPr>
                    </a:p>
                    <a:p>
                      <a:pPr algn="l">
                        <a:lnSpc>
                          <a:spcPts val="1680"/>
                        </a:lnSpc>
                      </a:pPr>
                      <a:r>
                        <a:rPr lang="en-US" sz="1200">
                          <a:solidFill>
                            <a:srgbClr val="FFFFFF"/>
                          </a:solidFill>
                          <a:latin typeface="Arial"/>
                        </a:rPr>
                        <a:t>Meeting higher standard</a:t>
                      </a:r>
                    </a:p>
                    <a:p>
                      <a:pPr algn="l">
                        <a:lnSpc>
                          <a:spcPts val="1680"/>
                        </a:lnSpc>
                      </a:pPr>
                      <a:endParaRPr lang="en-US" sz="1200">
                        <a:solidFill>
                          <a:srgbClr val="FFFFFF"/>
                        </a:solidFill>
                        <a:latin typeface="Arial"/>
                      </a:endParaRPr>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vMerge="1">
                  <a:txBody>
                    <a:bodyPr/>
                    <a:lstStyle/>
                    <a:p>
                      <a:pPr marL="259083" lvl="1" indent="-129542" algn="l">
                        <a:lnSpc>
                          <a:spcPts val="1680"/>
                        </a:lnSpc>
                        <a:buFont typeface="Arial"/>
                        <a:buChar char="•"/>
                        <a:defRPr/>
                      </a:pPr>
                      <a:r>
                        <a:rPr lang="en-US" sz="1200">
                          <a:solidFill>
                            <a:srgbClr val="FFFFFF"/>
                          </a:solidFill>
                          <a:latin typeface="Arial"/>
                        </a:rPr>
                        <a:t>PPT: Lesson 3: Ocean Exploration</a:t>
                      </a:r>
                      <a:endParaRPr lang="en-US" sz="1100"/>
                    </a:p>
                    <a:p>
                      <a:pPr marL="259083" lvl="1" indent="-129542" algn="l">
                        <a:lnSpc>
                          <a:spcPts val="1680"/>
                        </a:lnSpc>
                        <a:buFont typeface="Arial"/>
                        <a:buChar char="•"/>
                      </a:pPr>
                      <a:r>
                        <a:rPr lang="en-US" sz="1200">
                          <a:solidFill>
                            <a:srgbClr val="FFFFFF"/>
                          </a:solidFill>
                          <a:latin typeface="Arial"/>
                        </a:rPr>
                        <a:t>Triple Venn Diagram</a:t>
                      </a:r>
                    </a:p>
                    <a:p>
                      <a:pPr marL="259083" lvl="1" indent="-129542" algn="l">
                        <a:lnSpc>
                          <a:spcPts val="1680"/>
                        </a:lnSpc>
                        <a:buFont typeface="Arial"/>
                        <a:buChar char="•"/>
                      </a:pPr>
                      <a:r>
                        <a:rPr lang="en-US" sz="1200">
                          <a:solidFill>
                            <a:srgbClr val="FFFFFF"/>
                          </a:solidFill>
                          <a:latin typeface="Arial"/>
                        </a:rPr>
                        <a:t>Timeline sheet</a:t>
                      </a:r>
                    </a:p>
                    <a:p>
                      <a:pPr marL="259083" lvl="1" indent="-129542" algn="l">
                        <a:lnSpc>
                          <a:spcPts val="1680"/>
                        </a:lnSpc>
                        <a:buFont typeface="Arial"/>
                        <a:buChar char="•"/>
                      </a:pPr>
                      <a:r>
                        <a:rPr lang="en-US" sz="1200">
                          <a:solidFill>
                            <a:srgbClr val="FFFFFF"/>
                          </a:solidFill>
                          <a:latin typeface="Arial"/>
                        </a:rPr>
                        <a:t>Information on ocean exploration. </a:t>
                      </a:r>
                    </a:p>
                    <a:p>
                      <a:pPr marL="259083" lvl="1" indent="-129542" algn="l">
                        <a:lnSpc>
                          <a:spcPts val="1680"/>
                        </a:lnSpc>
                        <a:buFont typeface="Arial"/>
                        <a:buChar char="•"/>
                      </a:pPr>
                      <a:r>
                        <a:rPr lang="en-US" sz="1200">
                          <a:solidFill>
                            <a:srgbClr val="FFFFFF"/>
                          </a:solidFill>
                          <a:latin typeface="Arial"/>
                        </a:rPr>
                        <a:t>Information on oceanographers.</a:t>
                      </a:r>
                    </a:p>
                    <a:p>
                      <a:pPr algn="l">
                        <a:lnSpc>
                          <a:spcPts val="1680"/>
                        </a:lnSpc>
                      </a:pPr>
                      <a:endParaRPr lang="en-US" sz="1200">
                        <a:solidFill>
                          <a:srgbClr val="FFFFFF"/>
                        </a:solidFill>
                        <a:latin typeface="Arial"/>
                      </a:endParaRPr>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vMerge="1">
                  <a:txBody>
                    <a:bodyPr/>
                    <a:lstStyle/>
                    <a:p>
                      <a:pPr marL="259083" lvl="1" indent="-129542" algn="l">
                        <a:lnSpc>
                          <a:spcPts val="1680"/>
                        </a:lnSpc>
                        <a:buFont typeface="Arial"/>
                        <a:buChar char="•"/>
                        <a:defRPr/>
                      </a:pPr>
                      <a:r>
                        <a:rPr lang="en-US" sz="1200">
                          <a:solidFill>
                            <a:srgbClr val="FFFFFF"/>
                          </a:solidFill>
                          <a:latin typeface="Arial Bold"/>
                        </a:rPr>
                        <a:t>Starter:</a:t>
                      </a:r>
                      <a:r>
                        <a:rPr lang="en-US" sz="1200">
                          <a:solidFill>
                            <a:srgbClr val="FFFFFF"/>
                          </a:solidFill>
                          <a:latin typeface="Arial"/>
                        </a:rPr>
                        <a:t> learners use a triple Venn Diagram to classify ways humans use the oceans based on the previous lesson. Prompt with words on the board if needed.</a:t>
                      </a:r>
                      <a:r>
                        <a:rPr lang="en-US" sz="1200">
                          <a:solidFill>
                            <a:srgbClr val="FFFFFF"/>
                          </a:solidFill>
                          <a:latin typeface="Arial Bold"/>
                        </a:rPr>
                        <a:t> </a:t>
                      </a:r>
                      <a:r>
                        <a:rPr lang="en-US" sz="1200">
                          <a:solidFill>
                            <a:srgbClr val="FFFFFF"/>
                          </a:solidFill>
                          <a:latin typeface="Arial"/>
                        </a:rPr>
                        <a:t> Challenge with getting learners to add examples from their own homes / lives to the diagram. </a:t>
                      </a:r>
                      <a:endParaRPr lang="en-US" sz="1100"/>
                    </a:p>
                    <a:p>
                      <a:pPr marL="259083" lvl="1" indent="-129542" algn="l">
                        <a:lnSpc>
                          <a:spcPts val="1680"/>
                        </a:lnSpc>
                        <a:buFont typeface="Arial"/>
                        <a:buChar char="•"/>
                      </a:pPr>
                      <a:r>
                        <a:rPr lang="en-US" sz="1200">
                          <a:solidFill>
                            <a:srgbClr val="FFFFFF"/>
                          </a:solidFill>
                          <a:latin typeface="Arial Bold"/>
                        </a:rPr>
                        <a:t>Main 1: </a:t>
                      </a:r>
                      <a:r>
                        <a:rPr lang="en-US" sz="1200">
                          <a:solidFill>
                            <a:srgbClr val="FFFFFF"/>
                          </a:solidFill>
                          <a:latin typeface="Arial"/>
                        </a:rPr>
                        <a:t>Learners read a short paragraph about the brief history of ocean exploration and add key dates on the </a:t>
                      </a:r>
                      <a:r>
                        <a:rPr lang="en-US" sz="1200">
                          <a:solidFill>
                            <a:srgbClr val="FFFFFF"/>
                          </a:solidFill>
                          <a:latin typeface="Arial Italics"/>
                        </a:rPr>
                        <a:t>timeline sheet</a:t>
                      </a:r>
                      <a:r>
                        <a:rPr lang="en-US" sz="1200">
                          <a:solidFill>
                            <a:srgbClr val="FFFFFF"/>
                          </a:solidFill>
                          <a:latin typeface="Arial"/>
                        </a:rPr>
                        <a:t>. They then use different coloured pens/pencils/highlighters to identify the different uses of the oceans. Challenge pupils to quantify and justify the highest use. </a:t>
                      </a:r>
                    </a:p>
                    <a:p>
                      <a:pPr marL="259083" lvl="1" indent="-129542" algn="l">
                        <a:lnSpc>
                          <a:spcPts val="1680"/>
                        </a:lnSpc>
                        <a:buFont typeface="Arial"/>
                        <a:buChar char="•"/>
                      </a:pPr>
                      <a:r>
                        <a:rPr lang="en-US" sz="1200">
                          <a:solidFill>
                            <a:srgbClr val="FFFFFF"/>
                          </a:solidFill>
                          <a:latin typeface="Arial Bold"/>
                        </a:rPr>
                        <a:t>Main 2:</a:t>
                      </a:r>
                      <a:r>
                        <a:rPr lang="en-US" sz="1200">
                          <a:solidFill>
                            <a:srgbClr val="FFFFFF"/>
                          </a:solidFill>
                          <a:latin typeface="Arial"/>
                        </a:rPr>
                        <a:t> Split the class into 5 groups and provide them with </a:t>
                      </a:r>
                      <a:r>
                        <a:rPr lang="en-US" sz="1200">
                          <a:solidFill>
                            <a:srgbClr val="FFFFFF"/>
                          </a:solidFill>
                          <a:latin typeface="Arial Italics"/>
                        </a:rPr>
                        <a:t>information on oceanographers. </a:t>
                      </a:r>
                      <a:r>
                        <a:rPr lang="en-US" sz="1200">
                          <a:solidFill>
                            <a:srgbClr val="FFFFFF"/>
                          </a:solidFill>
                          <a:latin typeface="Arial"/>
                        </a:rPr>
                        <a:t> They should have one oceanographer per group. </a:t>
                      </a:r>
                    </a:p>
                    <a:p>
                      <a:pPr marL="259083" lvl="1" indent="-129542" algn="l">
                        <a:lnSpc>
                          <a:spcPts val="1680"/>
                        </a:lnSpc>
                        <a:buFont typeface="Arial"/>
                        <a:buChar char="•"/>
                      </a:pPr>
                      <a:r>
                        <a:rPr lang="en-US" sz="1200">
                          <a:solidFill>
                            <a:srgbClr val="FFFFFF"/>
                          </a:solidFill>
                          <a:latin typeface="Arial"/>
                        </a:rPr>
                        <a:t>Working as a group,  learners create a character for the oceanographer based on the facts given and write questions to ask the other oceanographers later in the lesson. Guide the class to focus on ocean exploration and stewardship. </a:t>
                      </a:r>
                    </a:p>
                    <a:p>
                      <a:pPr marL="259083" lvl="1" indent="-129542" algn="l">
                        <a:lnSpc>
                          <a:spcPts val="1680"/>
                        </a:lnSpc>
                        <a:buFont typeface="Arial"/>
                        <a:buChar char="•"/>
                      </a:pPr>
                      <a:r>
                        <a:rPr lang="en-US" sz="1200">
                          <a:solidFill>
                            <a:srgbClr val="FFFFFF"/>
                          </a:solidFill>
                          <a:latin typeface="Arial"/>
                        </a:rPr>
                        <a:t>Select one learner per group to be the oceanographer and to be put in the ‘hot seat’. </a:t>
                      </a:r>
                    </a:p>
                    <a:p>
                      <a:pPr marL="259083" lvl="1" indent="-129542" algn="l">
                        <a:lnSpc>
                          <a:spcPts val="1680"/>
                        </a:lnSpc>
                        <a:buFont typeface="Arial"/>
                        <a:buChar char="•"/>
                      </a:pPr>
                      <a:r>
                        <a:rPr lang="en-US" sz="1200">
                          <a:solidFill>
                            <a:srgbClr val="FFFFFF"/>
                          </a:solidFill>
                          <a:latin typeface="Arial"/>
                        </a:rPr>
                        <a:t> Hot seat the oceanographers to find out more about their work. </a:t>
                      </a:r>
                    </a:p>
                    <a:p>
                      <a:pPr marL="259083" lvl="1" indent="-129542" algn="l">
                        <a:lnSpc>
                          <a:spcPts val="1680"/>
                        </a:lnSpc>
                        <a:buFont typeface="Arial"/>
                        <a:buChar char="•"/>
                      </a:pPr>
                      <a:r>
                        <a:rPr lang="en-US" sz="1200">
                          <a:solidFill>
                            <a:srgbClr val="FFFFFF"/>
                          </a:solidFill>
                          <a:latin typeface="Arial Bold"/>
                        </a:rPr>
                        <a:t>Plenary: </a:t>
                      </a:r>
                      <a:r>
                        <a:rPr lang="en-US" sz="1200">
                          <a:solidFill>
                            <a:srgbClr val="FFFFFF"/>
                          </a:solidFill>
                          <a:latin typeface="Arial"/>
                        </a:rPr>
                        <a:t>Write or discuss what they think it would be like to explore the oceans and how they think they could help conserve it.    </a:t>
                      </a:r>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a:txBody>
                    <a:bodyPr/>
                    <a:lstStyle/>
                    <a:p>
                      <a:pPr algn="ctr">
                        <a:lnSpc>
                          <a:spcPts val="1680"/>
                        </a:lnSpc>
                        <a:defRPr/>
                      </a:pPr>
                      <a:r>
                        <a:rPr lang="en-US" sz="1100" b="1" dirty="0" err="1">
                          <a:solidFill>
                            <a:srgbClr val="FFFFFF"/>
                          </a:solidFill>
                          <a:latin typeface="Arial" panose="020B0604020202020204" pitchFamily="34" charset="0"/>
                          <a:cs typeface="Arial" panose="020B0604020202020204" pitchFamily="34" charset="0"/>
                        </a:rPr>
                        <a:t>AfL</a:t>
                      </a:r>
                      <a:endParaRPr lang="en-US" sz="1100" b="1"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634012">
                <a:tc vMerge="1">
                  <a:txBody>
                    <a:bodyPr/>
                    <a:lstStyle/>
                    <a:p>
                      <a:pPr algn="l">
                        <a:lnSpc>
                          <a:spcPts val="1680"/>
                        </a:lnSpc>
                      </a:pPr>
                      <a:endParaRPr lang="en-US" sz="1200" dirty="0">
                        <a:solidFill>
                          <a:srgbClr val="FFFFFF"/>
                        </a:solidFill>
                        <a:latin typeface="Arial"/>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vMerge="1">
                  <a:txBody>
                    <a:bodyPr/>
                    <a:lstStyle/>
                    <a:p>
                      <a:pPr algn="l">
                        <a:lnSpc>
                          <a:spcPts val="1680"/>
                        </a:lnSpc>
                      </a:pPr>
                      <a:endParaRPr lang="en-US" sz="1200" dirty="0">
                        <a:solidFill>
                          <a:srgbClr val="FFFFFF"/>
                        </a:solidFill>
                        <a:latin typeface="Arial"/>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vMerge="1">
                  <a:txBody>
                    <a:bodyPr/>
                    <a:lstStyle/>
                    <a:p>
                      <a:endParaRPr lang="en-GB"/>
                    </a:p>
                  </a:txBody>
                  <a:tcPr/>
                </a:tc>
                <a:tc rowSpan="2">
                  <a:txBody>
                    <a:bodyPr/>
                    <a:lstStyle/>
                    <a:p>
                      <a:pPr algn="ctr">
                        <a:lnSpc>
                          <a:spcPts val="1680"/>
                        </a:lnSpc>
                        <a:defRPr/>
                      </a:pPr>
                      <a:r>
                        <a:rPr lang="en-US" sz="1100" b="0" dirty="0">
                          <a:solidFill>
                            <a:schemeClr val="bg1"/>
                          </a:solidFill>
                          <a:latin typeface="Arial" panose="020B0604020202020204" pitchFamily="34" charset="0"/>
                          <a:cs typeface="Arial" panose="020B0604020202020204" pitchFamily="34" charset="0"/>
                        </a:rPr>
                        <a:t>Questioning on the categories and justifications for the triple Venn Diagram. </a:t>
                      </a:r>
                    </a:p>
                    <a:p>
                      <a:pPr algn="ctr">
                        <a:lnSpc>
                          <a:spcPts val="1680"/>
                        </a:lnSpc>
                        <a:defRPr/>
                      </a:pPr>
                      <a:r>
                        <a:rPr lang="en-US" sz="1100" b="0" dirty="0">
                          <a:solidFill>
                            <a:schemeClr val="bg1"/>
                          </a:solidFill>
                          <a:latin typeface="Arial" panose="020B0604020202020204" pitchFamily="34" charset="0"/>
                          <a:cs typeface="Arial" panose="020B0604020202020204" pitchFamily="34" charset="0"/>
                        </a:rPr>
                        <a:t>Hot seating exercise to look at how much pupils have grasped the diverse work of oceanographers.</a:t>
                      </a: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021128155"/>
                  </a:ext>
                </a:extLst>
              </a:tr>
              <a:tr h="502815">
                <a:tc>
                  <a:txBody>
                    <a:bodyPr/>
                    <a:lstStyle/>
                    <a:p>
                      <a:pPr algn="ctr"/>
                      <a:r>
                        <a:rPr lang="en-US" sz="1100" b="1" dirty="0">
                          <a:solidFill>
                            <a:srgbClr val="FFFFFF"/>
                          </a:solidFill>
                          <a:latin typeface="Arial" panose="020B0604020202020204" pitchFamily="34" charset="0"/>
                          <a:cs typeface="Arial" panose="020B0604020202020204" pitchFamily="34" charset="0"/>
                        </a:rPr>
                        <a:t>Key questions</a:t>
                      </a:r>
                      <a:endParaRPr lang="en-GB" sz="1100"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1100" b="1" dirty="0">
                          <a:solidFill>
                            <a:srgbClr val="FFFFFF"/>
                          </a:solidFill>
                          <a:latin typeface="Arial" panose="020B0604020202020204" pitchFamily="34" charset="0"/>
                          <a:cs typeface="Arial" panose="020B0604020202020204" pitchFamily="34" charset="0"/>
                        </a:rPr>
                        <a:t>Geographical terminology</a:t>
                      </a:r>
                      <a:endParaRPr lang="en-GB" sz="1100"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vMerge="1">
                  <a:txBody>
                    <a:bodyPr/>
                    <a:lstStyle/>
                    <a:p>
                      <a:endParaRPr lang="en-GB"/>
                    </a:p>
                  </a:txBody>
                  <a:tcPr/>
                </a:tc>
                <a:tc vMerge="1">
                  <a:txBody>
                    <a:bodyPr/>
                    <a:lstStyle/>
                    <a:p>
                      <a:pPr algn="ctr">
                        <a:lnSpc>
                          <a:spcPts val="1680"/>
                        </a:lnSpc>
                        <a:defRPr/>
                      </a:pPr>
                      <a:endParaRPr lang="en-US" sz="1100" b="0" dirty="0">
                        <a:solidFill>
                          <a:schemeClr val="bg1"/>
                        </a:solidFill>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94763732"/>
                  </a:ext>
                </a:extLst>
              </a:tr>
              <a:tr h="502815">
                <a:tc rowSpan="2">
                  <a:txBody>
                    <a:bodyPr/>
                    <a:lstStyle/>
                    <a:p>
                      <a:pPr marL="171450" indent="-171450" algn="l">
                        <a:lnSpc>
                          <a:spcPts val="1680"/>
                        </a:lnSpc>
                        <a:buFont typeface="Arial" panose="020B0604020202020204" pitchFamily="34" charset="0"/>
                        <a:buChar char="•"/>
                        <a:defRPr/>
                      </a:pPr>
                      <a:r>
                        <a:rPr lang="en-US" sz="1100" b="0" dirty="0">
                          <a:solidFill>
                            <a:schemeClr val="bg1"/>
                          </a:solidFill>
                          <a:latin typeface="Arial" panose="020B0604020202020204" pitchFamily="34" charset="0"/>
                          <a:cs typeface="Arial" panose="020B0604020202020204" pitchFamily="34" charset="0"/>
                        </a:rPr>
                        <a:t>What classifications did you come up with? </a:t>
                      </a:r>
                    </a:p>
                    <a:p>
                      <a:pPr marL="171450" indent="-171450" algn="l">
                        <a:lnSpc>
                          <a:spcPts val="1680"/>
                        </a:lnSpc>
                        <a:buFont typeface="Arial" panose="020B0604020202020204" pitchFamily="34" charset="0"/>
                        <a:buChar char="•"/>
                        <a:defRPr/>
                      </a:pPr>
                      <a:r>
                        <a:rPr lang="en-US" sz="1100" b="0" dirty="0">
                          <a:solidFill>
                            <a:schemeClr val="bg1"/>
                          </a:solidFill>
                          <a:latin typeface="Arial" panose="020B0604020202020204" pitchFamily="34" charset="0"/>
                          <a:cs typeface="Arial" panose="020B0604020202020204" pitchFamily="34" charset="0"/>
                        </a:rPr>
                        <a:t>Can you think of other categories which aren’t in there at the moment? </a:t>
                      </a:r>
                    </a:p>
                    <a:p>
                      <a:pPr marL="171450" indent="-171450" algn="l">
                        <a:lnSpc>
                          <a:spcPts val="1680"/>
                        </a:lnSpc>
                        <a:buFont typeface="Arial" panose="020B0604020202020204" pitchFamily="34" charset="0"/>
                        <a:buChar char="•"/>
                        <a:defRPr/>
                      </a:pPr>
                      <a:r>
                        <a:rPr lang="en-US" sz="1100" b="0" dirty="0">
                          <a:solidFill>
                            <a:schemeClr val="bg1"/>
                          </a:solidFill>
                          <a:latin typeface="Arial" panose="020B0604020202020204" pitchFamily="34" charset="0"/>
                          <a:cs typeface="Arial" panose="020B0604020202020204" pitchFamily="34" charset="0"/>
                        </a:rPr>
                        <a:t>What do you notice is the most / least frequent use of oceans throughout history?</a:t>
                      </a:r>
                    </a:p>
                    <a:p>
                      <a:pPr marL="171450" indent="-171450" algn="l">
                        <a:lnSpc>
                          <a:spcPts val="1680"/>
                        </a:lnSpc>
                        <a:buFont typeface="Arial" panose="020B0604020202020204" pitchFamily="34" charset="0"/>
                        <a:buChar char="•"/>
                        <a:defRPr/>
                      </a:pPr>
                      <a:r>
                        <a:rPr lang="en-US" sz="1100" b="0" dirty="0">
                          <a:solidFill>
                            <a:schemeClr val="bg1"/>
                          </a:solidFill>
                          <a:latin typeface="Arial" panose="020B0604020202020204" pitchFamily="34" charset="0"/>
                          <a:cs typeface="Arial" panose="020B0604020202020204" pitchFamily="34" charset="0"/>
                        </a:rPr>
                        <a:t>Is there anything you would add to / remove from the timeline? </a:t>
                      </a:r>
                    </a:p>
                    <a:p>
                      <a:pPr marL="171450" indent="-171450" algn="l">
                        <a:lnSpc>
                          <a:spcPts val="1680"/>
                        </a:lnSpc>
                        <a:buFont typeface="Arial" panose="020B0604020202020204" pitchFamily="34" charset="0"/>
                        <a:buChar char="•"/>
                        <a:defRPr/>
                      </a:pPr>
                      <a:r>
                        <a:rPr lang="en-US" sz="1100" b="0" dirty="0">
                          <a:solidFill>
                            <a:schemeClr val="bg1"/>
                          </a:solidFill>
                          <a:latin typeface="Arial" panose="020B0604020202020204" pitchFamily="34" charset="0"/>
                          <a:cs typeface="Arial" panose="020B0604020202020204" pitchFamily="34" charset="0"/>
                        </a:rPr>
                        <a:t>What do you think it is like to explore the oceans? </a:t>
                      </a:r>
                    </a:p>
                    <a:p>
                      <a:pPr marL="171450" indent="-171450" algn="l">
                        <a:lnSpc>
                          <a:spcPts val="1680"/>
                        </a:lnSpc>
                        <a:buFont typeface="Arial" panose="020B0604020202020204" pitchFamily="34" charset="0"/>
                        <a:buChar char="•"/>
                        <a:defRPr/>
                      </a:pPr>
                      <a:r>
                        <a:rPr lang="en-US" sz="1100" b="0" dirty="0">
                          <a:solidFill>
                            <a:schemeClr val="bg1"/>
                          </a:solidFill>
                          <a:latin typeface="Arial" panose="020B0604020202020204" pitchFamily="34" charset="0"/>
                          <a:cs typeface="Arial" panose="020B0604020202020204" pitchFamily="34" charset="0"/>
                        </a:rPr>
                        <a:t>What do you think you need to learn before you can explore the oceans?</a:t>
                      </a:r>
                    </a:p>
                    <a:p>
                      <a:pPr marL="171450" indent="-171450" algn="l">
                        <a:lnSpc>
                          <a:spcPts val="1680"/>
                        </a:lnSpc>
                        <a:buFont typeface="Arial" panose="020B0604020202020204" pitchFamily="34" charset="0"/>
                        <a:buChar char="•"/>
                        <a:defRPr/>
                      </a:pPr>
                      <a:r>
                        <a:rPr lang="en-US" sz="1100" b="0" dirty="0">
                          <a:solidFill>
                            <a:schemeClr val="bg1"/>
                          </a:solidFill>
                          <a:latin typeface="Arial" panose="020B0604020202020204" pitchFamily="34" charset="0"/>
                          <a:cs typeface="Arial" panose="020B0604020202020204" pitchFamily="34" charset="0"/>
                        </a:rPr>
                        <a:t>What do you think it would be like to explore the oceans? </a:t>
                      </a:r>
                      <a:endParaRPr lang="en-US" sz="1100" dirty="0">
                        <a:solidFill>
                          <a:srgbClr val="FFFFFF"/>
                        </a:solidFill>
                        <a:latin typeface="Arial" panose="020B0604020202020204" pitchFamily="34" charset="0"/>
                        <a:cs typeface="Arial" panose="020B0604020202020204" pitchFamily="34" charset="0"/>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2">
                  <a:txBody>
                    <a:bodyPr/>
                    <a:lstStyle/>
                    <a:p>
                      <a:pPr marL="259083" lvl="1" indent="-129542" algn="l">
                        <a:lnSpc>
                          <a:spcPts val="1680"/>
                        </a:lnSpc>
                        <a:buFont typeface="Arial"/>
                        <a:buChar char="•"/>
                        <a:defRPr/>
                      </a:pPr>
                      <a:r>
                        <a:rPr lang="en-US" sz="1100" dirty="0">
                          <a:solidFill>
                            <a:srgbClr val="FFFFFF"/>
                          </a:solidFill>
                          <a:latin typeface="Arial" panose="020B0604020202020204" pitchFamily="34" charset="0"/>
                          <a:cs typeface="Arial" panose="020B0604020202020204" pitchFamily="34" charset="0"/>
                        </a:rPr>
                        <a:t>Oceanographer </a:t>
                      </a:r>
                      <a:endParaRPr lang="en-US" sz="1100" dirty="0">
                        <a:latin typeface="Arial" panose="020B0604020202020204" pitchFamily="34" charset="0"/>
                        <a:cs typeface="Arial" panose="020B0604020202020204" pitchFamily="34" charset="0"/>
                      </a:endParaRPr>
                    </a:p>
                    <a:p>
                      <a:pPr marL="259083" lvl="1" indent="-129542" algn="l">
                        <a:lnSpc>
                          <a:spcPts val="1680"/>
                        </a:lnSpc>
                        <a:buFont typeface="Arial"/>
                        <a:buChar char="•"/>
                      </a:pPr>
                      <a:r>
                        <a:rPr lang="en-US" sz="1100" dirty="0">
                          <a:solidFill>
                            <a:srgbClr val="FFFFFF"/>
                          </a:solidFill>
                          <a:latin typeface="Arial" panose="020B0604020202020204" pitchFamily="34" charset="0"/>
                          <a:cs typeface="Arial" panose="020B0604020202020204" pitchFamily="34" charset="0"/>
                        </a:rPr>
                        <a:t>Explorer</a:t>
                      </a:r>
                    </a:p>
                    <a:p>
                      <a:pPr marL="259083" lvl="1" indent="-129542" algn="l">
                        <a:lnSpc>
                          <a:spcPts val="1680"/>
                        </a:lnSpc>
                        <a:buFont typeface="Arial"/>
                        <a:buChar char="•"/>
                      </a:pPr>
                      <a:r>
                        <a:rPr lang="en-US" sz="1100" dirty="0">
                          <a:solidFill>
                            <a:srgbClr val="FFFFFF"/>
                          </a:solidFill>
                          <a:latin typeface="Arial" panose="020B0604020202020204" pitchFamily="34" charset="0"/>
                          <a:cs typeface="Arial" panose="020B0604020202020204" pitchFamily="34" charset="0"/>
                        </a:rPr>
                        <a:t>Discoveries</a:t>
                      </a:r>
                    </a:p>
                    <a:p>
                      <a:pPr marL="259083" lvl="1" indent="-129542" algn="l">
                        <a:lnSpc>
                          <a:spcPts val="1680"/>
                        </a:lnSpc>
                        <a:buFont typeface="Arial"/>
                        <a:buChar char="•"/>
                      </a:pPr>
                      <a:r>
                        <a:rPr lang="en-US" sz="1100" dirty="0">
                          <a:solidFill>
                            <a:srgbClr val="FFFFFF"/>
                          </a:solidFill>
                          <a:latin typeface="Arial" panose="020B0604020202020204" pitchFamily="34" charset="0"/>
                          <a:cs typeface="Arial" panose="020B0604020202020204" pitchFamily="34" charset="0"/>
                        </a:rPr>
                        <a:t>Stewardship</a:t>
                      </a:r>
                    </a:p>
                    <a:p>
                      <a:pPr marL="259083" lvl="1" indent="-129542" algn="l">
                        <a:lnSpc>
                          <a:spcPts val="1680"/>
                        </a:lnSpc>
                        <a:buFont typeface="Arial"/>
                        <a:buChar char="•"/>
                      </a:pPr>
                      <a:r>
                        <a:rPr lang="en-US" sz="1100" b="0" dirty="0">
                          <a:solidFill>
                            <a:srgbClr val="FFFFFF"/>
                          </a:solidFill>
                          <a:latin typeface="Arial" panose="020B0604020202020204" pitchFamily="34" charset="0"/>
                          <a:cs typeface="Arial" panose="020B0604020202020204" pitchFamily="34" charset="0"/>
                        </a:rPr>
                        <a:t>Sunlight Zone</a:t>
                      </a:r>
                      <a:endParaRPr lang="en-US" sz="1100" dirty="0">
                        <a:solidFill>
                          <a:srgbClr val="FFFFFF"/>
                        </a:solidFill>
                        <a:latin typeface="Arial" panose="020B0604020202020204" pitchFamily="34" charset="0"/>
                        <a:cs typeface="Arial" panose="020B0604020202020204" pitchFamily="34" charset="0"/>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vMerge="1">
                  <a:txBody>
                    <a:bodyPr/>
                    <a:lstStyle/>
                    <a:p>
                      <a:endParaRPr lang="en-GB"/>
                    </a:p>
                  </a:txBody>
                  <a:tcPr/>
                </a:tc>
                <a:tc>
                  <a:txBody>
                    <a:bodyPr/>
                    <a:lstStyle/>
                    <a:p>
                      <a:pPr algn="ctr"/>
                      <a:r>
                        <a:rPr lang="en-US" sz="1100" b="1" dirty="0">
                          <a:solidFill>
                            <a:srgbClr val="FFFFFF"/>
                          </a:solidFill>
                          <a:latin typeface="Arial" panose="020B0604020202020204" pitchFamily="34" charset="0"/>
                          <a:cs typeface="Arial" panose="020B0604020202020204" pitchFamily="34" charset="0"/>
                        </a:rPr>
                        <a:t>National Curriculum link</a:t>
                      </a:r>
                      <a:endParaRPr lang="en-GB" sz="1100"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183085606"/>
                  </a:ext>
                </a:extLst>
              </a:tr>
              <a:tr h="2003328">
                <a:tc vMerge="1">
                  <a:txBody>
                    <a:bodyPr/>
                    <a:lstStyle/>
                    <a:p>
                      <a:pPr algn="ctr">
                        <a:lnSpc>
                          <a:spcPts val="1680"/>
                        </a:lnSpc>
                        <a:defRPr/>
                      </a:pPr>
                      <a:endParaRPr lang="en-US" sz="1100" b="1" dirty="0"/>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vMerge="1">
                  <a:txBody>
                    <a:bodyPr/>
                    <a:lstStyle/>
                    <a:p>
                      <a:pPr algn="ctr">
                        <a:lnSpc>
                          <a:spcPts val="1680"/>
                        </a:lnSpc>
                        <a:defRPr/>
                      </a:pPr>
                      <a:endParaRPr lang="en-US" sz="1100" b="1" dirty="0"/>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vMerge="1">
                  <a:txBody>
                    <a:bodyPr/>
                    <a:lstStyle/>
                    <a:p>
                      <a:endParaRPr lang="en-GB"/>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gn="just">
                        <a:lnSpc>
                          <a:spcPts val="1680"/>
                        </a:lnSpc>
                        <a:defRPr/>
                      </a:pPr>
                      <a:r>
                        <a:rPr lang="en-US" sz="1100" b="1" dirty="0">
                          <a:solidFill>
                            <a:srgbClr val="FFFFFF"/>
                          </a:solidFill>
                          <a:latin typeface="Arial" panose="020B0604020202020204" pitchFamily="34" charset="0"/>
                          <a:cs typeface="Arial" panose="020B0604020202020204" pitchFamily="34" charset="0"/>
                        </a:rPr>
                        <a:t>KS2</a:t>
                      </a:r>
                      <a:endParaRPr lang="en-US" sz="1100" b="1" dirty="0">
                        <a:latin typeface="Arial" panose="020B0604020202020204" pitchFamily="34" charset="0"/>
                        <a:cs typeface="Arial" panose="020B0604020202020204" pitchFamily="34" charset="0"/>
                      </a:endParaRPr>
                    </a:p>
                    <a:p>
                      <a:pPr algn="just">
                        <a:lnSpc>
                          <a:spcPts val="1680"/>
                        </a:lnSpc>
                      </a:pPr>
                      <a:r>
                        <a:rPr lang="en-GB" sz="1100" b="0" dirty="0">
                          <a:solidFill>
                            <a:schemeClr val="bg1"/>
                          </a:solidFill>
                          <a:latin typeface="Arial" panose="020B0604020202020204" pitchFamily="34" charset="0"/>
                          <a:cs typeface="Arial" panose="020B0604020202020204" pitchFamily="34" charset="0"/>
                        </a:rPr>
                        <a:t>human geography…economic activity including trade links, and the distribution of natural resources including energy,</a:t>
                      </a:r>
                    </a:p>
                    <a:p>
                      <a:pPr algn="just">
                        <a:lnSpc>
                          <a:spcPts val="1680"/>
                        </a:lnSpc>
                      </a:pPr>
                      <a:r>
                        <a:rPr lang="en-GB" sz="1100" b="0" dirty="0">
                          <a:solidFill>
                            <a:schemeClr val="bg1"/>
                          </a:solidFill>
                          <a:latin typeface="Arial" panose="020B0604020202020204" pitchFamily="34" charset="0"/>
                          <a:cs typeface="Arial" panose="020B0604020202020204" pitchFamily="34" charset="0"/>
                        </a:rPr>
                        <a:t>food, minerals and water</a:t>
                      </a:r>
                      <a:endParaRPr lang="en-US" sz="1100" b="0" dirty="0">
                        <a:solidFill>
                          <a:schemeClr val="bg1"/>
                        </a:solidFill>
                        <a:latin typeface="Arial" panose="020B0604020202020204" pitchFamily="34" charset="0"/>
                        <a:cs typeface="Arial" panose="020B0604020202020204" pitchFamily="34" charset="0"/>
                      </a:endParaRPr>
                    </a:p>
                    <a:p>
                      <a:pPr algn="just">
                        <a:lnSpc>
                          <a:spcPts val="1680"/>
                        </a:lnSpc>
                      </a:pPr>
                      <a:endParaRPr lang="en-US" sz="1100" b="1" dirty="0">
                        <a:latin typeface="Arial" panose="020B0604020202020204" pitchFamily="34" charset="0"/>
                        <a:cs typeface="Arial" panose="020B0604020202020204" pitchFamily="34" charset="0"/>
                      </a:endParaRPr>
                    </a:p>
                    <a:p>
                      <a:pPr algn="just">
                        <a:lnSpc>
                          <a:spcPts val="1680"/>
                        </a:lnSpc>
                      </a:pPr>
                      <a:r>
                        <a:rPr lang="en-US" sz="1100" b="1" dirty="0">
                          <a:solidFill>
                            <a:srgbClr val="FFFFFF"/>
                          </a:solidFill>
                          <a:latin typeface="Arial" panose="020B0604020202020204" pitchFamily="34" charset="0"/>
                          <a:cs typeface="Arial" panose="020B0604020202020204" pitchFamily="34" charset="0"/>
                        </a:rPr>
                        <a:t>KS3</a:t>
                      </a:r>
                    </a:p>
                    <a:p>
                      <a:pPr algn="just">
                        <a:lnSpc>
                          <a:spcPts val="1680"/>
                        </a:lnSpc>
                      </a:pPr>
                      <a:r>
                        <a:rPr lang="en-US" sz="1100" b="0" dirty="0">
                          <a:solidFill>
                            <a:srgbClr val="FFFFFF"/>
                          </a:solidFill>
                          <a:latin typeface="Arial" panose="020B0604020202020204" pitchFamily="34" charset="0"/>
                          <a:cs typeface="Arial" panose="020B0604020202020204" pitchFamily="34" charset="0"/>
                        </a:rPr>
                        <a:t>Understand </a:t>
                      </a:r>
                      <a:r>
                        <a:rPr lang="en-GB" sz="1100" b="0" dirty="0">
                          <a:solidFill>
                            <a:srgbClr val="FFFFFF"/>
                          </a:solidFill>
                          <a:latin typeface="Arial" panose="020B0604020202020204" pitchFamily="34" charset="0"/>
                          <a:cs typeface="Arial" panose="020B0604020202020204" pitchFamily="34" charset="0"/>
                        </a:rPr>
                        <a:t> how human activity relies on effective</a:t>
                      </a:r>
                    </a:p>
                    <a:p>
                      <a:pPr algn="just">
                        <a:lnSpc>
                          <a:spcPts val="1680"/>
                        </a:lnSpc>
                      </a:pPr>
                      <a:r>
                        <a:rPr lang="en-GB" sz="1100" b="0" dirty="0">
                          <a:solidFill>
                            <a:srgbClr val="FFFFFF"/>
                          </a:solidFill>
                          <a:latin typeface="Arial" panose="020B0604020202020204" pitchFamily="34" charset="0"/>
                          <a:cs typeface="Arial" panose="020B0604020202020204" pitchFamily="34" charset="0"/>
                        </a:rPr>
                        <a:t>functioning of natural systems. </a:t>
                      </a:r>
                      <a:endParaRPr lang="en-US" sz="1100" b="0" dirty="0">
                        <a:solidFill>
                          <a:srgbClr val="FFFFFF"/>
                        </a:solidFill>
                        <a:latin typeface="Arial" panose="020B0604020202020204" pitchFamily="34" charset="0"/>
                        <a:cs typeface="Arial" panose="020B0604020202020204" pitchFamily="34" charset="0"/>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73877850"/>
                  </a:ext>
                </a:extLst>
              </a:tr>
            </a:tbl>
          </a:graphicData>
        </a:graphic>
      </p:graphicFrame>
      <p:sp>
        <p:nvSpPr>
          <p:cNvPr id="8" name="Freeform 3">
            <a:extLst>
              <a:ext uri="{FF2B5EF4-FFF2-40B4-BE49-F238E27FC236}">
                <a16:creationId xmlns:a16="http://schemas.microsoft.com/office/drawing/2014/main" id="{61D39DB0-4083-A83F-C61D-C0C48076F193}"/>
              </a:ext>
            </a:extLst>
          </p:cNvPr>
          <p:cNvSpPr/>
          <p:nvPr/>
        </p:nvSpPr>
        <p:spPr>
          <a:xfrm>
            <a:off x="206229" y="223208"/>
            <a:ext cx="2308371" cy="1121619"/>
          </a:xfrm>
          <a:custGeom>
            <a:avLst/>
            <a:gdLst/>
            <a:ahLst/>
            <a:cxnLst/>
            <a:rect l="l" t="t" r="r" b="b"/>
            <a:pathLst>
              <a:path w="2959807" h="1478338">
                <a:moveTo>
                  <a:pt x="0" y="0"/>
                </a:moveTo>
                <a:lnTo>
                  <a:pt x="2959807" y="0"/>
                </a:lnTo>
                <a:lnTo>
                  <a:pt x="2959807" y="1478338"/>
                </a:lnTo>
                <a:lnTo>
                  <a:pt x="0" y="1478338"/>
                </a:lnTo>
                <a:lnTo>
                  <a:pt x="0" y="0"/>
                </a:lnTo>
                <a:close/>
              </a:path>
            </a:pathLst>
          </a:custGeom>
          <a:blipFill>
            <a:blip r:embed="rId3"/>
            <a:stretch>
              <a:fillRect/>
            </a:stretch>
          </a:blipFill>
        </p:spPr>
        <p:txBody>
          <a:bodyPr/>
          <a:lstStyle/>
          <a:p>
            <a:endParaRPr lang="en-GB"/>
          </a:p>
        </p:txBody>
      </p:sp>
      <p:sp>
        <p:nvSpPr>
          <p:cNvPr id="9" name="Freeform 4">
            <a:extLst>
              <a:ext uri="{FF2B5EF4-FFF2-40B4-BE49-F238E27FC236}">
                <a16:creationId xmlns:a16="http://schemas.microsoft.com/office/drawing/2014/main" id="{3BD07F64-A40D-6E27-672F-D8A0976FD1E0}"/>
              </a:ext>
            </a:extLst>
          </p:cNvPr>
          <p:cNvSpPr/>
          <p:nvPr/>
        </p:nvSpPr>
        <p:spPr>
          <a:xfrm>
            <a:off x="16388473" y="240631"/>
            <a:ext cx="1670927" cy="1092869"/>
          </a:xfrm>
          <a:custGeom>
            <a:avLst/>
            <a:gdLst/>
            <a:ahLst/>
            <a:cxnLst/>
            <a:rect l="l" t="t" r="r" b="b"/>
            <a:pathLst>
              <a:path w="2183992" h="1478338">
                <a:moveTo>
                  <a:pt x="0" y="0"/>
                </a:moveTo>
                <a:lnTo>
                  <a:pt x="2183992" y="0"/>
                </a:lnTo>
                <a:lnTo>
                  <a:pt x="2183992" y="1478338"/>
                </a:lnTo>
                <a:lnTo>
                  <a:pt x="0" y="1478338"/>
                </a:lnTo>
                <a:lnTo>
                  <a:pt x="0" y="0"/>
                </a:lnTo>
                <a:close/>
              </a:path>
            </a:pathLst>
          </a:custGeom>
          <a:blipFill>
            <a:blip r:embed="rId4"/>
            <a:stretch>
              <a:fillRect b="-4708"/>
            </a:stretch>
          </a:blipFill>
        </p:spPr>
        <p:txBody>
          <a:bodyPr/>
          <a:lstStyle/>
          <a:p>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32D59"/>
        </a:solidFill>
        <a:effectLst/>
      </p:bgPr>
    </p:bg>
    <p:spTree>
      <p:nvGrpSpPr>
        <p:cNvPr id="1" name=""/>
        <p:cNvGrpSpPr/>
        <p:nvPr/>
      </p:nvGrpSpPr>
      <p:grpSpPr>
        <a:xfrm>
          <a:off x="0" y="0"/>
          <a:ext cx="0" cy="0"/>
          <a:chOff x="0" y="0"/>
          <a:chExt cx="0" cy="0"/>
        </a:xfrm>
      </p:grpSpPr>
      <p:sp>
        <p:nvSpPr>
          <p:cNvPr id="4" name="TextBox 4"/>
          <p:cNvSpPr txBox="1"/>
          <p:nvPr/>
        </p:nvSpPr>
        <p:spPr>
          <a:xfrm>
            <a:off x="5638800" y="1009286"/>
            <a:ext cx="7025944" cy="335541"/>
          </a:xfrm>
          <a:prstGeom prst="rect">
            <a:avLst/>
          </a:prstGeom>
        </p:spPr>
        <p:txBody>
          <a:bodyPr wrap="square" lIns="0" tIns="0" rIns="0" bIns="0" rtlCol="0" anchor="t">
            <a:spAutoFit/>
          </a:bodyPr>
          <a:lstStyle/>
          <a:p>
            <a:pPr algn="ctr">
              <a:lnSpc>
                <a:spcPts val="2800"/>
              </a:lnSpc>
            </a:pPr>
            <a:r>
              <a:rPr lang="en-US" sz="2000" dirty="0">
                <a:solidFill>
                  <a:srgbClr val="FFFFFF"/>
                </a:solidFill>
                <a:latin typeface="Open Sans Bold"/>
              </a:rPr>
              <a:t>Lesson 4: </a:t>
            </a:r>
            <a:r>
              <a:rPr lang="en-US" sz="2000" dirty="0">
                <a:solidFill>
                  <a:srgbClr val="FFFFFF"/>
                </a:solidFill>
                <a:latin typeface="Open Sans"/>
              </a:rPr>
              <a:t>Dive into the deep - aquarium adventure</a:t>
            </a:r>
          </a:p>
        </p:txBody>
      </p:sp>
      <p:sp>
        <p:nvSpPr>
          <p:cNvPr id="5" name="TextBox 5"/>
          <p:cNvSpPr txBox="1"/>
          <p:nvPr/>
        </p:nvSpPr>
        <p:spPr>
          <a:xfrm>
            <a:off x="6699331" y="240631"/>
            <a:ext cx="4959269" cy="679450"/>
          </a:xfrm>
          <a:prstGeom prst="rect">
            <a:avLst/>
          </a:prstGeom>
        </p:spPr>
        <p:txBody>
          <a:bodyPr wrap="square" lIns="0" tIns="0" rIns="0" bIns="0" rtlCol="0" anchor="t">
            <a:spAutoFit/>
          </a:bodyPr>
          <a:lstStyle/>
          <a:p>
            <a:pPr algn="ctr">
              <a:lnSpc>
                <a:spcPts val="5599"/>
              </a:lnSpc>
            </a:pPr>
            <a:r>
              <a:rPr lang="en-US" sz="3500" dirty="0">
                <a:solidFill>
                  <a:srgbClr val="FFFFFF"/>
                </a:solidFill>
                <a:latin typeface="Open Sans Bold"/>
              </a:rPr>
              <a:t>I CAN SEE THE SEA!</a:t>
            </a:r>
          </a:p>
        </p:txBody>
      </p:sp>
      <p:graphicFrame>
        <p:nvGraphicFramePr>
          <p:cNvPr id="7" name="Table 7"/>
          <p:cNvGraphicFramePr>
            <a:graphicFrameLocks noGrp="1"/>
          </p:cNvGraphicFramePr>
          <p:nvPr>
            <p:extLst>
              <p:ext uri="{D42A27DB-BD31-4B8C-83A1-F6EECF244321}">
                <p14:modId xmlns:p14="http://schemas.microsoft.com/office/powerpoint/2010/main" val="1471228915"/>
              </p:ext>
            </p:extLst>
          </p:nvPr>
        </p:nvGraphicFramePr>
        <p:xfrm>
          <a:off x="206228" y="1631951"/>
          <a:ext cx="17865053" cy="8461965"/>
        </p:xfrm>
        <a:graphic>
          <a:graphicData uri="http://schemas.openxmlformats.org/drawingml/2006/table">
            <a:tbl>
              <a:tblPr>
                <a:tableStyleId>{5940675A-B579-460E-94D1-54222C63F5DA}</a:tableStyleId>
              </a:tblPr>
              <a:tblGrid>
                <a:gridCol w="4305722">
                  <a:extLst>
                    <a:ext uri="{9D8B030D-6E8A-4147-A177-3AD203B41FA5}">
                      <a16:colId xmlns:a16="http://schemas.microsoft.com/office/drawing/2014/main" val="20000"/>
                    </a:ext>
                  </a:extLst>
                </a:gridCol>
                <a:gridCol w="2043482">
                  <a:extLst>
                    <a:ext uri="{9D8B030D-6E8A-4147-A177-3AD203B41FA5}">
                      <a16:colId xmlns:a16="http://schemas.microsoft.com/office/drawing/2014/main" val="20001"/>
                    </a:ext>
                  </a:extLst>
                </a:gridCol>
                <a:gridCol w="5600655">
                  <a:extLst>
                    <a:ext uri="{9D8B030D-6E8A-4147-A177-3AD203B41FA5}">
                      <a16:colId xmlns:a16="http://schemas.microsoft.com/office/drawing/2014/main" val="20002"/>
                    </a:ext>
                  </a:extLst>
                </a:gridCol>
                <a:gridCol w="5915194">
                  <a:extLst>
                    <a:ext uri="{9D8B030D-6E8A-4147-A177-3AD203B41FA5}">
                      <a16:colId xmlns:a16="http://schemas.microsoft.com/office/drawing/2014/main" val="20003"/>
                    </a:ext>
                  </a:extLst>
                </a:gridCol>
              </a:tblGrid>
              <a:tr h="617640">
                <a:tc>
                  <a:txBody>
                    <a:bodyPr/>
                    <a:lstStyle/>
                    <a:p>
                      <a:pPr algn="ctr">
                        <a:lnSpc>
                          <a:spcPts val="1680"/>
                        </a:lnSpc>
                        <a:defRPr/>
                      </a:pPr>
                      <a:r>
                        <a:rPr lang="en-GB" sz="1100" b="1" noProof="0" dirty="0">
                          <a:solidFill>
                            <a:srgbClr val="FFFFFF"/>
                          </a:solidFill>
                          <a:latin typeface="Arial" panose="020B0604020202020204" pitchFamily="34" charset="0"/>
                          <a:cs typeface="Arial" panose="020B0604020202020204" pitchFamily="34" charset="0"/>
                        </a:rPr>
                        <a:t>Learning goals &amp; outcomes</a:t>
                      </a:r>
                      <a:endParaRPr lang="en-GB" sz="1100" b="1" noProof="0"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ts val="1680"/>
                        </a:lnSpc>
                        <a:defRPr/>
                      </a:pPr>
                      <a:r>
                        <a:rPr lang="en-GB" sz="1100" b="1" noProof="0" dirty="0">
                          <a:solidFill>
                            <a:srgbClr val="FFFFFF"/>
                          </a:solidFill>
                          <a:latin typeface="Arial" panose="020B0604020202020204" pitchFamily="34" charset="0"/>
                          <a:cs typeface="Arial" panose="020B0604020202020204" pitchFamily="34" charset="0"/>
                        </a:rPr>
                        <a:t>Resources</a:t>
                      </a:r>
                      <a:endParaRPr lang="en-GB" sz="1100" b="1" noProof="0"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ts val="1680"/>
                        </a:lnSpc>
                        <a:defRPr/>
                      </a:pPr>
                      <a:r>
                        <a:rPr lang="en-GB" sz="1100" b="1" noProof="0" dirty="0">
                          <a:solidFill>
                            <a:srgbClr val="FFFFFF"/>
                          </a:solidFill>
                          <a:latin typeface="Arial" panose="020B0604020202020204" pitchFamily="34" charset="0"/>
                          <a:cs typeface="Arial" panose="020B0604020202020204" pitchFamily="34" charset="0"/>
                        </a:rPr>
                        <a:t>Suggested learning activities</a:t>
                      </a:r>
                      <a:endParaRPr lang="en-GB" sz="1100" b="1" noProof="0"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ts val="1680"/>
                        </a:lnSpc>
                        <a:defRPr/>
                      </a:pPr>
                      <a:r>
                        <a:rPr lang="en-GB" sz="1100" b="1" noProof="0" dirty="0">
                          <a:solidFill>
                            <a:srgbClr val="FFFFFF"/>
                          </a:solidFill>
                          <a:latin typeface="Arial" panose="020B0604020202020204" pitchFamily="34" charset="0"/>
                          <a:cs typeface="Arial" panose="020B0604020202020204" pitchFamily="34" charset="0"/>
                        </a:rPr>
                        <a:t>SMSC</a:t>
                      </a:r>
                      <a:endParaRPr lang="en-GB" sz="1100" b="1" noProof="0"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706089">
                <a:tc rowSpan="3">
                  <a:txBody>
                    <a:bodyPr/>
                    <a:lstStyle/>
                    <a:p>
                      <a:pPr algn="l">
                        <a:lnSpc>
                          <a:spcPts val="1680"/>
                        </a:lnSpc>
                        <a:defRPr/>
                      </a:pPr>
                      <a:r>
                        <a:rPr lang="en-GB" sz="1100" b="1" noProof="0" dirty="0">
                          <a:solidFill>
                            <a:srgbClr val="FFFFFF"/>
                          </a:solidFill>
                          <a:latin typeface="Arial" panose="020B0604020202020204" pitchFamily="34" charset="0"/>
                          <a:cs typeface="Arial" panose="020B0604020202020204" pitchFamily="34" charset="0"/>
                        </a:rPr>
                        <a:t>Goals:</a:t>
                      </a:r>
                    </a:p>
                    <a:p>
                      <a:pPr algn="l">
                        <a:lnSpc>
                          <a:spcPts val="1680"/>
                        </a:lnSpc>
                        <a:defRPr/>
                      </a:pPr>
                      <a:r>
                        <a:rPr lang="en-GB" sz="1100" b="0" noProof="0" dirty="0">
                          <a:solidFill>
                            <a:srgbClr val="FFFFFF"/>
                          </a:solidFill>
                          <a:latin typeface="Arial" panose="020B0604020202020204" pitchFamily="34" charset="0"/>
                          <a:cs typeface="Arial" panose="020B0604020202020204" pitchFamily="34" charset="0"/>
                        </a:rPr>
                        <a:t>To deepen a connection with the ocean through fieldwork. </a:t>
                      </a:r>
                      <a:endParaRPr lang="en-GB" sz="1100" b="0" noProof="0" dirty="0">
                        <a:latin typeface="Arial" panose="020B0604020202020204" pitchFamily="34" charset="0"/>
                        <a:cs typeface="Arial" panose="020B0604020202020204" pitchFamily="34" charset="0"/>
                      </a:endParaRPr>
                    </a:p>
                    <a:p>
                      <a:pPr algn="l">
                        <a:lnSpc>
                          <a:spcPts val="1680"/>
                        </a:lnSpc>
                      </a:pPr>
                      <a:endParaRPr lang="en-GB" sz="1100" noProof="0" dirty="0">
                        <a:latin typeface="Arial" panose="020B0604020202020204" pitchFamily="34" charset="0"/>
                        <a:cs typeface="Arial" panose="020B0604020202020204" pitchFamily="34" charset="0"/>
                      </a:endParaRPr>
                    </a:p>
                    <a:p>
                      <a:pPr algn="l">
                        <a:lnSpc>
                          <a:spcPts val="1680"/>
                        </a:lnSpc>
                      </a:pPr>
                      <a:r>
                        <a:rPr lang="en-GB" sz="1100" b="1" noProof="0" dirty="0">
                          <a:solidFill>
                            <a:srgbClr val="FFFFFF"/>
                          </a:solidFill>
                          <a:latin typeface="Arial" panose="020B0604020202020204" pitchFamily="34" charset="0"/>
                          <a:cs typeface="Arial" panose="020B0604020202020204" pitchFamily="34" charset="0"/>
                        </a:rPr>
                        <a:t>Outcomes:</a:t>
                      </a: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Greater Depth:</a:t>
                      </a:r>
                      <a:r>
                        <a:rPr lang="en-GB" sz="1100" b="0" u="none" noProof="0" dirty="0">
                          <a:solidFill>
                            <a:srgbClr val="FFFFFF"/>
                          </a:solidFill>
                          <a:latin typeface="Arial" panose="020B0604020202020204" pitchFamily="34" charset="0"/>
                          <a:cs typeface="Arial" panose="020B0604020202020204" pitchFamily="34" charset="0"/>
                        </a:rPr>
                        <a:t> pupils will be able to identify many ways in which fieldwork helps people connect to oceans. They will be able to fully complete the  fieldwork to a high standard. </a:t>
                      </a:r>
                      <a:endParaRPr lang="en-GB" sz="1100" b="0" u="sng" noProof="0" dirty="0">
                        <a:solidFill>
                          <a:srgbClr val="FFFFFF"/>
                        </a:solidFill>
                        <a:latin typeface="Arial" panose="020B0604020202020204" pitchFamily="34" charset="0"/>
                        <a:cs typeface="Arial" panose="020B0604020202020204" pitchFamily="34" charset="0"/>
                      </a:endParaRP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Expected Level:</a:t>
                      </a:r>
                      <a:r>
                        <a:rPr lang="en-GB" sz="1100" b="0" u="none" noProof="0" dirty="0">
                          <a:solidFill>
                            <a:srgbClr val="FFFFFF"/>
                          </a:solidFill>
                          <a:latin typeface="Arial" panose="020B0604020202020204" pitchFamily="34" charset="0"/>
                          <a:cs typeface="Arial" panose="020B0604020202020204" pitchFamily="34" charset="0"/>
                        </a:rPr>
                        <a:t> pupils will be able to identify some ways in which fieldwork helps people connect to the ocean. Their fieldwork will be competed to a good standard with few misconceptions. </a:t>
                      </a:r>
                      <a:endParaRPr lang="en-GB" sz="1100" b="1" u="sng" noProof="0" dirty="0">
                        <a:solidFill>
                          <a:srgbClr val="FFFFFF"/>
                        </a:solidFill>
                        <a:latin typeface="Arial" panose="020B0604020202020204" pitchFamily="34" charset="0"/>
                        <a:cs typeface="Arial" panose="020B0604020202020204" pitchFamily="34" charset="0"/>
                      </a:endParaRP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Working Towards:</a:t>
                      </a:r>
                      <a:r>
                        <a:rPr lang="en-GB" sz="1100" b="0" u="none" noProof="0" dirty="0">
                          <a:solidFill>
                            <a:srgbClr val="FFFFFF"/>
                          </a:solidFill>
                          <a:latin typeface="Arial" panose="020B0604020202020204" pitchFamily="34" charset="0"/>
                          <a:cs typeface="Arial" panose="020B0604020202020204" pitchFamily="34" charset="0"/>
                        </a:rPr>
                        <a:t> pupils will be able to identify a few ways in which fieldwork can help people connect to the ocean. They will complete fieldwork well but may have some misconceptions. </a:t>
                      </a:r>
                      <a:endParaRPr lang="en-GB" sz="1100" b="0" u="sng" noProof="0" dirty="0">
                        <a:solidFill>
                          <a:srgbClr val="FFFFFF"/>
                        </a:solidFill>
                        <a:latin typeface="Arial" panose="020B0604020202020204" pitchFamily="34" charset="0"/>
                        <a:cs typeface="Arial" panose="020B0604020202020204" pitchFamily="34" charset="0"/>
                      </a:endParaRP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Support:</a:t>
                      </a:r>
                      <a:r>
                        <a:rPr lang="en-GB" sz="1100" b="0" u="none" noProof="0" dirty="0">
                          <a:solidFill>
                            <a:srgbClr val="FFFFFF"/>
                          </a:solidFill>
                          <a:latin typeface="Arial" panose="020B0604020202020204" pitchFamily="34" charset="0"/>
                          <a:cs typeface="Arial" panose="020B0604020202020204" pitchFamily="34" charset="0"/>
                        </a:rPr>
                        <a:t> pupils will need guidance to understand how fieldwork helps people connect to oceans. They will attempt parts of the fieldwork but will possibly misinterpret some of them. </a:t>
                      </a:r>
                      <a:endParaRPr lang="en-GB" sz="1100" b="0" u="sng" noProof="0" dirty="0">
                        <a:solidFill>
                          <a:srgbClr val="FFFFFF"/>
                        </a:solidFill>
                        <a:latin typeface="Arial" panose="020B0604020202020204" pitchFamily="34" charset="0"/>
                        <a:cs typeface="Arial" panose="020B0604020202020204" pitchFamily="34" charset="0"/>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3">
                  <a:txBody>
                    <a:bodyPr/>
                    <a:lstStyle/>
                    <a:p>
                      <a:pPr marL="259083" lvl="1" indent="-129542" algn="l">
                        <a:lnSpc>
                          <a:spcPts val="1680"/>
                        </a:lnSpc>
                        <a:buFont typeface="Arial"/>
                        <a:buChar char="•"/>
                        <a:defRPr/>
                      </a:pPr>
                      <a:r>
                        <a:rPr lang="en-GB" sz="1100" noProof="0" dirty="0">
                          <a:solidFill>
                            <a:schemeClr val="bg1"/>
                          </a:solidFill>
                          <a:latin typeface="Arial" panose="020B0604020202020204" pitchFamily="34" charset="0"/>
                          <a:cs typeface="Arial" panose="020B0604020202020204" pitchFamily="34" charset="0"/>
                        </a:rPr>
                        <a:t>PPT: Lesson 4: Dive into the Deep - Aquarium Adventure</a:t>
                      </a:r>
                    </a:p>
                    <a:p>
                      <a:pPr marL="259083" lvl="1" indent="-129542" algn="l">
                        <a:lnSpc>
                          <a:spcPts val="1680"/>
                        </a:lnSpc>
                        <a:buFont typeface="Arial"/>
                        <a:buChar char="•"/>
                        <a:defRPr/>
                      </a:pPr>
                      <a:r>
                        <a:rPr lang="en-GB" sz="1100" noProof="0"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OCT Virtual Trip</a:t>
                      </a:r>
                      <a:endParaRPr lang="en-GB" sz="1100" noProof="0" dirty="0">
                        <a:solidFill>
                          <a:schemeClr val="bg1"/>
                        </a:solidFill>
                        <a:latin typeface="Arial" panose="020B0604020202020204" pitchFamily="34" charset="0"/>
                        <a:cs typeface="Arial" panose="020B0604020202020204" pitchFamily="34" charset="0"/>
                      </a:endParaRPr>
                    </a:p>
                    <a:p>
                      <a:pPr marL="259083" lvl="1" indent="-129542" algn="l">
                        <a:lnSpc>
                          <a:spcPts val="1680"/>
                        </a:lnSpc>
                        <a:buFont typeface="Arial"/>
                        <a:buChar char="•"/>
                        <a:defRPr/>
                      </a:pPr>
                      <a:r>
                        <a:rPr lang="en-GB" sz="1100" noProof="0" dirty="0">
                          <a:solidFill>
                            <a:schemeClr val="bg1"/>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National Sealife Centre </a:t>
                      </a:r>
                      <a:endParaRPr lang="en-GB" sz="1100" noProof="0" dirty="0">
                        <a:solidFill>
                          <a:schemeClr val="bg1"/>
                        </a:solidFill>
                        <a:latin typeface="Arial" panose="020B0604020202020204" pitchFamily="34" charset="0"/>
                        <a:cs typeface="Arial" panose="020B0604020202020204" pitchFamily="34" charset="0"/>
                      </a:endParaRPr>
                    </a:p>
                    <a:p>
                      <a:pPr marL="259083" lvl="1" indent="-129542" algn="l">
                        <a:lnSpc>
                          <a:spcPts val="1680"/>
                        </a:lnSpc>
                        <a:buFont typeface="Arial"/>
                        <a:buChar char="•"/>
                        <a:defRPr/>
                      </a:pPr>
                      <a:r>
                        <a:rPr lang="en-GB" sz="1100" noProof="0" dirty="0">
                          <a:solidFill>
                            <a:schemeClr val="bg1"/>
                          </a:solidFill>
                          <a:latin typeface="Arial" panose="020B0604020202020204" pitchFamily="34" charset="0"/>
                          <a:cs typeface="Arial" panose="020B0604020202020204" pitchFamily="34" charset="0"/>
                        </a:rPr>
                        <a:t>Live webcam footage from </a:t>
                      </a:r>
                      <a:r>
                        <a:rPr lang="en-GB" sz="1100" noProof="0" dirty="0">
                          <a:solidFill>
                            <a:schemeClr val="bg1"/>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Monterey Bay Aquarium  </a:t>
                      </a:r>
                      <a:endParaRPr lang="en-GB" sz="1100" noProof="0" dirty="0">
                        <a:solidFill>
                          <a:schemeClr val="bg1"/>
                        </a:solidFill>
                        <a:latin typeface="Arial" panose="020B0604020202020204" pitchFamily="34" charset="0"/>
                        <a:cs typeface="Arial" panose="020B0604020202020204" pitchFamily="34" charset="0"/>
                      </a:endParaRPr>
                    </a:p>
                    <a:p>
                      <a:pPr marL="259083" lvl="1" indent="-129542" algn="l">
                        <a:lnSpc>
                          <a:spcPts val="1680"/>
                        </a:lnSpc>
                        <a:buFont typeface="Arial"/>
                        <a:buChar char="•"/>
                        <a:defRPr/>
                      </a:pPr>
                      <a:r>
                        <a:rPr lang="en-GB" sz="1100" noProof="0" dirty="0">
                          <a:solidFill>
                            <a:schemeClr val="bg1"/>
                          </a:solidFill>
                          <a:latin typeface="Arial" panose="020B0604020202020204" pitchFamily="34" charset="0"/>
                          <a:cs typeface="Arial" panose="020B0604020202020204" pitchFamily="34" charset="0"/>
                        </a:rPr>
                        <a:t>Laptops / iPads for alternative. </a:t>
                      </a:r>
                    </a:p>
                    <a:p>
                      <a:pPr marL="259083" lvl="1" indent="-129542" algn="l">
                        <a:lnSpc>
                          <a:spcPts val="1680"/>
                        </a:lnSpc>
                        <a:buFont typeface="Arial"/>
                        <a:buChar char="•"/>
                        <a:defRPr/>
                      </a:pPr>
                      <a:r>
                        <a:rPr lang="en-GB" sz="1100" noProof="0" dirty="0">
                          <a:solidFill>
                            <a:schemeClr val="bg1"/>
                          </a:solidFill>
                          <a:latin typeface="Arial" panose="020B0604020202020204" pitchFamily="34" charset="0"/>
                          <a:cs typeface="Arial" panose="020B0604020202020204" pitchFamily="34" charset="0"/>
                        </a:rPr>
                        <a:t>Fieldwork booklet</a:t>
                      </a:r>
                    </a:p>
                    <a:p>
                      <a:pPr marL="259083" lvl="1" indent="-129542" algn="l">
                        <a:lnSpc>
                          <a:spcPts val="1680"/>
                        </a:lnSpc>
                        <a:buFont typeface="Arial"/>
                        <a:buChar char="•"/>
                        <a:defRPr/>
                      </a:pPr>
                      <a:r>
                        <a:rPr lang="en-GB" sz="1100" noProof="0" dirty="0">
                          <a:solidFill>
                            <a:schemeClr val="bg1"/>
                          </a:solidFill>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Secrets of the aquarium </a:t>
                      </a:r>
                      <a:endParaRPr lang="en-GB" sz="1100" noProof="0" dirty="0">
                        <a:solidFill>
                          <a:schemeClr val="bg1"/>
                        </a:solidFill>
                        <a:latin typeface="Arial" panose="020B0604020202020204" pitchFamily="34" charset="0"/>
                        <a:cs typeface="Arial" panose="020B0604020202020204" pitchFamily="34" charset="0"/>
                      </a:endParaRPr>
                    </a:p>
                    <a:p>
                      <a:pPr marL="259083" lvl="1" indent="-129542" algn="l">
                        <a:lnSpc>
                          <a:spcPts val="1680"/>
                        </a:lnSpc>
                        <a:buFont typeface="Arial"/>
                        <a:buChar char="•"/>
                        <a:defRPr/>
                      </a:pPr>
                      <a:r>
                        <a:rPr lang="en-GB" sz="1100" noProof="0" dirty="0">
                          <a:solidFill>
                            <a:schemeClr val="bg1"/>
                          </a:solidFill>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Nausicaa</a:t>
                      </a:r>
                      <a:r>
                        <a:rPr lang="en-GB" sz="1100" noProof="0" dirty="0">
                          <a:solidFill>
                            <a:schemeClr val="bg1"/>
                          </a:solidFill>
                          <a:latin typeface="Arial" panose="020B0604020202020204" pitchFamily="34" charset="0"/>
                          <a:cs typeface="Arial" panose="020B0604020202020204" pitchFamily="34" charset="0"/>
                        </a:rPr>
                        <a:t> Aquarium in France</a:t>
                      </a:r>
                    </a:p>
                    <a:p>
                      <a:pPr marL="259083" lvl="1" indent="-129542" algn="l">
                        <a:lnSpc>
                          <a:spcPts val="1680"/>
                        </a:lnSpc>
                        <a:buFont typeface="Arial"/>
                        <a:buChar char="•"/>
                        <a:defRPr/>
                      </a:pPr>
                      <a:r>
                        <a:rPr lang="en-GB" sz="1100" noProof="0" dirty="0">
                          <a:solidFill>
                            <a:schemeClr val="bg1"/>
                          </a:solidFill>
                          <a:latin typeface="Arial" panose="020B0604020202020204" pitchFamily="34" charset="0"/>
                          <a:cs typeface="Arial" panose="020B0604020202020204" pitchFamily="34" charset="0"/>
                        </a:rPr>
                        <a:t>Creatures of the </a:t>
                      </a:r>
                      <a:r>
                        <a:rPr lang="en-GB" sz="1100" noProof="0" dirty="0">
                          <a:solidFill>
                            <a:schemeClr val="bg1"/>
                          </a:solidFill>
                          <a:latin typeface="Arial" panose="020B060402020202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National Sealife Centre</a:t>
                      </a:r>
                      <a:endParaRPr lang="en-GB" sz="1100" noProof="0" dirty="0">
                        <a:solidFill>
                          <a:schemeClr val="bg1"/>
                        </a:solidFill>
                        <a:latin typeface="Arial" panose="020B0604020202020204" pitchFamily="34" charset="0"/>
                        <a:cs typeface="Arial" panose="020B0604020202020204" pitchFamily="34" charset="0"/>
                      </a:endParaRPr>
                    </a:p>
                    <a:p>
                      <a:pPr marL="129541" lvl="1" indent="0" algn="l">
                        <a:lnSpc>
                          <a:spcPts val="1680"/>
                        </a:lnSpc>
                        <a:buFont typeface="Arial"/>
                        <a:buNone/>
                        <a:defRPr/>
                      </a:pPr>
                      <a:endParaRPr lang="en-GB" sz="1100" noProof="0" dirty="0">
                        <a:solidFill>
                          <a:schemeClr val="bg1"/>
                        </a:solidFill>
                        <a:latin typeface="Arial" panose="020B0604020202020204" pitchFamily="34" charset="0"/>
                        <a:cs typeface="Arial" panose="020B0604020202020204" pitchFamily="34" charset="0"/>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7">
                  <a:txBody>
                    <a:bodyPr/>
                    <a:lstStyle/>
                    <a:p>
                      <a:pPr marL="0" lvl="0" indent="-327659" algn="l">
                        <a:lnSpc>
                          <a:spcPts val="1680"/>
                        </a:lnSpc>
                        <a:buFont typeface="Arial" panose="020B0604020202020204" pitchFamily="34" charset="0"/>
                        <a:buNone/>
                        <a:defRPr/>
                      </a:pPr>
                      <a:r>
                        <a:rPr lang="en-GB" sz="1100" b="1" noProof="0" dirty="0">
                          <a:solidFill>
                            <a:srgbClr val="FFFFFF"/>
                          </a:solidFill>
                          <a:latin typeface="Arial" panose="020B0604020202020204" pitchFamily="34" charset="0"/>
                          <a:cs typeface="Arial" panose="020B0604020202020204" pitchFamily="34" charset="0"/>
                        </a:rPr>
                        <a:t>FOR THE VIRTUAL / IN PERSON FIELDTRIP OPTION</a:t>
                      </a:r>
                    </a:p>
                    <a:p>
                      <a:pPr marL="0" lvl="0" indent="-327659" algn="l">
                        <a:lnSpc>
                          <a:spcPts val="1680"/>
                        </a:lnSpc>
                        <a:buFont typeface="Arial" panose="020B0604020202020204" pitchFamily="34" charset="0"/>
                        <a:buNone/>
                        <a:defRPr/>
                      </a:pPr>
                      <a:endParaRPr lang="en-GB" sz="1100" b="1" noProof="0" dirty="0">
                        <a:solidFill>
                          <a:srgbClr val="FFFFFF"/>
                        </a:solidFill>
                        <a:latin typeface="Arial" panose="020B0604020202020204" pitchFamily="34" charset="0"/>
                        <a:cs typeface="Arial" panose="020B0604020202020204" pitchFamily="34" charset="0"/>
                      </a:endParaRPr>
                    </a:p>
                    <a:p>
                      <a:pPr marL="300991" lvl="1" indent="-171450" algn="l">
                        <a:lnSpc>
                          <a:spcPts val="1680"/>
                        </a:lnSpc>
                        <a:buFont typeface="Arial" panose="020B0604020202020204" pitchFamily="34" charset="0"/>
                        <a:buChar char="•"/>
                        <a:defRPr/>
                      </a:pPr>
                      <a:r>
                        <a:rPr lang="en-GB" sz="1100" noProof="0" dirty="0">
                          <a:solidFill>
                            <a:srgbClr val="FFFFFF"/>
                          </a:solidFill>
                          <a:latin typeface="Arial" panose="020B0604020202020204" pitchFamily="34" charset="0"/>
                          <a:cs typeface="Arial" panose="020B0604020202020204" pitchFamily="34" charset="0"/>
                        </a:rPr>
                        <a:t>Use the PPT as an introduction and (if needed) a summary of the virtual trip. Or to support your own in person trip to the aquarium. </a:t>
                      </a:r>
                      <a:endParaRPr lang="en-GB" sz="1100" noProof="0" dirty="0">
                        <a:latin typeface="Arial" panose="020B0604020202020204" pitchFamily="34" charset="0"/>
                        <a:cs typeface="Arial" panose="020B0604020202020204" pitchFamily="34" charset="0"/>
                      </a:endParaRPr>
                    </a:p>
                    <a:p>
                      <a:pPr marL="300991" lvl="1" indent="-171450" algn="l">
                        <a:lnSpc>
                          <a:spcPts val="1680"/>
                        </a:lnSpc>
                        <a:buFont typeface="Arial" panose="020B0604020202020204" pitchFamily="34" charset="0"/>
                        <a:buChar char="•"/>
                      </a:pPr>
                      <a:r>
                        <a:rPr lang="en-GB" sz="1100" u="none" noProof="0" dirty="0">
                          <a:solidFill>
                            <a:schemeClr val="bg1"/>
                          </a:solidFill>
                          <a:latin typeface="Arial" panose="020B0604020202020204" pitchFamily="34" charset="0"/>
                          <a:cs typeface="Arial" panose="020B0604020202020204" pitchFamily="34" charset="0"/>
                        </a:rPr>
                        <a:t>Click on the link here: </a:t>
                      </a:r>
                      <a:r>
                        <a:rPr lang="en-GB" sz="1100" u="sng" noProof="0" dirty="0">
                          <a:solidFill>
                            <a:schemeClr val="bg1"/>
                          </a:solidFill>
                          <a:latin typeface="Arial" panose="020B0604020202020204" pitchFamily="34" charset="0"/>
                          <a:cs typeface="Arial" panose="020B0604020202020204" pitchFamily="34" charset="0"/>
                          <a:hlinkClick r:id="rId3" tooltip="https://oceanconservationtrust.org/ocean-experiences/education/school-virtual-visit-to-our-aquarium/">
                            <a:extLst>
                              <a:ext uri="{A12FA001-AC4F-418D-AE19-62706E023703}">
                                <ahyp:hlinkClr xmlns:ahyp="http://schemas.microsoft.com/office/drawing/2018/hyperlinkcolor" val="tx"/>
                              </a:ext>
                            </a:extLst>
                          </a:hlinkClick>
                        </a:rPr>
                        <a:t>OCT virtual trip</a:t>
                      </a:r>
                      <a:r>
                        <a:rPr lang="en-GB" sz="1100" noProof="0" dirty="0">
                          <a:solidFill>
                            <a:schemeClr val="bg1"/>
                          </a:solidFill>
                          <a:latin typeface="Arial" panose="020B0604020202020204" pitchFamily="34" charset="0"/>
                          <a:cs typeface="Arial" panose="020B0604020202020204" pitchFamily="34" charset="0"/>
                        </a:rPr>
                        <a:t> </a:t>
                      </a:r>
                      <a:r>
                        <a:rPr lang="en-GB" sz="1100" noProof="0" dirty="0">
                          <a:solidFill>
                            <a:srgbClr val="FFFFFF"/>
                          </a:solidFill>
                          <a:latin typeface="Arial" panose="020B0604020202020204" pitchFamily="34" charset="0"/>
                          <a:cs typeface="Arial" panose="020B0604020202020204" pitchFamily="34" charset="0"/>
                        </a:rPr>
                        <a:t>to the National Marine Aquarium’s virtual fieldtrip site (NOTE: this has a cost, currently £120 for a class of 32 + £60 per additional class) and / or visit a local aquarium and complete tasks from the </a:t>
                      </a:r>
                      <a:r>
                        <a:rPr lang="en-GB" sz="1100" i="1" noProof="0" dirty="0">
                          <a:solidFill>
                            <a:srgbClr val="FFFFFF"/>
                          </a:solidFill>
                          <a:latin typeface="Arial" panose="020B0604020202020204" pitchFamily="34" charset="0"/>
                          <a:cs typeface="Arial" panose="020B0604020202020204" pitchFamily="34" charset="0"/>
                        </a:rPr>
                        <a:t>fieldwork booklet </a:t>
                      </a:r>
                      <a:r>
                        <a:rPr lang="en-GB" sz="1100" noProof="0" dirty="0">
                          <a:solidFill>
                            <a:srgbClr val="FFFFFF"/>
                          </a:solidFill>
                          <a:latin typeface="Arial" panose="020B0604020202020204" pitchFamily="34" charset="0"/>
                          <a:cs typeface="Arial" panose="020B0604020202020204" pitchFamily="34" charset="0"/>
                        </a:rPr>
                        <a:t>around how these places offer a window into the local and global seascape.</a:t>
                      </a:r>
                    </a:p>
                    <a:p>
                      <a:pPr marL="300991" lvl="1" indent="-171450" algn="l">
                        <a:lnSpc>
                          <a:spcPts val="1680"/>
                        </a:lnSpc>
                        <a:buFont typeface="Arial" panose="020B0604020202020204" pitchFamily="34" charset="0"/>
                        <a:buChar char="•"/>
                      </a:pPr>
                      <a:r>
                        <a:rPr lang="en-GB" sz="1100" noProof="0" dirty="0">
                          <a:solidFill>
                            <a:srgbClr val="FFFFFF"/>
                          </a:solidFill>
                          <a:latin typeface="Arial" panose="020B0604020202020204" pitchFamily="34" charset="0"/>
                          <a:cs typeface="Arial" panose="020B0604020202020204" pitchFamily="34" charset="0"/>
                        </a:rPr>
                        <a:t>Other aquariums have been listed in resources to help with planning. </a:t>
                      </a:r>
                    </a:p>
                    <a:p>
                      <a:pPr marL="129541" lvl="1" indent="0" algn="l">
                        <a:lnSpc>
                          <a:spcPts val="1680"/>
                        </a:lnSpc>
                        <a:buFont typeface="Arial"/>
                        <a:buNone/>
                      </a:pPr>
                      <a:endParaRPr lang="en-GB" sz="1100" noProof="0" dirty="0">
                        <a:solidFill>
                          <a:srgbClr val="FFFFFF"/>
                        </a:solidFill>
                        <a:latin typeface="Arial" panose="020B0604020202020204" pitchFamily="34" charset="0"/>
                        <a:cs typeface="Arial" panose="020B0604020202020204" pitchFamily="34" charset="0"/>
                      </a:endParaRPr>
                    </a:p>
                    <a:p>
                      <a:pPr marL="0" lvl="0" indent="-327659" algn="l">
                        <a:lnSpc>
                          <a:spcPts val="1680"/>
                        </a:lnSpc>
                        <a:buFont typeface="Arial"/>
                        <a:buNone/>
                      </a:pPr>
                      <a:r>
                        <a:rPr lang="en-GB" sz="1100" b="1" u="sng" noProof="0" dirty="0">
                          <a:solidFill>
                            <a:srgbClr val="FFFFFF"/>
                          </a:solidFill>
                          <a:latin typeface="Arial" panose="020B0604020202020204" pitchFamily="34" charset="0"/>
                          <a:cs typeface="Arial" panose="020B0604020202020204" pitchFamily="34" charset="0"/>
                        </a:rPr>
                        <a:t>ALTERNATIVELY</a:t>
                      </a:r>
                      <a:r>
                        <a:rPr lang="en-GB" sz="1100" noProof="0" dirty="0">
                          <a:solidFill>
                            <a:srgbClr val="FFFFFF"/>
                          </a:solidFill>
                          <a:latin typeface="Arial" panose="020B0604020202020204" pitchFamily="34" charset="0"/>
                          <a:cs typeface="Arial" panose="020B0604020202020204" pitchFamily="34" charset="0"/>
                        </a:rPr>
                        <a:t> </a:t>
                      </a:r>
                    </a:p>
                    <a:p>
                      <a:pPr marL="0" lvl="0" indent="-327659" algn="l">
                        <a:lnSpc>
                          <a:spcPts val="1680"/>
                        </a:lnSpc>
                        <a:buFont typeface="Arial"/>
                        <a:buNone/>
                      </a:pPr>
                      <a:endParaRPr lang="en-GB" sz="1100" noProof="0" dirty="0">
                        <a:solidFill>
                          <a:srgbClr val="FFFFFF"/>
                        </a:solidFill>
                        <a:latin typeface="Arial" panose="020B0604020202020204" pitchFamily="34" charset="0"/>
                        <a:cs typeface="Arial" panose="020B0604020202020204" pitchFamily="34" charset="0"/>
                      </a:endParaRPr>
                    </a:p>
                    <a:p>
                      <a:pPr marL="0" lvl="0" indent="-327659" algn="l">
                        <a:lnSpc>
                          <a:spcPts val="1680"/>
                        </a:lnSpc>
                        <a:buFont typeface="Arial"/>
                        <a:buNone/>
                      </a:pPr>
                      <a:r>
                        <a:rPr lang="en-GB" sz="1100" noProof="0" dirty="0">
                          <a:solidFill>
                            <a:srgbClr val="FFFFFF"/>
                          </a:solidFill>
                          <a:latin typeface="Arial" panose="020B0604020202020204" pitchFamily="34" charset="0"/>
                          <a:cs typeface="Arial" panose="020B0604020202020204" pitchFamily="34" charset="0"/>
                        </a:rPr>
                        <a:t>Pupils to create their own fieldwork adventure from the classroom using </a:t>
                      </a:r>
                      <a:r>
                        <a:rPr lang="en-GB" sz="1100" i="1" noProof="0" dirty="0">
                          <a:solidFill>
                            <a:srgbClr val="FFFFFF"/>
                          </a:solidFill>
                          <a:latin typeface="Arial" panose="020B0604020202020204" pitchFamily="34" charset="0"/>
                          <a:cs typeface="Arial" panose="020B0604020202020204" pitchFamily="34" charset="0"/>
                        </a:rPr>
                        <a:t>laptops / iPads</a:t>
                      </a:r>
                      <a:r>
                        <a:rPr lang="en-GB" sz="1100" noProof="0" dirty="0">
                          <a:solidFill>
                            <a:srgbClr val="FFFFFF"/>
                          </a:solidFill>
                          <a:latin typeface="Arial" panose="020B0604020202020204" pitchFamily="34" charset="0"/>
                          <a:cs typeface="Arial" panose="020B0604020202020204" pitchFamily="34" charset="0"/>
                        </a:rPr>
                        <a:t>. They can work in small groups / pairs to complete their task. </a:t>
                      </a:r>
                    </a:p>
                    <a:p>
                      <a:pPr marL="0" lvl="0" indent="-327659" algn="l">
                        <a:lnSpc>
                          <a:spcPts val="1680"/>
                        </a:lnSpc>
                        <a:buFont typeface="Arial"/>
                        <a:buNone/>
                      </a:pPr>
                      <a:endParaRPr lang="en-GB" sz="1100" noProof="0" dirty="0">
                        <a:solidFill>
                          <a:srgbClr val="FFFFFF"/>
                        </a:solidFill>
                        <a:latin typeface="Arial" panose="020B0604020202020204" pitchFamily="34" charset="0"/>
                        <a:cs typeface="Arial" panose="020B0604020202020204" pitchFamily="34" charset="0"/>
                      </a:endParaRPr>
                    </a:p>
                    <a:p>
                      <a:pPr marL="0" lvl="0" indent="-327659" algn="l">
                        <a:lnSpc>
                          <a:spcPts val="1680"/>
                        </a:lnSpc>
                        <a:buFont typeface="Arial"/>
                        <a:buNone/>
                      </a:pPr>
                      <a:r>
                        <a:rPr lang="en-GB" sz="1100" b="1" noProof="0" dirty="0">
                          <a:solidFill>
                            <a:srgbClr val="FFFFFF"/>
                          </a:solidFill>
                          <a:latin typeface="Arial" panose="020B0604020202020204" pitchFamily="34" charset="0"/>
                          <a:cs typeface="Arial" panose="020B0604020202020204" pitchFamily="34" charset="0"/>
                        </a:rPr>
                        <a:t>Starter:  </a:t>
                      </a:r>
                      <a:r>
                        <a:rPr lang="en-GB" sz="1100" b="0" noProof="0" dirty="0">
                          <a:solidFill>
                            <a:srgbClr val="FFFFFF"/>
                          </a:solidFill>
                          <a:latin typeface="Arial" panose="020B0604020202020204" pitchFamily="34" charset="0"/>
                          <a:cs typeface="Arial" panose="020B0604020202020204" pitchFamily="34" charset="0"/>
                        </a:rPr>
                        <a:t>Visit the </a:t>
                      </a:r>
                      <a:r>
                        <a:rPr lang="en-GB" sz="1100" b="0" i="1" noProof="0" dirty="0">
                          <a:solidFill>
                            <a:srgbClr val="FFFFFF"/>
                          </a:solidFill>
                          <a:latin typeface="Arial" panose="020B0604020202020204" pitchFamily="34" charset="0"/>
                          <a:cs typeface="Arial" panose="020B0604020202020204" pitchFamily="34" charset="0"/>
                        </a:rPr>
                        <a:t>Monterey Bay web</a:t>
                      </a:r>
                      <a:r>
                        <a:rPr lang="en-GB" sz="1100" i="1" noProof="0" dirty="0">
                          <a:solidFill>
                            <a:srgbClr val="FFFFFF"/>
                          </a:solidFill>
                          <a:latin typeface="Arial" panose="020B0604020202020204" pitchFamily="34" charset="0"/>
                          <a:cs typeface="Arial" panose="020B0604020202020204" pitchFamily="34" charset="0"/>
                        </a:rPr>
                        <a:t>cam. </a:t>
                      </a:r>
                      <a:r>
                        <a:rPr lang="en-GB" sz="1100" i="0" noProof="0" dirty="0">
                          <a:solidFill>
                            <a:srgbClr val="FFFFFF"/>
                          </a:solidFill>
                          <a:latin typeface="Arial" panose="020B0604020202020204" pitchFamily="34" charset="0"/>
                          <a:cs typeface="Arial" panose="020B0604020202020204" pitchFamily="34" charset="0"/>
                        </a:rPr>
                        <a:t>Pupils can either be guided to different places or have the opportunity to explore independently.  They use this to help them decide what marine environments they would like to visit. </a:t>
                      </a:r>
                    </a:p>
                    <a:p>
                      <a:pPr marL="0" lvl="0" indent="-327659" algn="l">
                        <a:lnSpc>
                          <a:spcPts val="1680"/>
                        </a:lnSpc>
                        <a:buFont typeface="Arial"/>
                        <a:buNone/>
                      </a:pPr>
                      <a:endParaRPr lang="en-GB" sz="1100" noProof="0" dirty="0">
                        <a:solidFill>
                          <a:srgbClr val="FFFFFF"/>
                        </a:solidFill>
                        <a:latin typeface="Arial" panose="020B0604020202020204" pitchFamily="34" charset="0"/>
                        <a:cs typeface="Arial" panose="020B0604020202020204" pitchFamily="34" charset="0"/>
                      </a:endParaRPr>
                    </a:p>
                    <a:p>
                      <a:pPr marL="0" lvl="0" indent="-327659" algn="l">
                        <a:lnSpc>
                          <a:spcPts val="1680"/>
                        </a:lnSpc>
                        <a:buFont typeface="Arial"/>
                        <a:buNone/>
                      </a:pPr>
                      <a:r>
                        <a:rPr lang="en-GB" sz="1100" b="1" noProof="0" dirty="0">
                          <a:solidFill>
                            <a:srgbClr val="FFFFFF"/>
                          </a:solidFill>
                          <a:latin typeface="Arial" panose="020B0604020202020204" pitchFamily="34" charset="0"/>
                          <a:cs typeface="Arial" panose="020B0604020202020204" pitchFamily="34" charset="0"/>
                        </a:rPr>
                        <a:t>Main 1: </a:t>
                      </a:r>
                      <a:r>
                        <a:rPr lang="en-GB" sz="1100" noProof="0" dirty="0">
                          <a:solidFill>
                            <a:srgbClr val="FFFFFF"/>
                          </a:solidFill>
                          <a:latin typeface="Arial" panose="020B0604020202020204" pitchFamily="34" charset="0"/>
                          <a:cs typeface="Arial" panose="020B0604020202020204" pitchFamily="34" charset="0"/>
                        </a:rPr>
                        <a:t>Using any (or a combination of) the following websites: </a:t>
                      </a:r>
                      <a:r>
                        <a:rPr lang="en-GB" sz="1100" i="1" noProof="0" dirty="0">
                          <a:solidFill>
                            <a:srgbClr val="FFFFFF"/>
                          </a:solidFill>
                          <a:latin typeface="Arial" panose="020B0604020202020204" pitchFamily="34" charset="0"/>
                          <a:cs typeface="Arial" panose="020B0604020202020204" pitchFamily="34" charset="0"/>
                        </a:rPr>
                        <a:t>Secrets of the aquarium, Nausicaa, National Sealife Centre or continue using Monterey Bay Aquarium. </a:t>
                      </a:r>
                      <a:r>
                        <a:rPr lang="en-GB" sz="1100" i="0" noProof="0" dirty="0">
                          <a:solidFill>
                            <a:srgbClr val="FFFFFF"/>
                          </a:solidFill>
                          <a:latin typeface="Arial" panose="020B0604020202020204" pitchFamily="34" charset="0"/>
                          <a:cs typeface="Arial" panose="020B0604020202020204" pitchFamily="34" charset="0"/>
                        </a:rPr>
                        <a:t>Pupils create a field trip with activities for another group to complete focussing on how we are connected to the ocean. The fieldwork should last between 15 and 30 minutes depending on the time you have in your classroom. </a:t>
                      </a:r>
                    </a:p>
                    <a:p>
                      <a:pPr marL="0" lvl="0" indent="-327659" algn="l">
                        <a:lnSpc>
                          <a:spcPts val="1680"/>
                        </a:lnSpc>
                        <a:buFont typeface="Arial"/>
                        <a:buNone/>
                      </a:pPr>
                      <a:endParaRPr lang="en-GB" sz="1100" noProof="0" dirty="0">
                        <a:solidFill>
                          <a:srgbClr val="FFFFFF"/>
                        </a:solidFill>
                        <a:latin typeface="Arial" panose="020B0604020202020204" pitchFamily="34" charset="0"/>
                        <a:cs typeface="Arial" panose="020B0604020202020204" pitchFamily="34" charset="0"/>
                      </a:endParaRPr>
                    </a:p>
                    <a:p>
                      <a:pPr marL="0" lvl="0" indent="-327659" algn="l">
                        <a:lnSpc>
                          <a:spcPts val="1680"/>
                        </a:lnSpc>
                        <a:buFont typeface="Arial"/>
                        <a:buNone/>
                      </a:pPr>
                      <a:r>
                        <a:rPr lang="en-GB" sz="1100" b="1" noProof="0" dirty="0">
                          <a:solidFill>
                            <a:srgbClr val="FFFFFF"/>
                          </a:solidFill>
                          <a:latin typeface="Arial" panose="020B0604020202020204" pitchFamily="34" charset="0"/>
                          <a:cs typeface="Arial" panose="020B0604020202020204" pitchFamily="34" charset="0"/>
                        </a:rPr>
                        <a:t>Plenary: </a:t>
                      </a:r>
                      <a:r>
                        <a:rPr lang="en-GB" sz="1100" b="0" noProof="0" dirty="0">
                          <a:solidFill>
                            <a:srgbClr val="FFFFFF"/>
                          </a:solidFill>
                          <a:latin typeface="Arial" panose="020B0604020202020204" pitchFamily="34" charset="0"/>
                          <a:cs typeface="Arial" panose="020B0604020202020204" pitchFamily="34" charset="0"/>
                        </a:rPr>
                        <a:t>pupils swap their fieldwork with another group who then complete the tasks created for them.  </a:t>
                      </a:r>
                      <a:endParaRPr lang="en-GB" sz="1100" noProof="0" dirty="0">
                        <a:solidFill>
                          <a:srgbClr val="FFFFFF"/>
                        </a:solidFill>
                        <a:latin typeface="Arial" panose="020B0604020202020204" pitchFamily="34" charset="0"/>
                        <a:cs typeface="Arial" panose="020B0604020202020204" pitchFamily="34" charset="0"/>
                      </a:endParaRPr>
                    </a:p>
                    <a:p>
                      <a:pPr marL="0" lvl="0" indent="-327659" algn="l">
                        <a:lnSpc>
                          <a:spcPts val="1680"/>
                        </a:lnSpc>
                        <a:buFont typeface="Arial"/>
                        <a:buNone/>
                      </a:pPr>
                      <a:endParaRPr lang="en-GB" sz="1100" noProof="0" dirty="0">
                        <a:solidFill>
                          <a:srgbClr val="FFFFFF"/>
                        </a:solidFill>
                        <a:latin typeface="Arial" panose="020B0604020202020204" pitchFamily="34" charset="0"/>
                        <a:cs typeface="Arial" panose="020B0604020202020204" pitchFamily="34" charset="0"/>
                      </a:endParaRPr>
                    </a:p>
                    <a:p>
                      <a:pPr marL="0" lvl="0" indent="-327659" algn="l">
                        <a:lnSpc>
                          <a:spcPts val="1680"/>
                        </a:lnSpc>
                        <a:buFont typeface="Arial"/>
                        <a:buNone/>
                      </a:pPr>
                      <a:r>
                        <a:rPr lang="en-GB" sz="1100" b="1" u="sng" noProof="0" dirty="0">
                          <a:solidFill>
                            <a:srgbClr val="FFFFFF"/>
                          </a:solidFill>
                          <a:latin typeface="Arial" panose="020B0604020202020204" pitchFamily="34" charset="0"/>
                          <a:cs typeface="Arial" panose="020B0604020202020204" pitchFamily="34" charset="0"/>
                        </a:rPr>
                        <a:t>OR (self-guided fieldwork) </a:t>
                      </a:r>
                    </a:p>
                    <a:p>
                      <a:pPr marL="0" lvl="0" indent="-327659" algn="l">
                        <a:lnSpc>
                          <a:spcPts val="1680"/>
                        </a:lnSpc>
                        <a:buFont typeface="Arial"/>
                        <a:buNone/>
                      </a:pPr>
                      <a:endParaRPr lang="en-GB" sz="1100" noProof="0" dirty="0">
                        <a:solidFill>
                          <a:srgbClr val="FFFFFF"/>
                        </a:solidFill>
                        <a:latin typeface="Arial" panose="020B0604020202020204" pitchFamily="34" charset="0"/>
                        <a:cs typeface="Arial" panose="020B0604020202020204" pitchFamily="34" charset="0"/>
                      </a:endParaRPr>
                    </a:p>
                    <a:p>
                      <a:pPr marL="0" lvl="0" indent="-327659" algn="l">
                        <a:lnSpc>
                          <a:spcPts val="1680"/>
                        </a:lnSpc>
                        <a:buFont typeface="Arial"/>
                        <a:buNone/>
                      </a:pPr>
                      <a:r>
                        <a:rPr lang="en-GB" sz="1100" noProof="0" dirty="0">
                          <a:solidFill>
                            <a:srgbClr val="FFFFFF"/>
                          </a:solidFill>
                          <a:latin typeface="Arial" panose="020B0604020202020204" pitchFamily="34" charset="0"/>
                          <a:cs typeface="Arial" panose="020B0604020202020204" pitchFamily="34" charset="0"/>
                        </a:rPr>
                        <a:t>There is an adaptable </a:t>
                      </a:r>
                      <a:r>
                        <a:rPr lang="en-GB" sz="1100" i="1" noProof="0" dirty="0">
                          <a:solidFill>
                            <a:srgbClr val="FFFFFF"/>
                          </a:solidFill>
                          <a:latin typeface="Arial" panose="020B0604020202020204" pitchFamily="34" charset="0"/>
                          <a:cs typeface="Arial" panose="020B0604020202020204" pitchFamily="34" charset="0"/>
                        </a:rPr>
                        <a:t>fieldwork booklet</a:t>
                      </a:r>
                      <a:r>
                        <a:rPr lang="en-GB" sz="1100" i="0" noProof="0" dirty="0">
                          <a:solidFill>
                            <a:srgbClr val="FFFFFF"/>
                          </a:solidFill>
                          <a:latin typeface="Arial" panose="020B0604020202020204" pitchFamily="34" charset="0"/>
                          <a:cs typeface="Arial" panose="020B0604020202020204" pitchFamily="34" charset="0"/>
                        </a:rPr>
                        <a:t> for ideas to use on a self-guided trip to a local aquarium of your choice. ! Teacher to have conducted a pre-visit and all the paperwork for the trip prior to the visit. </a:t>
                      </a:r>
                      <a:endParaRPr lang="en-GB" sz="1100" noProof="0" dirty="0">
                        <a:solidFill>
                          <a:srgbClr val="FFFFFF"/>
                        </a:solidFill>
                        <a:latin typeface="Arial" panose="020B0604020202020204" pitchFamily="34" charset="0"/>
                        <a:cs typeface="Arial" panose="020B0604020202020204" pitchFamily="34" charset="0"/>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lnSpc>
                          <a:spcPts val="1680"/>
                        </a:lnSpc>
                        <a:defRPr/>
                      </a:pPr>
                      <a:r>
                        <a:rPr lang="en-GB" sz="1100" b="1" u="sng" noProof="0" dirty="0">
                          <a:solidFill>
                            <a:srgbClr val="FFFFFF"/>
                          </a:solidFill>
                          <a:latin typeface="Arial" panose="020B0604020202020204" pitchFamily="34" charset="0"/>
                          <a:cs typeface="Arial" panose="020B0604020202020204" pitchFamily="34" charset="0"/>
                        </a:rPr>
                        <a:t>Spiritual </a:t>
                      </a:r>
                    </a:p>
                    <a:p>
                      <a:pPr algn="l">
                        <a:lnSpc>
                          <a:spcPts val="1680"/>
                        </a:lnSpc>
                        <a:defRPr/>
                      </a:pPr>
                      <a:r>
                        <a:rPr lang="en-GB" sz="1100" b="0" u="none" noProof="0" dirty="0">
                          <a:solidFill>
                            <a:schemeClr val="bg1"/>
                          </a:solidFill>
                          <a:latin typeface="Arial" panose="020B0604020202020204" pitchFamily="34" charset="0"/>
                          <a:cs typeface="Arial" panose="020B0604020202020204" pitchFamily="34" charset="0"/>
                        </a:rPr>
                        <a:t>Sense of enjoyment and fascination in learning about themselves, others and the world around them.</a:t>
                      </a:r>
                    </a:p>
                    <a:p>
                      <a:pPr algn="l">
                        <a:lnSpc>
                          <a:spcPts val="1680"/>
                        </a:lnSpc>
                        <a:defRPr/>
                      </a:pPr>
                      <a:r>
                        <a:rPr lang="en-GB" sz="1100" b="0" u="none" noProof="0" dirty="0">
                          <a:solidFill>
                            <a:schemeClr val="bg1"/>
                          </a:solidFill>
                          <a:latin typeface="Arial" panose="020B0604020202020204" pitchFamily="34" charset="0"/>
                          <a:cs typeface="Arial" panose="020B0604020202020204" pitchFamily="34" charset="0"/>
                        </a:rPr>
                        <a:t>Use of imagination and creativity in their learning.</a:t>
                      </a:r>
                    </a:p>
                    <a:p>
                      <a:pPr algn="l">
                        <a:lnSpc>
                          <a:spcPts val="1680"/>
                        </a:lnSpc>
                        <a:defRPr/>
                      </a:pPr>
                      <a:endParaRPr lang="en-GB" sz="1100" b="0" u="none" noProof="0" dirty="0">
                        <a:solidFill>
                          <a:schemeClr val="bg1"/>
                        </a:solidFill>
                        <a:latin typeface="Arial" panose="020B0604020202020204" pitchFamily="34" charset="0"/>
                        <a:cs typeface="Arial" panose="020B0604020202020204" pitchFamily="34" charset="0"/>
                      </a:endParaRP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Moral</a:t>
                      </a:r>
                    </a:p>
                    <a:p>
                      <a:pPr algn="l">
                        <a:lnSpc>
                          <a:spcPts val="1680"/>
                        </a:lnSpc>
                      </a:pPr>
                      <a:r>
                        <a:rPr lang="en-GB" sz="1100" b="0" u="none" noProof="0" dirty="0">
                          <a:solidFill>
                            <a:srgbClr val="FFFFFF"/>
                          </a:solidFill>
                          <a:latin typeface="Arial" panose="020B0604020202020204" pitchFamily="34" charset="0"/>
                          <a:cs typeface="Arial" panose="020B0604020202020204" pitchFamily="34" charset="0"/>
                        </a:rPr>
                        <a:t>Understand and appreciate the viewpoints of others on these issues.</a:t>
                      </a:r>
                    </a:p>
                    <a:p>
                      <a:pPr algn="l">
                        <a:lnSpc>
                          <a:spcPts val="1680"/>
                        </a:lnSpc>
                      </a:pPr>
                      <a:endParaRPr lang="en-GB" sz="1100" b="1" u="sng" noProof="0" dirty="0">
                        <a:solidFill>
                          <a:srgbClr val="FFFFFF"/>
                        </a:solidFill>
                        <a:latin typeface="Arial" panose="020B0604020202020204" pitchFamily="34" charset="0"/>
                        <a:cs typeface="Arial" panose="020B0604020202020204" pitchFamily="34" charset="0"/>
                      </a:endParaRP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Social</a:t>
                      </a:r>
                    </a:p>
                    <a:p>
                      <a:pPr algn="l">
                        <a:lnSpc>
                          <a:spcPts val="1680"/>
                        </a:lnSpc>
                      </a:pPr>
                      <a:r>
                        <a:rPr lang="en-GB" sz="1100" b="0" i="0" u="none" noProof="0" dirty="0">
                          <a:solidFill>
                            <a:srgbClr val="FFFFFF"/>
                          </a:solidFill>
                          <a:latin typeface="Arial" panose="020B0604020202020204" pitchFamily="34" charset="0"/>
                          <a:cs typeface="Arial" panose="020B0604020202020204" pitchFamily="34" charset="0"/>
                        </a:rPr>
                        <a:t>Use of a range of social skills in different contexts, for example working and socialising with other pupils, including those from different religious, ethnic and socio-economic backgrounds.</a:t>
                      </a:r>
                    </a:p>
                    <a:p>
                      <a:pPr algn="l">
                        <a:lnSpc>
                          <a:spcPts val="1680"/>
                        </a:lnSpc>
                      </a:pPr>
                      <a:endParaRPr lang="en-GB" sz="1100" b="0" i="0" u="none" noProof="0" dirty="0">
                        <a:solidFill>
                          <a:srgbClr val="FFFFFF"/>
                        </a:solidFill>
                        <a:latin typeface="Arial" panose="020B0604020202020204" pitchFamily="34" charset="0"/>
                        <a:cs typeface="Arial" panose="020B0604020202020204" pitchFamily="34" charset="0"/>
                      </a:endParaRP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Cultural</a:t>
                      </a:r>
                    </a:p>
                    <a:p>
                      <a:pPr algn="l">
                        <a:lnSpc>
                          <a:spcPts val="1680"/>
                        </a:lnSpc>
                      </a:pPr>
                      <a:r>
                        <a:rPr lang="en-GB" sz="1100" b="0" u="none" noProof="0" dirty="0">
                          <a:solidFill>
                            <a:srgbClr val="FFFFFF"/>
                          </a:solidFill>
                          <a:latin typeface="Arial" panose="020B0604020202020204" pitchFamily="34" charset="0"/>
                          <a:cs typeface="Arial" panose="020B0604020202020204" pitchFamily="34" charset="0"/>
                        </a:rPr>
                        <a:t>Ability to recognise, and value, the things we share in common across cultural, religious, ethnic and socio-economic communities. </a:t>
                      </a: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0">
                <a:tc vMerge="1">
                  <a:txBody>
                    <a:bodyPr/>
                    <a:lstStyle/>
                    <a:p>
                      <a:pPr algn="l">
                        <a:lnSpc>
                          <a:spcPts val="1680"/>
                        </a:lnSpc>
                        <a:defRPr/>
                      </a:pPr>
                      <a:r>
                        <a:rPr lang="en-US" sz="1200">
                          <a:solidFill>
                            <a:srgbClr val="FFFFFF"/>
                          </a:solidFill>
                          <a:latin typeface="Arial"/>
                        </a:rPr>
                        <a:t>Goals:</a:t>
                      </a:r>
                      <a:endParaRPr lang="en-US" sz="1100"/>
                    </a:p>
                    <a:p>
                      <a:pPr algn="l">
                        <a:lnSpc>
                          <a:spcPts val="1680"/>
                        </a:lnSpc>
                      </a:pPr>
                      <a:endParaRPr lang="en-US" sz="1100"/>
                    </a:p>
                    <a:p>
                      <a:pPr algn="l">
                        <a:lnSpc>
                          <a:spcPts val="1680"/>
                        </a:lnSpc>
                      </a:pPr>
                      <a:r>
                        <a:rPr lang="en-US" sz="1200">
                          <a:solidFill>
                            <a:srgbClr val="FFFFFF"/>
                          </a:solidFill>
                          <a:latin typeface="Arial"/>
                        </a:rPr>
                        <a:t>Outcomes:</a:t>
                      </a:r>
                    </a:p>
                    <a:p>
                      <a:pPr algn="l">
                        <a:lnSpc>
                          <a:spcPts val="1680"/>
                        </a:lnSpc>
                      </a:pPr>
                      <a:r>
                        <a:rPr lang="en-US" sz="1200">
                          <a:solidFill>
                            <a:srgbClr val="FFFFFF"/>
                          </a:solidFill>
                          <a:latin typeface="Arial Bold"/>
                        </a:rPr>
                        <a:t>M</a:t>
                      </a:r>
                      <a:r>
                        <a:rPr lang="en-US" sz="1200">
                          <a:solidFill>
                            <a:srgbClr val="FFFFFF"/>
                          </a:solidFill>
                          <a:latin typeface="Arial"/>
                        </a:rPr>
                        <a:t>eeting expected standard</a:t>
                      </a:r>
                    </a:p>
                    <a:p>
                      <a:pPr algn="l">
                        <a:lnSpc>
                          <a:spcPts val="1680"/>
                        </a:lnSpc>
                      </a:pPr>
                      <a:endParaRPr lang="en-US" sz="1200">
                        <a:solidFill>
                          <a:srgbClr val="FFFFFF"/>
                        </a:solidFill>
                        <a:latin typeface="Arial"/>
                      </a:endParaRPr>
                    </a:p>
                    <a:p>
                      <a:pPr algn="l">
                        <a:lnSpc>
                          <a:spcPts val="1680"/>
                        </a:lnSpc>
                      </a:pPr>
                      <a:r>
                        <a:rPr lang="en-US" sz="1200">
                          <a:solidFill>
                            <a:srgbClr val="FFFFFF"/>
                          </a:solidFill>
                          <a:latin typeface="Arial"/>
                        </a:rPr>
                        <a:t>Meeting higher standard</a:t>
                      </a:r>
                    </a:p>
                    <a:p>
                      <a:pPr algn="l">
                        <a:lnSpc>
                          <a:spcPts val="1680"/>
                        </a:lnSpc>
                      </a:pPr>
                      <a:endParaRPr lang="en-US" sz="1200">
                        <a:solidFill>
                          <a:srgbClr val="FFFFFF"/>
                        </a:solidFill>
                        <a:latin typeface="Arial"/>
                      </a:endParaRPr>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vMerge="1">
                  <a:txBody>
                    <a:bodyPr/>
                    <a:lstStyle/>
                    <a:p>
                      <a:pPr marL="259083" lvl="1" indent="-129542" algn="l">
                        <a:lnSpc>
                          <a:spcPts val="1680"/>
                        </a:lnSpc>
                        <a:buFont typeface="Arial"/>
                        <a:buChar char="•"/>
                        <a:defRPr/>
                      </a:pPr>
                      <a:r>
                        <a:rPr lang="en-US" sz="1200">
                          <a:solidFill>
                            <a:srgbClr val="FFFFFF"/>
                          </a:solidFill>
                          <a:latin typeface="Arial"/>
                        </a:rPr>
                        <a:t>PPT: Lesson 4: Dive into the Deep - Aquarium Adventure</a:t>
                      </a:r>
                      <a:endParaRPr lang="en-US" sz="1100"/>
                    </a:p>
                    <a:p>
                      <a:pPr marL="259083" lvl="1" indent="-129542" algn="l">
                        <a:lnSpc>
                          <a:spcPts val="1680"/>
                        </a:lnSpc>
                        <a:buFont typeface="Arial"/>
                        <a:buChar char="•"/>
                      </a:pPr>
                      <a:r>
                        <a:rPr lang="en-US" sz="1200">
                          <a:solidFill>
                            <a:srgbClr val="FFFFFF"/>
                          </a:solidFill>
                          <a:latin typeface="Arial"/>
                        </a:rPr>
                        <a:t>https://oceanconservationtrust.org/ocean-experiences/education/school-virtual-visit-to-our-aquarium/ </a:t>
                      </a:r>
                    </a:p>
                    <a:p>
                      <a:pPr algn="l">
                        <a:lnSpc>
                          <a:spcPts val="1680"/>
                        </a:lnSpc>
                      </a:pPr>
                      <a:endParaRPr lang="en-US" sz="1200">
                        <a:solidFill>
                          <a:srgbClr val="FFFFFF"/>
                        </a:solidFill>
                        <a:latin typeface="Arial"/>
                      </a:endParaRPr>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vMerge="1">
                  <a:txBody>
                    <a:bodyPr/>
                    <a:lstStyle/>
                    <a:p>
                      <a:pPr marL="259083" lvl="1" indent="-129542" algn="l">
                        <a:lnSpc>
                          <a:spcPts val="1680"/>
                        </a:lnSpc>
                        <a:buFont typeface="Arial"/>
                        <a:buChar char="•"/>
                        <a:defRPr/>
                      </a:pPr>
                      <a:r>
                        <a:rPr lang="en-US" sz="1200">
                          <a:solidFill>
                            <a:srgbClr val="FFFFFF"/>
                          </a:solidFill>
                          <a:latin typeface="Arial"/>
                        </a:rPr>
                        <a:t>Use the PPT as an introduction and (if needed) a summary of the virtual trip. Or to support your own in person trip to the aquarium. </a:t>
                      </a:r>
                      <a:endParaRPr lang="en-US" sz="1100"/>
                    </a:p>
                    <a:p>
                      <a:pPr marL="259083" lvl="1" indent="-129542" algn="l">
                        <a:lnSpc>
                          <a:spcPts val="1680"/>
                        </a:lnSpc>
                        <a:buFont typeface="Arial"/>
                        <a:buChar char="•"/>
                      </a:pPr>
                      <a:r>
                        <a:rPr lang="en-US" sz="1200" u="sng">
                          <a:solidFill>
                            <a:srgbClr val="FFFFFF"/>
                          </a:solidFill>
                          <a:latin typeface="Arial"/>
                          <a:hlinkClick r:id="rId3" tooltip="https://oceanconservationtrust.org/ocean-experiences/education/school-virtual-visit-to-our-aquarium/"/>
                        </a:rPr>
                        <a:t>OCT virtual trip</a:t>
                      </a:r>
                      <a:r>
                        <a:rPr lang="en-US" sz="1200">
                          <a:solidFill>
                            <a:srgbClr val="FFFFFF"/>
                          </a:solidFill>
                          <a:latin typeface="Arial"/>
                        </a:rPr>
                        <a:t> to the National Marine Aquarium (NOTE: this has a cost, currently £120 for a class of 32 + £60 per additional class) and / or visit a local aquarium and complete tasks around how these places offer a window into the local and global seascape.</a:t>
                      </a:r>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a:txBody>
                    <a:bodyPr/>
                    <a:lstStyle/>
                    <a:p>
                      <a:pPr algn="ctr">
                        <a:lnSpc>
                          <a:spcPts val="1680"/>
                        </a:lnSpc>
                        <a:defRPr/>
                      </a:pPr>
                      <a:r>
                        <a:rPr lang="en-GB" sz="1100" b="1" noProof="0" dirty="0" err="1">
                          <a:solidFill>
                            <a:srgbClr val="FFFFFF"/>
                          </a:solidFill>
                          <a:latin typeface="Arial" panose="020B0604020202020204" pitchFamily="34" charset="0"/>
                          <a:cs typeface="Arial" panose="020B0604020202020204" pitchFamily="34" charset="0"/>
                        </a:rPr>
                        <a:t>AfL</a:t>
                      </a:r>
                      <a:endParaRPr lang="en-GB" sz="1100" b="1" noProof="0"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0">
                <a:tc vMerge="1">
                  <a:txBody>
                    <a:bodyPr/>
                    <a:lstStyle/>
                    <a:p>
                      <a:pPr algn="l">
                        <a:lnSpc>
                          <a:spcPts val="1680"/>
                        </a:lnSpc>
                      </a:pPr>
                      <a:endParaRPr lang="en-GB" sz="1100" noProof="0" dirty="0">
                        <a:solidFill>
                          <a:srgbClr val="FFFFFF"/>
                        </a:solidFill>
                        <a:latin typeface="Arial" panose="020B0604020202020204" pitchFamily="34" charset="0"/>
                        <a:cs typeface="Arial" panose="020B0604020202020204" pitchFamily="34" charset="0"/>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vMerge="1">
                  <a:txBody>
                    <a:bodyPr/>
                    <a:lstStyle/>
                    <a:p>
                      <a:pPr marL="259083" lvl="1" indent="-129542" algn="l">
                        <a:lnSpc>
                          <a:spcPts val="1680"/>
                        </a:lnSpc>
                        <a:buFont typeface="Arial"/>
                        <a:buChar char="•"/>
                        <a:defRPr/>
                      </a:pPr>
                      <a:endParaRPr lang="en-GB" sz="1100" noProof="0" dirty="0">
                        <a:solidFill>
                          <a:schemeClr val="bg1"/>
                        </a:solidFill>
                        <a:latin typeface="Arial" panose="020B0604020202020204" pitchFamily="34" charset="0"/>
                        <a:cs typeface="Arial" panose="020B0604020202020204" pitchFamily="34" charset="0"/>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vMerge="1">
                  <a:txBody>
                    <a:bodyPr/>
                    <a:lstStyle/>
                    <a:p>
                      <a:endParaRPr lang="en-GB"/>
                    </a:p>
                  </a:txBody>
                  <a:tcPr/>
                </a:tc>
                <a:tc rowSpan="2">
                  <a:txBody>
                    <a:bodyPr/>
                    <a:lstStyle/>
                    <a:p>
                      <a:pPr algn="ctr">
                        <a:lnSpc>
                          <a:spcPts val="1680"/>
                        </a:lnSpc>
                        <a:defRPr/>
                      </a:pPr>
                      <a:r>
                        <a:rPr lang="en-GB" sz="1100" noProof="0" dirty="0">
                          <a:solidFill>
                            <a:schemeClr val="bg1"/>
                          </a:solidFill>
                          <a:latin typeface="Arial" panose="020B0604020202020204" pitchFamily="34" charset="0"/>
                          <a:cs typeface="Arial" panose="020B0604020202020204" pitchFamily="34" charset="0"/>
                        </a:rPr>
                        <a:t>Fieldwork activities undertaken. If the class has designed their own fieldwork, </a:t>
                      </a:r>
                      <a:r>
                        <a:rPr lang="en-GB" sz="1100" noProof="0" dirty="0" err="1">
                          <a:solidFill>
                            <a:schemeClr val="bg1"/>
                          </a:solidFill>
                          <a:latin typeface="Arial" panose="020B0604020202020204" pitchFamily="34" charset="0"/>
                          <a:cs typeface="Arial" panose="020B0604020202020204" pitchFamily="34" charset="0"/>
                        </a:rPr>
                        <a:t>AfL</a:t>
                      </a:r>
                      <a:r>
                        <a:rPr lang="en-GB" sz="1100" noProof="0" dirty="0">
                          <a:solidFill>
                            <a:schemeClr val="bg1"/>
                          </a:solidFill>
                          <a:latin typeface="Arial" panose="020B0604020202020204" pitchFamily="34" charset="0"/>
                          <a:cs typeface="Arial" panose="020B0604020202020204" pitchFamily="34" charset="0"/>
                        </a:rPr>
                        <a:t> would be when peer groups successfully complete another group’s fieldwork. </a:t>
                      </a: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00455499"/>
                  </a:ext>
                </a:extLst>
              </a:tr>
              <a:tr h="0">
                <a:tc rowSpan="2">
                  <a:txBody>
                    <a:bodyPr/>
                    <a:lstStyle/>
                    <a:p>
                      <a:pPr algn="ctr">
                        <a:lnSpc>
                          <a:spcPts val="1680"/>
                        </a:lnSpc>
                        <a:defRPr/>
                      </a:pPr>
                      <a:r>
                        <a:rPr lang="en-GB" sz="1100" b="1" noProof="0" dirty="0">
                          <a:solidFill>
                            <a:srgbClr val="FFFFFF"/>
                          </a:solidFill>
                          <a:latin typeface="Arial" panose="020B0604020202020204" pitchFamily="34" charset="0"/>
                          <a:cs typeface="Arial" panose="020B0604020202020204" pitchFamily="34" charset="0"/>
                        </a:rPr>
                        <a:t>Key questions</a:t>
                      </a:r>
                      <a:endParaRPr lang="en-GB" sz="1100" b="1" noProof="0"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2">
                  <a:txBody>
                    <a:bodyPr/>
                    <a:lstStyle/>
                    <a:p>
                      <a:pPr algn="ctr">
                        <a:lnSpc>
                          <a:spcPts val="1680"/>
                        </a:lnSpc>
                        <a:defRPr/>
                      </a:pPr>
                      <a:r>
                        <a:rPr lang="en-GB" sz="1100" b="1" noProof="0" dirty="0">
                          <a:solidFill>
                            <a:srgbClr val="FFFFFF"/>
                          </a:solidFill>
                          <a:latin typeface="Arial" panose="020B0604020202020204" pitchFamily="34" charset="0"/>
                          <a:cs typeface="Arial" panose="020B0604020202020204" pitchFamily="34" charset="0"/>
                        </a:rPr>
                        <a:t>Geographical terminology</a:t>
                      </a:r>
                      <a:endParaRPr lang="en-GB" sz="1100" b="1" noProof="0"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vMerge="1">
                  <a:txBody>
                    <a:bodyPr/>
                    <a:lstStyle/>
                    <a:p>
                      <a:pPr marL="259083" lvl="1" indent="-129542" algn="l">
                        <a:lnSpc>
                          <a:spcPts val="1680"/>
                        </a:lnSpc>
                        <a:buFont typeface="Arial"/>
                        <a:buChar char="•"/>
                        <a:defRPr/>
                      </a:pPr>
                      <a:r>
                        <a:rPr lang="en-US" sz="1200">
                          <a:solidFill>
                            <a:srgbClr val="FFFFFF"/>
                          </a:solidFill>
                          <a:latin typeface="Arial"/>
                        </a:rPr>
                        <a:t>Use the PPT as an introduction and (if needed) a summary of the virtual trip. Or to support your own in person trip to the aquarium. </a:t>
                      </a:r>
                      <a:endParaRPr lang="en-US" sz="1100"/>
                    </a:p>
                    <a:p>
                      <a:pPr marL="259083" lvl="1" indent="-129542" algn="l">
                        <a:lnSpc>
                          <a:spcPts val="1680"/>
                        </a:lnSpc>
                        <a:buFont typeface="Arial"/>
                        <a:buChar char="•"/>
                      </a:pPr>
                      <a:r>
                        <a:rPr lang="en-US" sz="1200" u="sng">
                          <a:solidFill>
                            <a:srgbClr val="FFFFFF"/>
                          </a:solidFill>
                          <a:latin typeface="Arial"/>
                          <a:hlinkClick r:id="rId3" tooltip="https://oceanconservationtrust.org/ocean-experiences/education/school-virtual-visit-to-our-aquarium/"/>
                        </a:rPr>
                        <a:t>OCT virtual trip</a:t>
                      </a:r>
                      <a:r>
                        <a:rPr lang="en-US" sz="1200">
                          <a:solidFill>
                            <a:srgbClr val="FFFFFF"/>
                          </a:solidFill>
                          <a:latin typeface="Arial"/>
                        </a:rPr>
                        <a:t> to the National Marine Aquarium (NOTE: this has a cost, currently £120 for a class of 32 + £60 per additional class) and / or visit a local aquarium and complete tasks around how these places offer a window into the local and global seascape.</a:t>
                      </a:r>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vMerge="1">
                  <a:txBody>
                    <a:bodyPr/>
                    <a:lstStyle/>
                    <a:p>
                      <a:pPr algn="ctr">
                        <a:lnSpc>
                          <a:spcPts val="1680"/>
                        </a:lnSpc>
                        <a:defRPr/>
                      </a:pPr>
                      <a:endParaRPr lang="en-GB" sz="1100" noProof="0" dirty="0">
                        <a:latin typeface="Arial" panose="020B0604020202020204" pitchFamily="34" charset="0"/>
                        <a:cs typeface="Arial" panose="020B0604020202020204" pitchFamily="34" charset="0"/>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363769">
                <a:tc vMerge="1">
                  <a:txBody>
                    <a:bodyPr/>
                    <a:lstStyle/>
                    <a:p>
                      <a:pPr algn="ctr">
                        <a:lnSpc>
                          <a:spcPts val="1680"/>
                        </a:lnSpc>
                        <a:defRPr/>
                      </a:pPr>
                      <a:endParaRPr lang="en-GB" sz="1100" noProof="0"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vMerge="1">
                  <a:txBody>
                    <a:bodyPr/>
                    <a:lstStyle/>
                    <a:p>
                      <a:pPr algn="ctr">
                        <a:lnSpc>
                          <a:spcPts val="1680"/>
                        </a:lnSpc>
                        <a:defRPr/>
                      </a:pPr>
                      <a:endParaRPr lang="en-GB" sz="1100" noProof="0"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vMerge="1">
                  <a:txBody>
                    <a:bodyPr/>
                    <a:lstStyle/>
                    <a:p>
                      <a:endParaRPr lang="en-GB"/>
                    </a:p>
                  </a:txBody>
                  <a:tcPr/>
                </a:tc>
                <a:tc rowSpan="2">
                  <a:txBody>
                    <a:bodyPr/>
                    <a:lstStyle/>
                    <a:p>
                      <a:pPr algn="ctr"/>
                      <a:r>
                        <a:rPr lang="en-GB" sz="1100" b="1" noProof="0" dirty="0">
                          <a:solidFill>
                            <a:srgbClr val="FFFFFF"/>
                          </a:solidFill>
                          <a:latin typeface="Arial" panose="020B0604020202020204" pitchFamily="34" charset="0"/>
                          <a:cs typeface="Arial" panose="020B0604020202020204" pitchFamily="34" charset="0"/>
                        </a:rPr>
                        <a:t>National Curriculum link</a:t>
                      </a:r>
                      <a:endParaRPr lang="en-GB" b="1" dirty="0"/>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051634799"/>
                  </a:ext>
                </a:extLst>
              </a:tr>
              <a:tr h="0">
                <a:tc rowSpan="2">
                  <a:txBody>
                    <a:bodyPr/>
                    <a:lstStyle/>
                    <a:p>
                      <a:pPr marL="300991" lvl="1" indent="-171450" algn="l">
                        <a:lnSpc>
                          <a:spcPts val="1680"/>
                        </a:lnSpc>
                        <a:buFont typeface="Arial" panose="020B0604020202020204" pitchFamily="34" charset="0"/>
                        <a:buChar char="•"/>
                        <a:defRPr/>
                      </a:pPr>
                      <a:r>
                        <a:rPr lang="en-GB" sz="1100" noProof="0" dirty="0">
                          <a:solidFill>
                            <a:schemeClr val="bg1"/>
                          </a:solidFill>
                          <a:latin typeface="Arial" panose="020B0604020202020204" pitchFamily="34" charset="0"/>
                          <a:cs typeface="Arial" panose="020B0604020202020204" pitchFamily="34" charset="0"/>
                        </a:rPr>
                        <a:t>What ocean environments can you see? </a:t>
                      </a:r>
                    </a:p>
                    <a:p>
                      <a:pPr marL="300991" lvl="1" indent="-171450" algn="l">
                        <a:lnSpc>
                          <a:spcPts val="1680"/>
                        </a:lnSpc>
                        <a:buFont typeface="Arial" panose="020B0604020202020204" pitchFamily="34" charset="0"/>
                        <a:buChar char="•"/>
                        <a:defRPr/>
                      </a:pPr>
                      <a:r>
                        <a:rPr lang="en-GB" sz="1100" noProof="0" dirty="0">
                          <a:solidFill>
                            <a:schemeClr val="bg1"/>
                          </a:solidFill>
                          <a:latin typeface="Arial" panose="020B0604020202020204" pitchFamily="34" charset="0"/>
                          <a:cs typeface="Arial" panose="020B0604020202020204" pitchFamily="34" charset="0"/>
                        </a:rPr>
                        <a:t>How does this make us feel connected to the ocean?</a:t>
                      </a:r>
                    </a:p>
                    <a:p>
                      <a:pPr marL="300991" lvl="1" indent="-171450" algn="l">
                        <a:lnSpc>
                          <a:spcPts val="1680"/>
                        </a:lnSpc>
                        <a:buFont typeface="Arial" panose="020B0604020202020204" pitchFamily="34" charset="0"/>
                        <a:buChar char="•"/>
                        <a:defRPr/>
                      </a:pPr>
                      <a:r>
                        <a:rPr lang="en-GB" sz="1100" noProof="0" dirty="0">
                          <a:solidFill>
                            <a:schemeClr val="bg1"/>
                          </a:solidFill>
                          <a:latin typeface="Arial" panose="020B0604020202020204" pitchFamily="34" charset="0"/>
                          <a:cs typeface="Arial" panose="020B0604020202020204" pitchFamily="34" charset="0"/>
                        </a:rPr>
                        <a:t>Why are these habitats so important to us/the planet? </a:t>
                      </a:r>
                    </a:p>
                    <a:p>
                      <a:pPr marL="300991" lvl="1" indent="-171450" algn="l">
                        <a:lnSpc>
                          <a:spcPts val="1680"/>
                        </a:lnSpc>
                        <a:buFont typeface="Arial" panose="020B0604020202020204" pitchFamily="34" charset="0"/>
                        <a:buChar char="•"/>
                        <a:defRPr/>
                      </a:pPr>
                      <a:r>
                        <a:rPr lang="en-GB" sz="1100" noProof="0" dirty="0">
                          <a:solidFill>
                            <a:schemeClr val="bg1"/>
                          </a:solidFill>
                          <a:latin typeface="Arial" panose="020B0604020202020204" pitchFamily="34" charset="0"/>
                          <a:cs typeface="Arial" panose="020B0604020202020204" pitchFamily="34" charset="0"/>
                        </a:rPr>
                        <a:t>What fieldwork could we use to help us become more connected to the ocean? </a:t>
                      </a:r>
                    </a:p>
                    <a:p>
                      <a:pPr marL="300991" lvl="1" indent="-171450" algn="l">
                        <a:lnSpc>
                          <a:spcPts val="1680"/>
                        </a:lnSpc>
                        <a:buFont typeface="Arial" panose="020B0604020202020204" pitchFamily="34" charset="0"/>
                        <a:buChar char="•"/>
                        <a:defRPr/>
                      </a:pPr>
                      <a:r>
                        <a:rPr lang="en-GB" sz="1100" noProof="0" dirty="0">
                          <a:solidFill>
                            <a:schemeClr val="bg1"/>
                          </a:solidFill>
                          <a:latin typeface="Arial" panose="020B0604020202020204" pitchFamily="34" charset="0"/>
                          <a:cs typeface="Arial" panose="020B0604020202020204" pitchFamily="34" charset="0"/>
                        </a:rPr>
                        <a:t>How is using fieldwork helping us connect to the ocean? </a:t>
                      </a:r>
                      <a:endParaRPr lang="en-GB" sz="1100" noProof="0" dirty="0">
                        <a:latin typeface="Arial" panose="020B0604020202020204" pitchFamily="34" charset="0"/>
                        <a:cs typeface="Arial" panose="020B0604020202020204" pitchFamily="34" charset="0"/>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2">
                  <a:txBody>
                    <a:bodyPr/>
                    <a:lstStyle/>
                    <a:p>
                      <a:pPr marL="259083" lvl="1" indent="-129542" algn="l">
                        <a:lnSpc>
                          <a:spcPts val="1680"/>
                        </a:lnSpc>
                        <a:buFont typeface="Arial"/>
                        <a:buChar char="•"/>
                        <a:defRPr/>
                      </a:pPr>
                      <a:r>
                        <a:rPr lang="en-GB" sz="1100" noProof="0" dirty="0">
                          <a:solidFill>
                            <a:srgbClr val="FFFFFF"/>
                          </a:solidFill>
                          <a:latin typeface="Arial" panose="020B0604020202020204" pitchFamily="34" charset="0"/>
                          <a:cs typeface="Arial" panose="020B0604020202020204" pitchFamily="34" charset="0"/>
                        </a:rPr>
                        <a:t>Oceanographer </a:t>
                      </a:r>
                      <a:endParaRPr lang="en-GB" sz="1100" noProof="0" dirty="0">
                        <a:latin typeface="Arial" panose="020B0604020202020204" pitchFamily="34" charset="0"/>
                        <a:cs typeface="Arial" panose="020B0604020202020204" pitchFamily="34" charset="0"/>
                      </a:endParaRPr>
                    </a:p>
                    <a:p>
                      <a:pPr marL="259083" lvl="1" indent="-129542" algn="l">
                        <a:lnSpc>
                          <a:spcPts val="1680"/>
                        </a:lnSpc>
                        <a:buFont typeface="Arial"/>
                        <a:buChar char="•"/>
                      </a:pPr>
                      <a:r>
                        <a:rPr lang="en-GB" sz="1100" noProof="0" dirty="0">
                          <a:solidFill>
                            <a:srgbClr val="FFFFFF"/>
                          </a:solidFill>
                          <a:latin typeface="Arial" panose="020B0604020202020204" pitchFamily="34" charset="0"/>
                          <a:cs typeface="Arial" panose="020B0604020202020204" pitchFamily="34" charset="0"/>
                        </a:rPr>
                        <a:t>Explorer</a:t>
                      </a:r>
                    </a:p>
                    <a:p>
                      <a:pPr marL="259083" lvl="1" indent="-129542" algn="l">
                        <a:lnSpc>
                          <a:spcPts val="1680"/>
                        </a:lnSpc>
                        <a:buFont typeface="Arial"/>
                        <a:buChar char="•"/>
                      </a:pPr>
                      <a:r>
                        <a:rPr lang="en-GB" sz="1100" noProof="0" dirty="0">
                          <a:solidFill>
                            <a:srgbClr val="FFFFFF"/>
                          </a:solidFill>
                          <a:latin typeface="Arial" panose="020B0604020202020204" pitchFamily="34" charset="0"/>
                          <a:cs typeface="Arial" panose="020B0604020202020204" pitchFamily="34" charset="0"/>
                        </a:rPr>
                        <a:t>Discoveries</a:t>
                      </a:r>
                    </a:p>
                    <a:p>
                      <a:pPr marL="259083" lvl="1" indent="-129542" algn="l">
                        <a:lnSpc>
                          <a:spcPts val="1680"/>
                        </a:lnSpc>
                        <a:buFont typeface="Arial"/>
                        <a:buChar char="•"/>
                      </a:pPr>
                      <a:r>
                        <a:rPr lang="en-GB" sz="1100" noProof="0" dirty="0">
                          <a:solidFill>
                            <a:srgbClr val="FFFFFF"/>
                          </a:solidFill>
                          <a:latin typeface="Arial" panose="020B0604020202020204" pitchFamily="34" charset="0"/>
                          <a:cs typeface="Arial" panose="020B0604020202020204" pitchFamily="34" charset="0"/>
                        </a:rPr>
                        <a:t>Stewardship</a:t>
                      </a:r>
                    </a:p>
                    <a:p>
                      <a:pPr marL="259083" lvl="1" indent="-129542" algn="l">
                        <a:lnSpc>
                          <a:spcPts val="1680"/>
                        </a:lnSpc>
                        <a:buFont typeface="Arial"/>
                        <a:buChar char="•"/>
                      </a:pPr>
                      <a:r>
                        <a:rPr lang="en-GB" sz="1100" noProof="0" dirty="0">
                          <a:solidFill>
                            <a:srgbClr val="FFFFFF"/>
                          </a:solidFill>
                          <a:latin typeface="Arial" panose="020B0604020202020204" pitchFamily="34" charset="0"/>
                          <a:cs typeface="Arial" panose="020B0604020202020204" pitchFamily="34" charset="0"/>
                        </a:rPr>
                        <a:t>Marine </a:t>
                      </a:r>
                    </a:p>
                    <a:p>
                      <a:pPr marL="259083" lvl="1" indent="-129542" algn="l">
                        <a:lnSpc>
                          <a:spcPts val="1680"/>
                        </a:lnSpc>
                        <a:buFont typeface="Arial"/>
                        <a:buChar char="•"/>
                      </a:pPr>
                      <a:r>
                        <a:rPr lang="en-GB" sz="1100" noProof="0" dirty="0">
                          <a:solidFill>
                            <a:srgbClr val="FFFFFF"/>
                          </a:solidFill>
                          <a:latin typeface="Arial" panose="020B0604020202020204" pitchFamily="34" charset="0"/>
                          <a:cs typeface="Arial" panose="020B0604020202020204" pitchFamily="34" charset="0"/>
                        </a:rPr>
                        <a:t>Fieldwork</a:t>
                      </a: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vMerge="1">
                  <a:txBody>
                    <a:bodyPr/>
                    <a:lstStyle/>
                    <a:p>
                      <a:endParaRPr lang="en-GB"/>
                    </a:p>
                  </a:txBody>
                  <a:tcPr/>
                </a:tc>
                <a:tc vMerge="1">
                  <a:txBody>
                    <a:bodyPr/>
                    <a:lstStyle/>
                    <a:p>
                      <a:pPr algn="ctr">
                        <a:lnSpc>
                          <a:spcPts val="1680"/>
                        </a:lnSpc>
                        <a:defRPr/>
                      </a:pPr>
                      <a:endParaRPr lang="en-GB" sz="1100" noProof="0" dirty="0">
                        <a:solidFill>
                          <a:schemeClr val="bg1"/>
                        </a:solidFill>
                        <a:latin typeface="Arial" panose="020B0604020202020204" pitchFamily="34" charset="0"/>
                        <a:cs typeface="Arial" panose="020B0604020202020204" pitchFamily="34" charset="0"/>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21398311"/>
                  </a:ext>
                </a:extLst>
              </a:tr>
              <a:tr h="2027422">
                <a:tc vMerge="1">
                  <a:txBody>
                    <a:bodyPr/>
                    <a:lstStyle/>
                    <a:p>
                      <a:pPr marL="259083" lvl="1" indent="-129542" algn="ctr">
                        <a:lnSpc>
                          <a:spcPts val="1680"/>
                        </a:lnSpc>
                        <a:buAutoNum type="arabicPeriod"/>
                        <a:defRPr/>
                      </a:pPr>
                      <a:endParaRPr lang="en-US" sz="1100"/>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vMerge="1">
                  <a:txBody>
                    <a:bodyPr/>
                    <a:lstStyle/>
                    <a:p>
                      <a:pPr marL="259083" lvl="1" indent="-129542" algn="l">
                        <a:lnSpc>
                          <a:spcPts val="1680"/>
                        </a:lnSpc>
                        <a:buFont typeface="Arial"/>
                        <a:buChar char="•"/>
                        <a:defRPr/>
                      </a:pPr>
                      <a:r>
                        <a:rPr lang="en-US" sz="1200">
                          <a:solidFill>
                            <a:srgbClr val="FFFFFF"/>
                          </a:solidFill>
                          <a:latin typeface="Arial"/>
                        </a:rPr>
                        <a:t>Oceanographer </a:t>
                      </a:r>
                      <a:endParaRPr lang="en-US" sz="1100"/>
                    </a:p>
                    <a:p>
                      <a:pPr marL="259083" lvl="1" indent="-129542" algn="l">
                        <a:lnSpc>
                          <a:spcPts val="1680"/>
                        </a:lnSpc>
                        <a:buFont typeface="Arial"/>
                        <a:buChar char="•"/>
                      </a:pPr>
                      <a:r>
                        <a:rPr lang="en-US" sz="1200">
                          <a:solidFill>
                            <a:srgbClr val="FFFFFF"/>
                          </a:solidFill>
                          <a:latin typeface="Arial"/>
                        </a:rPr>
                        <a:t>Explorer</a:t>
                      </a:r>
                    </a:p>
                    <a:p>
                      <a:pPr marL="259083" lvl="1" indent="-129542" algn="l">
                        <a:lnSpc>
                          <a:spcPts val="1680"/>
                        </a:lnSpc>
                        <a:buFont typeface="Arial"/>
                        <a:buChar char="•"/>
                      </a:pPr>
                      <a:r>
                        <a:rPr lang="en-US" sz="1200">
                          <a:solidFill>
                            <a:srgbClr val="FFFFFF"/>
                          </a:solidFill>
                          <a:latin typeface="Arial"/>
                        </a:rPr>
                        <a:t>Discoveries</a:t>
                      </a:r>
                    </a:p>
                    <a:p>
                      <a:pPr marL="259083" lvl="1" indent="-129542" algn="l">
                        <a:lnSpc>
                          <a:spcPts val="1680"/>
                        </a:lnSpc>
                        <a:buFont typeface="Arial"/>
                        <a:buChar char="•"/>
                      </a:pPr>
                      <a:r>
                        <a:rPr lang="en-US" sz="1200">
                          <a:solidFill>
                            <a:srgbClr val="FFFFFF"/>
                          </a:solidFill>
                          <a:latin typeface="Arial"/>
                        </a:rPr>
                        <a:t>Stewardship</a:t>
                      </a:r>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vMerge="1">
                  <a:txBody>
                    <a:bodyPr/>
                    <a:lstStyle/>
                    <a:p>
                      <a:pPr marL="259083" lvl="1" indent="-129542" algn="l">
                        <a:lnSpc>
                          <a:spcPts val="1680"/>
                        </a:lnSpc>
                        <a:buFont typeface="Arial"/>
                        <a:buChar char="•"/>
                        <a:defRPr/>
                      </a:pPr>
                      <a:r>
                        <a:rPr lang="en-US" sz="1200">
                          <a:solidFill>
                            <a:srgbClr val="FFFFFF"/>
                          </a:solidFill>
                          <a:latin typeface="Arial"/>
                        </a:rPr>
                        <a:t>Use the PPT as an introduction and (if needed) a summary of the virtual trip. Or to support your own in person trip to the aquarium. </a:t>
                      </a:r>
                      <a:endParaRPr lang="en-US" sz="1100"/>
                    </a:p>
                    <a:p>
                      <a:pPr marL="259083" lvl="1" indent="-129542" algn="l">
                        <a:lnSpc>
                          <a:spcPts val="1680"/>
                        </a:lnSpc>
                        <a:buFont typeface="Arial"/>
                        <a:buChar char="•"/>
                      </a:pPr>
                      <a:r>
                        <a:rPr lang="en-US" sz="1200" u="sng">
                          <a:solidFill>
                            <a:srgbClr val="FFFFFF"/>
                          </a:solidFill>
                          <a:latin typeface="Arial"/>
                          <a:hlinkClick r:id="rId3" tooltip="https://oceanconservationtrust.org/ocean-experiences/education/school-virtual-visit-to-our-aquarium/"/>
                        </a:rPr>
                        <a:t>OCT virtual trip</a:t>
                      </a:r>
                      <a:r>
                        <a:rPr lang="en-US" sz="1200">
                          <a:solidFill>
                            <a:srgbClr val="FFFFFF"/>
                          </a:solidFill>
                          <a:latin typeface="Arial"/>
                        </a:rPr>
                        <a:t> to the National Marine Aquarium (NOTE: this has a cost, currently £120 for a class of 32 + £60 per additional class) and / or visit a local aquarium and complete tasks around how these places offer a window into the local and global seascape.</a:t>
                      </a:r>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a:txBody>
                    <a:bodyPr/>
                    <a:lstStyle/>
                    <a:p>
                      <a:pPr algn="just">
                        <a:lnSpc>
                          <a:spcPts val="1680"/>
                        </a:lnSpc>
                        <a:defRPr/>
                      </a:pPr>
                      <a:r>
                        <a:rPr lang="en-GB" sz="1100" b="1" noProof="0" dirty="0">
                          <a:solidFill>
                            <a:srgbClr val="FFFFFF"/>
                          </a:solidFill>
                          <a:latin typeface="Arial" panose="020B0604020202020204" pitchFamily="34" charset="0"/>
                          <a:cs typeface="Arial" panose="020B0604020202020204" pitchFamily="34" charset="0"/>
                        </a:rPr>
                        <a:t>KS2</a:t>
                      </a:r>
                      <a:endParaRPr lang="en-GB" sz="1100" b="1" noProof="0" dirty="0">
                        <a:latin typeface="Arial" panose="020B0604020202020204" pitchFamily="34" charset="0"/>
                        <a:cs typeface="Arial" panose="020B0604020202020204" pitchFamily="34" charset="0"/>
                      </a:endParaRPr>
                    </a:p>
                    <a:p>
                      <a:pPr algn="just">
                        <a:lnSpc>
                          <a:spcPts val="1680"/>
                        </a:lnSpc>
                      </a:pPr>
                      <a:r>
                        <a:rPr lang="en-GB" sz="1100" noProof="0" dirty="0">
                          <a:solidFill>
                            <a:schemeClr val="bg1"/>
                          </a:solidFill>
                          <a:latin typeface="Arial" panose="020B0604020202020204" pitchFamily="34" charset="0"/>
                          <a:cs typeface="Arial" panose="020B0604020202020204" pitchFamily="34" charset="0"/>
                        </a:rPr>
                        <a:t>use fieldwork to observe, measure, record and present the human and physical</a:t>
                      </a:r>
                    </a:p>
                    <a:p>
                      <a:pPr algn="just">
                        <a:lnSpc>
                          <a:spcPts val="1680"/>
                        </a:lnSpc>
                      </a:pPr>
                      <a:r>
                        <a:rPr lang="en-GB" sz="1100" noProof="0" dirty="0">
                          <a:solidFill>
                            <a:schemeClr val="bg1"/>
                          </a:solidFill>
                          <a:latin typeface="Arial" panose="020B0604020202020204" pitchFamily="34" charset="0"/>
                          <a:cs typeface="Arial" panose="020B0604020202020204" pitchFamily="34" charset="0"/>
                        </a:rPr>
                        <a:t>features in the local area using a range of methods, including sketch maps, plans and</a:t>
                      </a:r>
                    </a:p>
                    <a:p>
                      <a:pPr algn="just">
                        <a:lnSpc>
                          <a:spcPts val="1680"/>
                        </a:lnSpc>
                      </a:pPr>
                      <a:r>
                        <a:rPr lang="en-GB" sz="1100" noProof="0" dirty="0">
                          <a:solidFill>
                            <a:schemeClr val="bg1"/>
                          </a:solidFill>
                          <a:latin typeface="Arial" panose="020B0604020202020204" pitchFamily="34" charset="0"/>
                          <a:cs typeface="Arial" panose="020B0604020202020204" pitchFamily="34" charset="0"/>
                        </a:rPr>
                        <a:t>graphs, and digital technologies.</a:t>
                      </a:r>
                    </a:p>
                    <a:p>
                      <a:pPr algn="just">
                        <a:lnSpc>
                          <a:spcPts val="1680"/>
                        </a:lnSpc>
                      </a:pPr>
                      <a:endParaRPr lang="en-GB" sz="1100" noProof="0" dirty="0">
                        <a:latin typeface="Arial" panose="020B0604020202020204" pitchFamily="34" charset="0"/>
                        <a:cs typeface="Arial" panose="020B0604020202020204" pitchFamily="34" charset="0"/>
                      </a:endParaRPr>
                    </a:p>
                    <a:p>
                      <a:pPr algn="just">
                        <a:lnSpc>
                          <a:spcPts val="1680"/>
                        </a:lnSpc>
                      </a:pPr>
                      <a:r>
                        <a:rPr lang="en-GB" sz="1100" b="1" noProof="0" dirty="0">
                          <a:solidFill>
                            <a:srgbClr val="FFFFFF"/>
                          </a:solidFill>
                          <a:latin typeface="Arial" panose="020B0604020202020204" pitchFamily="34" charset="0"/>
                          <a:cs typeface="Arial" panose="020B0604020202020204" pitchFamily="34" charset="0"/>
                        </a:rPr>
                        <a:t>KS3</a:t>
                      </a:r>
                    </a:p>
                    <a:p>
                      <a:pPr algn="just">
                        <a:lnSpc>
                          <a:spcPts val="1680"/>
                        </a:lnSpc>
                      </a:pPr>
                      <a:r>
                        <a:rPr lang="en-GB" sz="1100" dirty="0">
                          <a:solidFill>
                            <a:schemeClr val="bg1"/>
                          </a:solidFill>
                          <a:latin typeface="Arial" panose="020B0604020202020204" pitchFamily="34" charset="0"/>
                          <a:cs typeface="Arial" panose="020B0604020202020204" pitchFamily="34" charset="0"/>
                        </a:rPr>
                        <a:t>Use fieldwork in contrasting locations to collect, analyse and draw conclusions from geographical data, using multiple sources of increasingly complex information.</a:t>
                      </a:r>
                      <a:endParaRPr lang="en-GB" sz="1100" noProof="0" dirty="0">
                        <a:solidFill>
                          <a:schemeClr val="bg1"/>
                        </a:solidFill>
                        <a:latin typeface="Arial" panose="020B0604020202020204" pitchFamily="34" charset="0"/>
                        <a:cs typeface="Arial" panose="020B0604020202020204" pitchFamily="34" charset="0"/>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8" name="Freeform 3">
            <a:extLst>
              <a:ext uri="{FF2B5EF4-FFF2-40B4-BE49-F238E27FC236}">
                <a16:creationId xmlns:a16="http://schemas.microsoft.com/office/drawing/2014/main" id="{563D84D7-E069-84EA-1C79-31749EF4BFAC}"/>
              </a:ext>
            </a:extLst>
          </p:cNvPr>
          <p:cNvSpPr/>
          <p:nvPr/>
        </p:nvSpPr>
        <p:spPr>
          <a:xfrm>
            <a:off x="206229" y="223208"/>
            <a:ext cx="2308371" cy="1121619"/>
          </a:xfrm>
          <a:custGeom>
            <a:avLst/>
            <a:gdLst/>
            <a:ahLst/>
            <a:cxnLst/>
            <a:rect l="l" t="t" r="r" b="b"/>
            <a:pathLst>
              <a:path w="2959807" h="1478338">
                <a:moveTo>
                  <a:pt x="0" y="0"/>
                </a:moveTo>
                <a:lnTo>
                  <a:pt x="2959807" y="0"/>
                </a:lnTo>
                <a:lnTo>
                  <a:pt x="2959807" y="1478338"/>
                </a:lnTo>
                <a:lnTo>
                  <a:pt x="0" y="1478338"/>
                </a:lnTo>
                <a:lnTo>
                  <a:pt x="0" y="0"/>
                </a:lnTo>
                <a:close/>
              </a:path>
            </a:pathLst>
          </a:custGeom>
          <a:blipFill>
            <a:blip r:embed="rId9"/>
            <a:stretch>
              <a:fillRect/>
            </a:stretch>
          </a:blipFill>
        </p:spPr>
        <p:txBody>
          <a:bodyPr/>
          <a:lstStyle/>
          <a:p>
            <a:endParaRPr lang="en-GB"/>
          </a:p>
        </p:txBody>
      </p:sp>
      <p:sp>
        <p:nvSpPr>
          <p:cNvPr id="9" name="Freeform 4">
            <a:extLst>
              <a:ext uri="{FF2B5EF4-FFF2-40B4-BE49-F238E27FC236}">
                <a16:creationId xmlns:a16="http://schemas.microsoft.com/office/drawing/2014/main" id="{350D1F6D-6DB4-6C0D-290D-D6F7282CA620}"/>
              </a:ext>
            </a:extLst>
          </p:cNvPr>
          <p:cNvSpPr/>
          <p:nvPr/>
        </p:nvSpPr>
        <p:spPr>
          <a:xfrm>
            <a:off x="16388473" y="240631"/>
            <a:ext cx="1670927" cy="1092869"/>
          </a:xfrm>
          <a:custGeom>
            <a:avLst/>
            <a:gdLst/>
            <a:ahLst/>
            <a:cxnLst/>
            <a:rect l="l" t="t" r="r" b="b"/>
            <a:pathLst>
              <a:path w="2183992" h="1478338">
                <a:moveTo>
                  <a:pt x="0" y="0"/>
                </a:moveTo>
                <a:lnTo>
                  <a:pt x="2183992" y="0"/>
                </a:lnTo>
                <a:lnTo>
                  <a:pt x="2183992" y="1478338"/>
                </a:lnTo>
                <a:lnTo>
                  <a:pt x="0" y="1478338"/>
                </a:lnTo>
                <a:lnTo>
                  <a:pt x="0" y="0"/>
                </a:lnTo>
                <a:close/>
              </a:path>
            </a:pathLst>
          </a:custGeom>
          <a:blipFill>
            <a:blip r:embed="rId10"/>
            <a:stretch>
              <a:fillRect b="-4708"/>
            </a:stretch>
          </a:blipFill>
        </p:spPr>
        <p:txBody>
          <a:bodyPr/>
          <a:lstStyle/>
          <a:p>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32D59"/>
        </a:solidFill>
        <a:effectLst/>
      </p:bgPr>
    </p:bg>
    <p:spTree>
      <p:nvGrpSpPr>
        <p:cNvPr id="1" name=""/>
        <p:cNvGrpSpPr/>
        <p:nvPr/>
      </p:nvGrpSpPr>
      <p:grpSpPr>
        <a:xfrm>
          <a:off x="0" y="0"/>
          <a:ext cx="0" cy="0"/>
          <a:chOff x="0" y="0"/>
          <a:chExt cx="0" cy="0"/>
        </a:xfrm>
      </p:grpSpPr>
      <p:sp>
        <p:nvSpPr>
          <p:cNvPr id="4" name="TextBox 4"/>
          <p:cNvSpPr txBox="1"/>
          <p:nvPr/>
        </p:nvSpPr>
        <p:spPr>
          <a:xfrm>
            <a:off x="5630109" y="918507"/>
            <a:ext cx="7095291" cy="335541"/>
          </a:xfrm>
          <a:prstGeom prst="rect">
            <a:avLst/>
          </a:prstGeom>
        </p:spPr>
        <p:txBody>
          <a:bodyPr lIns="0" tIns="0" rIns="0" bIns="0" rtlCol="0" anchor="t">
            <a:spAutoFit/>
          </a:bodyPr>
          <a:lstStyle/>
          <a:p>
            <a:pPr algn="ctr">
              <a:lnSpc>
                <a:spcPts val="2800"/>
              </a:lnSpc>
            </a:pPr>
            <a:r>
              <a:rPr lang="en-US" sz="2000" dirty="0">
                <a:solidFill>
                  <a:srgbClr val="FFFFFF"/>
                </a:solidFill>
                <a:latin typeface="Open Sans Bold"/>
              </a:rPr>
              <a:t>Lesson 5: </a:t>
            </a:r>
            <a:r>
              <a:rPr lang="en-US" sz="2000" dirty="0">
                <a:solidFill>
                  <a:srgbClr val="FFFFFF"/>
                </a:solidFill>
                <a:latin typeface="Open Sans"/>
              </a:rPr>
              <a:t>The sea is full of mystery </a:t>
            </a:r>
          </a:p>
        </p:txBody>
      </p:sp>
      <p:sp>
        <p:nvSpPr>
          <p:cNvPr id="5" name="TextBox 5"/>
          <p:cNvSpPr txBox="1"/>
          <p:nvPr/>
        </p:nvSpPr>
        <p:spPr>
          <a:xfrm>
            <a:off x="6025347" y="233503"/>
            <a:ext cx="6319053" cy="679450"/>
          </a:xfrm>
          <a:prstGeom prst="rect">
            <a:avLst/>
          </a:prstGeom>
        </p:spPr>
        <p:txBody>
          <a:bodyPr wrap="square" lIns="0" tIns="0" rIns="0" bIns="0" rtlCol="0" anchor="t">
            <a:spAutoFit/>
          </a:bodyPr>
          <a:lstStyle/>
          <a:p>
            <a:pPr algn="ctr">
              <a:lnSpc>
                <a:spcPts val="5599"/>
              </a:lnSpc>
            </a:pPr>
            <a:r>
              <a:rPr lang="en-US" sz="3950" dirty="0">
                <a:solidFill>
                  <a:srgbClr val="FFFFFF"/>
                </a:solidFill>
                <a:latin typeface="Open Sans Bold"/>
              </a:rPr>
              <a:t>I CAN SEE THE SEA!</a:t>
            </a:r>
          </a:p>
        </p:txBody>
      </p:sp>
      <p:graphicFrame>
        <p:nvGraphicFramePr>
          <p:cNvPr id="7" name="Table 7"/>
          <p:cNvGraphicFramePr>
            <a:graphicFrameLocks noGrp="1"/>
          </p:cNvGraphicFramePr>
          <p:nvPr>
            <p:extLst>
              <p:ext uri="{D42A27DB-BD31-4B8C-83A1-F6EECF244321}">
                <p14:modId xmlns:p14="http://schemas.microsoft.com/office/powerpoint/2010/main" val="804203841"/>
              </p:ext>
            </p:extLst>
          </p:nvPr>
        </p:nvGraphicFramePr>
        <p:xfrm>
          <a:off x="213891" y="1777305"/>
          <a:ext cx="17820319" cy="8334671"/>
        </p:xfrm>
        <a:graphic>
          <a:graphicData uri="http://schemas.openxmlformats.org/drawingml/2006/table">
            <a:tbl>
              <a:tblPr/>
              <a:tblGrid>
                <a:gridCol w="6720309">
                  <a:extLst>
                    <a:ext uri="{9D8B030D-6E8A-4147-A177-3AD203B41FA5}">
                      <a16:colId xmlns:a16="http://schemas.microsoft.com/office/drawing/2014/main" val="20000"/>
                    </a:ext>
                  </a:extLst>
                </a:gridCol>
                <a:gridCol w="2667000">
                  <a:extLst>
                    <a:ext uri="{9D8B030D-6E8A-4147-A177-3AD203B41FA5}">
                      <a16:colId xmlns:a16="http://schemas.microsoft.com/office/drawing/2014/main" val="20001"/>
                    </a:ext>
                  </a:extLst>
                </a:gridCol>
                <a:gridCol w="3429000">
                  <a:extLst>
                    <a:ext uri="{9D8B030D-6E8A-4147-A177-3AD203B41FA5}">
                      <a16:colId xmlns:a16="http://schemas.microsoft.com/office/drawing/2014/main" val="20002"/>
                    </a:ext>
                  </a:extLst>
                </a:gridCol>
                <a:gridCol w="5004010">
                  <a:extLst>
                    <a:ext uri="{9D8B030D-6E8A-4147-A177-3AD203B41FA5}">
                      <a16:colId xmlns:a16="http://schemas.microsoft.com/office/drawing/2014/main" val="20003"/>
                    </a:ext>
                  </a:extLst>
                </a:gridCol>
              </a:tblGrid>
              <a:tr h="543145">
                <a:tc>
                  <a:txBody>
                    <a:bodyPr/>
                    <a:lstStyle/>
                    <a:p>
                      <a:pPr algn="ctr">
                        <a:lnSpc>
                          <a:spcPts val="1680"/>
                        </a:lnSpc>
                        <a:defRPr/>
                      </a:pPr>
                      <a:r>
                        <a:rPr lang="en-GB" sz="1100" b="1" noProof="0" dirty="0">
                          <a:solidFill>
                            <a:srgbClr val="FFFFFF"/>
                          </a:solidFill>
                          <a:latin typeface="Arial" panose="020B0604020202020204" pitchFamily="34" charset="0"/>
                          <a:cs typeface="Arial" panose="020B0604020202020204" pitchFamily="34" charset="0"/>
                        </a:rPr>
                        <a:t>Learning goals &amp; outcomes</a:t>
                      </a:r>
                      <a:endParaRPr lang="en-GB" sz="1100" b="1" noProof="0" dirty="0">
                        <a:latin typeface="Arial" panose="020B0604020202020204" pitchFamily="34" charset="0"/>
                        <a:cs typeface="Arial" panose="020B0604020202020204" pitchFamily="34" charset="0"/>
                      </a:endParaRPr>
                    </a:p>
                  </a:txBody>
                  <a:tcPr marL="190500" marR="190500" marT="190500" marB="1905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80"/>
                        </a:lnSpc>
                        <a:defRPr/>
                      </a:pPr>
                      <a:r>
                        <a:rPr lang="en-GB" sz="1100" b="1" noProof="0" dirty="0">
                          <a:solidFill>
                            <a:srgbClr val="FFFFFF"/>
                          </a:solidFill>
                          <a:latin typeface="Arial" panose="020B0604020202020204" pitchFamily="34" charset="0"/>
                          <a:cs typeface="Arial" panose="020B0604020202020204" pitchFamily="34" charset="0"/>
                        </a:rPr>
                        <a:t>Resources</a:t>
                      </a:r>
                      <a:endParaRPr lang="en-GB" sz="1100" b="1" noProof="0" dirty="0">
                        <a:latin typeface="Arial" panose="020B0604020202020204" pitchFamily="34" charset="0"/>
                        <a:cs typeface="Arial" panose="020B0604020202020204" pitchFamily="34" charset="0"/>
                      </a:endParaRPr>
                    </a:p>
                  </a:txBody>
                  <a:tcPr marL="190500" marR="190500" marT="190500" marB="1905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80"/>
                        </a:lnSpc>
                        <a:defRPr/>
                      </a:pPr>
                      <a:r>
                        <a:rPr lang="en-GB" sz="1100" b="1" noProof="0" dirty="0">
                          <a:solidFill>
                            <a:srgbClr val="FFFFFF"/>
                          </a:solidFill>
                          <a:latin typeface="Arial" panose="020B0604020202020204" pitchFamily="34" charset="0"/>
                          <a:cs typeface="Arial" panose="020B0604020202020204" pitchFamily="34" charset="0"/>
                        </a:rPr>
                        <a:t>Suggested learning activities</a:t>
                      </a:r>
                      <a:endParaRPr lang="en-GB" sz="1100" b="1" noProof="0" dirty="0">
                        <a:latin typeface="Arial" panose="020B0604020202020204" pitchFamily="34" charset="0"/>
                        <a:cs typeface="Arial" panose="020B0604020202020204" pitchFamily="34" charset="0"/>
                      </a:endParaRPr>
                    </a:p>
                  </a:txBody>
                  <a:tcPr marL="190500" marR="190500" marT="190500" marB="1905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80"/>
                        </a:lnSpc>
                        <a:defRPr/>
                      </a:pPr>
                      <a:r>
                        <a:rPr lang="en-GB" sz="1100" b="1" noProof="0" dirty="0">
                          <a:solidFill>
                            <a:srgbClr val="FFFFFF"/>
                          </a:solidFill>
                          <a:latin typeface="Arial" panose="020B0604020202020204" pitchFamily="34" charset="0"/>
                          <a:cs typeface="Arial" panose="020B0604020202020204" pitchFamily="34" charset="0"/>
                        </a:rPr>
                        <a:t>SMSC</a:t>
                      </a:r>
                      <a:endParaRPr lang="en-GB" sz="1100" b="1" noProof="0" dirty="0">
                        <a:latin typeface="Arial" panose="020B0604020202020204" pitchFamily="34" charset="0"/>
                        <a:cs typeface="Arial" panose="020B0604020202020204" pitchFamily="34" charset="0"/>
                      </a:endParaRPr>
                    </a:p>
                  </a:txBody>
                  <a:tcPr marL="190500" marR="190500" marT="190500" marB="1905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379432">
                <a:tc rowSpan="4">
                  <a:txBody>
                    <a:bodyPr/>
                    <a:lstStyle/>
                    <a:p>
                      <a:pPr algn="l">
                        <a:lnSpc>
                          <a:spcPts val="1680"/>
                        </a:lnSpc>
                        <a:defRPr/>
                      </a:pPr>
                      <a:r>
                        <a:rPr lang="en-GB" sz="1100" noProof="0" dirty="0">
                          <a:solidFill>
                            <a:srgbClr val="FFFFFF"/>
                          </a:solidFill>
                          <a:latin typeface="Arial" panose="020B0604020202020204" pitchFamily="34" charset="0"/>
                          <a:cs typeface="Arial" panose="020B0604020202020204" pitchFamily="34" charset="0"/>
                        </a:rPr>
                        <a:t>Goals:</a:t>
                      </a:r>
                      <a:endParaRPr lang="en-GB" sz="1100" noProof="0" dirty="0">
                        <a:latin typeface="Arial" panose="020B0604020202020204" pitchFamily="34" charset="0"/>
                        <a:cs typeface="Arial" panose="020B0604020202020204" pitchFamily="34" charset="0"/>
                      </a:endParaRPr>
                    </a:p>
                    <a:p>
                      <a:pPr marL="259083" lvl="1" indent="-129542" algn="l">
                        <a:lnSpc>
                          <a:spcPts val="1680"/>
                        </a:lnSpc>
                        <a:buAutoNum type="arabicPeriod"/>
                      </a:pPr>
                      <a:r>
                        <a:rPr lang="en-GB" sz="1100" noProof="0" dirty="0">
                          <a:solidFill>
                            <a:srgbClr val="FFFFFF"/>
                          </a:solidFill>
                          <a:latin typeface="Arial" panose="020B0604020202020204" pitchFamily="34" charset="0"/>
                          <a:cs typeface="Arial" panose="020B0604020202020204" pitchFamily="34" charset="0"/>
                        </a:rPr>
                        <a:t>To recognise why oceans may need protecting.</a:t>
                      </a:r>
                    </a:p>
                    <a:p>
                      <a:pPr marL="259083" lvl="1" indent="-129542" algn="l">
                        <a:lnSpc>
                          <a:spcPts val="1680"/>
                        </a:lnSpc>
                        <a:buAutoNum type="arabicPeriod"/>
                      </a:pPr>
                      <a:r>
                        <a:rPr lang="en-GB" sz="1100" noProof="0" dirty="0">
                          <a:solidFill>
                            <a:srgbClr val="FFFFFF"/>
                          </a:solidFill>
                          <a:latin typeface="Arial" panose="020B0604020202020204" pitchFamily="34" charset="0"/>
                          <a:cs typeface="Arial" panose="020B0604020202020204" pitchFamily="34" charset="0"/>
                        </a:rPr>
                        <a:t>To look at the ways people can protect ocean environments.</a:t>
                      </a:r>
                    </a:p>
                    <a:p>
                      <a:pPr marL="259083" lvl="1" indent="-129542" algn="l">
                        <a:lnSpc>
                          <a:spcPts val="1680"/>
                        </a:lnSpc>
                        <a:buAutoNum type="arabicPeriod"/>
                      </a:pPr>
                      <a:r>
                        <a:rPr lang="en-GB" sz="1100" noProof="0" dirty="0">
                          <a:solidFill>
                            <a:srgbClr val="FFFFFF"/>
                          </a:solidFill>
                          <a:latin typeface="Arial" panose="020B0604020202020204" pitchFamily="34" charset="0"/>
                          <a:cs typeface="Arial" panose="020B0604020202020204" pitchFamily="34" charset="0"/>
                        </a:rPr>
                        <a:t>To discover how vegetation restoration can improve ocean environments. </a:t>
                      </a:r>
                    </a:p>
                    <a:p>
                      <a:pPr marL="259083" lvl="1" indent="-129542" algn="l">
                        <a:lnSpc>
                          <a:spcPts val="1680"/>
                        </a:lnSpc>
                        <a:buAutoNum type="arabicPeriod"/>
                      </a:pPr>
                      <a:r>
                        <a:rPr lang="en-GB" sz="1100" noProof="0" dirty="0">
                          <a:solidFill>
                            <a:srgbClr val="FFFFFF"/>
                          </a:solidFill>
                          <a:latin typeface="Arial" panose="020B0604020202020204" pitchFamily="34" charset="0"/>
                          <a:cs typeface="Arial" panose="020B0604020202020204" pitchFamily="34" charset="0"/>
                        </a:rPr>
                        <a:t>To evaluate how improving the ocean can benefit people and the environment.</a:t>
                      </a:r>
                    </a:p>
                    <a:p>
                      <a:pPr algn="l">
                        <a:lnSpc>
                          <a:spcPts val="1680"/>
                        </a:lnSpc>
                      </a:pPr>
                      <a:endParaRPr lang="en-GB" sz="1100" noProof="0" dirty="0">
                        <a:solidFill>
                          <a:srgbClr val="FFFFFF"/>
                        </a:solidFill>
                        <a:latin typeface="Arial" panose="020B0604020202020204" pitchFamily="34" charset="0"/>
                        <a:cs typeface="Arial" panose="020B0604020202020204" pitchFamily="34" charset="0"/>
                      </a:endParaRPr>
                    </a:p>
                    <a:p>
                      <a:pPr algn="l">
                        <a:lnSpc>
                          <a:spcPts val="1680"/>
                        </a:lnSpc>
                      </a:pPr>
                      <a:r>
                        <a:rPr lang="en-GB" sz="1100" b="1" noProof="0" dirty="0">
                          <a:solidFill>
                            <a:srgbClr val="FFFFFF"/>
                          </a:solidFill>
                          <a:latin typeface="Arial" panose="020B0604020202020204" pitchFamily="34" charset="0"/>
                          <a:cs typeface="Arial" panose="020B0604020202020204" pitchFamily="34" charset="0"/>
                        </a:rPr>
                        <a:t>Outcomes:</a:t>
                      </a: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Greater Depth:</a:t>
                      </a:r>
                      <a:r>
                        <a:rPr lang="en-GB" sz="1100" b="0" u="none" noProof="0" dirty="0">
                          <a:solidFill>
                            <a:srgbClr val="FFFFFF"/>
                          </a:solidFill>
                          <a:latin typeface="Arial" panose="020B0604020202020204" pitchFamily="34" charset="0"/>
                          <a:cs typeface="Arial" panose="020B0604020202020204" pitchFamily="34" charset="0"/>
                        </a:rPr>
                        <a:t> </a:t>
                      </a:r>
                      <a:r>
                        <a:rPr lang="en-GB" sz="1100" b="0" noProof="0" dirty="0">
                          <a:solidFill>
                            <a:srgbClr val="FFFFFF"/>
                          </a:solidFill>
                          <a:latin typeface="Arial" panose="020B0604020202020204" pitchFamily="34" charset="0"/>
                          <a:cs typeface="Arial" panose="020B0604020202020204" pitchFamily="34" charset="0"/>
                        </a:rPr>
                        <a:t>pupils will be able to construct developed thoughts linking to the seagrass diver. They will be able to justify the importance of seagrass on a number of levels. They can confidently classify their ideas without guidance. </a:t>
                      </a: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Expected Level:</a:t>
                      </a:r>
                      <a:r>
                        <a:rPr lang="en-GB" sz="1100" b="0" u="none" noProof="0" dirty="0">
                          <a:solidFill>
                            <a:srgbClr val="FFFFFF"/>
                          </a:solidFill>
                          <a:latin typeface="Arial" panose="020B0604020202020204" pitchFamily="34" charset="0"/>
                          <a:cs typeface="Arial" panose="020B0604020202020204" pitchFamily="34" charset="0"/>
                        </a:rPr>
                        <a:t> </a:t>
                      </a:r>
                      <a:r>
                        <a:rPr lang="en-GB" sz="1100" b="0" noProof="0" dirty="0">
                          <a:solidFill>
                            <a:srgbClr val="FFFFFF"/>
                          </a:solidFill>
                          <a:latin typeface="Arial" panose="020B0604020202020204" pitchFamily="34" charset="0"/>
                          <a:cs typeface="Arial" panose="020B0604020202020204" pitchFamily="34" charset="0"/>
                        </a:rPr>
                        <a:t>pupils will be able to offer a developed response to seagrass restoration. They will be able to justify the importance of restoration using evidence. With some prompting, they will be able to classify their ideas.  </a:t>
                      </a:r>
                      <a:r>
                        <a:rPr lang="en-GB" sz="1100" b="1" noProof="0" dirty="0">
                          <a:solidFill>
                            <a:srgbClr val="FFFFFF"/>
                          </a:solidFill>
                          <a:latin typeface="Arial" panose="020B0604020202020204" pitchFamily="34" charset="0"/>
                          <a:cs typeface="Arial" panose="020B0604020202020204" pitchFamily="34" charset="0"/>
                        </a:rPr>
                        <a:t> </a:t>
                      </a:r>
                      <a:r>
                        <a:rPr lang="en-GB" sz="1100" b="0" noProof="0" dirty="0">
                          <a:solidFill>
                            <a:srgbClr val="FFFFFF"/>
                          </a:solidFill>
                          <a:latin typeface="Arial" panose="020B0604020202020204" pitchFamily="34" charset="0"/>
                          <a:cs typeface="Arial" panose="020B0604020202020204" pitchFamily="34" charset="0"/>
                        </a:rPr>
                        <a:t> </a:t>
                      </a:r>
                      <a:endParaRPr lang="en-GB" sz="1100" b="1" noProof="0" dirty="0">
                        <a:solidFill>
                          <a:srgbClr val="FFFFFF"/>
                        </a:solidFill>
                        <a:latin typeface="Arial" panose="020B0604020202020204" pitchFamily="34" charset="0"/>
                        <a:cs typeface="Arial" panose="020B0604020202020204" pitchFamily="34" charset="0"/>
                      </a:endParaRP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Working Towards:</a:t>
                      </a:r>
                      <a:r>
                        <a:rPr lang="en-GB" sz="1100" b="0" u="none" noProof="0" dirty="0">
                          <a:solidFill>
                            <a:srgbClr val="FFFFFF"/>
                          </a:solidFill>
                          <a:latin typeface="Arial" panose="020B0604020202020204" pitchFamily="34" charset="0"/>
                          <a:cs typeface="Arial" panose="020B0604020202020204" pitchFamily="34" charset="0"/>
                        </a:rPr>
                        <a:t> </a:t>
                      </a:r>
                      <a:r>
                        <a:rPr lang="en-GB" sz="1100" b="0" noProof="0" dirty="0">
                          <a:solidFill>
                            <a:srgbClr val="FFFFFF"/>
                          </a:solidFill>
                          <a:latin typeface="Arial" panose="020B0604020202020204" pitchFamily="34" charset="0"/>
                          <a:cs typeface="Arial" panose="020B0604020202020204" pitchFamily="34" charset="0"/>
                        </a:rPr>
                        <a:t>pupils will be able to offer a response to seagrass restoration. This may be limited in development. They will be able to use evidence to identify why seagrass is important. Their classifications might be superficial or require a lot of support. </a:t>
                      </a: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Support:</a:t>
                      </a:r>
                      <a:r>
                        <a:rPr lang="en-GB" sz="1100" b="1" noProof="0" dirty="0">
                          <a:solidFill>
                            <a:srgbClr val="FFFFFF"/>
                          </a:solidFill>
                          <a:latin typeface="Arial" panose="020B0604020202020204" pitchFamily="34" charset="0"/>
                          <a:cs typeface="Arial" panose="020B0604020202020204" pitchFamily="34" charset="0"/>
                        </a:rPr>
                        <a:t> </a:t>
                      </a:r>
                      <a:r>
                        <a:rPr lang="en-GB" sz="1100" b="0" noProof="0" dirty="0">
                          <a:solidFill>
                            <a:srgbClr val="FFFFFF"/>
                          </a:solidFill>
                          <a:latin typeface="Arial" panose="020B0604020202020204" pitchFamily="34" charset="0"/>
                          <a:cs typeface="Arial" panose="020B0604020202020204" pitchFamily="34" charset="0"/>
                        </a:rPr>
                        <a:t>pupils will be able to offer a limited response to seagrass restoration. They will be able to access some of the evidence to think about why seagrass is important. They may need support in classifications. </a:t>
                      </a:r>
                    </a:p>
                    <a:p>
                      <a:pPr algn="l">
                        <a:lnSpc>
                          <a:spcPts val="1680"/>
                        </a:lnSpc>
                      </a:pPr>
                      <a:endParaRPr lang="en-GB" sz="1100" noProof="0" dirty="0">
                        <a:solidFill>
                          <a:srgbClr val="FFFFFF"/>
                        </a:solidFill>
                        <a:latin typeface="Arial" panose="020B0604020202020204" pitchFamily="34" charset="0"/>
                        <a:cs typeface="Arial" panose="020B0604020202020204" pitchFamily="34" charset="0"/>
                      </a:endParaRPr>
                    </a:p>
                  </a:txBody>
                  <a:tcPr marL="190500" marR="190500" marT="190500" marB="19050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rowSpan="4">
                  <a:txBody>
                    <a:bodyPr/>
                    <a:lstStyle/>
                    <a:p>
                      <a:pPr marL="259083" lvl="1" indent="-129542" algn="l">
                        <a:lnSpc>
                          <a:spcPts val="1680"/>
                        </a:lnSpc>
                        <a:buFont typeface="Arial"/>
                        <a:buChar char="•"/>
                        <a:defRPr/>
                      </a:pPr>
                      <a:r>
                        <a:rPr lang="en-GB" sz="1100" noProof="0" dirty="0">
                          <a:solidFill>
                            <a:srgbClr val="FFFFFF"/>
                          </a:solidFill>
                          <a:latin typeface="Arial" panose="020B0604020202020204" pitchFamily="34" charset="0"/>
                          <a:cs typeface="Arial" panose="020B0604020202020204" pitchFamily="34" charset="0"/>
                        </a:rPr>
                        <a:t>PPT: Lesson 5: The sea is full of mystery. </a:t>
                      </a:r>
                      <a:endParaRPr lang="en-GB" sz="1100" noProof="0" dirty="0">
                        <a:latin typeface="Arial" panose="020B0604020202020204" pitchFamily="34" charset="0"/>
                        <a:cs typeface="Arial" panose="020B0604020202020204" pitchFamily="34" charset="0"/>
                      </a:endParaRPr>
                    </a:p>
                    <a:p>
                      <a:pPr marL="259083" lvl="1" indent="-129542" algn="l">
                        <a:lnSpc>
                          <a:spcPts val="1680"/>
                        </a:lnSpc>
                        <a:buFont typeface="Arial"/>
                        <a:buChar char="•"/>
                      </a:pPr>
                      <a:r>
                        <a:rPr lang="en-GB" sz="1100" noProof="0" dirty="0">
                          <a:solidFill>
                            <a:srgbClr val="FFFFFF"/>
                          </a:solidFill>
                          <a:latin typeface="Arial" panose="020B0604020202020204" pitchFamily="34" charset="0"/>
                          <a:cs typeface="Arial" panose="020B0604020202020204" pitchFamily="34" charset="0"/>
                        </a:rPr>
                        <a:t>Diver thought bubble. </a:t>
                      </a:r>
                    </a:p>
                    <a:p>
                      <a:pPr marL="259083" lvl="1" indent="-129542" algn="l">
                        <a:lnSpc>
                          <a:spcPts val="1680"/>
                        </a:lnSpc>
                        <a:buFont typeface="Arial"/>
                        <a:buChar char="•"/>
                      </a:pPr>
                      <a:r>
                        <a:rPr lang="en-GB" sz="1100" noProof="0" dirty="0">
                          <a:solidFill>
                            <a:srgbClr val="FFFFFF"/>
                          </a:solidFill>
                          <a:latin typeface="Arial" panose="020B0604020202020204" pitchFamily="34" charset="0"/>
                          <a:cs typeface="Arial" panose="020B0604020202020204" pitchFamily="34" charset="0"/>
                        </a:rPr>
                        <a:t>Seagrass restoration </a:t>
                      </a:r>
                      <a:r>
                        <a:rPr lang="en-GB" sz="1100" u="sng" noProof="0" dirty="0">
                          <a:solidFill>
                            <a:schemeClr val="bg1"/>
                          </a:solidFill>
                          <a:latin typeface="Arial" panose="020B0604020202020204" pitchFamily="34" charset="0"/>
                          <a:cs typeface="Arial" panose="020B0604020202020204" pitchFamily="34" charset="0"/>
                          <a:hlinkClick r:id="rId3" tooltip="https://www.youtube.com/watch?v=IsMtzIRFvZ0">
                            <a:extLst>
                              <a:ext uri="{A12FA001-AC4F-418D-AE19-62706E023703}">
                                <ahyp:hlinkClr xmlns:ahyp="http://schemas.microsoft.com/office/drawing/2018/hyperlinkcolor" val="tx"/>
                              </a:ext>
                            </a:extLst>
                          </a:hlinkClick>
                        </a:rPr>
                        <a:t>video</a:t>
                      </a:r>
                      <a:r>
                        <a:rPr lang="en-GB" sz="1100" noProof="0" dirty="0">
                          <a:solidFill>
                            <a:schemeClr val="bg1"/>
                          </a:solidFill>
                          <a:latin typeface="Arial" panose="020B0604020202020204" pitchFamily="34" charset="0"/>
                          <a:cs typeface="Arial" panose="020B0604020202020204" pitchFamily="34" charset="0"/>
                        </a:rPr>
                        <a:t> </a:t>
                      </a:r>
                    </a:p>
                    <a:p>
                      <a:pPr marL="259083" lvl="1" indent="-129542" algn="l">
                        <a:lnSpc>
                          <a:spcPts val="1680"/>
                        </a:lnSpc>
                        <a:buFont typeface="Arial"/>
                        <a:buChar char="•"/>
                      </a:pPr>
                      <a:r>
                        <a:rPr lang="en-GB" sz="1100" noProof="0" dirty="0">
                          <a:solidFill>
                            <a:srgbClr val="FFFFFF"/>
                          </a:solidFill>
                          <a:latin typeface="Arial" panose="020B0604020202020204" pitchFamily="34" charset="0"/>
                          <a:cs typeface="Arial" panose="020B0604020202020204" pitchFamily="34" charset="0"/>
                        </a:rPr>
                        <a:t>Oh No! the seagrass has gone mystery. </a:t>
                      </a:r>
                    </a:p>
                    <a:p>
                      <a:pPr marL="259083" lvl="1" indent="-129542" algn="l">
                        <a:lnSpc>
                          <a:spcPts val="1680"/>
                        </a:lnSpc>
                        <a:buFont typeface="Arial"/>
                        <a:buChar char="•"/>
                      </a:pPr>
                      <a:r>
                        <a:rPr lang="en-GB" sz="1100" noProof="0" dirty="0">
                          <a:solidFill>
                            <a:schemeClr val="bg1"/>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Ocean Decade Challenge</a:t>
                      </a:r>
                      <a:endParaRPr lang="en-GB" sz="1100" noProof="0" dirty="0">
                        <a:solidFill>
                          <a:schemeClr val="bg1"/>
                        </a:solidFill>
                        <a:latin typeface="Arial" panose="020B0604020202020204" pitchFamily="34" charset="0"/>
                        <a:cs typeface="Arial" panose="020B0604020202020204" pitchFamily="34" charset="0"/>
                      </a:endParaRPr>
                    </a:p>
                  </a:txBody>
                  <a:tcPr marL="190500" marR="190500" marT="190500" marB="19050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rowSpan="6">
                  <a:txBody>
                    <a:bodyPr/>
                    <a:lstStyle/>
                    <a:p>
                      <a:pPr marL="0" lvl="0" indent="-327659" algn="l">
                        <a:lnSpc>
                          <a:spcPts val="1680"/>
                        </a:lnSpc>
                        <a:buFont typeface="Arial"/>
                        <a:buNone/>
                        <a:defRPr/>
                      </a:pPr>
                      <a:r>
                        <a:rPr lang="en-GB" sz="1100" b="1" noProof="0" dirty="0">
                          <a:solidFill>
                            <a:srgbClr val="FFFFFF"/>
                          </a:solidFill>
                          <a:latin typeface="Arial" panose="020B0604020202020204" pitchFamily="34" charset="0"/>
                          <a:cs typeface="Arial" panose="020B0604020202020204" pitchFamily="34" charset="0"/>
                        </a:rPr>
                        <a:t>Starter: </a:t>
                      </a:r>
                      <a:r>
                        <a:rPr lang="en-GB" sz="1100" noProof="0" dirty="0">
                          <a:solidFill>
                            <a:srgbClr val="FFFFFF"/>
                          </a:solidFill>
                          <a:latin typeface="Arial" panose="020B0604020202020204" pitchFamily="34" charset="0"/>
                          <a:cs typeface="Arial" panose="020B0604020202020204" pitchFamily="34" charset="0"/>
                        </a:rPr>
                        <a:t>pupils look at a before and after image of coral restoration. They produce different words to describe the differences between the images.  </a:t>
                      </a:r>
                    </a:p>
                    <a:p>
                      <a:pPr marL="0" lvl="0" indent="-327659" algn="l">
                        <a:lnSpc>
                          <a:spcPts val="1680"/>
                        </a:lnSpc>
                        <a:buFont typeface="Arial"/>
                        <a:buNone/>
                        <a:defRPr/>
                      </a:pPr>
                      <a:endParaRPr lang="en-GB" sz="1100" noProof="0" dirty="0">
                        <a:latin typeface="Arial" panose="020B0604020202020204" pitchFamily="34" charset="0"/>
                        <a:cs typeface="Arial" panose="020B0604020202020204" pitchFamily="34" charset="0"/>
                      </a:endParaRPr>
                    </a:p>
                    <a:p>
                      <a:pPr marL="0" lvl="0" indent="-327659" algn="l">
                        <a:lnSpc>
                          <a:spcPts val="1680"/>
                        </a:lnSpc>
                        <a:buFont typeface="Arial"/>
                        <a:buNone/>
                      </a:pPr>
                      <a:r>
                        <a:rPr lang="en-GB" sz="1100" b="1" noProof="0" dirty="0">
                          <a:solidFill>
                            <a:srgbClr val="FFFFFF"/>
                          </a:solidFill>
                          <a:latin typeface="Arial" panose="020B0604020202020204" pitchFamily="34" charset="0"/>
                          <a:cs typeface="Arial" panose="020B0604020202020204" pitchFamily="34" charset="0"/>
                        </a:rPr>
                        <a:t>Main 1: </a:t>
                      </a:r>
                      <a:r>
                        <a:rPr lang="en-GB" sz="1100" noProof="0" dirty="0">
                          <a:solidFill>
                            <a:srgbClr val="FFFFFF"/>
                          </a:solidFill>
                          <a:latin typeface="Arial" panose="020B0604020202020204" pitchFamily="34" charset="0"/>
                          <a:cs typeface="Arial" panose="020B0604020202020204" pitchFamily="34" charset="0"/>
                        </a:rPr>
                        <a:t>pupils watch the seagrass restoration video and complete the thought bubble around a picture of a diver – write a word or sentence to describe how the diver is feeling/is thinking.</a:t>
                      </a:r>
                    </a:p>
                    <a:p>
                      <a:pPr marL="0" lvl="0" indent="-327659" algn="l">
                        <a:lnSpc>
                          <a:spcPts val="1680"/>
                        </a:lnSpc>
                        <a:buFont typeface="Arial"/>
                        <a:buNone/>
                      </a:pPr>
                      <a:endParaRPr lang="en-GB" sz="1100" noProof="0" dirty="0">
                        <a:solidFill>
                          <a:srgbClr val="FFFFFF"/>
                        </a:solidFill>
                        <a:latin typeface="Arial" panose="020B0604020202020204" pitchFamily="34" charset="0"/>
                        <a:cs typeface="Arial" panose="020B0604020202020204" pitchFamily="34" charset="0"/>
                      </a:endParaRPr>
                    </a:p>
                    <a:p>
                      <a:pPr marL="0" lvl="0" indent="-327659" algn="l">
                        <a:lnSpc>
                          <a:spcPts val="1680"/>
                        </a:lnSpc>
                        <a:buFont typeface="Arial"/>
                        <a:buNone/>
                      </a:pPr>
                      <a:r>
                        <a:rPr lang="en-GB" sz="1100" b="1" noProof="0" dirty="0">
                          <a:solidFill>
                            <a:srgbClr val="FFFFFF"/>
                          </a:solidFill>
                          <a:latin typeface="Arial" panose="020B0604020202020204" pitchFamily="34" charset="0"/>
                          <a:cs typeface="Arial" panose="020B0604020202020204" pitchFamily="34" charset="0"/>
                        </a:rPr>
                        <a:t>Main 2: </a:t>
                      </a:r>
                      <a:r>
                        <a:rPr lang="en-GB" sz="1100" noProof="0" dirty="0">
                          <a:solidFill>
                            <a:srgbClr val="FFFFFF"/>
                          </a:solidFill>
                          <a:latin typeface="Arial" panose="020B0604020202020204" pitchFamily="34" charset="0"/>
                          <a:cs typeface="Arial" panose="020B0604020202020204" pitchFamily="34" charset="0"/>
                        </a:rPr>
                        <a:t>Work in pairs to solve the </a:t>
                      </a:r>
                      <a:r>
                        <a:rPr lang="en-GB" sz="1100" i="1" noProof="0" dirty="0">
                          <a:solidFill>
                            <a:srgbClr val="FFFFFF"/>
                          </a:solidFill>
                          <a:latin typeface="Arial" panose="020B0604020202020204" pitchFamily="34" charset="0"/>
                          <a:cs typeface="Arial" panose="020B0604020202020204" pitchFamily="34" charset="0"/>
                        </a:rPr>
                        <a:t>Oh no! the seagrass has gone mystery</a:t>
                      </a:r>
                      <a:r>
                        <a:rPr lang="en-GB" sz="1100" noProof="0" dirty="0">
                          <a:solidFill>
                            <a:srgbClr val="FFFFFF"/>
                          </a:solidFill>
                          <a:latin typeface="Arial" panose="020B0604020202020204" pitchFamily="34" charset="0"/>
                          <a:cs typeface="Arial" panose="020B0604020202020204" pitchFamily="34" charset="0"/>
                        </a:rPr>
                        <a:t> $* to investigate why the seagrass has disappeared. </a:t>
                      </a:r>
                    </a:p>
                    <a:p>
                      <a:pPr marL="0" lvl="0" indent="-327659" algn="l">
                        <a:lnSpc>
                          <a:spcPts val="1680"/>
                        </a:lnSpc>
                        <a:buFont typeface="Arial"/>
                        <a:buNone/>
                      </a:pPr>
                      <a:r>
                        <a:rPr lang="en-GB" sz="1100" noProof="0" dirty="0">
                          <a:solidFill>
                            <a:srgbClr val="FFFFFF"/>
                          </a:solidFill>
                          <a:latin typeface="Arial" panose="020B0604020202020204" pitchFamily="34" charset="0"/>
                          <a:cs typeface="Arial" panose="020B0604020202020204" pitchFamily="34" charset="0"/>
                        </a:rPr>
                        <a:t>Use the same cards, as a think, pair, share task, to explain why sea grass is important and why we should work to restore it.</a:t>
                      </a:r>
                    </a:p>
                    <a:p>
                      <a:pPr marL="0" lvl="0" indent="-327659" algn="l">
                        <a:lnSpc>
                          <a:spcPts val="1680"/>
                        </a:lnSpc>
                        <a:buFont typeface="Arial"/>
                        <a:buNone/>
                      </a:pPr>
                      <a:r>
                        <a:rPr lang="en-GB" sz="1100" noProof="0" dirty="0">
                          <a:solidFill>
                            <a:srgbClr val="FFFFFF"/>
                          </a:solidFill>
                          <a:latin typeface="Arial" panose="020B0604020202020204" pitchFamily="34" charset="0"/>
                          <a:cs typeface="Arial" panose="020B0604020202020204" pitchFamily="34" charset="0"/>
                        </a:rPr>
                        <a:t>As a </a:t>
                      </a:r>
                      <a:r>
                        <a:rPr lang="en-GB" sz="1100" b="1" noProof="0" dirty="0">
                          <a:solidFill>
                            <a:srgbClr val="FFFFFF"/>
                          </a:solidFill>
                          <a:latin typeface="Arial" panose="020B0604020202020204" pitchFamily="34" charset="0"/>
                          <a:cs typeface="Arial" panose="020B0604020202020204" pitchFamily="34" charset="0"/>
                        </a:rPr>
                        <a:t>challenge task</a:t>
                      </a:r>
                      <a:r>
                        <a:rPr lang="en-GB" sz="1100" noProof="0" dirty="0">
                          <a:solidFill>
                            <a:srgbClr val="FFFFFF"/>
                          </a:solidFill>
                          <a:latin typeface="Arial" panose="020B0604020202020204" pitchFamily="34" charset="0"/>
                          <a:cs typeface="Arial" panose="020B0604020202020204" pitchFamily="34" charset="0"/>
                        </a:rPr>
                        <a:t>, pupils could classify the cards into categories of their choosing (I.e. social, economic and environmental).</a:t>
                      </a:r>
                    </a:p>
                    <a:p>
                      <a:pPr marL="0" lvl="0" indent="-327659" algn="l">
                        <a:lnSpc>
                          <a:spcPts val="1680"/>
                        </a:lnSpc>
                        <a:buFont typeface="Arial"/>
                        <a:buNone/>
                      </a:pPr>
                      <a:endParaRPr lang="en-GB" sz="1100" noProof="0" dirty="0">
                        <a:solidFill>
                          <a:srgbClr val="FFFFFF"/>
                        </a:solidFill>
                        <a:latin typeface="Arial" panose="020B0604020202020204" pitchFamily="34" charset="0"/>
                        <a:cs typeface="Arial" panose="020B0604020202020204" pitchFamily="34" charset="0"/>
                      </a:endParaRPr>
                    </a:p>
                    <a:p>
                      <a:pPr marL="0" lvl="0" indent="-327659" algn="l">
                        <a:lnSpc>
                          <a:spcPts val="1680"/>
                        </a:lnSpc>
                        <a:buFont typeface="Arial"/>
                        <a:buNone/>
                      </a:pPr>
                      <a:r>
                        <a:rPr lang="en-GB" sz="1100" b="1" noProof="0" dirty="0">
                          <a:solidFill>
                            <a:srgbClr val="FFFFFF"/>
                          </a:solidFill>
                          <a:latin typeface="Arial" panose="020B0604020202020204" pitchFamily="34" charset="0"/>
                          <a:cs typeface="Arial" panose="020B0604020202020204" pitchFamily="34" charset="0"/>
                        </a:rPr>
                        <a:t>Main 3: </a:t>
                      </a:r>
                      <a:r>
                        <a:rPr lang="en-GB" sz="1100" b="0" noProof="0" dirty="0">
                          <a:solidFill>
                            <a:srgbClr val="FFFFFF"/>
                          </a:solidFill>
                          <a:latin typeface="Arial" panose="020B0604020202020204" pitchFamily="34" charset="0"/>
                          <a:cs typeface="Arial" panose="020B0604020202020204" pitchFamily="34" charset="0"/>
                        </a:rPr>
                        <a:t>Watch the </a:t>
                      </a:r>
                      <a:r>
                        <a:rPr lang="en-GB" sz="1100" b="0" i="1" noProof="0" dirty="0">
                          <a:solidFill>
                            <a:srgbClr val="FFFFFF"/>
                          </a:solidFill>
                          <a:latin typeface="Arial" panose="020B0604020202020204" pitchFamily="34" charset="0"/>
                          <a:cs typeface="Arial" panose="020B0604020202020204" pitchFamily="34" charset="0"/>
                        </a:rPr>
                        <a:t>ocean decade challenge </a:t>
                      </a:r>
                      <a:r>
                        <a:rPr lang="en-GB" sz="1100" b="0" i="0" noProof="0" dirty="0">
                          <a:solidFill>
                            <a:srgbClr val="FFFFFF"/>
                          </a:solidFill>
                          <a:latin typeface="Arial" panose="020B0604020202020204" pitchFamily="34" charset="0"/>
                          <a:cs typeface="Arial" panose="020B0604020202020204" pitchFamily="34" charset="0"/>
                        </a:rPr>
                        <a:t>video and discuss that vegetation restoration is one method to help meet this challenge. </a:t>
                      </a:r>
                      <a:endParaRPr lang="en-GB" sz="1100" b="1" noProof="0" dirty="0">
                        <a:solidFill>
                          <a:srgbClr val="FFFFFF"/>
                        </a:solidFill>
                        <a:latin typeface="Arial" panose="020B0604020202020204" pitchFamily="34" charset="0"/>
                        <a:cs typeface="Arial" panose="020B0604020202020204" pitchFamily="34" charset="0"/>
                      </a:endParaRPr>
                    </a:p>
                    <a:p>
                      <a:pPr marL="0" lvl="0" indent="-327659" algn="l">
                        <a:lnSpc>
                          <a:spcPts val="1680"/>
                        </a:lnSpc>
                        <a:buFont typeface="Arial"/>
                        <a:buNone/>
                      </a:pPr>
                      <a:r>
                        <a:rPr lang="en-GB" sz="1100" noProof="0" dirty="0">
                          <a:solidFill>
                            <a:srgbClr val="FFFFFF"/>
                          </a:solidFill>
                          <a:latin typeface="Arial" panose="020B0604020202020204" pitchFamily="34" charset="0"/>
                          <a:cs typeface="Arial" panose="020B0604020202020204" pitchFamily="34" charset="0"/>
                        </a:rPr>
                        <a:t>Look at vegetation restoration in other parts of the world. Class discussion: how has it improved life for the ocean and the people along the coastline? </a:t>
                      </a:r>
                    </a:p>
                    <a:p>
                      <a:pPr marL="0" lvl="0" indent="-327659" algn="l">
                        <a:lnSpc>
                          <a:spcPts val="1680"/>
                        </a:lnSpc>
                        <a:buFont typeface="Arial"/>
                        <a:buNone/>
                      </a:pPr>
                      <a:endParaRPr lang="en-GB" sz="1100" noProof="0" dirty="0">
                        <a:solidFill>
                          <a:srgbClr val="FFFFFF"/>
                        </a:solidFill>
                        <a:latin typeface="Arial" panose="020B0604020202020204" pitchFamily="34" charset="0"/>
                        <a:cs typeface="Arial" panose="020B0604020202020204" pitchFamily="34" charset="0"/>
                      </a:endParaRPr>
                    </a:p>
                    <a:p>
                      <a:pPr marL="0" lvl="0" indent="-327659" algn="l">
                        <a:lnSpc>
                          <a:spcPts val="1680"/>
                        </a:lnSpc>
                        <a:buFont typeface="Arial"/>
                        <a:buNone/>
                      </a:pPr>
                      <a:r>
                        <a:rPr lang="en-GB" sz="1100" b="1" noProof="0" dirty="0">
                          <a:solidFill>
                            <a:srgbClr val="FFFFFF"/>
                          </a:solidFill>
                          <a:latin typeface="Arial" panose="020B0604020202020204" pitchFamily="34" charset="0"/>
                          <a:cs typeface="Arial" panose="020B0604020202020204" pitchFamily="34" charset="0"/>
                        </a:rPr>
                        <a:t>Plenary: </a:t>
                      </a:r>
                      <a:r>
                        <a:rPr lang="en-GB" sz="1100" noProof="0" dirty="0">
                          <a:solidFill>
                            <a:srgbClr val="FFFFFF"/>
                          </a:solidFill>
                          <a:latin typeface="Arial" panose="020B0604020202020204" pitchFamily="34" charset="0"/>
                          <a:cs typeface="Arial" panose="020B0604020202020204" pitchFamily="34" charset="0"/>
                        </a:rPr>
                        <a:t>as an exit card activity, pupils provide their point of view on the following question: How has vegetation such as kelp and mangrove forest restoration improved life for the ocean and people?</a:t>
                      </a:r>
                    </a:p>
                    <a:p>
                      <a:pPr algn="l">
                        <a:lnSpc>
                          <a:spcPts val="1680"/>
                        </a:lnSpc>
                      </a:pPr>
                      <a:endParaRPr lang="en-GB" sz="1100" noProof="0" dirty="0">
                        <a:solidFill>
                          <a:srgbClr val="FFFFFF"/>
                        </a:solidFill>
                        <a:latin typeface="Arial" panose="020B0604020202020204" pitchFamily="34" charset="0"/>
                        <a:cs typeface="Arial" panose="020B0604020202020204" pitchFamily="34" charset="0"/>
                      </a:endParaRPr>
                    </a:p>
                  </a:txBody>
                  <a:tcPr marL="190500" marR="190500" marT="190500" marB="19050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ts val="1680"/>
                        </a:lnSpc>
                        <a:defRPr/>
                      </a:pPr>
                      <a:r>
                        <a:rPr lang="en-GB" sz="1100" b="1" u="sng" noProof="0" dirty="0">
                          <a:solidFill>
                            <a:srgbClr val="FFFFFF"/>
                          </a:solidFill>
                          <a:latin typeface="Arial" panose="020B0604020202020204" pitchFamily="34" charset="0"/>
                          <a:cs typeface="Arial" panose="020B0604020202020204" pitchFamily="34" charset="0"/>
                        </a:rPr>
                        <a:t>Spiritual</a:t>
                      </a:r>
                      <a:r>
                        <a:rPr lang="en-GB" sz="1100" u="sng" noProof="0" dirty="0">
                          <a:solidFill>
                            <a:srgbClr val="FFFFFF"/>
                          </a:solidFill>
                          <a:latin typeface="Arial" panose="020B0604020202020204" pitchFamily="34" charset="0"/>
                          <a:cs typeface="Arial" panose="020B0604020202020204" pitchFamily="34" charset="0"/>
                        </a:rPr>
                        <a:t> </a:t>
                      </a:r>
                      <a:r>
                        <a:rPr lang="en-GB" sz="1100" b="0" noProof="0" dirty="0">
                          <a:solidFill>
                            <a:srgbClr val="FFFFFF"/>
                          </a:solidFill>
                          <a:latin typeface="Arial" panose="020B0604020202020204" pitchFamily="34" charset="0"/>
                          <a:cs typeface="Arial" panose="020B0604020202020204" pitchFamily="34" charset="0"/>
                        </a:rPr>
                        <a:t>sense of enjoyment and fascination in learning about themselves, others and the world around them.</a:t>
                      </a:r>
                    </a:p>
                    <a:p>
                      <a:pPr algn="l">
                        <a:lnSpc>
                          <a:spcPts val="1680"/>
                        </a:lnSpc>
                        <a:defRPr/>
                      </a:pPr>
                      <a:r>
                        <a:rPr lang="en-GB" sz="1100" b="0" noProof="0" dirty="0">
                          <a:solidFill>
                            <a:srgbClr val="FFFFFF"/>
                          </a:solidFill>
                          <a:latin typeface="Arial" panose="020B0604020202020204" pitchFamily="34" charset="0"/>
                          <a:cs typeface="Arial" panose="020B0604020202020204" pitchFamily="34" charset="0"/>
                        </a:rPr>
                        <a:t>Use of imagination and creativity in their learning.</a:t>
                      </a:r>
                      <a:endParaRPr lang="en-GB" sz="1100" b="0" noProof="0" dirty="0">
                        <a:latin typeface="Arial" panose="020B0604020202020204" pitchFamily="34" charset="0"/>
                        <a:cs typeface="Arial" panose="020B0604020202020204" pitchFamily="34" charset="0"/>
                      </a:endParaRP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Moral</a:t>
                      </a:r>
                      <a:r>
                        <a:rPr lang="en-GB" sz="1100" b="1" noProof="0" dirty="0">
                          <a:solidFill>
                            <a:srgbClr val="FFFFFF"/>
                          </a:solidFill>
                          <a:latin typeface="Arial" panose="020B0604020202020204" pitchFamily="34" charset="0"/>
                          <a:cs typeface="Arial" panose="020B0604020202020204" pitchFamily="34" charset="0"/>
                        </a:rPr>
                        <a:t> </a:t>
                      </a:r>
                      <a:r>
                        <a:rPr lang="en-GB" sz="1100" noProof="0" dirty="0">
                          <a:solidFill>
                            <a:srgbClr val="FFFFFF"/>
                          </a:solidFill>
                          <a:latin typeface="Arial" panose="020B0604020202020204" pitchFamily="34" charset="0"/>
                          <a:cs typeface="Arial" panose="020B0604020202020204" pitchFamily="34" charset="0"/>
                        </a:rPr>
                        <a:t>interest  in investigating and offering reasoned views about moral and ethical issues…</a:t>
                      </a: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Social </a:t>
                      </a:r>
                      <a:r>
                        <a:rPr lang="en-GB" sz="1100" b="0" noProof="0" dirty="0">
                          <a:solidFill>
                            <a:srgbClr val="FFFFFF"/>
                          </a:solidFill>
                          <a:latin typeface="Arial" panose="020B0604020202020204" pitchFamily="34" charset="0"/>
                          <a:cs typeface="Arial" panose="020B0604020202020204" pitchFamily="34" charset="0"/>
                        </a:rPr>
                        <a:t>…demonstrate skills and attitudes that will allow them to participate fully in and contribute positively to life in modern Britain.</a:t>
                      </a:r>
                      <a:endParaRPr lang="en-GB" sz="1100" b="1" noProof="0" dirty="0">
                        <a:solidFill>
                          <a:srgbClr val="FFFFFF"/>
                        </a:solidFill>
                        <a:latin typeface="Arial" panose="020B0604020202020204" pitchFamily="34" charset="0"/>
                        <a:cs typeface="Arial" panose="020B0604020202020204" pitchFamily="34" charset="0"/>
                      </a:endParaRP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Cultural</a:t>
                      </a:r>
                      <a:r>
                        <a:rPr lang="en-GB" sz="1100" b="1" noProof="0" dirty="0">
                          <a:solidFill>
                            <a:srgbClr val="FFFFFF"/>
                          </a:solidFill>
                          <a:latin typeface="Arial" panose="020B0604020202020204" pitchFamily="34" charset="0"/>
                          <a:cs typeface="Arial" panose="020B0604020202020204" pitchFamily="34" charset="0"/>
                        </a:rPr>
                        <a:t> </a:t>
                      </a:r>
                      <a:r>
                        <a:rPr lang="en-GB" sz="1100" b="0" noProof="0" dirty="0">
                          <a:solidFill>
                            <a:srgbClr val="FFFFFF"/>
                          </a:solidFill>
                          <a:latin typeface="Arial" panose="020B0604020202020204" pitchFamily="34" charset="0"/>
                          <a:cs typeface="Arial" panose="020B0604020202020204" pitchFamily="34" charset="0"/>
                        </a:rPr>
                        <a:t>ability to recognise, and value, the things we share in common across cultural, religious, ethnic and socio-economic communities.</a:t>
                      </a:r>
                    </a:p>
                    <a:p>
                      <a:pPr algn="ctr">
                        <a:lnSpc>
                          <a:spcPts val="1680"/>
                        </a:lnSpc>
                      </a:pPr>
                      <a:endParaRPr lang="en-GB" sz="1100" noProof="0" dirty="0">
                        <a:solidFill>
                          <a:srgbClr val="FFFFFF"/>
                        </a:solidFill>
                        <a:latin typeface="Arial" panose="020B0604020202020204" pitchFamily="34" charset="0"/>
                        <a:cs typeface="Arial" panose="020B0604020202020204" pitchFamily="34" charset="0"/>
                      </a:endParaRPr>
                    </a:p>
                  </a:txBody>
                  <a:tcPr marL="190500" marR="190500" marT="190500" marB="19050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543145">
                <a:tc vMerge="1">
                  <a:txBody>
                    <a:bodyPr/>
                    <a:lstStyle/>
                    <a:p>
                      <a:pPr algn="l">
                        <a:lnSpc>
                          <a:spcPts val="1680"/>
                        </a:lnSpc>
                        <a:defRPr/>
                      </a:pPr>
                      <a:r>
                        <a:rPr lang="en-US" sz="1200">
                          <a:solidFill>
                            <a:srgbClr val="FFFFFF"/>
                          </a:solidFill>
                          <a:latin typeface="Arial"/>
                        </a:rPr>
                        <a:t>Goals:</a:t>
                      </a:r>
                      <a:endParaRPr lang="en-US" sz="1100"/>
                    </a:p>
                    <a:p>
                      <a:pPr marL="259083" lvl="1" indent="-129542" algn="l">
                        <a:lnSpc>
                          <a:spcPts val="1680"/>
                        </a:lnSpc>
                        <a:buAutoNum type="arabicPeriod"/>
                      </a:pPr>
                      <a:r>
                        <a:rPr lang="en-US" sz="1200">
                          <a:solidFill>
                            <a:srgbClr val="FFFFFF"/>
                          </a:solidFill>
                          <a:latin typeface="Arial"/>
                        </a:rPr>
                        <a:t>To recognise why oceans may need protecting.</a:t>
                      </a:r>
                    </a:p>
                    <a:p>
                      <a:pPr marL="259083" lvl="1" indent="-129542" algn="l">
                        <a:lnSpc>
                          <a:spcPts val="1680"/>
                        </a:lnSpc>
                        <a:buAutoNum type="arabicPeriod"/>
                      </a:pPr>
                      <a:r>
                        <a:rPr lang="en-US" sz="1200">
                          <a:solidFill>
                            <a:srgbClr val="FFFFFF"/>
                          </a:solidFill>
                          <a:latin typeface="Arial"/>
                        </a:rPr>
                        <a:t>To look at the ways people can protect ocean environments.</a:t>
                      </a:r>
                    </a:p>
                    <a:p>
                      <a:pPr marL="259083" lvl="1" indent="-129542" algn="l">
                        <a:lnSpc>
                          <a:spcPts val="1680"/>
                        </a:lnSpc>
                        <a:buAutoNum type="arabicPeriod"/>
                      </a:pPr>
                      <a:r>
                        <a:rPr lang="en-US" sz="1200">
                          <a:solidFill>
                            <a:srgbClr val="FFFFFF"/>
                          </a:solidFill>
                          <a:latin typeface="Arial"/>
                        </a:rPr>
                        <a:t>To discover how vegetation restoration can improve ocean environments. </a:t>
                      </a:r>
                    </a:p>
                    <a:p>
                      <a:pPr marL="259083" lvl="1" indent="-129542" algn="l">
                        <a:lnSpc>
                          <a:spcPts val="1680"/>
                        </a:lnSpc>
                        <a:buAutoNum type="arabicPeriod"/>
                      </a:pPr>
                      <a:r>
                        <a:rPr lang="en-US" sz="1200">
                          <a:solidFill>
                            <a:srgbClr val="FFFFFF"/>
                          </a:solidFill>
                          <a:latin typeface="Arial"/>
                        </a:rPr>
                        <a:t>To evaluate how improving the ocean can benefit people and the environment.</a:t>
                      </a:r>
                    </a:p>
                    <a:p>
                      <a:pPr algn="l">
                        <a:lnSpc>
                          <a:spcPts val="1680"/>
                        </a:lnSpc>
                      </a:pPr>
                      <a:endParaRPr lang="en-US" sz="1200">
                        <a:solidFill>
                          <a:srgbClr val="FFFFFF"/>
                        </a:solidFill>
                        <a:latin typeface="Arial"/>
                      </a:endParaRPr>
                    </a:p>
                    <a:p>
                      <a:pPr algn="l">
                        <a:lnSpc>
                          <a:spcPts val="1680"/>
                        </a:lnSpc>
                      </a:pPr>
                      <a:endParaRPr lang="en-US" sz="1200">
                        <a:solidFill>
                          <a:srgbClr val="FFFFFF"/>
                        </a:solidFill>
                        <a:latin typeface="Arial"/>
                      </a:endParaRPr>
                    </a:p>
                    <a:p>
                      <a:pPr algn="l">
                        <a:lnSpc>
                          <a:spcPts val="1680"/>
                        </a:lnSpc>
                      </a:pPr>
                      <a:r>
                        <a:rPr lang="en-US" sz="1200">
                          <a:solidFill>
                            <a:srgbClr val="FFFFFF"/>
                          </a:solidFill>
                          <a:latin typeface="Arial"/>
                        </a:rPr>
                        <a:t>Outcomes:</a:t>
                      </a:r>
                    </a:p>
                    <a:p>
                      <a:pPr algn="l">
                        <a:lnSpc>
                          <a:spcPts val="1680"/>
                        </a:lnSpc>
                      </a:pPr>
                      <a:r>
                        <a:rPr lang="en-US" sz="1200">
                          <a:solidFill>
                            <a:srgbClr val="FFFFFF"/>
                          </a:solidFill>
                          <a:latin typeface="Arial Bold"/>
                        </a:rPr>
                        <a:t>M</a:t>
                      </a:r>
                      <a:r>
                        <a:rPr lang="en-US" sz="1200">
                          <a:solidFill>
                            <a:srgbClr val="FFFFFF"/>
                          </a:solidFill>
                          <a:latin typeface="Arial"/>
                        </a:rPr>
                        <a:t>eeting expected standard</a:t>
                      </a:r>
                    </a:p>
                    <a:p>
                      <a:pPr algn="l">
                        <a:lnSpc>
                          <a:spcPts val="1680"/>
                        </a:lnSpc>
                      </a:pPr>
                      <a:endParaRPr lang="en-US" sz="1200">
                        <a:solidFill>
                          <a:srgbClr val="FFFFFF"/>
                        </a:solidFill>
                        <a:latin typeface="Arial"/>
                      </a:endParaRPr>
                    </a:p>
                    <a:p>
                      <a:pPr algn="l">
                        <a:lnSpc>
                          <a:spcPts val="1680"/>
                        </a:lnSpc>
                      </a:pPr>
                      <a:r>
                        <a:rPr lang="en-US" sz="1200">
                          <a:solidFill>
                            <a:srgbClr val="FFFFFF"/>
                          </a:solidFill>
                          <a:latin typeface="Arial"/>
                        </a:rPr>
                        <a:t>Meeting higher standard</a:t>
                      </a:r>
                    </a:p>
                    <a:p>
                      <a:pPr algn="l">
                        <a:lnSpc>
                          <a:spcPts val="1680"/>
                        </a:lnSpc>
                      </a:pPr>
                      <a:endParaRPr lang="en-US" sz="1200">
                        <a:solidFill>
                          <a:srgbClr val="FFFFFF"/>
                        </a:solidFill>
                        <a:latin typeface="Arial"/>
                      </a:endParaRPr>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vMerge="1">
                  <a:txBody>
                    <a:bodyPr/>
                    <a:lstStyle/>
                    <a:p>
                      <a:pPr marL="259083" lvl="1" indent="-129542" algn="l">
                        <a:lnSpc>
                          <a:spcPts val="1680"/>
                        </a:lnSpc>
                        <a:buFont typeface="Arial"/>
                        <a:buChar char="•"/>
                        <a:defRPr/>
                      </a:pPr>
                      <a:r>
                        <a:rPr lang="en-US" sz="1200">
                          <a:solidFill>
                            <a:srgbClr val="FFFFFF"/>
                          </a:solidFill>
                          <a:latin typeface="Arial"/>
                        </a:rPr>
                        <a:t>PPT: Lesson 5: The sea is full of mystery. </a:t>
                      </a:r>
                      <a:endParaRPr lang="en-US" sz="1100"/>
                    </a:p>
                    <a:p>
                      <a:pPr marL="259083" lvl="1" indent="-129542" algn="l">
                        <a:lnSpc>
                          <a:spcPts val="1680"/>
                        </a:lnSpc>
                        <a:buFont typeface="Arial"/>
                        <a:buChar char="•"/>
                      </a:pPr>
                      <a:r>
                        <a:rPr lang="en-US" sz="1200">
                          <a:solidFill>
                            <a:srgbClr val="FFFFFF"/>
                          </a:solidFill>
                          <a:latin typeface="Arial"/>
                        </a:rPr>
                        <a:t>Diver thought bubble. </a:t>
                      </a:r>
                    </a:p>
                    <a:p>
                      <a:pPr marL="259083" lvl="1" indent="-129542" algn="l">
                        <a:lnSpc>
                          <a:spcPts val="1680"/>
                        </a:lnSpc>
                        <a:buFont typeface="Arial"/>
                        <a:buChar char="•"/>
                      </a:pPr>
                      <a:r>
                        <a:rPr lang="en-US" sz="1200">
                          <a:solidFill>
                            <a:srgbClr val="FFFFFF"/>
                          </a:solidFill>
                          <a:latin typeface="Arial"/>
                        </a:rPr>
                        <a:t>Seagrass restoration </a:t>
                      </a:r>
                      <a:r>
                        <a:rPr lang="en-US" sz="1200" u="sng">
                          <a:solidFill>
                            <a:srgbClr val="FFFFFF"/>
                          </a:solidFill>
                          <a:latin typeface="Arial"/>
                          <a:hlinkClick r:id="rId3" tooltip="https://www.youtube.com/watch?v=IsMtzIRFvZ0"/>
                        </a:rPr>
                        <a:t>video</a:t>
                      </a:r>
                      <a:r>
                        <a:rPr lang="en-US" sz="1200">
                          <a:solidFill>
                            <a:srgbClr val="FFFFFF"/>
                          </a:solidFill>
                          <a:latin typeface="Arial"/>
                        </a:rPr>
                        <a:t> </a:t>
                      </a:r>
                    </a:p>
                    <a:p>
                      <a:pPr marL="259083" lvl="1" indent="-129542" algn="l">
                        <a:lnSpc>
                          <a:spcPts val="1680"/>
                        </a:lnSpc>
                        <a:buFont typeface="Arial"/>
                        <a:buChar char="•"/>
                      </a:pPr>
                      <a:r>
                        <a:rPr lang="en-US" sz="1200">
                          <a:solidFill>
                            <a:srgbClr val="FFFFFF"/>
                          </a:solidFill>
                          <a:latin typeface="Arial"/>
                        </a:rPr>
                        <a:t>Oh No! the seagrass has gone mystery. </a:t>
                      </a:r>
                    </a:p>
                    <a:p>
                      <a:pPr algn="l">
                        <a:lnSpc>
                          <a:spcPts val="1680"/>
                        </a:lnSpc>
                      </a:pPr>
                      <a:endParaRPr lang="en-US" sz="1200">
                        <a:solidFill>
                          <a:srgbClr val="FFFFFF"/>
                        </a:solidFill>
                        <a:latin typeface="Arial"/>
                      </a:endParaRPr>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vMerge="1">
                  <a:txBody>
                    <a:bodyPr/>
                    <a:lstStyle/>
                    <a:p>
                      <a:pPr marL="259083" lvl="1" indent="-129542" algn="l">
                        <a:lnSpc>
                          <a:spcPts val="1680"/>
                        </a:lnSpc>
                        <a:buFont typeface="Arial"/>
                        <a:buChar char="•"/>
                        <a:defRPr/>
                      </a:pPr>
                      <a:r>
                        <a:rPr lang="en-US" sz="1200">
                          <a:solidFill>
                            <a:srgbClr val="FFFFFF"/>
                          </a:solidFill>
                          <a:latin typeface="Arial Bold"/>
                        </a:rPr>
                        <a:t>Starter: </a:t>
                      </a:r>
                      <a:r>
                        <a:rPr lang="en-US" sz="1200">
                          <a:solidFill>
                            <a:srgbClr val="FFFFFF"/>
                          </a:solidFill>
                          <a:latin typeface="Arial"/>
                        </a:rPr>
                        <a:t>Learners look at a before and after image of coral restoration. They come up with different words to describe the differences between the images.  </a:t>
                      </a:r>
                      <a:endParaRPr lang="en-US" sz="1100"/>
                    </a:p>
                    <a:p>
                      <a:pPr marL="259083" lvl="1" indent="-129542" algn="l">
                        <a:lnSpc>
                          <a:spcPts val="1680"/>
                        </a:lnSpc>
                        <a:buFont typeface="Arial"/>
                        <a:buChar char="•"/>
                      </a:pPr>
                      <a:r>
                        <a:rPr lang="en-US" sz="1200">
                          <a:solidFill>
                            <a:srgbClr val="FFFFFF"/>
                          </a:solidFill>
                          <a:latin typeface="Arial Bold"/>
                        </a:rPr>
                        <a:t>Main 1:</a:t>
                      </a:r>
                      <a:r>
                        <a:rPr lang="en-US" sz="1200">
                          <a:solidFill>
                            <a:srgbClr val="FFFFFF"/>
                          </a:solidFill>
                          <a:latin typeface="Arial"/>
                        </a:rPr>
                        <a:t> Learners watch the </a:t>
                      </a:r>
                      <a:r>
                        <a:rPr lang="en-US" sz="1200">
                          <a:solidFill>
                            <a:srgbClr val="FFFFFF"/>
                          </a:solidFill>
                          <a:latin typeface="Arial Italics"/>
                        </a:rPr>
                        <a:t>seagrass restoration video</a:t>
                      </a:r>
                      <a:r>
                        <a:rPr lang="en-US" sz="1200">
                          <a:solidFill>
                            <a:srgbClr val="FFFFFF"/>
                          </a:solidFill>
                          <a:latin typeface="Arial"/>
                        </a:rPr>
                        <a:t> and complete the thought bubble around a </a:t>
                      </a:r>
                      <a:r>
                        <a:rPr lang="en-US" sz="1200">
                          <a:solidFill>
                            <a:srgbClr val="FFFFFF"/>
                          </a:solidFill>
                          <a:latin typeface="Arial Italics"/>
                        </a:rPr>
                        <a:t>picture of a diver</a:t>
                      </a:r>
                      <a:r>
                        <a:rPr lang="en-US" sz="1200">
                          <a:solidFill>
                            <a:srgbClr val="FFFFFF"/>
                          </a:solidFill>
                          <a:latin typeface="Arial"/>
                        </a:rPr>
                        <a:t> – write a word or sentence to describe how the diver is feeling/is thinking.</a:t>
                      </a:r>
                    </a:p>
                    <a:p>
                      <a:pPr marL="259083" lvl="1" indent="-129542" algn="l">
                        <a:lnSpc>
                          <a:spcPts val="1680"/>
                        </a:lnSpc>
                        <a:buFont typeface="Arial"/>
                        <a:buChar char="•"/>
                      </a:pPr>
                      <a:r>
                        <a:rPr lang="en-US" sz="1200">
                          <a:solidFill>
                            <a:srgbClr val="FFFFFF"/>
                          </a:solidFill>
                          <a:latin typeface="Arial Bold"/>
                        </a:rPr>
                        <a:t>Main 2:</a:t>
                      </a:r>
                      <a:r>
                        <a:rPr lang="en-US" sz="1200">
                          <a:solidFill>
                            <a:srgbClr val="FFFFFF"/>
                          </a:solidFill>
                          <a:latin typeface="Arial"/>
                        </a:rPr>
                        <a:t> Work in pairs to solve the</a:t>
                      </a:r>
                      <a:r>
                        <a:rPr lang="en-US" sz="1200">
                          <a:solidFill>
                            <a:srgbClr val="FFFFFF"/>
                          </a:solidFill>
                          <a:latin typeface="Arial Italics"/>
                        </a:rPr>
                        <a:t> mystery</a:t>
                      </a:r>
                      <a:r>
                        <a:rPr lang="en-US" sz="1200">
                          <a:solidFill>
                            <a:srgbClr val="FFFFFF"/>
                          </a:solidFill>
                          <a:latin typeface="Arial"/>
                        </a:rPr>
                        <a:t> of how the sea grass has disappeared. </a:t>
                      </a:r>
                    </a:p>
                    <a:p>
                      <a:pPr marL="259083" lvl="1" indent="-129542" algn="l">
                        <a:lnSpc>
                          <a:spcPts val="1680"/>
                        </a:lnSpc>
                        <a:buFont typeface="Arial"/>
                        <a:buChar char="•"/>
                      </a:pPr>
                      <a:r>
                        <a:rPr lang="en-US" sz="1200">
                          <a:solidFill>
                            <a:srgbClr val="FFFFFF"/>
                          </a:solidFill>
                          <a:latin typeface="Arial"/>
                        </a:rPr>
                        <a:t>Use the same cards to, as a think, pair, share task, explain why sea grass is important and why we should work to restore it.</a:t>
                      </a:r>
                    </a:p>
                    <a:p>
                      <a:pPr marL="259083" lvl="1" indent="-129542" algn="l">
                        <a:lnSpc>
                          <a:spcPts val="1680"/>
                        </a:lnSpc>
                        <a:buFont typeface="Arial"/>
                        <a:buChar char="•"/>
                      </a:pPr>
                      <a:r>
                        <a:rPr lang="en-US" sz="1200">
                          <a:solidFill>
                            <a:srgbClr val="FFFFFF"/>
                          </a:solidFill>
                          <a:latin typeface="Arial Bold"/>
                        </a:rPr>
                        <a:t>Main 3:</a:t>
                      </a:r>
                      <a:r>
                        <a:rPr lang="en-US" sz="1200">
                          <a:solidFill>
                            <a:srgbClr val="FFFFFF"/>
                          </a:solidFill>
                          <a:latin typeface="Arial"/>
                        </a:rPr>
                        <a:t> Look at vegetation restoration in other parts of the world. How has it improved life for the ocean and the people along the coastline? </a:t>
                      </a:r>
                    </a:p>
                    <a:p>
                      <a:pPr marL="259083" lvl="1" indent="-129542" algn="l">
                        <a:lnSpc>
                          <a:spcPts val="1680"/>
                        </a:lnSpc>
                        <a:buFont typeface="Arial"/>
                        <a:buChar char="•"/>
                      </a:pPr>
                      <a:r>
                        <a:rPr lang="en-US" sz="1200">
                          <a:solidFill>
                            <a:srgbClr val="FFFFFF"/>
                          </a:solidFill>
                          <a:latin typeface="Arial Bold"/>
                        </a:rPr>
                        <a:t>Plenary:</a:t>
                      </a:r>
                      <a:r>
                        <a:rPr lang="en-US" sz="1200">
                          <a:solidFill>
                            <a:srgbClr val="FFFFFF"/>
                          </a:solidFill>
                          <a:latin typeface="Arial"/>
                        </a:rPr>
                        <a:t> as an exit card activity, learners provide their point of view on the following question: How has vegetation such as kelp and mangrove forest restoration improved life for the ocean and people?</a:t>
                      </a:r>
                    </a:p>
                    <a:p>
                      <a:pPr algn="l">
                        <a:lnSpc>
                          <a:spcPts val="1680"/>
                        </a:lnSpc>
                      </a:pPr>
                      <a:endParaRPr lang="en-US" sz="1200">
                        <a:solidFill>
                          <a:srgbClr val="FFFFFF"/>
                        </a:solidFill>
                        <a:latin typeface="Arial"/>
                      </a:endParaRPr>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a:txBody>
                    <a:bodyPr/>
                    <a:lstStyle/>
                    <a:p>
                      <a:pPr algn="ctr">
                        <a:lnSpc>
                          <a:spcPts val="1680"/>
                        </a:lnSpc>
                        <a:defRPr/>
                      </a:pPr>
                      <a:r>
                        <a:rPr lang="en-GB" sz="1100" b="1" noProof="0" dirty="0" err="1">
                          <a:solidFill>
                            <a:srgbClr val="FFFFFF"/>
                          </a:solidFill>
                          <a:latin typeface="Arial" panose="020B0604020202020204" pitchFamily="34" charset="0"/>
                          <a:cs typeface="Arial" panose="020B0604020202020204" pitchFamily="34" charset="0"/>
                        </a:rPr>
                        <a:t>AfL</a:t>
                      </a:r>
                      <a:endParaRPr lang="en-GB" sz="1100" b="1" noProof="0" dirty="0">
                        <a:latin typeface="Arial" panose="020B0604020202020204" pitchFamily="34" charset="0"/>
                        <a:cs typeface="Arial" panose="020B0604020202020204" pitchFamily="34" charset="0"/>
                      </a:endParaRPr>
                    </a:p>
                  </a:txBody>
                  <a:tcPr marL="190500" marR="190500" marT="190500" marB="1905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890676">
                <a:tc vMerge="1">
                  <a:txBody>
                    <a:bodyPr/>
                    <a:lstStyle/>
                    <a:p>
                      <a:pPr algn="l">
                        <a:lnSpc>
                          <a:spcPts val="1680"/>
                        </a:lnSpc>
                      </a:pPr>
                      <a:endParaRPr lang="en-GB" sz="1200" noProof="0" dirty="0">
                        <a:solidFill>
                          <a:srgbClr val="FFFFFF"/>
                        </a:solidFill>
                        <a:latin typeface="Arial"/>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a:lnSpc>
                          <a:spcPts val="1680"/>
                        </a:lnSpc>
                      </a:pPr>
                      <a:endParaRPr lang="en-GB" sz="1200" noProof="0" dirty="0">
                        <a:solidFill>
                          <a:srgbClr val="FFFFFF"/>
                        </a:solidFill>
                        <a:latin typeface="Arial"/>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a:p>
                  </a:txBody>
                  <a:tcPr/>
                </a:tc>
                <a:tc>
                  <a:txBody>
                    <a:bodyPr/>
                    <a:lstStyle/>
                    <a:p>
                      <a:pPr algn="ctr">
                        <a:lnSpc>
                          <a:spcPts val="1680"/>
                        </a:lnSpc>
                        <a:defRPr/>
                      </a:pPr>
                      <a:r>
                        <a:rPr lang="en-GB" sz="1100" noProof="0" dirty="0">
                          <a:solidFill>
                            <a:schemeClr val="bg1"/>
                          </a:solidFill>
                          <a:latin typeface="Arial" panose="020B0604020202020204" pitchFamily="34" charset="0"/>
                          <a:cs typeface="Arial" panose="020B0604020202020204" pitchFamily="34" charset="0"/>
                        </a:rPr>
                        <a:t>Class discussions on the ways in which restoration helps people and the environment. Interpretation of the card sort task. </a:t>
                      </a:r>
                    </a:p>
                  </a:txBody>
                  <a:tcPr marL="190500" marR="190500" marT="190500" marB="19050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37664162"/>
                  </a:ext>
                </a:extLst>
              </a:tr>
              <a:tr h="606497">
                <a:tc vMerge="1">
                  <a:txBody>
                    <a:bodyPr/>
                    <a:lstStyle/>
                    <a:p>
                      <a:pPr algn="l">
                        <a:lnSpc>
                          <a:spcPts val="1680"/>
                        </a:lnSpc>
                      </a:pPr>
                      <a:endParaRPr lang="en-GB" sz="1100" noProof="0" dirty="0">
                        <a:solidFill>
                          <a:srgbClr val="FFFFFF"/>
                        </a:solidFill>
                        <a:latin typeface="Arial" panose="020B0604020202020204" pitchFamily="34" charset="0"/>
                        <a:cs typeface="Arial" panose="020B0604020202020204" pitchFamily="34" charset="0"/>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a:lnSpc>
                          <a:spcPts val="1680"/>
                        </a:lnSpc>
                      </a:pPr>
                      <a:endParaRPr lang="en-GB" sz="1100" noProof="0" dirty="0">
                        <a:solidFill>
                          <a:srgbClr val="FFFFFF"/>
                        </a:solidFill>
                        <a:latin typeface="Arial" panose="020B0604020202020204" pitchFamily="34" charset="0"/>
                        <a:cs typeface="Arial" panose="020B0604020202020204" pitchFamily="34" charset="0"/>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a:p>
                  </a:txBody>
                  <a:tcPr/>
                </a:tc>
                <a:tc>
                  <a:txBody>
                    <a:bodyPr/>
                    <a:lstStyle/>
                    <a:p>
                      <a:pPr algn="ctr"/>
                      <a:r>
                        <a:rPr lang="en-GB" sz="1100" b="1" noProof="0" dirty="0">
                          <a:solidFill>
                            <a:srgbClr val="FFFFFF"/>
                          </a:solidFill>
                          <a:latin typeface="Arial" panose="020B0604020202020204" pitchFamily="34" charset="0"/>
                          <a:cs typeface="Arial" panose="020B0604020202020204" pitchFamily="34" charset="0"/>
                        </a:rPr>
                        <a:t>National Curriculum link</a:t>
                      </a:r>
                      <a:endParaRPr lang="en-GB" b="1" dirty="0"/>
                    </a:p>
                  </a:txBody>
                  <a:tcPr marL="190500" marR="190500" marT="190500" marB="1905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20241765"/>
                  </a:ext>
                </a:extLst>
              </a:tr>
              <a:tr h="543145">
                <a:tc>
                  <a:txBody>
                    <a:bodyPr/>
                    <a:lstStyle/>
                    <a:p>
                      <a:pPr algn="ctr">
                        <a:lnSpc>
                          <a:spcPts val="1680"/>
                        </a:lnSpc>
                        <a:defRPr/>
                      </a:pPr>
                      <a:r>
                        <a:rPr lang="en-GB" sz="1100" b="1" noProof="0" dirty="0">
                          <a:solidFill>
                            <a:srgbClr val="FFFFFF"/>
                          </a:solidFill>
                          <a:latin typeface="Arial" panose="020B0604020202020204" pitchFamily="34" charset="0"/>
                          <a:cs typeface="Arial" panose="020B0604020202020204" pitchFamily="34" charset="0"/>
                        </a:rPr>
                        <a:t>Key questions</a:t>
                      </a:r>
                      <a:endParaRPr lang="en-GB" sz="1100" b="1" noProof="0" dirty="0">
                        <a:latin typeface="Arial" panose="020B0604020202020204" pitchFamily="34" charset="0"/>
                        <a:cs typeface="Arial" panose="020B0604020202020204" pitchFamily="34" charset="0"/>
                      </a:endParaRPr>
                    </a:p>
                  </a:txBody>
                  <a:tcPr marL="190500" marR="190500" marT="190500" marB="1905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80"/>
                        </a:lnSpc>
                        <a:defRPr/>
                      </a:pPr>
                      <a:r>
                        <a:rPr lang="en-GB" sz="1100" b="1" noProof="0" dirty="0">
                          <a:solidFill>
                            <a:srgbClr val="FFFFFF"/>
                          </a:solidFill>
                          <a:latin typeface="Arial" panose="020B0604020202020204" pitchFamily="34" charset="0"/>
                          <a:cs typeface="Arial" panose="020B0604020202020204" pitchFamily="34" charset="0"/>
                        </a:rPr>
                        <a:t>Geographical terminology</a:t>
                      </a:r>
                      <a:endParaRPr lang="en-GB" sz="1100" b="1" noProof="0" dirty="0">
                        <a:latin typeface="Arial" panose="020B0604020202020204" pitchFamily="34" charset="0"/>
                        <a:cs typeface="Arial" panose="020B0604020202020204" pitchFamily="34" charset="0"/>
                      </a:endParaRPr>
                    </a:p>
                  </a:txBody>
                  <a:tcPr marL="190500" marR="190500" marT="190500" marB="19050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259083" lvl="1" indent="-129542" algn="l">
                        <a:lnSpc>
                          <a:spcPts val="1680"/>
                        </a:lnSpc>
                        <a:buFont typeface="Arial"/>
                        <a:buChar char="•"/>
                        <a:defRPr/>
                      </a:pPr>
                      <a:r>
                        <a:rPr lang="en-US" sz="1200">
                          <a:solidFill>
                            <a:srgbClr val="FFFFFF"/>
                          </a:solidFill>
                          <a:latin typeface="Arial Bold"/>
                        </a:rPr>
                        <a:t>Starter: </a:t>
                      </a:r>
                      <a:r>
                        <a:rPr lang="en-US" sz="1200">
                          <a:solidFill>
                            <a:srgbClr val="FFFFFF"/>
                          </a:solidFill>
                          <a:latin typeface="Arial"/>
                        </a:rPr>
                        <a:t>Learners look at a before and after image of coral restoration. They come up with different words to describe the differences between the images.  </a:t>
                      </a:r>
                      <a:endParaRPr lang="en-US" sz="1100"/>
                    </a:p>
                    <a:p>
                      <a:pPr marL="259083" lvl="1" indent="-129542" algn="l">
                        <a:lnSpc>
                          <a:spcPts val="1680"/>
                        </a:lnSpc>
                        <a:buFont typeface="Arial"/>
                        <a:buChar char="•"/>
                      </a:pPr>
                      <a:r>
                        <a:rPr lang="en-US" sz="1200">
                          <a:solidFill>
                            <a:srgbClr val="FFFFFF"/>
                          </a:solidFill>
                          <a:latin typeface="Arial Bold"/>
                        </a:rPr>
                        <a:t>Main 1:</a:t>
                      </a:r>
                      <a:r>
                        <a:rPr lang="en-US" sz="1200">
                          <a:solidFill>
                            <a:srgbClr val="FFFFFF"/>
                          </a:solidFill>
                          <a:latin typeface="Arial"/>
                        </a:rPr>
                        <a:t> Learners watch the </a:t>
                      </a:r>
                      <a:r>
                        <a:rPr lang="en-US" sz="1200">
                          <a:solidFill>
                            <a:srgbClr val="FFFFFF"/>
                          </a:solidFill>
                          <a:latin typeface="Arial Italics"/>
                        </a:rPr>
                        <a:t>seagrass restoration video</a:t>
                      </a:r>
                      <a:r>
                        <a:rPr lang="en-US" sz="1200">
                          <a:solidFill>
                            <a:srgbClr val="FFFFFF"/>
                          </a:solidFill>
                          <a:latin typeface="Arial"/>
                        </a:rPr>
                        <a:t> and complete the thought bubble around a </a:t>
                      </a:r>
                      <a:r>
                        <a:rPr lang="en-US" sz="1200">
                          <a:solidFill>
                            <a:srgbClr val="FFFFFF"/>
                          </a:solidFill>
                          <a:latin typeface="Arial Italics"/>
                        </a:rPr>
                        <a:t>picture of a diver</a:t>
                      </a:r>
                      <a:r>
                        <a:rPr lang="en-US" sz="1200">
                          <a:solidFill>
                            <a:srgbClr val="FFFFFF"/>
                          </a:solidFill>
                          <a:latin typeface="Arial"/>
                        </a:rPr>
                        <a:t> – write a word or sentence to describe how the diver is feeling/is thinking.</a:t>
                      </a:r>
                    </a:p>
                    <a:p>
                      <a:pPr marL="259083" lvl="1" indent="-129542" algn="l">
                        <a:lnSpc>
                          <a:spcPts val="1680"/>
                        </a:lnSpc>
                        <a:buFont typeface="Arial"/>
                        <a:buChar char="•"/>
                      </a:pPr>
                      <a:r>
                        <a:rPr lang="en-US" sz="1200">
                          <a:solidFill>
                            <a:srgbClr val="FFFFFF"/>
                          </a:solidFill>
                          <a:latin typeface="Arial Bold"/>
                        </a:rPr>
                        <a:t>Main 2:</a:t>
                      </a:r>
                      <a:r>
                        <a:rPr lang="en-US" sz="1200">
                          <a:solidFill>
                            <a:srgbClr val="FFFFFF"/>
                          </a:solidFill>
                          <a:latin typeface="Arial"/>
                        </a:rPr>
                        <a:t> Work in pairs to solve the</a:t>
                      </a:r>
                      <a:r>
                        <a:rPr lang="en-US" sz="1200">
                          <a:solidFill>
                            <a:srgbClr val="FFFFFF"/>
                          </a:solidFill>
                          <a:latin typeface="Arial Italics"/>
                        </a:rPr>
                        <a:t> mystery</a:t>
                      </a:r>
                      <a:r>
                        <a:rPr lang="en-US" sz="1200">
                          <a:solidFill>
                            <a:srgbClr val="FFFFFF"/>
                          </a:solidFill>
                          <a:latin typeface="Arial"/>
                        </a:rPr>
                        <a:t> of how the sea grass has disappeared. </a:t>
                      </a:r>
                    </a:p>
                    <a:p>
                      <a:pPr marL="259083" lvl="1" indent="-129542" algn="l">
                        <a:lnSpc>
                          <a:spcPts val="1680"/>
                        </a:lnSpc>
                        <a:buFont typeface="Arial"/>
                        <a:buChar char="•"/>
                      </a:pPr>
                      <a:r>
                        <a:rPr lang="en-US" sz="1200">
                          <a:solidFill>
                            <a:srgbClr val="FFFFFF"/>
                          </a:solidFill>
                          <a:latin typeface="Arial"/>
                        </a:rPr>
                        <a:t>Use the same cards to, as a think, pair, share task, explain why sea grass is important and why we should work to restore it.</a:t>
                      </a:r>
                    </a:p>
                    <a:p>
                      <a:pPr marL="259083" lvl="1" indent="-129542" algn="l">
                        <a:lnSpc>
                          <a:spcPts val="1680"/>
                        </a:lnSpc>
                        <a:buFont typeface="Arial"/>
                        <a:buChar char="•"/>
                      </a:pPr>
                      <a:r>
                        <a:rPr lang="en-US" sz="1200">
                          <a:solidFill>
                            <a:srgbClr val="FFFFFF"/>
                          </a:solidFill>
                          <a:latin typeface="Arial Bold"/>
                        </a:rPr>
                        <a:t>Main 3:</a:t>
                      </a:r>
                      <a:r>
                        <a:rPr lang="en-US" sz="1200">
                          <a:solidFill>
                            <a:srgbClr val="FFFFFF"/>
                          </a:solidFill>
                          <a:latin typeface="Arial"/>
                        </a:rPr>
                        <a:t> Look at vegetation restoration in other parts of the world. How has it improved life for the ocean and the people along the coastline? </a:t>
                      </a:r>
                    </a:p>
                    <a:p>
                      <a:pPr marL="259083" lvl="1" indent="-129542" algn="l">
                        <a:lnSpc>
                          <a:spcPts val="1680"/>
                        </a:lnSpc>
                        <a:buFont typeface="Arial"/>
                        <a:buChar char="•"/>
                      </a:pPr>
                      <a:r>
                        <a:rPr lang="en-US" sz="1200">
                          <a:solidFill>
                            <a:srgbClr val="FFFFFF"/>
                          </a:solidFill>
                          <a:latin typeface="Arial Bold"/>
                        </a:rPr>
                        <a:t>Plenary:</a:t>
                      </a:r>
                      <a:r>
                        <a:rPr lang="en-US" sz="1200">
                          <a:solidFill>
                            <a:srgbClr val="FFFFFF"/>
                          </a:solidFill>
                          <a:latin typeface="Arial"/>
                        </a:rPr>
                        <a:t> as an exit card activity, learners provide their point of view on the following question: How has vegetation such as kelp and mangrove forest restoration improved life for the ocean and people?</a:t>
                      </a:r>
                    </a:p>
                    <a:p>
                      <a:pPr algn="l">
                        <a:lnSpc>
                          <a:spcPts val="1680"/>
                        </a:lnSpc>
                      </a:pPr>
                      <a:endParaRPr lang="en-US" sz="1200">
                        <a:solidFill>
                          <a:srgbClr val="FFFFFF"/>
                        </a:solidFill>
                        <a:latin typeface="Arial"/>
                      </a:endParaRPr>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rowSpan="2">
                  <a:txBody>
                    <a:bodyPr/>
                    <a:lstStyle/>
                    <a:p>
                      <a:pPr algn="just">
                        <a:lnSpc>
                          <a:spcPts val="1680"/>
                        </a:lnSpc>
                        <a:defRPr/>
                      </a:pPr>
                      <a:r>
                        <a:rPr lang="en-GB" sz="1100" b="1" noProof="0" dirty="0">
                          <a:solidFill>
                            <a:srgbClr val="FFFFFF"/>
                          </a:solidFill>
                          <a:latin typeface="Arial" panose="020B0604020202020204" pitchFamily="34" charset="0"/>
                          <a:cs typeface="Arial" panose="020B0604020202020204" pitchFamily="34" charset="0"/>
                        </a:rPr>
                        <a:t>KS2 </a:t>
                      </a:r>
                      <a:endParaRPr lang="en-GB" sz="1100" b="1" noProof="0" dirty="0">
                        <a:latin typeface="Arial" panose="020B0604020202020204" pitchFamily="34" charset="0"/>
                        <a:cs typeface="Arial" panose="020B0604020202020204" pitchFamily="34" charset="0"/>
                      </a:endParaRPr>
                    </a:p>
                    <a:p>
                      <a:pPr algn="just">
                        <a:lnSpc>
                          <a:spcPts val="1680"/>
                        </a:lnSpc>
                      </a:pPr>
                      <a:r>
                        <a:rPr lang="en-GB" sz="1100" b="0" noProof="0" dirty="0">
                          <a:solidFill>
                            <a:schemeClr val="bg1"/>
                          </a:solidFill>
                          <a:latin typeface="Arial" panose="020B0604020202020204" pitchFamily="34" charset="0"/>
                          <a:cs typeface="Arial" panose="020B0604020202020204" pitchFamily="34" charset="0"/>
                        </a:rPr>
                        <a:t>Describe and understand key aspects of:</a:t>
                      </a:r>
                    </a:p>
                    <a:p>
                      <a:pPr algn="just">
                        <a:lnSpc>
                          <a:spcPts val="1680"/>
                        </a:lnSpc>
                      </a:pPr>
                      <a:r>
                        <a:rPr lang="en-GB" sz="1100" b="0" noProof="0" dirty="0">
                          <a:solidFill>
                            <a:schemeClr val="bg1"/>
                          </a:solidFill>
                          <a:latin typeface="Arial" panose="020B0604020202020204" pitchFamily="34" charset="0"/>
                          <a:cs typeface="Arial" panose="020B0604020202020204" pitchFamily="34" charset="0"/>
                        </a:rPr>
                        <a:t>Physical geography, including: climate zones, biomes and vegetation belts…</a:t>
                      </a:r>
                    </a:p>
                    <a:p>
                      <a:pPr algn="just">
                        <a:lnSpc>
                          <a:spcPts val="1680"/>
                        </a:lnSpc>
                      </a:pPr>
                      <a:endParaRPr lang="en-GB" sz="1100" b="1" noProof="0" dirty="0">
                        <a:latin typeface="Arial" panose="020B0604020202020204" pitchFamily="34" charset="0"/>
                        <a:cs typeface="Arial" panose="020B0604020202020204" pitchFamily="34" charset="0"/>
                      </a:endParaRPr>
                    </a:p>
                    <a:p>
                      <a:pPr algn="just">
                        <a:lnSpc>
                          <a:spcPts val="1680"/>
                        </a:lnSpc>
                      </a:pPr>
                      <a:r>
                        <a:rPr lang="en-GB" sz="1100" b="1" noProof="0" dirty="0">
                          <a:solidFill>
                            <a:srgbClr val="FFFFFF"/>
                          </a:solidFill>
                          <a:latin typeface="Arial" panose="020B0604020202020204" pitchFamily="34" charset="0"/>
                          <a:cs typeface="Arial" panose="020B0604020202020204" pitchFamily="34" charset="0"/>
                        </a:rPr>
                        <a:t>KS3</a:t>
                      </a:r>
                    </a:p>
                    <a:p>
                      <a:pPr algn="just">
                        <a:lnSpc>
                          <a:spcPts val="1680"/>
                        </a:lnSpc>
                      </a:pPr>
                      <a:r>
                        <a:rPr lang="en-GB" sz="1100" noProof="0" dirty="0">
                          <a:solidFill>
                            <a:srgbClr val="FFFFFF"/>
                          </a:solidFill>
                          <a:latin typeface="Arial" panose="020B0604020202020204" pitchFamily="34" charset="0"/>
                          <a:cs typeface="Arial" panose="020B0604020202020204" pitchFamily="34" charset="0"/>
                        </a:rPr>
                        <a:t>…how human activity relies on effective functioning of natural systems</a:t>
                      </a:r>
                      <a:endParaRPr lang="en-GB" sz="1100" noProof="0" dirty="0"/>
                    </a:p>
                  </a:txBody>
                  <a:tcPr marL="190500" marR="190500" marT="190500" marB="19050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2508354">
                <a:tc>
                  <a:txBody>
                    <a:bodyPr/>
                    <a:lstStyle/>
                    <a:p>
                      <a:pPr marL="300991" lvl="1" indent="-171450" algn="l">
                        <a:lnSpc>
                          <a:spcPts val="1680"/>
                        </a:lnSpc>
                        <a:buFont typeface="Arial" panose="020B0604020202020204" pitchFamily="34" charset="0"/>
                        <a:buChar char="•"/>
                        <a:defRPr/>
                      </a:pPr>
                      <a:r>
                        <a:rPr lang="en-GB" sz="1100" noProof="0" dirty="0">
                          <a:solidFill>
                            <a:schemeClr val="bg1"/>
                          </a:solidFill>
                          <a:latin typeface="Arial" panose="020B0604020202020204" pitchFamily="34" charset="0"/>
                          <a:cs typeface="Arial" panose="020B0604020202020204" pitchFamily="34" charset="0"/>
                        </a:rPr>
                        <a:t>What similarities / differences do you notice? </a:t>
                      </a:r>
                    </a:p>
                    <a:p>
                      <a:pPr marL="300991" lvl="1" indent="-171450" algn="l">
                        <a:lnSpc>
                          <a:spcPts val="1680"/>
                        </a:lnSpc>
                        <a:buFont typeface="Arial" panose="020B0604020202020204" pitchFamily="34" charset="0"/>
                        <a:buChar char="•"/>
                        <a:defRPr/>
                      </a:pPr>
                      <a:r>
                        <a:rPr lang="en-GB" sz="1100" noProof="0" dirty="0">
                          <a:solidFill>
                            <a:schemeClr val="bg1"/>
                          </a:solidFill>
                          <a:latin typeface="Arial" panose="020B0604020202020204" pitchFamily="34" charset="0"/>
                          <a:cs typeface="Arial" panose="020B0604020202020204" pitchFamily="34" charset="0"/>
                        </a:rPr>
                        <a:t>Why do you think seagrass is important to the plant? You? </a:t>
                      </a:r>
                    </a:p>
                    <a:p>
                      <a:pPr marL="300991" lvl="1" indent="-171450" algn="l">
                        <a:lnSpc>
                          <a:spcPts val="1680"/>
                        </a:lnSpc>
                        <a:buFont typeface="Arial" panose="020B0604020202020204" pitchFamily="34" charset="0"/>
                        <a:buChar char="•"/>
                        <a:defRPr/>
                      </a:pPr>
                      <a:r>
                        <a:rPr lang="en-GB" sz="1100" noProof="0" dirty="0">
                          <a:solidFill>
                            <a:schemeClr val="bg1"/>
                          </a:solidFill>
                          <a:latin typeface="Arial" panose="020B0604020202020204" pitchFamily="34" charset="0"/>
                          <a:cs typeface="Arial" panose="020B0604020202020204" pitchFamily="34" charset="0"/>
                        </a:rPr>
                        <a:t>What is seagrass? </a:t>
                      </a:r>
                    </a:p>
                    <a:p>
                      <a:pPr marL="300991" lvl="1" indent="-171450" algn="l">
                        <a:lnSpc>
                          <a:spcPts val="1680"/>
                        </a:lnSpc>
                        <a:buFont typeface="Arial" panose="020B0604020202020204" pitchFamily="34" charset="0"/>
                        <a:buChar char="•"/>
                        <a:defRPr/>
                      </a:pPr>
                      <a:r>
                        <a:rPr lang="en-GB" sz="1100" noProof="0" dirty="0">
                          <a:solidFill>
                            <a:schemeClr val="bg1"/>
                          </a:solidFill>
                          <a:latin typeface="Arial" panose="020B0604020202020204" pitchFamily="34" charset="0"/>
                          <a:cs typeface="Arial" panose="020B0604020202020204" pitchFamily="34" charset="0"/>
                        </a:rPr>
                        <a:t>What might happen if there were no seagrass? </a:t>
                      </a:r>
                    </a:p>
                    <a:p>
                      <a:pPr marL="300991" lvl="1" indent="-171450" algn="l">
                        <a:lnSpc>
                          <a:spcPts val="1680"/>
                        </a:lnSpc>
                        <a:buFont typeface="Arial" panose="020B0604020202020204" pitchFamily="34" charset="0"/>
                        <a:buChar char="•"/>
                        <a:defRPr/>
                      </a:pPr>
                      <a:r>
                        <a:rPr lang="en-GB" sz="1100" noProof="0" dirty="0">
                          <a:solidFill>
                            <a:schemeClr val="bg1"/>
                          </a:solidFill>
                          <a:latin typeface="Arial" panose="020B0604020202020204" pitchFamily="34" charset="0"/>
                          <a:cs typeface="Arial" panose="020B0604020202020204" pitchFamily="34" charset="0"/>
                        </a:rPr>
                        <a:t>Why is restoration so important to people and the environment? </a:t>
                      </a:r>
                    </a:p>
                    <a:p>
                      <a:pPr marL="300991" lvl="1" indent="-171450" algn="l">
                        <a:lnSpc>
                          <a:spcPts val="1680"/>
                        </a:lnSpc>
                        <a:buFont typeface="Arial" panose="020B0604020202020204" pitchFamily="34" charset="0"/>
                        <a:buChar char="•"/>
                        <a:defRPr/>
                      </a:pPr>
                      <a:r>
                        <a:rPr lang="en-GB" sz="1100" noProof="0" dirty="0">
                          <a:solidFill>
                            <a:schemeClr val="bg1"/>
                          </a:solidFill>
                          <a:latin typeface="Arial" panose="020B0604020202020204" pitchFamily="34" charset="0"/>
                          <a:cs typeface="Arial" panose="020B0604020202020204" pitchFamily="34" charset="0"/>
                        </a:rPr>
                        <a:t>If you were in charge, what environment would you restore first and why? </a:t>
                      </a:r>
                    </a:p>
                    <a:p>
                      <a:pPr marL="300991" lvl="1" indent="-171450" algn="l">
                        <a:lnSpc>
                          <a:spcPts val="1680"/>
                        </a:lnSpc>
                        <a:buFont typeface="Arial" panose="020B0604020202020204" pitchFamily="34" charset="0"/>
                        <a:buChar char="•"/>
                        <a:defRPr/>
                      </a:pPr>
                      <a:r>
                        <a:rPr lang="en-GB" sz="1100" noProof="0" dirty="0">
                          <a:solidFill>
                            <a:schemeClr val="bg1"/>
                          </a:solidFill>
                          <a:latin typeface="Arial" panose="020B0604020202020204" pitchFamily="34" charset="0"/>
                          <a:cs typeface="Arial" panose="020B0604020202020204" pitchFamily="34" charset="0"/>
                        </a:rPr>
                        <a:t>What are the different categories we could classify our thinking? </a:t>
                      </a:r>
                      <a:endParaRPr lang="en-GB" sz="1100" noProof="0" dirty="0">
                        <a:latin typeface="Arial" panose="020B0604020202020204" pitchFamily="34" charset="0"/>
                        <a:cs typeface="Arial" panose="020B0604020202020204" pitchFamily="34" charset="0"/>
                      </a:endParaRPr>
                    </a:p>
                  </a:txBody>
                  <a:tcPr marL="190500" marR="190500" marT="190500" marB="19050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59083" lvl="1" indent="-129542" algn="l">
                        <a:lnSpc>
                          <a:spcPts val="1680"/>
                        </a:lnSpc>
                        <a:buFont typeface="Arial"/>
                        <a:buChar char="•"/>
                        <a:defRPr/>
                      </a:pPr>
                      <a:r>
                        <a:rPr lang="en-GB" sz="1100" noProof="0" dirty="0">
                          <a:solidFill>
                            <a:srgbClr val="FFFFFF"/>
                          </a:solidFill>
                          <a:latin typeface="Arial" panose="020B0604020202020204" pitchFamily="34" charset="0"/>
                          <a:cs typeface="Arial" panose="020B0604020202020204" pitchFamily="34" charset="0"/>
                        </a:rPr>
                        <a:t>Restoration</a:t>
                      </a:r>
                      <a:endParaRPr lang="en-GB" sz="1100" noProof="0" dirty="0">
                        <a:latin typeface="Arial" panose="020B0604020202020204" pitchFamily="34" charset="0"/>
                        <a:cs typeface="Arial" panose="020B0604020202020204" pitchFamily="34" charset="0"/>
                      </a:endParaRPr>
                    </a:p>
                    <a:p>
                      <a:pPr marL="259083" lvl="1" indent="-129542" algn="l">
                        <a:lnSpc>
                          <a:spcPts val="1680"/>
                        </a:lnSpc>
                        <a:buFont typeface="Arial"/>
                        <a:buChar char="•"/>
                      </a:pPr>
                      <a:r>
                        <a:rPr lang="en-GB" sz="1100" noProof="0" dirty="0">
                          <a:solidFill>
                            <a:srgbClr val="FFFFFF"/>
                          </a:solidFill>
                          <a:latin typeface="Arial" panose="020B0604020202020204" pitchFamily="34" charset="0"/>
                          <a:cs typeface="Arial" panose="020B0604020202020204" pitchFamily="34" charset="0"/>
                        </a:rPr>
                        <a:t>Carbon Credits </a:t>
                      </a:r>
                    </a:p>
                    <a:p>
                      <a:pPr marL="259083" lvl="1" indent="-129542" algn="l">
                        <a:lnSpc>
                          <a:spcPts val="1680"/>
                        </a:lnSpc>
                        <a:buFont typeface="Arial"/>
                        <a:buChar char="•"/>
                      </a:pPr>
                      <a:r>
                        <a:rPr lang="en-GB" sz="1100" noProof="0" dirty="0">
                          <a:solidFill>
                            <a:srgbClr val="FFFFFF"/>
                          </a:solidFill>
                          <a:latin typeface="Arial" panose="020B0604020202020204" pitchFamily="34" charset="0"/>
                          <a:cs typeface="Arial" panose="020B0604020202020204" pitchFamily="34" charset="0"/>
                        </a:rPr>
                        <a:t>Environment</a:t>
                      </a:r>
                    </a:p>
                    <a:p>
                      <a:pPr marL="259083" lvl="1" indent="-129542" algn="l">
                        <a:lnSpc>
                          <a:spcPts val="1680"/>
                        </a:lnSpc>
                        <a:buFont typeface="Arial"/>
                        <a:buChar char="•"/>
                      </a:pPr>
                      <a:r>
                        <a:rPr lang="en-GB" sz="1100" noProof="0" dirty="0">
                          <a:solidFill>
                            <a:srgbClr val="FFFFFF"/>
                          </a:solidFill>
                          <a:latin typeface="Arial" panose="020B0604020202020204" pitchFamily="34" charset="0"/>
                          <a:cs typeface="Arial" panose="020B0604020202020204" pitchFamily="34" charset="0"/>
                        </a:rPr>
                        <a:t>Seagrass</a:t>
                      </a:r>
                    </a:p>
                    <a:p>
                      <a:pPr marL="259083" lvl="1" indent="-129542" algn="l">
                        <a:lnSpc>
                          <a:spcPts val="1680"/>
                        </a:lnSpc>
                        <a:buFont typeface="Arial"/>
                        <a:buChar char="•"/>
                      </a:pPr>
                      <a:r>
                        <a:rPr lang="en-GB" sz="1100" noProof="0" dirty="0">
                          <a:solidFill>
                            <a:srgbClr val="FFFFFF"/>
                          </a:solidFill>
                          <a:latin typeface="Arial" panose="020B0604020202020204" pitchFamily="34" charset="0"/>
                          <a:cs typeface="Arial" panose="020B0604020202020204" pitchFamily="34" charset="0"/>
                        </a:rPr>
                        <a:t>Habitat</a:t>
                      </a:r>
                    </a:p>
                    <a:p>
                      <a:pPr marL="259083" lvl="1" indent="-129542" algn="l">
                        <a:lnSpc>
                          <a:spcPts val="1680"/>
                        </a:lnSpc>
                        <a:buFont typeface="Arial"/>
                        <a:buChar char="•"/>
                      </a:pPr>
                      <a:r>
                        <a:rPr lang="en-GB" sz="1100" noProof="0" dirty="0">
                          <a:solidFill>
                            <a:srgbClr val="FFFFFF"/>
                          </a:solidFill>
                          <a:latin typeface="Arial" panose="020B0604020202020204" pitchFamily="34" charset="0"/>
                          <a:cs typeface="Arial" panose="020B0604020202020204" pitchFamily="34" charset="0"/>
                        </a:rPr>
                        <a:t>Mangroves </a:t>
                      </a:r>
                    </a:p>
                    <a:p>
                      <a:pPr marL="259083" lvl="1" indent="-129542" algn="l">
                        <a:lnSpc>
                          <a:spcPts val="1680"/>
                        </a:lnSpc>
                        <a:buFont typeface="Arial"/>
                        <a:buChar char="•"/>
                      </a:pPr>
                      <a:r>
                        <a:rPr lang="en-GB" sz="1100" noProof="0" dirty="0">
                          <a:solidFill>
                            <a:srgbClr val="FFFFFF"/>
                          </a:solidFill>
                          <a:latin typeface="Arial" panose="020B0604020202020204" pitchFamily="34" charset="0"/>
                          <a:cs typeface="Arial" panose="020B0604020202020204" pitchFamily="34" charset="0"/>
                        </a:rPr>
                        <a:t>Coral Reefs </a:t>
                      </a:r>
                    </a:p>
                    <a:p>
                      <a:pPr marL="259083" lvl="1" indent="-129542" algn="l">
                        <a:lnSpc>
                          <a:spcPts val="1680"/>
                        </a:lnSpc>
                        <a:buFont typeface="Arial"/>
                        <a:buChar char="•"/>
                      </a:pPr>
                      <a:r>
                        <a:rPr lang="en-GB" sz="1100" noProof="0" dirty="0">
                          <a:solidFill>
                            <a:srgbClr val="FFFFFF"/>
                          </a:solidFill>
                          <a:latin typeface="Arial" panose="020B0604020202020204" pitchFamily="34" charset="0"/>
                          <a:cs typeface="Arial" panose="020B0604020202020204" pitchFamily="34" charset="0"/>
                        </a:rPr>
                        <a:t>Kelp </a:t>
                      </a:r>
                      <a:endParaRPr lang="en-GB" sz="1100" noProof="0" dirty="0">
                        <a:latin typeface="Arial" panose="020B0604020202020204" pitchFamily="34" charset="0"/>
                        <a:cs typeface="Arial" panose="020B0604020202020204" pitchFamily="34" charset="0"/>
                      </a:endParaRPr>
                    </a:p>
                  </a:txBody>
                  <a:tcPr marL="190500" marR="190500" marT="190500" marB="19050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a:p>
                  </a:txBody>
                  <a:tcPr/>
                </a:tc>
                <a:tc vMerge="1">
                  <a:txBody>
                    <a:bodyPr/>
                    <a:lstStyle/>
                    <a:p>
                      <a:pPr algn="ctr">
                        <a:lnSpc>
                          <a:spcPts val="1680"/>
                        </a:lnSpc>
                        <a:defRPr/>
                      </a:pPr>
                      <a:endParaRPr lang="en-GB" sz="1100" noProof="0" dirty="0">
                        <a:solidFill>
                          <a:schemeClr val="bg1"/>
                        </a:solidFill>
                        <a:latin typeface="Arial" panose="020B0604020202020204" pitchFamily="34" charset="0"/>
                        <a:cs typeface="Arial" panose="020B0604020202020204" pitchFamily="34" charset="0"/>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45322020"/>
                  </a:ext>
                </a:extLst>
              </a:tr>
            </a:tbl>
          </a:graphicData>
        </a:graphic>
      </p:graphicFrame>
      <p:sp>
        <p:nvSpPr>
          <p:cNvPr id="8" name="Freeform 3">
            <a:extLst>
              <a:ext uri="{FF2B5EF4-FFF2-40B4-BE49-F238E27FC236}">
                <a16:creationId xmlns:a16="http://schemas.microsoft.com/office/drawing/2014/main" id="{2514C5FB-1B6E-215C-7BA7-CF51B7427CAF}"/>
              </a:ext>
            </a:extLst>
          </p:cNvPr>
          <p:cNvSpPr/>
          <p:nvPr/>
        </p:nvSpPr>
        <p:spPr>
          <a:xfrm>
            <a:off x="206229" y="223208"/>
            <a:ext cx="2308371" cy="1121619"/>
          </a:xfrm>
          <a:custGeom>
            <a:avLst/>
            <a:gdLst/>
            <a:ahLst/>
            <a:cxnLst/>
            <a:rect l="l" t="t" r="r" b="b"/>
            <a:pathLst>
              <a:path w="2959807" h="1478338">
                <a:moveTo>
                  <a:pt x="0" y="0"/>
                </a:moveTo>
                <a:lnTo>
                  <a:pt x="2959807" y="0"/>
                </a:lnTo>
                <a:lnTo>
                  <a:pt x="2959807" y="1478338"/>
                </a:lnTo>
                <a:lnTo>
                  <a:pt x="0" y="1478338"/>
                </a:lnTo>
                <a:lnTo>
                  <a:pt x="0" y="0"/>
                </a:lnTo>
                <a:close/>
              </a:path>
            </a:pathLst>
          </a:custGeom>
          <a:blipFill>
            <a:blip r:embed="rId5"/>
            <a:stretch>
              <a:fillRect/>
            </a:stretch>
          </a:blipFill>
        </p:spPr>
        <p:txBody>
          <a:bodyPr/>
          <a:lstStyle/>
          <a:p>
            <a:endParaRPr lang="en-GB"/>
          </a:p>
        </p:txBody>
      </p:sp>
      <p:sp>
        <p:nvSpPr>
          <p:cNvPr id="9" name="Freeform 4">
            <a:extLst>
              <a:ext uri="{FF2B5EF4-FFF2-40B4-BE49-F238E27FC236}">
                <a16:creationId xmlns:a16="http://schemas.microsoft.com/office/drawing/2014/main" id="{B58065BE-AF43-0C07-E4E8-53A29A55B7C8}"/>
              </a:ext>
            </a:extLst>
          </p:cNvPr>
          <p:cNvSpPr/>
          <p:nvPr/>
        </p:nvSpPr>
        <p:spPr>
          <a:xfrm>
            <a:off x="16388473" y="240631"/>
            <a:ext cx="1670927" cy="1092869"/>
          </a:xfrm>
          <a:custGeom>
            <a:avLst/>
            <a:gdLst/>
            <a:ahLst/>
            <a:cxnLst/>
            <a:rect l="l" t="t" r="r" b="b"/>
            <a:pathLst>
              <a:path w="2183992" h="1478338">
                <a:moveTo>
                  <a:pt x="0" y="0"/>
                </a:moveTo>
                <a:lnTo>
                  <a:pt x="2183992" y="0"/>
                </a:lnTo>
                <a:lnTo>
                  <a:pt x="2183992" y="1478338"/>
                </a:lnTo>
                <a:lnTo>
                  <a:pt x="0" y="1478338"/>
                </a:lnTo>
                <a:lnTo>
                  <a:pt x="0" y="0"/>
                </a:lnTo>
                <a:close/>
              </a:path>
            </a:pathLst>
          </a:custGeom>
          <a:blipFill>
            <a:blip r:embed="rId6"/>
            <a:stretch>
              <a:fillRect b="-4708"/>
            </a:stretch>
          </a:blipFill>
        </p:spPr>
        <p:txBody>
          <a:bodyPr/>
          <a:lstStyle/>
          <a:p>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32D59"/>
        </a:solidFill>
        <a:effectLst/>
      </p:bgPr>
    </p:bg>
    <p:spTree>
      <p:nvGrpSpPr>
        <p:cNvPr id="1" name=""/>
        <p:cNvGrpSpPr/>
        <p:nvPr/>
      </p:nvGrpSpPr>
      <p:grpSpPr>
        <a:xfrm>
          <a:off x="0" y="0"/>
          <a:ext cx="0" cy="0"/>
          <a:chOff x="0" y="0"/>
          <a:chExt cx="0" cy="0"/>
        </a:xfrm>
      </p:grpSpPr>
      <p:sp>
        <p:nvSpPr>
          <p:cNvPr id="4" name="TextBox 4"/>
          <p:cNvSpPr txBox="1"/>
          <p:nvPr/>
        </p:nvSpPr>
        <p:spPr>
          <a:xfrm>
            <a:off x="4837752" y="997959"/>
            <a:ext cx="8612494" cy="335541"/>
          </a:xfrm>
          <a:prstGeom prst="rect">
            <a:avLst/>
          </a:prstGeom>
        </p:spPr>
        <p:txBody>
          <a:bodyPr wrap="square" lIns="0" tIns="0" rIns="0" bIns="0" rtlCol="0" anchor="t">
            <a:spAutoFit/>
          </a:bodyPr>
          <a:lstStyle/>
          <a:p>
            <a:pPr algn="l">
              <a:lnSpc>
                <a:spcPts val="2800"/>
              </a:lnSpc>
            </a:pPr>
            <a:r>
              <a:rPr lang="en-US" sz="2000" dirty="0">
                <a:solidFill>
                  <a:srgbClr val="FFFFFF"/>
                </a:solidFill>
                <a:latin typeface="Open Sans Bold"/>
              </a:rPr>
              <a:t>Lessons 6, 7 &amp; 8: </a:t>
            </a:r>
            <a:r>
              <a:rPr lang="en-US" sz="2000" dirty="0">
                <a:solidFill>
                  <a:srgbClr val="FFFFFF"/>
                </a:solidFill>
                <a:latin typeface="Open Sans"/>
              </a:rPr>
              <a:t>Local actions, global impact: advocate for our oceans </a:t>
            </a:r>
          </a:p>
        </p:txBody>
      </p:sp>
      <p:sp>
        <p:nvSpPr>
          <p:cNvPr id="5" name="TextBox 5"/>
          <p:cNvSpPr txBox="1"/>
          <p:nvPr/>
        </p:nvSpPr>
        <p:spPr>
          <a:xfrm>
            <a:off x="6551632" y="223208"/>
            <a:ext cx="5184735" cy="679450"/>
          </a:xfrm>
          <a:prstGeom prst="rect">
            <a:avLst/>
          </a:prstGeom>
        </p:spPr>
        <p:txBody>
          <a:bodyPr wrap="square" lIns="0" tIns="0" rIns="0" bIns="0" rtlCol="0" anchor="t">
            <a:spAutoFit/>
          </a:bodyPr>
          <a:lstStyle/>
          <a:p>
            <a:pPr algn="ctr">
              <a:lnSpc>
                <a:spcPts val="5599"/>
              </a:lnSpc>
            </a:pPr>
            <a:r>
              <a:rPr lang="en-US" sz="3500" dirty="0">
                <a:solidFill>
                  <a:srgbClr val="FFFFFF"/>
                </a:solidFill>
                <a:latin typeface="Open Sans Bold"/>
              </a:rPr>
              <a:t>I CAN SEE THE SEA!</a:t>
            </a:r>
          </a:p>
        </p:txBody>
      </p:sp>
      <p:graphicFrame>
        <p:nvGraphicFramePr>
          <p:cNvPr id="7" name="Table 7"/>
          <p:cNvGraphicFramePr>
            <a:graphicFrameLocks noGrp="1"/>
          </p:cNvGraphicFramePr>
          <p:nvPr>
            <p:extLst>
              <p:ext uri="{D42A27DB-BD31-4B8C-83A1-F6EECF244321}">
                <p14:modId xmlns:p14="http://schemas.microsoft.com/office/powerpoint/2010/main" val="1474828277"/>
              </p:ext>
            </p:extLst>
          </p:nvPr>
        </p:nvGraphicFramePr>
        <p:xfrm>
          <a:off x="206229" y="1459483"/>
          <a:ext cx="17853171" cy="8705978"/>
        </p:xfrm>
        <a:graphic>
          <a:graphicData uri="http://schemas.openxmlformats.org/drawingml/2006/table">
            <a:tbl>
              <a:tblPr/>
              <a:tblGrid>
                <a:gridCol w="5508771">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5410200">
                  <a:extLst>
                    <a:ext uri="{9D8B030D-6E8A-4147-A177-3AD203B41FA5}">
                      <a16:colId xmlns:a16="http://schemas.microsoft.com/office/drawing/2014/main" val="20002"/>
                    </a:ext>
                  </a:extLst>
                </a:gridCol>
                <a:gridCol w="5334000">
                  <a:extLst>
                    <a:ext uri="{9D8B030D-6E8A-4147-A177-3AD203B41FA5}">
                      <a16:colId xmlns:a16="http://schemas.microsoft.com/office/drawing/2014/main" val="20003"/>
                    </a:ext>
                  </a:extLst>
                </a:gridCol>
              </a:tblGrid>
              <a:tr h="529101">
                <a:tc>
                  <a:txBody>
                    <a:bodyPr/>
                    <a:lstStyle/>
                    <a:p>
                      <a:pPr algn="ctr">
                        <a:lnSpc>
                          <a:spcPts val="1680"/>
                        </a:lnSpc>
                        <a:defRPr/>
                      </a:pPr>
                      <a:r>
                        <a:rPr lang="en-GB" sz="1100" b="1" noProof="0" dirty="0">
                          <a:solidFill>
                            <a:srgbClr val="FFFFFF"/>
                          </a:solidFill>
                          <a:latin typeface="Arial" panose="020B0604020202020204" pitchFamily="34" charset="0"/>
                          <a:cs typeface="Arial" panose="020B0604020202020204" pitchFamily="34" charset="0"/>
                        </a:rPr>
                        <a:t>Learning goals &amp; outcomes</a:t>
                      </a:r>
                      <a:endParaRPr lang="en-GB" sz="1100" b="1" noProof="0"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80"/>
                        </a:lnSpc>
                        <a:defRPr/>
                      </a:pPr>
                      <a:r>
                        <a:rPr lang="en-GB" sz="1100" b="1" noProof="0" dirty="0">
                          <a:solidFill>
                            <a:srgbClr val="FFFFFF"/>
                          </a:solidFill>
                          <a:latin typeface="Arial" panose="020B0604020202020204" pitchFamily="34" charset="0"/>
                          <a:cs typeface="Arial" panose="020B0604020202020204" pitchFamily="34" charset="0"/>
                        </a:rPr>
                        <a:t>Resources</a:t>
                      </a:r>
                      <a:endParaRPr lang="en-GB" sz="1100" b="1" noProof="0"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80"/>
                        </a:lnSpc>
                        <a:defRPr/>
                      </a:pPr>
                      <a:r>
                        <a:rPr lang="en-GB" sz="1100" b="1" noProof="0" dirty="0">
                          <a:solidFill>
                            <a:srgbClr val="FFFFFF"/>
                          </a:solidFill>
                          <a:latin typeface="Arial" panose="020B0604020202020204" pitchFamily="34" charset="0"/>
                          <a:cs typeface="Arial" panose="020B0604020202020204" pitchFamily="34" charset="0"/>
                        </a:rPr>
                        <a:t>Suggested learning activities</a:t>
                      </a:r>
                      <a:endParaRPr lang="en-GB" sz="1100" b="1" noProof="0"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80"/>
                        </a:lnSpc>
                        <a:defRPr/>
                      </a:pPr>
                      <a:r>
                        <a:rPr lang="en-GB" sz="1100" b="1" noProof="0" dirty="0">
                          <a:solidFill>
                            <a:srgbClr val="FFFFFF"/>
                          </a:solidFill>
                          <a:latin typeface="Arial" panose="020B0604020202020204" pitchFamily="34" charset="0"/>
                          <a:cs typeface="Arial" panose="020B0604020202020204" pitchFamily="34" charset="0"/>
                        </a:rPr>
                        <a:t>SMSC</a:t>
                      </a:r>
                      <a:endParaRPr lang="en-GB" sz="1100" b="1" noProof="0"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311686">
                <a:tc rowSpan="4">
                  <a:txBody>
                    <a:bodyPr/>
                    <a:lstStyle/>
                    <a:p>
                      <a:pPr algn="l">
                        <a:lnSpc>
                          <a:spcPts val="1680"/>
                        </a:lnSpc>
                        <a:defRPr/>
                      </a:pPr>
                      <a:r>
                        <a:rPr lang="en-GB" sz="1100" b="1" noProof="0" dirty="0">
                          <a:solidFill>
                            <a:srgbClr val="FFFFFF"/>
                          </a:solidFill>
                          <a:latin typeface="Arial" panose="020B0604020202020204" pitchFamily="34" charset="0"/>
                          <a:cs typeface="Arial" panose="020B0604020202020204" pitchFamily="34" charset="0"/>
                        </a:rPr>
                        <a:t>Goals:</a:t>
                      </a:r>
                      <a:endParaRPr lang="en-GB" sz="1100" b="1" noProof="0" dirty="0">
                        <a:latin typeface="Arial" panose="020B0604020202020204" pitchFamily="34" charset="0"/>
                        <a:cs typeface="Arial" panose="020B0604020202020204" pitchFamily="34" charset="0"/>
                      </a:endParaRPr>
                    </a:p>
                    <a:p>
                      <a:pPr marL="259083" lvl="1" indent="-129542" algn="l">
                        <a:lnSpc>
                          <a:spcPts val="1680"/>
                        </a:lnSpc>
                        <a:buAutoNum type="arabicPeriod"/>
                      </a:pPr>
                      <a:r>
                        <a:rPr lang="en-GB" sz="1100" noProof="0" dirty="0">
                          <a:solidFill>
                            <a:srgbClr val="FFFFFF"/>
                          </a:solidFill>
                          <a:latin typeface="Arial" panose="020B0604020202020204" pitchFamily="34" charset="0"/>
                          <a:cs typeface="Arial" panose="020B0604020202020204" pitchFamily="34" charset="0"/>
                        </a:rPr>
                        <a:t> To understand the role international organisations and governments can work together for change. </a:t>
                      </a:r>
                    </a:p>
                    <a:p>
                      <a:pPr marL="259083" lvl="1" indent="-129542" algn="l">
                        <a:lnSpc>
                          <a:spcPts val="1680"/>
                        </a:lnSpc>
                        <a:buAutoNum type="arabicPeriod"/>
                      </a:pPr>
                      <a:r>
                        <a:rPr lang="en-GB" sz="1100" noProof="0" dirty="0">
                          <a:solidFill>
                            <a:srgbClr val="FFFFFF"/>
                          </a:solidFill>
                          <a:latin typeface="Arial" panose="020B0604020202020204" pitchFamily="34" charset="0"/>
                          <a:cs typeface="Arial" panose="020B0604020202020204" pitchFamily="34" charset="0"/>
                        </a:rPr>
                        <a:t>To consider why international decisions and agreements can be challenging. </a:t>
                      </a:r>
                    </a:p>
                    <a:p>
                      <a:pPr marL="259083" lvl="1" indent="-129542" algn="l">
                        <a:lnSpc>
                          <a:spcPts val="1680"/>
                        </a:lnSpc>
                        <a:buAutoNum type="arabicPeriod"/>
                      </a:pPr>
                      <a:r>
                        <a:rPr lang="en-GB" sz="1100" noProof="0" dirty="0">
                          <a:solidFill>
                            <a:srgbClr val="FFFFFF"/>
                          </a:solidFill>
                          <a:latin typeface="Arial" panose="020B0604020202020204" pitchFamily="34" charset="0"/>
                          <a:cs typeface="Arial" panose="020B0604020202020204" pitchFamily="34" charset="0"/>
                        </a:rPr>
                        <a:t> To think about how individuals can help conserve the oceans. </a:t>
                      </a:r>
                    </a:p>
                    <a:p>
                      <a:pPr marL="259083" lvl="1" indent="-129542" algn="l">
                        <a:lnSpc>
                          <a:spcPts val="1680"/>
                        </a:lnSpc>
                        <a:buAutoNum type="arabicPeriod"/>
                      </a:pPr>
                      <a:r>
                        <a:rPr lang="en-GB" sz="1100" noProof="0" dirty="0">
                          <a:solidFill>
                            <a:srgbClr val="FFFFFF"/>
                          </a:solidFill>
                          <a:latin typeface="Arial" panose="020B0604020202020204" pitchFamily="34" charset="0"/>
                          <a:cs typeface="Arial" panose="020B0604020202020204" pitchFamily="34" charset="0"/>
                        </a:rPr>
                        <a:t> To create a campaign to help people understand how they could help conserve the oceans. </a:t>
                      </a:r>
                    </a:p>
                    <a:p>
                      <a:pPr marL="129541" lvl="1" indent="0" algn="l">
                        <a:lnSpc>
                          <a:spcPts val="1680"/>
                        </a:lnSpc>
                        <a:buNone/>
                      </a:pPr>
                      <a:endParaRPr lang="en-GB" sz="1100" noProof="0" dirty="0">
                        <a:solidFill>
                          <a:srgbClr val="FFFFFF"/>
                        </a:solidFill>
                        <a:latin typeface="Arial" panose="020B0604020202020204" pitchFamily="34" charset="0"/>
                        <a:cs typeface="Arial" panose="020B0604020202020204" pitchFamily="34" charset="0"/>
                      </a:endParaRPr>
                    </a:p>
                    <a:p>
                      <a:pPr algn="l">
                        <a:lnSpc>
                          <a:spcPts val="1680"/>
                        </a:lnSpc>
                      </a:pPr>
                      <a:r>
                        <a:rPr lang="en-GB" sz="1100" b="1" noProof="0" dirty="0">
                          <a:solidFill>
                            <a:srgbClr val="FFFFFF"/>
                          </a:solidFill>
                          <a:latin typeface="Arial" panose="020B0604020202020204" pitchFamily="34" charset="0"/>
                          <a:cs typeface="Arial" panose="020B0604020202020204" pitchFamily="34" charset="0"/>
                        </a:rPr>
                        <a:t>Outcomes:</a:t>
                      </a: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Greater Depth:</a:t>
                      </a:r>
                      <a:r>
                        <a:rPr lang="en-GB" sz="1100" b="0" u="none" noProof="0" dirty="0">
                          <a:solidFill>
                            <a:srgbClr val="FFFFFF"/>
                          </a:solidFill>
                          <a:latin typeface="Arial" panose="020B0604020202020204" pitchFamily="34" charset="0"/>
                          <a:cs typeface="Arial" panose="020B0604020202020204" pitchFamily="34" charset="0"/>
                        </a:rPr>
                        <a:t> </a:t>
                      </a:r>
                      <a:r>
                        <a:rPr lang="en-GB" sz="1100" b="0" noProof="0" dirty="0">
                          <a:solidFill>
                            <a:srgbClr val="FFFFFF"/>
                          </a:solidFill>
                          <a:latin typeface="Arial" panose="020B0604020202020204" pitchFamily="34" charset="0"/>
                          <a:cs typeface="Arial" panose="020B0604020202020204" pitchFamily="34" charset="0"/>
                        </a:rPr>
                        <a:t>pupils will be able to look at how people can collaborate on several levels.  They will be able to extract key points from a range of resources to support a factually well written presentation. They will be able to formulate clear questions to those who may have a different opinion to their own and devise ways to work collaboratively. They will be able to clearly present their own ideas. </a:t>
                      </a: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Expected Level:</a:t>
                      </a:r>
                      <a:r>
                        <a:rPr lang="en-GB" sz="1100" b="0" u="none" noProof="0" dirty="0">
                          <a:solidFill>
                            <a:srgbClr val="FFFFFF"/>
                          </a:solidFill>
                          <a:latin typeface="Arial" panose="020B0604020202020204" pitchFamily="34" charset="0"/>
                          <a:cs typeface="Arial" panose="020B0604020202020204" pitchFamily="34" charset="0"/>
                        </a:rPr>
                        <a:t> </a:t>
                      </a:r>
                      <a:r>
                        <a:rPr lang="en-GB" sz="1100" b="0" noProof="0" dirty="0">
                          <a:solidFill>
                            <a:srgbClr val="FFFFFF"/>
                          </a:solidFill>
                          <a:latin typeface="Arial" panose="020B0604020202020204" pitchFamily="34" charset="0"/>
                          <a:cs typeface="Arial" panose="020B0604020202020204" pitchFamily="34" charset="0"/>
                        </a:rPr>
                        <a:t>pupils will be able to see how countries can work collaboratively. They will be able to formulate a well-researched piece of writing using several resources. They will also be able to pose questions to those who may have a different opinion to their own. They will be able to present their own ideas. </a:t>
                      </a:r>
                      <a:endParaRPr lang="en-GB" sz="1100" b="1" noProof="0" dirty="0">
                        <a:solidFill>
                          <a:srgbClr val="FFFFFF"/>
                        </a:solidFill>
                        <a:latin typeface="Arial" panose="020B0604020202020204" pitchFamily="34" charset="0"/>
                        <a:cs typeface="Arial" panose="020B0604020202020204" pitchFamily="34" charset="0"/>
                      </a:endParaRP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Working Towards:</a:t>
                      </a:r>
                      <a:r>
                        <a:rPr lang="en-GB" sz="1100" b="0" u="none" noProof="0" dirty="0">
                          <a:solidFill>
                            <a:srgbClr val="FFFFFF"/>
                          </a:solidFill>
                          <a:latin typeface="Arial" panose="020B0604020202020204" pitchFamily="34" charset="0"/>
                          <a:cs typeface="Arial" panose="020B0604020202020204" pitchFamily="34" charset="0"/>
                        </a:rPr>
                        <a:t> </a:t>
                      </a:r>
                      <a:r>
                        <a:rPr lang="en-GB" sz="1100" b="0" noProof="0" dirty="0">
                          <a:solidFill>
                            <a:srgbClr val="FFFFFF"/>
                          </a:solidFill>
                          <a:latin typeface="Arial" panose="020B0604020202020204" pitchFamily="34" charset="0"/>
                          <a:cs typeface="Arial" panose="020B0604020202020204" pitchFamily="34" charset="0"/>
                        </a:rPr>
                        <a:t>pupils make some connections between places. They can present an argument based on some resources. They will be able to formulate some questions. They will be able to present an idea.   </a:t>
                      </a: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Support:</a:t>
                      </a:r>
                      <a:r>
                        <a:rPr lang="en-GB" sz="1100" b="1" noProof="0" dirty="0">
                          <a:solidFill>
                            <a:srgbClr val="FFFFFF"/>
                          </a:solidFill>
                          <a:latin typeface="Arial" panose="020B0604020202020204" pitchFamily="34" charset="0"/>
                          <a:cs typeface="Arial" panose="020B0604020202020204" pitchFamily="34" charset="0"/>
                        </a:rPr>
                        <a:t> </a:t>
                      </a:r>
                      <a:r>
                        <a:rPr lang="en-GB" sz="1100" b="0" noProof="0" dirty="0">
                          <a:solidFill>
                            <a:srgbClr val="FFFFFF"/>
                          </a:solidFill>
                          <a:latin typeface="Arial" panose="020B0604020202020204" pitchFamily="34" charset="0"/>
                          <a:cs typeface="Arial" panose="020B0604020202020204" pitchFamily="34" charset="0"/>
                        </a:rPr>
                        <a:t>pupils will be able to identify some methods in which people can work together. They can present their ideas, but they may be factually limited or incorrect. </a:t>
                      </a: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rowSpan="4">
                  <a:txBody>
                    <a:bodyPr/>
                    <a:lstStyle/>
                    <a:p>
                      <a:pPr marL="259083" lvl="1" indent="-129542" algn="l">
                        <a:lnSpc>
                          <a:spcPts val="1680"/>
                        </a:lnSpc>
                        <a:buFont typeface="Arial"/>
                        <a:buChar char="•"/>
                        <a:defRPr/>
                      </a:pPr>
                      <a:r>
                        <a:rPr lang="en-GB" sz="1100" u="none" noProof="0" dirty="0">
                          <a:solidFill>
                            <a:schemeClr val="bg1"/>
                          </a:solidFill>
                          <a:latin typeface="Arial" panose="020B0604020202020204" pitchFamily="34" charset="0"/>
                          <a:cs typeface="Arial" panose="020B0604020202020204" pitchFamily="34" charset="0"/>
                        </a:rPr>
                        <a:t>PPT: Lessons 6,7&amp;8: Local Actions, Global Impact: Advocate for Our Oceans. </a:t>
                      </a:r>
                    </a:p>
                    <a:p>
                      <a:pPr marL="259083" lvl="1" indent="-129542" algn="l">
                        <a:lnSpc>
                          <a:spcPts val="1680"/>
                        </a:lnSpc>
                        <a:buFont typeface="Arial"/>
                        <a:buChar char="•"/>
                      </a:pPr>
                      <a:r>
                        <a:rPr lang="en-GB" sz="1100" u="none" noProof="0" dirty="0">
                          <a:solidFill>
                            <a:schemeClr val="bg1"/>
                          </a:solidFill>
                          <a:latin typeface="Arial" panose="020B0604020202020204" pitchFamily="34" charset="0"/>
                          <a:cs typeface="Arial" panose="020B0604020202020204" pitchFamily="34" charset="0"/>
                        </a:rPr>
                        <a:t>Country fact sheet.</a:t>
                      </a:r>
                      <a:endParaRPr lang="en-GB" sz="1100" u="none" noProof="0" dirty="0">
                        <a:solidFill>
                          <a:schemeClr val="bg1"/>
                        </a:solidFill>
                        <a:latin typeface="Arial" panose="020B0604020202020204" pitchFamily="34" charset="0"/>
                        <a:cs typeface="Arial" panose="020B0604020202020204" pitchFamily="34" charset="0"/>
                        <a:hlinkClick r:id="rId3" tooltip="https://www.youtube.com/watch?v=NSW0OonwSLM">
                          <a:extLst>
                            <a:ext uri="{A12FA001-AC4F-418D-AE19-62706E023703}">
                              <ahyp:hlinkClr xmlns:ahyp="http://schemas.microsoft.com/office/drawing/2018/hyperlinkcolor" val="tx"/>
                            </a:ext>
                          </a:extLst>
                        </a:hlinkClick>
                      </a:endParaRPr>
                    </a:p>
                    <a:p>
                      <a:pPr marL="259083" lvl="1" indent="-129542" algn="l">
                        <a:lnSpc>
                          <a:spcPts val="1680"/>
                        </a:lnSpc>
                        <a:buFont typeface="Arial"/>
                        <a:buChar char="•"/>
                      </a:pPr>
                      <a:r>
                        <a:rPr lang="en-GB" sz="1100" noProof="0" dirty="0">
                          <a:solidFill>
                            <a:schemeClr val="bg1"/>
                          </a:solidFill>
                          <a:latin typeface="Arial" panose="020B0604020202020204" pitchFamily="34" charset="0"/>
                          <a:cs typeface="Arial" panose="020B0604020202020204" pitchFamily="34" charset="0"/>
                        </a:rPr>
                        <a:t>Atlases  </a:t>
                      </a:r>
                    </a:p>
                    <a:p>
                      <a:pPr marL="259083" lvl="1" indent="-129542" algn="l">
                        <a:lnSpc>
                          <a:spcPts val="1680"/>
                        </a:lnSpc>
                        <a:buFont typeface="Arial"/>
                        <a:buChar char="•"/>
                      </a:pPr>
                      <a:r>
                        <a:rPr lang="en-GB" sz="1100" u="sng" noProof="0" dirty="0">
                          <a:solidFill>
                            <a:schemeClr val="bg1"/>
                          </a:solidFill>
                          <a:latin typeface="Arial" panose="020B0604020202020204" pitchFamily="34" charset="0"/>
                          <a:cs typeface="Arial" panose="020B0604020202020204" pitchFamily="34" charset="0"/>
                          <a:hlinkClick r:id="rId3" tooltip="https://www.youtube.com/watch?v=NSW0OonwSLM">
                            <a:extLst>
                              <a:ext uri="{A12FA001-AC4F-418D-AE19-62706E023703}">
                                <ahyp:hlinkClr xmlns:ahyp="http://schemas.microsoft.com/office/drawing/2018/hyperlinkcolor" val="tx"/>
                              </a:ext>
                            </a:extLst>
                          </a:hlinkClick>
                        </a:rPr>
                        <a:t>UN video</a:t>
                      </a:r>
                    </a:p>
                    <a:p>
                      <a:pPr marL="259083" lvl="1" indent="-129542" algn="l">
                        <a:lnSpc>
                          <a:spcPts val="1680"/>
                        </a:lnSpc>
                        <a:buFont typeface="Arial"/>
                        <a:buChar char="•"/>
                      </a:pPr>
                      <a:r>
                        <a:rPr lang="en-GB" sz="1100" u="sng" noProof="0" dirty="0">
                          <a:solidFill>
                            <a:schemeClr val="bg1"/>
                          </a:solidFill>
                          <a:latin typeface="Arial" panose="020B0604020202020204" pitchFamily="34" charset="0"/>
                          <a:cs typeface="Arial" panose="020B0604020202020204" pitchFamily="34" charset="0"/>
                          <a:hlinkClick r:id="rId3" tooltip="https://www.youtube.com/watch?v=NSW0OonwSLM">
                            <a:extLst>
                              <a:ext uri="{A12FA001-AC4F-418D-AE19-62706E023703}">
                                <ahyp:hlinkClr xmlns:ahyp="http://schemas.microsoft.com/office/drawing/2018/hyperlinkcolor" val="tx"/>
                              </a:ext>
                            </a:extLst>
                          </a:hlinkClick>
                        </a:rPr>
                        <a:t>Oluwaseyi Meojoh campaign video </a:t>
                      </a:r>
                    </a:p>
                    <a:p>
                      <a:pPr marL="259083" lvl="1" indent="-129542" algn="l">
                        <a:lnSpc>
                          <a:spcPts val="1680"/>
                        </a:lnSpc>
                        <a:buFont typeface="Arial"/>
                        <a:buChar char="•"/>
                      </a:pPr>
                      <a:r>
                        <a:rPr lang="en-GB" sz="1100" u="sng" noProof="0" dirty="0">
                          <a:solidFill>
                            <a:schemeClr val="bg1"/>
                          </a:solidFill>
                          <a:latin typeface="Arial" panose="020B0604020202020204" pitchFamily="34" charset="0"/>
                          <a:cs typeface="Arial" panose="020B0604020202020204" pitchFamily="34" charset="0"/>
                          <a:hlinkClick r:id="rId4" tooltip="https://www.youtube.com/watch?v=8A3p98Zn4hk">
                            <a:extLst>
                              <a:ext uri="{A12FA001-AC4F-418D-AE19-62706E023703}">
                                <ahyp:hlinkClr xmlns:ahyp="http://schemas.microsoft.com/office/drawing/2018/hyperlinkcolor" val="tx"/>
                              </a:ext>
                            </a:extLst>
                          </a:hlinkClick>
                        </a:rPr>
                        <a:t>Finlay Pringle video</a:t>
                      </a: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rowSpan="6">
                  <a:txBody>
                    <a:bodyPr/>
                    <a:lstStyle/>
                    <a:p>
                      <a:pPr algn="l">
                        <a:lnSpc>
                          <a:spcPts val="1680"/>
                        </a:lnSpc>
                        <a:defRPr/>
                      </a:pPr>
                      <a:r>
                        <a:rPr lang="en-GB" sz="1100" b="1" u="sng" noProof="0" dirty="0">
                          <a:solidFill>
                            <a:srgbClr val="FFFFFF"/>
                          </a:solidFill>
                          <a:latin typeface="Arial" panose="020B0604020202020204" pitchFamily="34" charset="0"/>
                          <a:cs typeface="Arial" panose="020B0604020202020204" pitchFamily="34" charset="0"/>
                        </a:rPr>
                        <a:t>Lessons 6 &amp; 7</a:t>
                      </a:r>
                      <a:endParaRPr lang="en-GB" sz="1100" b="1" noProof="0" dirty="0">
                        <a:latin typeface="Arial" panose="020B0604020202020204" pitchFamily="34" charset="0"/>
                        <a:cs typeface="Arial" panose="020B0604020202020204" pitchFamily="34" charset="0"/>
                      </a:endParaRPr>
                    </a:p>
                    <a:p>
                      <a:pPr algn="l">
                        <a:lnSpc>
                          <a:spcPts val="1680"/>
                        </a:lnSpc>
                      </a:pPr>
                      <a:r>
                        <a:rPr lang="en-GB" sz="1100" noProof="0" dirty="0">
                          <a:solidFill>
                            <a:srgbClr val="FFFFFF"/>
                          </a:solidFill>
                          <a:latin typeface="Arial" panose="020B0604020202020204" pitchFamily="34" charset="0"/>
                          <a:cs typeface="Arial" panose="020B0604020202020204" pitchFamily="34" charset="0"/>
                        </a:rPr>
                        <a:t>If possible, set your classroom up as a horseshoe for the next few lessons.</a:t>
                      </a:r>
                      <a:r>
                        <a:rPr lang="en-GB" sz="1100" u="sng" noProof="0" dirty="0">
                          <a:solidFill>
                            <a:srgbClr val="FFFFFF"/>
                          </a:solidFill>
                          <a:latin typeface="Arial" panose="020B0604020202020204" pitchFamily="34" charset="0"/>
                          <a:cs typeface="Arial" panose="020B0604020202020204" pitchFamily="34" charset="0"/>
                        </a:rPr>
                        <a:t> </a:t>
                      </a:r>
                    </a:p>
                    <a:p>
                      <a:pPr marL="0" lvl="0" indent="-327659" algn="l">
                        <a:lnSpc>
                          <a:spcPts val="1680"/>
                        </a:lnSpc>
                        <a:buFont typeface="Arial"/>
                        <a:buNone/>
                      </a:pPr>
                      <a:r>
                        <a:rPr lang="en-GB" sz="1100" b="1" noProof="0" dirty="0">
                          <a:solidFill>
                            <a:srgbClr val="FFFFFF"/>
                          </a:solidFill>
                          <a:latin typeface="Arial" panose="020B0604020202020204" pitchFamily="34" charset="0"/>
                          <a:cs typeface="Arial" panose="020B0604020202020204" pitchFamily="34" charset="0"/>
                        </a:rPr>
                        <a:t>Starter: </a:t>
                      </a:r>
                      <a:r>
                        <a:rPr lang="en-GB" sz="1100" noProof="0" dirty="0">
                          <a:solidFill>
                            <a:srgbClr val="FFFFFF"/>
                          </a:solidFill>
                          <a:latin typeface="Arial" panose="020B0604020202020204" pitchFamily="34" charset="0"/>
                          <a:cs typeface="Arial" panose="020B0604020202020204" pitchFamily="34" charset="0"/>
                        </a:rPr>
                        <a:t>Provide each group (2-3 pupils in each) with a fact sheet about their country. Give them time to be able to identify the key parts of their place as well as an opportunity to learn more / ask questions. Atlases would be helpful for them to find out more information on their country.</a:t>
                      </a:r>
                    </a:p>
                    <a:p>
                      <a:pPr marL="0" lvl="0" indent="-327659" algn="l">
                        <a:lnSpc>
                          <a:spcPts val="1680"/>
                        </a:lnSpc>
                        <a:buFont typeface="Arial"/>
                        <a:buNone/>
                      </a:pPr>
                      <a:r>
                        <a:rPr lang="en-GB" sz="1100" b="1" noProof="0" dirty="0">
                          <a:solidFill>
                            <a:srgbClr val="FFFFFF"/>
                          </a:solidFill>
                          <a:latin typeface="Arial" panose="020B0604020202020204" pitchFamily="34" charset="0"/>
                          <a:cs typeface="Arial" panose="020B0604020202020204" pitchFamily="34" charset="0"/>
                        </a:rPr>
                        <a:t>Main 1: </a:t>
                      </a:r>
                      <a:r>
                        <a:rPr lang="en-GB" sz="1100" noProof="0" dirty="0">
                          <a:solidFill>
                            <a:srgbClr val="FFFFFF"/>
                          </a:solidFill>
                          <a:latin typeface="Arial" panose="020B0604020202020204" pitchFamily="34" charset="0"/>
                          <a:cs typeface="Arial" panose="020B0604020202020204" pitchFamily="34" charset="0"/>
                        </a:rPr>
                        <a:t>Play the </a:t>
                      </a:r>
                      <a:r>
                        <a:rPr lang="en-GB" sz="1100" i="1" noProof="0" dirty="0">
                          <a:solidFill>
                            <a:srgbClr val="FFFFFF"/>
                          </a:solidFill>
                          <a:latin typeface="Arial" panose="020B0604020202020204" pitchFamily="34" charset="0"/>
                          <a:cs typeface="Arial" panose="020B0604020202020204" pitchFamily="34" charset="0"/>
                        </a:rPr>
                        <a:t>UN video </a:t>
                      </a:r>
                      <a:r>
                        <a:rPr lang="en-GB" sz="1100" i="0" noProof="0" dirty="0">
                          <a:solidFill>
                            <a:srgbClr val="FFFFFF"/>
                          </a:solidFill>
                          <a:latin typeface="Arial" panose="020B0604020202020204" pitchFamily="34" charset="0"/>
                          <a:cs typeface="Arial" panose="020B0604020202020204" pitchFamily="34" charset="0"/>
                        </a:rPr>
                        <a:t>!(video provided and vetted) </a:t>
                      </a:r>
                      <a:r>
                        <a:rPr lang="en-GB" sz="1100" noProof="0" dirty="0">
                          <a:solidFill>
                            <a:srgbClr val="FFFFFF"/>
                          </a:solidFill>
                          <a:latin typeface="Arial" panose="020B0604020202020204" pitchFamily="34" charset="0"/>
                          <a:cs typeface="Arial" panose="020B0604020202020204" pitchFamily="34" charset="0"/>
                        </a:rPr>
                        <a:t>to introduce how governments help to try and make decisions for the planet. Explain that the next few lessons will be to create a ‘model’ UN (MUN) where they will need to represent their country in the motion of; how do we conserve our oceans? </a:t>
                      </a:r>
                    </a:p>
                    <a:p>
                      <a:pPr marL="0" lvl="0" indent="-327659" algn="l">
                        <a:lnSpc>
                          <a:spcPts val="1680"/>
                        </a:lnSpc>
                        <a:buFont typeface="Arial"/>
                        <a:buNone/>
                      </a:pPr>
                      <a:r>
                        <a:rPr lang="en-GB" sz="1100" noProof="0" dirty="0">
                          <a:solidFill>
                            <a:srgbClr val="FFFFFF"/>
                          </a:solidFill>
                          <a:latin typeface="Arial" panose="020B0604020202020204" pitchFamily="34" charset="0"/>
                          <a:cs typeface="Arial" panose="020B0604020202020204" pitchFamily="34" charset="0"/>
                        </a:rPr>
                        <a:t>Create a class charter (rules of debate) </a:t>
                      </a:r>
                    </a:p>
                    <a:p>
                      <a:pPr marL="0" lvl="0" indent="-327659" algn="l">
                        <a:lnSpc>
                          <a:spcPts val="1680"/>
                        </a:lnSpc>
                        <a:buFont typeface="Arial"/>
                        <a:buNone/>
                      </a:pPr>
                      <a:r>
                        <a:rPr lang="en-GB" sz="1100" b="1" noProof="0" dirty="0">
                          <a:solidFill>
                            <a:srgbClr val="FFFFFF"/>
                          </a:solidFill>
                          <a:latin typeface="Arial" panose="020B0604020202020204" pitchFamily="34" charset="0"/>
                          <a:cs typeface="Arial" panose="020B0604020202020204" pitchFamily="34" charset="0"/>
                        </a:rPr>
                        <a:t>Main 2: </a:t>
                      </a:r>
                      <a:r>
                        <a:rPr lang="en-GB" sz="1100" noProof="0" dirty="0">
                          <a:solidFill>
                            <a:srgbClr val="FFFFFF"/>
                          </a:solidFill>
                          <a:latin typeface="Arial" panose="020B0604020202020204" pitchFamily="34" charset="0"/>
                          <a:cs typeface="Arial" panose="020B0604020202020204" pitchFamily="34" charset="0"/>
                        </a:rPr>
                        <a:t>Use the fact sheets to pull out information to help support how they are going to approach this motion *. Atlases again will be helpful for additional facts *$. </a:t>
                      </a:r>
                    </a:p>
                    <a:p>
                      <a:pPr marL="0" lvl="0" indent="-327659" algn="l">
                        <a:lnSpc>
                          <a:spcPts val="1680"/>
                        </a:lnSpc>
                        <a:buFont typeface="Arial"/>
                        <a:buNone/>
                      </a:pPr>
                      <a:r>
                        <a:rPr lang="en-GB" sz="1100" noProof="0" dirty="0">
                          <a:solidFill>
                            <a:srgbClr val="FFFFFF"/>
                          </a:solidFill>
                          <a:latin typeface="Arial" panose="020B0604020202020204" pitchFamily="34" charset="0"/>
                          <a:cs typeface="Arial" panose="020B0604020202020204" pitchFamily="34" charset="0"/>
                        </a:rPr>
                        <a:t>Pupils then spend the lesson preparing a speech to present in the next lesson *. They should build in an opinion on how we are connected to the ocean.  </a:t>
                      </a:r>
                    </a:p>
                    <a:p>
                      <a:pPr marL="0" lvl="0" indent="-327659" algn="l">
                        <a:lnSpc>
                          <a:spcPts val="1680"/>
                        </a:lnSpc>
                        <a:buFont typeface="Arial"/>
                        <a:buNone/>
                      </a:pPr>
                      <a:r>
                        <a:rPr lang="en-GB" sz="1100" noProof="0" dirty="0">
                          <a:solidFill>
                            <a:srgbClr val="FFFFFF"/>
                          </a:solidFill>
                          <a:latin typeface="Arial" panose="020B0604020202020204" pitchFamily="34" charset="0"/>
                          <a:cs typeface="Arial" panose="020B0604020202020204" pitchFamily="34" charset="0"/>
                        </a:rPr>
                        <a:t>As a </a:t>
                      </a:r>
                      <a:r>
                        <a:rPr lang="en-GB" sz="1100" b="1" noProof="0" dirty="0">
                          <a:solidFill>
                            <a:srgbClr val="FFFFFF"/>
                          </a:solidFill>
                          <a:latin typeface="Arial" panose="020B0604020202020204" pitchFamily="34" charset="0"/>
                          <a:cs typeface="Arial" panose="020B0604020202020204" pitchFamily="34" charset="0"/>
                        </a:rPr>
                        <a:t>c</a:t>
                      </a:r>
                      <a:r>
                        <a:rPr lang="en-GB" sz="1100" b="0" noProof="0" dirty="0">
                          <a:solidFill>
                            <a:srgbClr val="FFFFFF"/>
                          </a:solidFill>
                          <a:latin typeface="Arial" panose="020B0604020202020204" pitchFamily="34" charset="0"/>
                          <a:cs typeface="Arial" panose="020B0604020202020204" pitchFamily="34" charset="0"/>
                        </a:rPr>
                        <a:t>hallenge tsk, </a:t>
                      </a:r>
                      <a:r>
                        <a:rPr lang="en-GB" sz="1100" noProof="0" dirty="0">
                          <a:solidFill>
                            <a:srgbClr val="FFFFFF"/>
                          </a:solidFill>
                          <a:latin typeface="Arial" panose="020B0604020202020204" pitchFamily="34" charset="0"/>
                          <a:cs typeface="Arial" panose="020B0604020202020204" pitchFamily="34" charset="0"/>
                        </a:rPr>
                        <a:t>pupils could think of questions they wish to pose to opposition countries on how they could work together.</a:t>
                      </a:r>
                    </a:p>
                    <a:p>
                      <a:pPr marL="0" lvl="0" indent="-327659" algn="l">
                        <a:lnSpc>
                          <a:spcPts val="1680"/>
                        </a:lnSpc>
                        <a:buFont typeface="Arial"/>
                        <a:buNone/>
                      </a:pPr>
                      <a:r>
                        <a:rPr lang="en-GB" sz="1100" b="1" noProof="0" dirty="0">
                          <a:solidFill>
                            <a:srgbClr val="FFFFFF"/>
                          </a:solidFill>
                          <a:latin typeface="Arial" panose="020B0604020202020204" pitchFamily="34" charset="0"/>
                          <a:cs typeface="Arial" panose="020B0604020202020204" pitchFamily="34" charset="0"/>
                        </a:rPr>
                        <a:t>Plenary: </a:t>
                      </a:r>
                      <a:r>
                        <a:rPr lang="en-GB" sz="1100" b="0" noProof="0" dirty="0">
                          <a:solidFill>
                            <a:srgbClr val="FFFFFF"/>
                          </a:solidFill>
                          <a:latin typeface="Arial" panose="020B0604020202020204" pitchFamily="34" charset="0"/>
                          <a:cs typeface="Arial" panose="020B0604020202020204" pitchFamily="34" charset="0"/>
                        </a:rPr>
                        <a:t>Ask the teams to sum up their view in one sentence *. They can speak it or write it down on a mini whiteboard depending on time. </a:t>
                      </a:r>
                      <a:endParaRPr lang="en-GB" sz="1100" noProof="0" dirty="0">
                        <a:solidFill>
                          <a:srgbClr val="FFFFFF"/>
                        </a:solidFill>
                        <a:latin typeface="Arial" panose="020B0604020202020204" pitchFamily="34" charset="0"/>
                        <a:cs typeface="Arial" panose="020B0604020202020204" pitchFamily="34" charset="0"/>
                      </a:endParaRPr>
                    </a:p>
                    <a:p>
                      <a:pPr marL="0" lvl="0" indent="-327659" algn="l">
                        <a:lnSpc>
                          <a:spcPts val="1680"/>
                        </a:lnSpc>
                        <a:buFont typeface="Arial"/>
                        <a:buNone/>
                      </a:pPr>
                      <a:r>
                        <a:rPr lang="en-GB" sz="1100" b="1" noProof="0" dirty="0">
                          <a:solidFill>
                            <a:srgbClr val="FFFFFF"/>
                          </a:solidFill>
                          <a:latin typeface="Arial" panose="020B0604020202020204" pitchFamily="34" charset="0"/>
                          <a:cs typeface="Arial" panose="020B0604020202020204" pitchFamily="34" charset="0"/>
                        </a:rPr>
                        <a:t>At the start of Lesson 7</a:t>
                      </a:r>
                      <a:r>
                        <a:rPr lang="en-GB" sz="1100" noProof="0" dirty="0">
                          <a:solidFill>
                            <a:srgbClr val="FFFFFF"/>
                          </a:solidFill>
                          <a:latin typeface="Arial" panose="020B0604020202020204" pitchFamily="34" charset="0"/>
                          <a:cs typeface="Arial" panose="020B0604020202020204" pitchFamily="34" charset="0"/>
                        </a:rPr>
                        <a:t>. Remind the class the agreed charter.</a:t>
                      </a:r>
                    </a:p>
                    <a:p>
                      <a:pPr marL="0" lvl="0" indent="-327659" algn="l">
                        <a:lnSpc>
                          <a:spcPts val="1680"/>
                        </a:lnSpc>
                        <a:buFont typeface="Arial"/>
                        <a:buNone/>
                      </a:pPr>
                      <a:r>
                        <a:rPr lang="en-GB" sz="1100" noProof="0" dirty="0">
                          <a:solidFill>
                            <a:srgbClr val="FFFFFF"/>
                          </a:solidFill>
                          <a:latin typeface="Arial" panose="020B0604020202020204" pitchFamily="34" charset="0"/>
                          <a:cs typeface="Arial" panose="020B0604020202020204" pitchFamily="34" charset="0"/>
                        </a:rPr>
                        <a:t>Start the MUN with the teacher being the General Secretary so that the charter can be adhered to. Each group then takes it in turn to present their motion on how to conserve the oceans. </a:t>
                      </a:r>
                    </a:p>
                    <a:p>
                      <a:pPr marL="0" lvl="0" indent="-327659" algn="l">
                        <a:lnSpc>
                          <a:spcPts val="1680"/>
                        </a:lnSpc>
                        <a:buFont typeface="Arial"/>
                        <a:buNone/>
                      </a:pPr>
                      <a:r>
                        <a:rPr lang="en-GB" sz="1100" noProof="0" dirty="0">
                          <a:solidFill>
                            <a:srgbClr val="FFFFFF"/>
                          </a:solidFill>
                          <a:latin typeface="Arial" panose="020B0604020202020204" pitchFamily="34" charset="0"/>
                          <a:cs typeface="Arial" panose="020B0604020202020204" pitchFamily="34" charset="0"/>
                        </a:rPr>
                        <a:t>After the presentations, take any questions from the class based on the challenge task. </a:t>
                      </a: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Lesson 8</a:t>
                      </a:r>
                    </a:p>
                    <a:p>
                      <a:pPr marL="0" lvl="0" indent="-327659" algn="l">
                        <a:lnSpc>
                          <a:spcPts val="1680"/>
                        </a:lnSpc>
                        <a:buFont typeface="Arial"/>
                        <a:buNone/>
                      </a:pPr>
                      <a:r>
                        <a:rPr lang="en-GB" sz="1100" b="1" noProof="0" dirty="0">
                          <a:solidFill>
                            <a:srgbClr val="FFFFFF"/>
                          </a:solidFill>
                          <a:latin typeface="Arial" panose="020B0604020202020204" pitchFamily="34" charset="0"/>
                          <a:cs typeface="Arial" panose="020B0604020202020204" pitchFamily="34" charset="0"/>
                        </a:rPr>
                        <a:t>Starter: </a:t>
                      </a:r>
                      <a:r>
                        <a:rPr lang="en-GB" sz="1100" noProof="0" dirty="0">
                          <a:solidFill>
                            <a:srgbClr val="FFFFFF"/>
                          </a:solidFill>
                          <a:latin typeface="Arial" panose="020B0604020202020204" pitchFamily="34" charset="0"/>
                          <a:cs typeface="Arial" panose="020B0604020202020204" pitchFamily="34" charset="0"/>
                        </a:rPr>
                        <a:t>pupils think about reasons why it is hard to always agree on the best way forward in international decision making. </a:t>
                      </a:r>
                    </a:p>
                    <a:p>
                      <a:pPr marL="0" lvl="0" indent="-327659" algn="l">
                        <a:lnSpc>
                          <a:spcPts val="1680"/>
                        </a:lnSpc>
                        <a:buFont typeface="Arial"/>
                        <a:buNone/>
                      </a:pPr>
                      <a:r>
                        <a:rPr lang="en-GB" sz="1100" b="1" noProof="0" dirty="0">
                          <a:solidFill>
                            <a:srgbClr val="FFFFFF"/>
                          </a:solidFill>
                          <a:latin typeface="Arial" panose="020B0604020202020204" pitchFamily="34" charset="0"/>
                          <a:cs typeface="Arial" panose="020B0604020202020204" pitchFamily="34" charset="0"/>
                        </a:rPr>
                        <a:t>Main 1: </a:t>
                      </a:r>
                      <a:r>
                        <a:rPr lang="en-GB" sz="1100" noProof="0" dirty="0">
                          <a:solidFill>
                            <a:srgbClr val="FFFFFF"/>
                          </a:solidFill>
                          <a:latin typeface="Arial" panose="020B0604020202020204" pitchFamily="34" charset="0"/>
                          <a:cs typeface="Arial" panose="020B0604020202020204" pitchFamily="34" charset="0"/>
                        </a:rPr>
                        <a:t>Show the class the slides with images about activism then the two campaign videos from </a:t>
                      </a:r>
                      <a:r>
                        <a:rPr lang="en-GB" sz="1100" i="1" noProof="0" dirty="0">
                          <a:solidFill>
                            <a:srgbClr val="FFFFFF"/>
                          </a:solidFill>
                          <a:latin typeface="Arial" panose="020B0604020202020204" pitchFamily="34" charset="0"/>
                          <a:cs typeface="Arial" panose="020B0604020202020204" pitchFamily="34" charset="0"/>
                        </a:rPr>
                        <a:t>Oluwaseyi </a:t>
                      </a:r>
                      <a:r>
                        <a:rPr lang="en-GB" sz="1100" noProof="0" dirty="0">
                          <a:solidFill>
                            <a:srgbClr val="FFFFFF"/>
                          </a:solidFill>
                          <a:latin typeface="Arial" panose="020B0604020202020204" pitchFamily="34" charset="0"/>
                          <a:cs typeface="Arial" panose="020B0604020202020204" pitchFamily="34" charset="0"/>
                        </a:rPr>
                        <a:t>and </a:t>
                      </a:r>
                      <a:r>
                        <a:rPr lang="en-GB" sz="1100" i="1" noProof="0" dirty="0">
                          <a:solidFill>
                            <a:srgbClr val="FFFFFF"/>
                          </a:solidFill>
                          <a:latin typeface="Arial" panose="020B0604020202020204" pitchFamily="34" charset="0"/>
                          <a:cs typeface="Arial" panose="020B0604020202020204" pitchFamily="34" charset="0"/>
                        </a:rPr>
                        <a:t>Finlay</a:t>
                      </a:r>
                      <a:r>
                        <a:rPr lang="en-GB" sz="1100" noProof="0" dirty="0">
                          <a:solidFill>
                            <a:srgbClr val="FFFFFF"/>
                          </a:solidFill>
                          <a:latin typeface="Arial" panose="020B0604020202020204" pitchFamily="34" charset="0"/>
                          <a:cs typeface="Arial" panose="020B0604020202020204" pitchFamily="34" charset="0"/>
                        </a:rPr>
                        <a:t>.  </a:t>
                      </a:r>
                    </a:p>
                    <a:p>
                      <a:pPr marL="0" lvl="0" indent="-327659" algn="l">
                        <a:lnSpc>
                          <a:spcPts val="1680"/>
                        </a:lnSpc>
                        <a:buFont typeface="Arial"/>
                        <a:buNone/>
                      </a:pPr>
                      <a:r>
                        <a:rPr lang="en-GB" sz="1100" noProof="0" dirty="0">
                          <a:solidFill>
                            <a:srgbClr val="FFFFFF"/>
                          </a:solidFill>
                          <a:latin typeface="Arial" panose="020B0604020202020204" pitchFamily="34" charset="0"/>
                          <a:cs typeface="Arial" panose="020B0604020202020204" pitchFamily="34" charset="0"/>
                        </a:rPr>
                        <a:t>pupils then note down how they could get their voices heard. </a:t>
                      </a:r>
                    </a:p>
                    <a:p>
                      <a:pPr marL="0" lvl="0" indent="-327659" algn="l">
                        <a:lnSpc>
                          <a:spcPts val="1680"/>
                        </a:lnSpc>
                        <a:buFont typeface="Arial"/>
                        <a:buNone/>
                      </a:pPr>
                      <a:r>
                        <a:rPr lang="en-GB" sz="1100" noProof="0" dirty="0">
                          <a:solidFill>
                            <a:srgbClr val="FFFFFF"/>
                          </a:solidFill>
                          <a:latin typeface="Arial" panose="020B0604020202020204" pitchFamily="34" charset="0"/>
                          <a:cs typeface="Arial" panose="020B0604020202020204" pitchFamily="34" charset="0"/>
                        </a:rPr>
                        <a:t>They then spend the rest of the lesson creating their campaign. This could be displayed later in the class/school *. Take this time to reflect why campaigning helps us connect to the ocean. </a:t>
                      </a:r>
                      <a:r>
                        <a:rPr lang="en-GB" sz="1100" b="1" noProof="0" dirty="0">
                          <a:solidFill>
                            <a:srgbClr val="FFFFFF"/>
                          </a:solidFill>
                          <a:latin typeface="Arial" panose="020B0604020202020204" pitchFamily="34" charset="0"/>
                          <a:cs typeface="Arial" panose="020B0604020202020204" pitchFamily="34" charset="0"/>
                        </a:rPr>
                        <a:t>Plenary:</a:t>
                      </a:r>
                      <a:r>
                        <a:rPr lang="en-GB" sz="1100" b="0" noProof="0" dirty="0">
                          <a:solidFill>
                            <a:srgbClr val="FFFFFF"/>
                          </a:solidFill>
                          <a:latin typeface="Arial" panose="020B0604020202020204" pitchFamily="34" charset="0"/>
                          <a:cs typeface="Arial" panose="020B0604020202020204" pitchFamily="34" charset="0"/>
                        </a:rPr>
                        <a:t> pupils go back to the mind map they started in lesson 1 and using a different colour add on what they now know. </a:t>
                      </a:r>
                      <a:endParaRPr lang="en-GB" sz="1100" noProof="0" dirty="0">
                        <a:solidFill>
                          <a:srgbClr val="FFFFFF"/>
                        </a:solidFill>
                        <a:latin typeface="Arial" panose="020B0604020202020204" pitchFamily="34" charset="0"/>
                        <a:cs typeface="Arial" panose="020B0604020202020204" pitchFamily="34" charset="0"/>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ts val="1680"/>
                        </a:lnSpc>
                        <a:defRPr/>
                      </a:pPr>
                      <a:r>
                        <a:rPr lang="en-GB" sz="1100" b="1" u="sng" noProof="0" dirty="0">
                          <a:solidFill>
                            <a:srgbClr val="FFFFFF"/>
                          </a:solidFill>
                          <a:latin typeface="Arial" panose="020B0604020202020204" pitchFamily="34" charset="0"/>
                          <a:cs typeface="Arial" panose="020B0604020202020204" pitchFamily="34" charset="0"/>
                        </a:rPr>
                        <a:t>Spiritual </a:t>
                      </a:r>
                      <a:r>
                        <a:rPr lang="en-GB" sz="1100" b="0" u="none" noProof="0" dirty="0">
                          <a:solidFill>
                            <a:srgbClr val="FFFFFF"/>
                          </a:solidFill>
                          <a:latin typeface="Arial" panose="020B0604020202020204" pitchFamily="34" charset="0"/>
                          <a:cs typeface="Arial" panose="020B0604020202020204" pitchFamily="34" charset="0"/>
                        </a:rPr>
                        <a:t>ability to be reflective about their own beliefs (religious or otherwise) and perspective on life. Knowledge of, and respect for, different people’s faiths, feelings and values. Sense of enjoyment and fascination in learning about themselves, others and the world around them.</a:t>
                      </a:r>
                      <a:endParaRPr lang="en-GB" sz="1100" b="0" u="none" noProof="0" dirty="0">
                        <a:latin typeface="Arial" panose="020B0604020202020204" pitchFamily="34" charset="0"/>
                        <a:cs typeface="Arial" panose="020B0604020202020204" pitchFamily="34" charset="0"/>
                      </a:endParaRP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Moral</a:t>
                      </a:r>
                      <a:r>
                        <a:rPr lang="en-GB" sz="1100" b="0" u="none" noProof="0" dirty="0">
                          <a:solidFill>
                            <a:srgbClr val="FFFFFF"/>
                          </a:solidFill>
                          <a:latin typeface="Arial" panose="020B0604020202020204" pitchFamily="34" charset="0"/>
                          <a:cs typeface="Arial" panose="020B0604020202020204" pitchFamily="34" charset="0"/>
                        </a:rPr>
                        <a:t> interest  in investigating and offering reasoned views about moral and ethical issues and ability to understand and appreciate the viewpoints of others on these issues.</a:t>
                      </a:r>
                      <a:endParaRPr lang="en-GB" sz="1100" b="1" u="sng" noProof="0" dirty="0">
                        <a:solidFill>
                          <a:srgbClr val="FFFFFF"/>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ts val="1680"/>
                        </a:lnSpc>
                        <a:spcBef>
                          <a:spcPts val="0"/>
                        </a:spcBef>
                        <a:spcAft>
                          <a:spcPts val="0"/>
                        </a:spcAft>
                        <a:buClrTx/>
                        <a:buSzTx/>
                        <a:buFontTx/>
                        <a:buNone/>
                        <a:tabLst/>
                        <a:defRPr/>
                      </a:pPr>
                      <a:r>
                        <a:rPr lang="en-GB" sz="1100" b="1" u="sng" noProof="0" dirty="0">
                          <a:solidFill>
                            <a:srgbClr val="FFFFFF"/>
                          </a:solidFill>
                          <a:latin typeface="Arial" panose="020B0604020202020204" pitchFamily="34" charset="0"/>
                          <a:cs typeface="Arial" panose="020B0604020202020204" pitchFamily="34" charset="0"/>
                        </a:rPr>
                        <a:t>Social </a:t>
                      </a:r>
                      <a:r>
                        <a:rPr lang="en-GB" sz="1100" b="0" u="none" noProof="0" dirty="0">
                          <a:solidFill>
                            <a:srgbClr val="FFFFFF"/>
                          </a:solidFill>
                          <a:latin typeface="Arial" panose="020B0604020202020204" pitchFamily="34" charset="0"/>
                          <a:cs typeface="Arial" panose="020B0604020202020204" pitchFamily="34" charset="0"/>
                        </a:rPr>
                        <a:t>acceptance and engagement with the fundamental British values of democracy, the rule of law, individual liberty and mutual respect and tolerance of those with different faiths and beliefs; they develop and demonstrate skills and attitudes that will allow them to participate fully in and contribute positively to life in modern Britain.</a:t>
                      </a: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Cultural</a:t>
                      </a:r>
                      <a:r>
                        <a:rPr lang="en-GB" sz="1100" b="0" u="none" noProof="0" dirty="0">
                          <a:solidFill>
                            <a:srgbClr val="FFFFFF"/>
                          </a:solidFill>
                          <a:latin typeface="Arial" panose="020B0604020202020204" pitchFamily="34" charset="0"/>
                          <a:cs typeface="Arial" panose="020B0604020202020204" pitchFamily="34" charset="0"/>
                        </a:rPr>
                        <a:t>  interest in exploring, improving understanding of and showing respect for different faiths and cultural diversity and the extent to which they understand, accept and respect diversity. </a:t>
                      </a:r>
                      <a:endParaRPr lang="en-GB" sz="1100" noProof="0" dirty="0">
                        <a:solidFill>
                          <a:srgbClr val="FFFFFF"/>
                        </a:solidFill>
                        <a:latin typeface="Arial" panose="020B0604020202020204" pitchFamily="34" charset="0"/>
                        <a:cs typeface="Arial" panose="020B0604020202020204" pitchFamily="34" charset="0"/>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529101">
                <a:tc vMerge="1">
                  <a:txBody>
                    <a:bodyPr/>
                    <a:lstStyle/>
                    <a:p>
                      <a:pPr algn="l">
                        <a:lnSpc>
                          <a:spcPts val="1680"/>
                        </a:lnSpc>
                        <a:defRPr/>
                      </a:pPr>
                      <a:r>
                        <a:rPr lang="en-US" sz="1200">
                          <a:solidFill>
                            <a:srgbClr val="FFFFFF"/>
                          </a:solidFill>
                          <a:latin typeface="Arial"/>
                        </a:rPr>
                        <a:t>Goals:</a:t>
                      </a:r>
                      <a:endParaRPr lang="en-US" sz="1100"/>
                    </a:p>
                    <a:p>
                      <a:pPr marL="259083" lvl="1" indent="-129542" algn="l">
                        <a:lnSpc>
                          <a:spcPts val="1680"/>
                        </a:lnSpc>
                        <a:buAutoNum type="arabicPeriod"/>
                      </a:pPr>
                      <a:r>
                        <a:rPr lang="en-US" sz="1200">
                          <a:solidFill>
                            <a:srgbClr val="FFFFFF"/>
                          </a:solidFill>
                          <a:latin typeface="Arial"/>
                        </a:rPr>
                        <a:t> To understand the role international organisations and governments can work together for change. </a:t>
                      </a:r>
                    </a:p>
                    <a:p>
                      <a:pPr marL="259083" lvl="1" indent="-129542" algn="l">
                        <a:lnSpc>
                          <a:spcPts val="1680"/>
                        </a:lnSpc>
                        <a:buAutoNum type="arabicPeriod"/>
                      </a:pPr>
                      <a:r>
                        <a:rPr lang="en-US" sz="1200">
                          <a:solidFill>
                            <a:srgbClr val="FFFFFF"/>
                          </a:solidFill>
                          <a:latin typeface="Arial"/>
                        </a:rPr>
                        <a:t>To consider why international decisions and agreements can be challenging. </a:t>
                      </a:r>
                    </a:p>
                    <a:p>
                      <a:pPr marL="259083" lvl="1" indent="-129542" algn="l">
                        <a:lnSpc>
                          <a:spcPts val="1680"/>
                        </a:lnSpc>
                        <a:buAutoNum type="arabicPeriod"/>
                      </a:pPr>
                      <a:r>
                        <a:rPr lang="en-US" sz="1200">
                          <a:solidFill>
                            <a:srgbClr val="FFFFFF"/>
                          </a:solidFill>
                          <a:latin typeface="Arial"/>
                        </a:rPr>
                        <a:t> To think about how individuals can help conserve the oceans. </a:t>
                      </a:r>
                    </a:p>
                    <a:p>
                      <a:pPr marL="259083" lvl="1" indent="-129542" algn="l">
                        <a:lnSpc>
                          <a:spcPts val="1680"/>
                        </a:lnSpc>
                        <a:buAutoNum type="arabicPeriod"/>
                      </a:pPr>
                      <a:r>
                        <a:rPr lang="en-US" sz="1200">
                          <a:solidFill>
                            <a:srgbClr val="FFFFFF"/>
                          </a:solidFill>
                          <a:latin typeface="Arial"/>
                        </a:rPr>
                        <a:t> To create a campaign to help people understand how they could help conserve the oceans. </a:t>
                      </a:r>
                    </a:p>
                    <a:p>
                      <a:pPr algn="l">
                        <a:lnSpc>
                          <a:spcPts val="1680"/>
                        </a:lnSpc>
                      </a:pPr>
                      <a:endParaRPr lang="en-US" sz="1200">
                        <a:solidFill>
                          <a:srgbClr val="FFFFFF"/>
                        </a:solidFill>
                        <a:latin typeface="Arial"/>
                      </a:endParaRPr>
                    </a:p>
                    <a:p>
                      <a:pPr algn="l">
                        <a:lnSpc>
                          <a:spcPts val="1680"/>
                        </a:lnSpc>
                      </a:pPr>
                      <a:endParaRPr lang="en-US" sz="1200">
                        <a:solidFill>
                          <a:srgbClr val="FFFFFF"/>
                        </a:solidFill>
                        <a:latin typeface="Arial"/>
                      </a:endParaRPr>
                    </a:p>
                    <a:p>
                      <a:pPr algn="l">
                        <a:lnSpc>
                          <a:spcPts val="1680"/>
                        </a:lnSpc>
                      </a:pPr>
                      <a:r>
                        <a:rPr lang="en-US" sz="1200">
                          <a:solidFill>
                            <a:srgbClr val="FFFFFF"/>
                          </a:solidFill>
                          <a:latin typeface="Arial"/>
                        </a:rPr>
                        <a:t>Outcomes:</a:t>
                      </a:r>
                    </a:p>
                    <a:p>
                      <a:pPr algn="l">
                        <a:lnSpc>
                          <a:spcPts val="1680"/>
                        </a:lnSpc>
                      </a:pPr>
                      <a:r>
                        <a:rPr lang="en-US" sz="1200">
                          <a:solidFill>
                            <a:srgbClr val="FFFFFF"/>
                          </a:solidFill>
                          <a:latin typeface="Arial Bold"/>
                        </a:rPr>
                        <a:t>M</a:t>
                      </a:r>
                      <a:r>
                        <a:rPr lang="en-US" sz="1200">
                          <a:solidFill>
                            <a:srgbClr val="FFFFFF"/>
                          </a:solidFill>
                          <a:latin typeface="Arial"/>
                        </a:rPr>
                        <a:t>eeting expected standard</a:t>
                      </a:r>
                    </a:p>
                    <a:p>
                      <a:pPr algn="l">
                        <a:lnSpc>
                          <a:spcPts val="1680"/>
                        </a:lnSpc>
                      </a:pPr>
                      <a:endParaRPr lang="en-US" sz="1200">
                        <a:solidFill>
                          <a:srgbClr val="FFFFFF"/>
                        </a:solidFill>
                        <a:latin typeface="Arial"/>
                      </a:endParaRPr>
                    </a:p>
                    <a:p>
                      <a:pPr algn="l">
                        <a:lnSpc>
                          <a:spcPts val="1680"/>
                        </a:lnSpc>
                      </a:pPr>
                      <a:r>
                        <a:rPr lang="en-US" sz="1200">
                          <a:solidFill>
                            <a:srgbClr val="FFFFFF"/>
                          </a:solidFill>
                          <a:latin typeface="Arial"/>
                        </a:rPr>
                        <a:t>Meeting higher standard</a:t>
                      </a:r>
                    </a:p>
                    <a:p>
                      <a:pPr algn="l">
                        <a:lnSpc>
                          <a:spcPts val="1680"/>
                        </a:lnSpc>
                      </a:pPr>
                      <a:endParaRPr lang="en-US" sz="1200">
                        <a:solidFill>
                          <a:srgbClr val="FFFFFF"/>
                        </a:solidFill>
                        <a:latin typeface="Arial"/>
                      </a:endParaRPr>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vMerge="1">
                  <a:txBody>
                    <a:bodyPr/>
                    <a:lstStyle/>
                    <a:p>
                      <a:pPr marL="259083" lvl="1" indent="-129542" algn="l">
                        <a:lnSpc>
                          <a:spcPts val="1680"/>
                        </a:lnSpc>
                        <a:buFont typeface="Arial"/>
                        <a:buChar char="•"/>
                        <a:defRPr/>
                      </a:pPr>
                      <a:r>
                        <a:rPr lang="en-US" sz="1200" u="sng">
                          <a:solidFill>
                            <a:srgbClr val="FFFFFF"/>
                          </a:solidFill>
                          <a:latin typeface="Arial"/>
                          <a:hlinkClick r:id="rId3" tooltip="https://www.youtube.com/watch?v=NSW0OonwSLM"/>
                        </a:rPr>
                        <a:t>PPT: Lessons 6,7&amp;8: Local Actions, Global Impact: Advocate for Our Oceans. </a:t>
                      </a:r>
                      <a:endParaRPr lang="en-US" sz="1100"/>
                    </a:p>
                    <a:p>
                      <a:pPr marL="259083" lvl="1" indent="-129542" algn="l">
                        <a:lnSpc>
                          <a:spcPts val="1680"/>
                        </a:lnSpc>
                        <a:buFont typeface="Arial"/>
                        <a:buChar char="•"/>
                      </a:pPr>
                      <a:r>
                        <a:rPr lang="en-US" sz="1200" u="sng">
                          <a:solidFill>
                            <a:srgbClr val="FFFFFF"/>
                          </a:solidFill>
                          <a:latin typeface="Arial"/>
                          <a:hlinkClick r:id="rId3" tooltip="https://www.youtube.com/watch?v=NSW0OonwSLM"/>
                        </a:rPr>
                        <a:t>Country/organisation fact sheet.</a:t>
                      </a:r>
                    </a:p>
                    <a:p>
                      <a:pPr marL="259083" lvl="1" indent="-129542" algn="l">
                        <a:lnSpc>
                          <a:spcPts val="1680"/>
                        </a:lnSpc>
                        <a:buFont typeface="Arial"/>
                        <a:buChar char="•"/>
                      </a:pPr>
                      <a:r>
                        <a:rPr lang="en-US" sz="1200">
                          <a:solidFill>
                            <a:srgbClr val="FFFFFF"/>
                          </a:solidFill>
                          <a:latin typeface="Arial"/>
                        </a:rPr>
                        <a:t>Atlases  </a:t>
                      </a:r>
                    </a:p>
                    <a:p>
                      <a:pPr marL="259083" lvl="1" indent="-129542" algn="l">
                        <a:lnSpc>
                          <a:spcPts val="1680"/>
                        </a:lnSpc>
                        <a:buFont typeface="Arial"/>
                        <a:buChar char="•"/>
                      </a:pPr>
                      <a:r>
                        <a:rPr lang="en-US" sz="1200" u="sng">
                          <a:solidFill>
                            <a:srgbClr val="FFFFFF"/>
                          </a:solidFill>
                          <a:latin typeface="Arial"/>
                          <a:hlinkClick r:id="rId3" tooltip="https://www.youtube.com/watch?v=NSW0OonwSLM"/>
                        </a:rPr>
                        <a:t>UN video</a:t>
                      </a:r>
                    </a:p>
                    <a:p>
                      <a:pPr marL="259083" lvl="1" indent="-129542" algn="l">
                        <a:lnSpc>
                          <a:spcPts val="1680"/>
                        </a:lnSpc>
                        <a:buFont typeface="Arial"/>
                        <a:buChar char="•"/>
                      </a:pPr>
                      <a:r>
                        <a:rPr lang="en-US" sz="1200" u="sng">
                          <a:solidFill>
                            <a:srgbClr val="FFFFFF"/>
                          </a:solidFill>
                          <a:latin typeface="Arial"/>
                          <a:hlinkClick r:id="rId3" tooltip="https://www.youtube.com/watch?v=NSW0OonwSLM"/>
                        </a:rPr>
                        <a:t>Oluwaseyi Meojoh campaign video </a:t>
                      </a:r>
                    </a:p>
                    <a:p>
                      <a:pPr marL="259083" lvl="1" indent="-129542" algn="l">
                        <a:lnSpc>
                          <a:spcPts val="1680"/>
                        </a:lnSpc>
                        <a:buFont typeface="Arial"/>
                        <a:buChar char="•"/>
                      </a:pPr>
                      <a:r>
                        <a:rPr lang="en-US" sz="1200" u="sng">
                          <a:solidFill>
                            <a:srgbClr val="FFFFFF"/>
                          </a:solidFill>
                          <a:latin typeface="Arial"/>
                          <a:hlinkClick r:id="rId4" tooltip="https://www.youtube.com/watch?v=8A3p98Zn4hk"/>
                        </a:rPr>
                        <a:t>Finlay Pringle video</a:t>
                      </a:r>
                    </a:p>
                    <a:p>
                      <a:pPr algn="l">
                        <a:lnSpc>
                          <a:spcPts val="1680"/>
                        </a:lnSpc>
                      </a:pPr>
                      <a:endParaRPr lang="en-US" sz="1200" u="sng">
                        <a:solidFill>
                          <a:srgbClr val="FFFFFF"/>
                        </a:solidFill>
                        <a:latin typeface="Arial"/>
                        <a:hlinkClick r:id="rId4" tooltip="https://www.youtube.com/watch?v=8A3p98Zn4hk"/>
                      </a:endParaRPr>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vMerge="1">
                  <a:txBody>
                    <a:bodyPr/>
                    <a:lstStyle/>
                    <a:p>
                      <a:pPr algn="l">
                        <a:lnSpc>
                          <a:spcPts val="1680"/>
                        </a:lnSpc>
                        <a:defRPr/>
                      </a:pPr>
                      <a:r>
                        <a:rPr lang="en-US" sz="1200" u="sng">
                          <a:solidFill>
                            <a:srgbClr val="FFFFFF"/>
                          </a:solidFill>
                          <a:latin typeface="Arial"/>
                        </a:rPr>
                        <a:t>Lessons 6 &amp; 7</a:t>
                      </a:r>
                      <a:endParaRPr lang="en-US" sz="1100"/>
                    </a:p>
                    <a:p>
                      <a:pPr algn="l">
                        <a:lnSpc>
                          <a:spcPts val="1680"/>
                        </a:lnSpc>
                      </a:pPr>
                      <a:r>
                        <a:rPr lang="en-US" sz="1200">
                          <a:solidFill>
                            <a:srgbClr val="FFFFFF"/>
                          </a:solidFill>
                          <a:latin typeface="Arial"/>
                        </a:rPr>
                        <a:t>If possible, set your classroom up as a horseshoe for the next few lessons.</a:t>
                      </a:r>
                      <a:r>
                        <a:rPr lang="en-US" sz="1200" u="sng">
                          <a:solidFill>
                            <a:srgbClr val="FFFFFF"/>
                          </a:solidFill>
                          <a:latin typeface="Arial Italics"/>
                        </a:rPr>
                        <a:t> </a:t>
                      </a:r>
                    </a:p>
                    <a:p>
                      <a:pPr marL="259083" lvl="1" indent="-129542" algn="l">
                        <a:lnSpc>
                          <a:spcPts val="1680"/>
                        </a:lnSpc>
                        <a:buFont typeface="Arial"/>
                        <a:buChar char="•"/>
                      </a:pPr>
                      <a:r>
                        <a:rPr lang="en-US" sz="1200">
                          <a:solidFill>
                            <a:srgbClr val="FFFFFF"/>
                          </a:solidFill>
                          <a:latin typeface="Arial Bold"/>
                        </a:rPr>
                        <a:t>Starter: </a:t>
                      </a:r>
                      <a:r>
                        <a:rPr lang="en-US" sz="1200">
                          <a:solidFill>
                            <a:srgbClr val="FFFFFF"/>
                          </a:solidFill>
                          <a:latin typeface="Arial"/>
                        </a:rPr>
                        <a:t>Provide each learner with a </a:t>
                      </a:r>
                      <a:r>
                        <a:rPr lang="en-US" sz="1200">
                          <a:solidFill>
                            <a:srgbClr val="FFFFFF"/>
                          </a:solidFill>
                          <a:latin typeface="Arial Italics"/>
                        </a:rPr>
                        <a:t>fact sheet about their country/organisation </a:t>
                      </a:r>
                      <a:r>
                        <a:rPr lang="en-US" sz="1200">
                          <a:solidFill>
                            <a:srgbClr val="FFFFFF"/>
                          </a:solidFill>
                          <a:latin typeface="Arial"/>
                        </a:rPr>
                        <a:t>give them time to be able to identify the key parts of their place as well as an opportunity to learn more / ask questions. </a:t>
                      </a:r>
                      <a:r>
                        <a:rPr lang="en-US" sz="1200">
                          <a:solidFill>
                            <a:srgbClr val="FFFFFF"/>
                          </a:solidFill>
                          <a:latin typeface="Arial Italics"/>
                        </a:rPr>
                        <a:t>Atlases </a:t>
                      </a:r>
                      <a:r>
                        <a:rPr lang="en-US" sz="1200">
                          <a:solidFill>
                            <a:srgbClr val="FFFFFF"/>
                          </a:solidFill>
                          <a:latin typeface="Arial"/>
                        </a:rPr>
                        <a:t>would be very helpful for this. </a:t>
                      </a:r>
                    </a:p>
                    <a:p>
                      <a:pPr marL="259083" lvl="1" indent="-129542" algn="l">
                        <a:lnSpc>
                          <a:spcPts val="1680"/>
                        </a:lnSpc>
                        <a:buFont typeface="Arial"/>
                        <a:buChar char="•"/>
                      </a:pPr>
                      <a:r>
                        <a:rPr lang="en-US" sz="1200">
                          <a:solidFill>
                            <a:srgbClr val="FFFFFF"/>
                          </a:solidFill>
                          <a:latin typeface="Arial"/>
                        </a:rPr>
                        <a:t>Play the </a:t>
                      </a:r>
                      <a:r>
                        <a:rPr lang="en-US" sz="1200">
                          <a:solidFill>
                            <a:srgbClr val="FFFFFF"/>
                          </a:solidFill>
                          <a:latin typeface="Arial Italics"/>
                        </a:rPr>
                        <a:t>UN video</a:t>
                      </a:r>
                      <a:r>
                        <a:rPr lang="en-US" sz="1200">
                          <a:solidFill>
                            <a:srgbClr val="FFFFFF"/>
                          </a:solidFill>
                          <a:latin typeface="Arial"/>
                        </a:rPr>
                        <a:t> to introduce how govenrments help to try and make decisions for the plant. Explain that the next few lessons will be to great a ‘model’ UN (MUN) where they will need to represent their country/organisation in the motion of; how do we conserve our oceans? </a:t>
                      </a:r>
                    </a:p>
                    <a:p>
                      <a:pPr marL="259083" lvl="1" indent="-129542" algn="l">
                        <a:lnSpc>
                          <a:spcPts val="1680"/>
                        </a:lnSpc>
                        <a:buFont typeface="Arial"/>
                        <a:buChar char="•"/>
                      </a:pPr>
                      <a:r>
                        <a:rPr lang="en-US" sz="1200">
                          <a:solidFill>
                            <a:srgbClr val="FFFFFF"/>
                          </a:solidFill>
                          <a:latin typeface="Arial"/>
                        </a:rPr>
                        <a:t>Create a class charter (rules of debate) </a:t>
                      </a:r>
                    </a:p>
                    <a:p>
                      <a:pPr marL="259083" lvl="1" indent="-129542" algn="l">
                        <a:lnSpc>
                          <a:spcPts val="1680"/>
                        </a:lnSpc>
                        <a:buFont typeface="Arial"/>
                        <a:buChar char="•"/>
                      </a:pPr>
                      <a:r>
                        <a:rPr lang="en-US" sz="1200">
                          <a:solidFill>
                            <a:srgbClr val="FFFFFF"/>
                          </a:solidFill>
                          <a:latin typeface="Arial"/>
                        </a:rPr>
                        <a:t>Use the </a:t>
                      </a:r>
                      <a:r>
                        <a:rPr lang="en-US" sz="1200">
                          <a:solidFill>
                            <a:srgbClr val="FFFFFF"/>
                          </a:solidFill>
                          <a:latin typeface="Arial Italics"/>
                        </a:rPr>
                        <a:t>fact sheets</a:t>
                      </a:r>
                      <a:r>
                        <a:rPr lang="en-US" sz="1200">
                          <a:solidFill>
                            <a:srgbClr val="FFFFFF"/>
                          </a:solidFill>
                          <a:latin typeface="Arial"/>
                        </a:rPr>
                        <a:t> to pull out information to help support how they are going to approach this motion. </a:t>
                      </a:r>
                      <a:r>
                        <a:rPr lang="en-US" sz="1200">
                          <a:solidFill>
                            <a:srgbClr val="FFFFFF"/>
                          </a:solidFill>
                          <a:latin typeface="Arial Italics"/>
                        </a:rPr>
                        <a:t>Atlases</a:t>
                      </a:r>
                      <a:r>
                        <a:rPr lang="en-US" sz="1200">
                          <a:solidFill>
                            <a:srgbClr val="FFFFFF"/>
                          </a:solidFill>
                          <a:latin typeface="Arial"/>
                        </a:rPr>
                        <a:t> again will be helpful for additional facts. </a:t>
                      </a:r>
                    </a:p>
                    <a:p>
                      <a:pPr marL="259083" lvl="1" indent="-129542" algn="l">
                        <a:lnSpc>
                          <a:spcPts val="1680"/>
                        </a:lnSpc>
                        <a:buFont typeface="Arial"/>
                        <a:buChar char="•"/>
                      </a:pPr>
                      <a:r>
                        <a:rPr lang="en-US" sz="1200">
                          <a:solidFill>
                            <a:srgbClr val="FFFFFF"/>
                          </a:solidFill>
                          <a:latin typeface="Arial"/>
                        </a:rPr>
                        <a:t>Learners then spend the lesson preparing a speech to present to in the next lesson. </a:t>
                      </a:r>
                    </a:p>
                    <a:p>
                      <a:pPr marL="259083" lvl="1" indent="-129542" algn="l">
                        <a:lnSpc>
                          <a:spcPts val="1680"/>
                        </a:lnSpc>
                        <a:buFont typeface="Arial"/>
                        <a:buChar char="•"/>
                      </a:pPr>
                      <a:r>
                        <a:rPr lang="en-US" sz="1200">
                          <a:solidFill>
                            <a:srgbClr val="FFFFFF"/>
                          </a:solidFill>
                          <a:latin typeface="Arial"/>
                        </a:rPr>
                        <a:t>As a challenge, learners could think of questions they wish to pose to opposition organisations/countries on how they could work together, </a:t>
                      </a:r>
                    </a:p>
                    <a:p>
                      <a:pPr marL="259083" lvl="1" indent="-129542" algn="l">
                        <a:lnSpc>
                          <a:spcPts val="1680"/>
                        </a:lnSpc>
                        <a:buFont typeface="Arial"/>
                        <a:buChar char="•"/>
                      </a:pPr>
                      <a:r>
                        <a:rPr lang="en-US" sz="1200">
                          <a:solidFill>
                            <a:srgbClr val="FFFFFF"/>
                          </a:solidFill>
                          <a:latin typeface="Arial"/>
                        </a:rPr>
                        <a:t>At the start of Lesson 7. Remind the class the agreed charter.</a:t>
                      </a:r>
                    </a:p>
                    <a:p>
                      <a:pPr marL="259083" lvl="1" indent="-129542" algn="l">
                        <a:lnSpc>
                          <a:spcPts val="1680"/>
                        </a:lnSpc>
                        <a:buFont typeface="Arial"/>
                        <a:buChar char="•"/>
                      </a:pPr>
                      <a:r>
                        <a:rPr lang="en-US" sz="1200">
                          <a:solidFill>
                            <a:srgbClr val="FFFFFF"/>
                          </a:solidFill>
                          <a:latin typeface="Arial"/>
                        </a:rPr>
                        <a:t>Start the MUN with the teacher being the General Secretary so that the charter can be adhered to. </a:t>
                      </a:r>
                    </a:p>
                    <a:p>
                      <a:pPr marL="259083" lvl="1" indent="-129542" algn="l">
                        <a:lnSpc>
                          <a:spcPts val="1680"/>
                        </a:lnSpc>
                        <a:buFont typeface="Arial"/>
                        <a:buChar char="•"/>
                      </a:pPr>
                      <a:r>
                        <a:rPr lang="en-US" sz="1200">
                          <a:solidFill>
                            <a:srgbClr val="FFFFFF"/>
                          </a:solidFill>
                          <a:latin typeface="Arial"/>
                        </a:rPr>
                        <a:t>After the presentations, take any questions from the class based on the challenge task. </a:t>
                      </a:r>
                    </a:p>
                    <a:p>
                      <a:pPr algn="l">
                        <a:lnSpc>
                          <a:spcPts val="1680"/>
                        </a:lnSpc>
                      </a:pPr>
                      <a:r>
                        <a:rPr lang="en-US" sz="1200" u="sng">
                          <a:solidFill>
                            <a:srgbClr val="FFFFFF"/>
                          </a:solidFill>
                          <a:latin typeface="Arial"/>
                        </a:rPr>
                        <a:t>Lesson 8</a:t>
                      </a:r>
                    </a:p>
                    <a:p>
                      <a:pPr marL="259083" lvl="1" indent="-129542" algn="l">
                        <a:lnSpc>
                          <a:spcPts val="1680"/>
                        </a:lnSpc>
                        <a:buFont typeface="Arial"/>
                        <a:buChar char="•"/>
                      </a:pPr>
                      <a:r>
                        <a:rPr lang="en-US" sz="1200">
                          <a:solidFill>
                            <a:srgbClr val="FFFFFF"/>
                          </a:solidFill>
                          <a:latin typeface="Arial Bold"/>
                        </a:rPr>
                        <a:t>Starter:</a:t>
                      </a:r>
                      <a:r>
                        <a:rPr lang="en-US" sz="1200">
                          <a:solidFill>
                            <a:srgbClr val="FFFFFF"/>
                          </a:solidFill>
                          <a:latin typeface="Arial"/>
                        </a:rPr>
                        <a:t> learners think about reasons why it is hard to always agree on the best way forward in international decision making. </a:t>
                      </a:r>
                    </a:p>
                    <a:p>
                      <a:pPr marL="259083" lvl="1" indent="-129542" algn="l">
                        <a:lnSpc>
                          <a:spcPts val="1680"/>
                        </a:lnSpc>
                        <a:buFont typeface="Arial"/>
                        <a:buChar char="•"/>
                      </a:pPr>
                      <a:r>
                        <a:rPr lang="en-US" sz="1200">
                          <a:solidFill>
                            <a:srgbClr val="FFFFFF"/>
                          </a:solidFill>
                          <a:latin typeface="Arial Bold"/>
                        </a:rPr>
                        <a:t>Main 1: </a:t>
                      </a:r>
                      <a:r>
                        <a:rPr lang="en-US" sz="1200">
                          <a:solidFill>
                            <a:srgbClr val="FFFFFF"/>
                          </a:solidFill>
                          <a:latin typeface="Arial"/>
                        </a:rPr>
                        <a:t>Show the class the slides with images about activism then the two campaign videos from </a:t>
                      </a:r>
                      <a:r>
                        <a:rPr lang="en-US" sz="1200">
                          <a:solidFill>
                            <a:srgbClr val="FFFFFF"/>
                          </a:solidFill>
                          <a:latin typeface="Arial Italics"/>
                        </a:rPr>
                        <a:t>Oluwaseyi and Finlay.  </a:t>
                      </a:r>
                    </a:p>
                    <a:p>
                      <a:pPr marL="259083" lvl="1" indent="-129542" algn="l">
                        <a:lnSpc>
                          <a:spcPts val="1680"/>
                        </a:lnSpc>
                        <a:buFont typeface="Arial"/>
                        <a:buChar char="•"/>
                      </a:pPr>
                      <a:r>
                        <a:rPr lang="en-US" sz="1200">
                          <a:solidFill>
                            <a:srgbClr val="FFFFFF"/>
                          </a:solidFill>
                          <a:latin typeface="Arial"/>
                        </a:rPr>
                        <a:t>Learners then note down how they could get their voices heard. </a:t>
                      </a:r>
                    </a:p>
                    <a:p>
                      <a:pPr marL="259083" lvl="1" indent="-129542" algn="l">
                        <a:lnSpc>
                          <a:spcPts val="1680"/>
                        </a:lnSpc>
                        <a:buFont typeface="Arial"/>
                        <a:buChar char="•"/>
                      </a:pPr>
                      <a:r>
                        <a:rPr lang="en-US" sz="1200">
                          <a:solidFill>
                            <a:srgbClr val="FFFFFF"/>
                          </a:solidFill>
                          <a:latin typeface="Arial"/>
                        </a:rPr>
                        <a:t>They then spend the rest of the lesson creating their campaign. This could be displayed later in the class/school. </a:t>
                      </a:r>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a:txBody>
                    <a:bodyPr/>
                    <a:lstStyle/>
                    <a:p>
                      <a:pPr algn="ctr">
                        <a:lnSpc>
                          <a:spcPts val="1680"/>
                        </a:lnSpc>
                        <a:defRPr/>
                      </a:pPr>
                      <a:r>
                        <a:rPr lang="en-GB" sz="1100" b="1" noProof="0" dirty="0" err="1">
                          <a:solidFill>
                            <a:srgbClr val="FFFFFF"/>
                          </a:solidFill>
                          <a:latin typeface="Arial" panose="020B0604020202020204" pitchFamily="34" charset="0"/>
                          <a:cs typeface="Arial" panose="020B0604020202020204" pitchFamily="34" charset="0"/>
                        </a:rPr>
                        <a:t>AfL</a:t>
                      </a:r>
                      <a:endParaRPr lang="en-GB" sz="1100" b="1" noProof="0"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727857">
                <a:tc vMerge="1">
                  <a:txBody>
                    <a:bodyPr/>
                    <a:lstStyle/>
                    <a:p>
                      <a:pPr algn="l">
                        <a:lnSpc>
                          <a:spcPts val="1680"/>
                        </a:lnSpc>
                      </a:pPr>
                      <a:endParaRPr lang="en-US" sz="1200" dirty="0">
                        <a:solidFill>
                          <a:srgbClr val="FFFFFF"/>
                        </a:solidFill>
                        <a:latin typeface="Arial"/>
                      </a:endParaRPr>
                    </a:p>
                  </a:txBody>
                  <a:tcPr marL="190500" marR="190500" marT="190500" marB="19050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vMerge="1">
                  <a:txBody>
                    <a:bodyPr/>
                    <a:lstStyle/>
                    <a:p>
                      <a:pPr algn="l">
                        <a:lnSpc>
                          <a:spcPts val="1680"/>
                        </a:lnSpc>
                      </a:pPr>
                      <a:endParaRPr lang="en-US" sz="1200" u="sng" dirty="0">
                        <a:solidFill>
                          <a:srgbClr val="0000FF"/>
                        </a:solidFill>
                        <a:latin typeface="Arial"/>
                        <a:hlinkClick r:id="rId4" tooltip="https://www.youtube.com/watch?v=8A3p98Zn4hk">
                          <a:extLst>
                            <a:ext uri="{A12FA001-AC4F-418D-AE19-62706E023703}">
                              <ahyp:hlinkClr xmlns:ahyp="http://schemas.microsoft.com/office/drawing/2018/hyperlinkcolor" val="tx"/>
                            </a:ext>
                          </a:extLst>
                        </a:hlinkClick>
                      </a:endParaRPr>
                    </a:p>
                  </a:txBody>
                  <a:tcPr marL="190500" marR="190500" marT="190500" marB="19050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vMerge="1">
                  <a:txBody>
                    <a:bodyPr/>
                    <a:lstStyle/>
                    <a:p>
                      <a:endParaRPr lang="en-GB"/>
                    </a:p>
                  </a:txBody>
                  <a:tcPr/>
                </a:tc>
                <a:tc>
                  <a:txBody>
                    <a:bodyPr/>
                    <a:lstStyle/>
                    <a:p>
                      <a:pPr algn="ctr">
                        <a:lnSpc>
                          <a:spcPts val="1680"/>
                        </a:lnSpc>
                        <a:defRPr/>
                      </a:pPr>
                      <a:r>
                        <a:rPr lang="en-GB" sz="1100" noProof="0" dirty="0">
                          <a:solidFill>
                            <a:schemeClr val="bg1"/>
                          </a:solidFill>
                          <a:latin typeface="Arial" panose="020B0604020202020204" pitchFamily="34" charset="0"/>
                          <a:cs typeface="Arial" panose="020B0604020202020204" pitchFamily="34" charset="0"/>
                        </a:rPr>
                        <a:t>Contribution and quality of MUN debate. Presentation on own actions to protect the oceans. </a:t>
                      </a: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29721919"/>
                  </a:ext>
                </a:extLst>
              </a:tr>
              <a:tr h="531847">
                <a:tc vMerge="1">
                  <a:txBody>
                    <a:bodyPr/>
                    <a:lstStyle/>
                    <a:p>
                      <a:pPr algn="l">
                        <a:lnSpc>
                          <a:spcPts val="1680"/>
                        </a:lnSpc>
                      </a:pPr>
                      <a:endParaRPr lang="en-GB" sz="1100" b="0" noProof="0" dirty="0">
                        <a:solidFill>
                          <a:srgbClr val="FFFFFF"/>
                        </a:solidFill>
                        <a:latin typeface="Arial" panose="020B0604020202020204" pitchFamily="34" charset="0"/>
                        <a:cs typeface="Arial" panose="020B0604020202020204" pitchFamily="34" charset="0"/>
                      </a:endParaRPr>
                    </a:p>
                  </a:txBody>
                  <a:tcPr marL="190500" marR="190500" marT="190500" marB="19050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vMerge="1">
                  <a:txBody>
                    <a:bodyPr/>
                    <a:lstStyle/>
                    <a:p>
                      <a:pPr algn="l">
                        <a:lnSpc>
                          <a:spcPts val="1680"/>
                        </a:lnSpc>
                      </a:pPr>
                      <a:endParaRPr lang="en-GB" sz="1100" u="sng" noProof="0" dirty="0">
                        <a:solidFill>
                          <a:srgbClr val="0000FF"/>
                        </a:solidFill>
                        <a:latin typeface="Arial" panose="020B0604020202020204" pitchFamily="34" charset="0"/>
                        <a:cs typeface="Arial" panose="020B0604020202020204" pitchFamily="34" charset="0"/>
                        <a:hlinkClick r:id="rId4" tooltip="https://www.youtube.com/watch?v=8A3p98Zn4hk">
                          <a:extLst>
                            <a:ext uri="{A12FA001-AC4F-418D-AE19-62706E023703}">
                              <ahyp:hlinkClr xmlns:ahyp="http://schemas.microsoft.com/office/drawing/2018/hyperlinkcolor" val="tx"/>
                            </a:ext>
                          </a:extLst>
                        </a:hlinkClick>
                      </a:endParaRPr>
                    </a:p>
                  </a:txBody>
                  <a:tcPr marL="190500" marR="190500" marT="190500" marB="19050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vMerge="1">
                  <a:txBody>
                    <a:bodyPr/>
                    <a:lstStyle/>
                    <a:p>
                      <a:endParaRPr lang="en-GB"/>
                    </a:p>
                  </a:txBody>
                  <a:tcPr/>
                </a:tc>
                <a:tc>
                  <a:txBody>
                    <a:bodyPr/>
                    <a:lstStyle/>
                    <a:p>
                      <a:pPr algn="ctr"/>
                      <a:r>
                        <a:rPr lang="en-GB" sz="1100" b="1" noProof="0" dirty="0">
                          <a:solidFill>
                            <a:srgbClr val="FFFFFF"/>
                          </a:solidFill>
                          <a:latin typeface="Arial" panose="020B0604020202020204" pitchFamily="34" charset="0"/>
                          <a:cs typeface="Arial" panose="020B0604020202020204" pitchFamily="34" charset="0"/>
                        </a:rPr>
                        <a:t>National Curriculum link</a:t>
                      </a:r>
                      <a:endParaRPr lang="en-GB" dirty="0"/>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40839053"/>
                  </a:ext>
                </a:extLst>
              </a:tr>
              <a:tr h="727857">
                <a:tc>
                  <a:txBody>
                    <a:bodyPr/>
                    <a:lstStyle/>
                    <a:p>
                      <a:pPr algn="ctr">
                        <a:lnSpc>
                          <a:spcPts val="1680"/>
                        </a:lnSpc>
                      </a:pPr>
                      <a:r>
                        <a:rPr lang="en-GB" sz="1100" b="1" noProof="0" dirty="0">
                          <a:solidFill>
                            <a:srgbClr val="FFFFFF"/>
                          </a:solidFill>
                          <a:latin typeface="Arial" panose="020B0604020202020204" pitchFamily="34" charset="0"/>
                          <a:cs typeface="Arial" panose="020B0604020202020204" pitchFamily="34" charset="0"/>
                        </a:rPr>
                        <a:t>Key questions</a:t>
                      </a:r>
                      <a:endParaRPr lang="en-GB" sz="1100" b="0" noProof="0" dirty="0">
                        <a:solidFill>
                          <a:srgbClr val="FFFFFF"/>
                        </a:solidFill>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29541" lvl="1" indent="0" algn="ctr">
                        <a:lnSpc>
                          <a:spcPts val="1680"/>
                        </a:lnSpc>
                        <a:buFont typeface="Arial"/>
                        <a:buNone/>
                      </a:pPr>
                      <a:r>
                        <a:rPr lang="en-GB" sz="1100" b="1" noProof="0" dirty="0">
                          <a:solidFill>
                            <a:srgbClr val="FFFFFF"/>
                          </a:solidFill>
                          <a:latin typeface="Arial" panose="020B0604020202020204" pitchFamily="34" charset="0"/>
                          <a:cs typeface="Arial" panose="020B0604020202020204" pitchFamily="34" charset="0"/>
                        </a:rPr>
                        <a:t>Geographical terminology</a:t>
                      </a:r>
                      <a:endParaRPr lang="en-GB" sz="1100" u="sng" noProof="0" dirty="0">
                        <a:solidFill>
                          <a:schemeClr val="bg1"/>
                        </a:solidFill>
                        <a:latin typeface="Arial" panose="020B0604020202020204" pitchFamily="34" charset="0"/>
                        <a:cs typeface="Arial" panose="020B0604020202020204" pitchFamily="34" charset="0"/>
                        <a:hlinkClick r:id="rId4" tooltip="https://www.youtube.com/watch?v=8A3p98Zn4hk">
                          <a:extLst>
                            <a:ext uri="{A12FA001-AC4F-418D-AE19-62706E023703}">
                              <ahyp:hlinkClr xmlns:ahyp="http://schemas.microsoft.com/office/drawing/2018/hyperlinkcolor" val="tx"/>
                            </a:ext>
                          </a:extLst>
                        </a:hlinkClick>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a:p>
                  </a:txBody>
                  <a:tcPr/>
                </a:tc>
                <a:tc rowSpan="2">
                  <a:txBody>
                    <a:bodyPr/>
                    <a:lstStyle/>
                    <a:p>
                      <a:pPr algn="just">
                        <a:lnSpc>
                          <a:spcPts val="1680"/>
                        </a:lnSpc>
                        <a:defRPr/>
                      </a:pPr>
                      <a:r>
                        <a:rPr lang="en-GB" sz="1100" b="1" noProof="0" dirty="0">
                          <a:solidFill>
                            <a:srgbClr val="FFFFFF"/>
                          </a:solidFill>
                          <a:latin typeface="Arial" panose="020B0604020202020204" pitchFamily="34" charset="0"/>
                          <a:cs typeface="Arial" panose="020B0604020202020204" pitchFamily="34" charset="0"/>
                        </a:rPr>
                        <a:t>KS2</a:t>
                      </a:r>
                      <a:endParaRPr lang="en-GB" sz="1100" b="1" noProof="0" dirty="0">
                        <a:latin typeface="Arial" panose="020B0604020202020204" pitchFamily="34" charset="0"/>
                        <a:cs typeface="Arial" panose="020B0604020202020204" pitchFamily="34" charset="0"/>
                      </a:endParaRPr>
                    </a:p>
                    <a:p>
                      <a:pPr algn="just">
                        <a:lnSpc>
                          <a:spcPts val="1680"/>
                        </a:lnSpc>
                      </a:pPr>
                      <a:r>
                        <a:rPr lang="en-GB" sz="1100" b="0" noProof="0" dirty="0">
                          <a:solidFill>
                            <a:schemeClr val="bg1"/>
                          </a:solidFill>
                          <a:latin typeface="Arial" panose="020B0604020202020204" pitchFamily="34" charset="0"/>
                          <a:cs typeface="Arial" panose="020B0604020202020204" pitchFamily="34" charset="0"/>
                        </a:rPr>
                        <a:t>Use maps, atlases, globes and digital/computer mapping to locate countries and describe features studied. </a:t>
                      </a:r>
                      <a:endParaRPr lang="en-GB" sz="1100" b="1" noProof="0" dirty="0">
                        <a:latin typeface="Arial" panose="020B0604020202020204" pitchFamily="34" charset="0"/>
                        <a:cs typeface="Arial" panose="020B0604020202020204" pitchFamily="34" charset="0"/>
                      </a:endParaRPr>
                    </a:p>
                    <a:p>
                      <a:pPr algn="just">
                        <a:lnSpc>
                          <a:spcPts val="1680"/>
                        </a:lnSpc>
                      </a:pPr>
                      <a:r>
                        <a:rPr lang="en-GB" sz="1100" b="1" noProof="0" dirty="0">
                          <a:solidFill>
                            <a:srgbClr val="FFFFFF"/>
                          </a:solidFill>
                          <a:latin typeface="Arial" panose="020B0604020202020204" pitchFamily="34" charset="0"/>
                          <a:cs typeface="Arial" panose="020B0604020202020204" pitchFamily="34" charset="0"/>
                        </a:rPr>
                        <a:t>KS3</a:t>
                      </a:r>
                    </a:p>
                    <a:p>
                      <a:pPr algn="just">
                        <a:lnSpc>
                          <a:spcPts val="1680"/>
                        </a:lnSpc>
                      </a:pPr>
                      <a:r>
                        <a:rPr lang="en-GB" sz="1100" b="0" noProof="0" dirty="0">
                          <a:solidFill>
                            <a:srgbClr val="FFFFFF"/>
                          </a:solidFill>
                          <a:latin typeface="Arial" panose="020B0604020202020204" pitchFamily="34" charset="0"/>
                          <a:cs typeface="Arial" panose="020B0604020202020204" pitchFamily="34" charset="0"/>
                        </a:rPr>
                        <a:t>understand geographical similarities, differences and links between places through the study of human and physical geography of a region within Africa, and of a region within Asia. </a:t>
                      </a:r>
                    </a:p>
                    <a:p>
                      <a:pPr algn="just">
                        <a:lnSpc>
                          <a:spcPts val="1680"/>
                        </a:lnSpc>
                      </a:pPr>
                      <a:r>
                        <a:rPr lang="en-GB" sz="1100" b="0" noProof="0" dirty="0">
                          <a:solidFill>
                            <a:srgbClr val="FFFFFF"/>
                          </a:solidFill>
                          <a:latin typeface="Arial" panose="020B0604020202020204" pitchFamily="34" charset="0"/>
                          <a:cs typeface="Arial" panose="020B0604020202020204" pitchFamily="34" charset="0"/>
                        </a:rPr>
                        <a:t>Understand how human and physical processes interact to influence, and change landscapes, environments and the climate; and how human activity relies on effective functioning of natural systems. </a:t>
                      </a:r>
                      <a:endParaRPr lang="en-GB" dirty="0"/>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42917227"/>
                  </a:ext>
                </a:extLst>
              </a:tr>
              <a:tr h="1719749">
                <a:tc>
                  <a:txBody>
                    <a:bodyPr/>
                    <a:lstStyle/>
                    <a:p>
                      <a:pPr marL="171450" indent="-171450" algn="l">
                        <a:lnSpc>
                          <a:spcPts val="1680"/>
                        </a:lnSpc>
                        <a:buFont typeface="Arial" panose="020B0604020202020204" pitchFamily="34" charset="0"/>
                        <a:buChar char="•"/>
                        <a:defRPr/>
                      </a:pPr>
                      <a:r>
                        <a:rPr lang="en-GB" sz="1100" noProof="0" dirty="0">
                          <a:solidFill>
                            <a:schemeClr val="bg1"/>
                          </a:solidFill>
                          <a:latin typeface="Arial" panose="020B0604020202020204" pitchFamily="34" charset="0"/>
                          <a:cs typeface="Arial" panose="020B0604020202020204" pitchFamily="34" charset="0"/>
                        </a:rPr>
                        <a:t>How do you think places can work together for the future of our oceans? </a:t>
                      </a:r>
                    </a:p>
                    <a:p>
                      <a:pPr marL="171450" indent="-171450" algn="l">
                        <a:lnSpc>
                          <a:spcPts val="1680"/>
                        </a:lnSpc>
                        <a:buFont typeface="Arial" panose="020B0604020202020204" pitchFamily="34" charset="0"/>
                        <a:buChar char="•"/>
                        <a:defRPr/>
                      </a:pPr>
                      <a:r>
                        <a:rPr lang="en-GB" sz="1100" noProof="0" dirty="0">
                          <a:solidFill>
                            <a:schemeClr val="bg1"/>
                          </a:solidFill>
                          <a:latin typeface="Arial" panose="020B0604020202020204" pitchFamily="34" charset="0"/>
                          <a:cs typeface="Arial" panose="020B0604020202020204" pitchFamily="34" charset="0"/>
                        </a:rPr>
                        <a:t>What do you think stops people working together? </a:t>
                      </a:r>
                    </a:p>
                    <a:p>
                      <a:pPr marL="171450" indent="-171450" algn="l">
                        <a:lnSpc>
                          <a:spcPts val="1680"/>
                        </a:lnSpc>
                        <a:buFont typeface="Arial" panose="020B0604020202020204" pitchFamily="34" charset="0"/>
                        <a:buChar char="•"/>
                        <a:defRPr/>
                      </a:pPr>
                      <a:r>
                        <a:rPr lang="en-GB" sz="1100" noProof="0" dirty="0">
                          <a:solidFill>
                            <a:schemeClr val="bg1"/>
                          </a:solidFill>
                          <a:latin typeface="Arial" panose="020B0604020202020204" pitchFamily="34" charset="0"/>
                          <a:cs typeface="Arial" panose="020B0604020202020204" pitchFamily="34" charset="0"/>
                        </a:rPr>
                        <a:t>How would you advocate for our oceans? </a:t>
                      </a:r>
                    </a:p>
                    <a:p>
                      <a:pPr marL="171450" indent="-171450" algn="l">
                        <a:lnSpc>
                          <a:spcPts val="1680"/>
                        </a:lnSpc>
                        <a:buFont typeface="Arial" panose="020B0604020202020204" pitchFamily="34" charset="0"/>
                        <a:buChar char="•"/>
                        <a:defRPr/>
                      </a:pPr>
                      <a:r>
                        <a:rPr lang="en-GB" sz="1100" noProof="0" dirty="0">
                          <a:solidFill>
                            <a:schemeClr val="bg1"/>
                          </a:solidFill>
                          <a:latin typeface="Arial" panose="020B0604020202020204" pitchFamily="34" charset="0"/>
                          <a:cs typeface="Arial" panose="020B0604020202020204" pitchFamily="34" charset="0"/>
                        </a:rPr>
                        <a:t>How do you think the UN can help make decisions? </a:t>
                      </a:r>
                    </a:p>
                    <a:p>
                      <a:pPr marL="171450" indent="-171450" algn="l">
                        <a:lnSpc>
                          <a:spcPts val="1680"/>
                        </a:lnSpc>
                        <a:buFont typeface="Arial" panose="020B0604020202020204" pitchFamily="34" charset="0"/>
                        <a:buChar char="•"/>
                        <a:defRPr/>
                      </a:pPr>
                      <a:r>
                        <a:rPr lang="en-GB" sz="1100" noProof="0" dirty="0">
                          <a:solidFill>
                            <a:schemeClr val="bg1"/>
                          </a:solidFill>
                          <a:latin typeface="Arial" panose="020B0604020202020204" pitchFamily="34" charset="0"/>
                          <a:cs typeface="Arial" panose="020B0604020202020204" pitchFamily="34" charset="0"/>
                        </a:rPr>
                        <a:t>Why is it not always easy to collaborate? </a:t>
                      </a: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59083" lvl="1" indent="-129542" algn="l">
                        <a:lnSpc>
                          <a:spcPts val="1680"/>
                        </a:lnSpc>
                        <a:buFont typeface="Arial"/>
                        <a:buChar char="•"/>
                        <a:defRPr/>
                      </a:pPr>
                      <a:r>
                        <a:rPr lang="en-GB" sz="1100" noProof="0" dirty="0">
                          <a:solidFill>
                            <a:srgbClr val="FFFFFF"/>
                          </a:solidFill>
                          <a:latin typeface="Arial" panose="020B0604020202020204" pitchFamily="34" charset="0"/>
                          <a:cs typeface="Arial" panose="020B0604020202020204" pitchFamily="34" charset="0"/>
                        </a:rPr>
                        <a:t>Activism</a:t>
                      </a:r>
                      <a:endParaRPr lang="en-GB" sz="1100" noProof="0" dirty="0">
                        <a:latin typeface="Arial" panose="020B0604020202020204" pitchFamily="34" charset="0"/>
                        <a:cs typeface="Arial" panose="020B0604020202020204" pitchFamily="34" charset="0"/>
                      </a:endParaRPr>
                    </a:p>
                    <a:p>
                      <a:pPr marL="259083" lvl="1" indent="-129542" algn="l">
                        <a:lnSpc>
                          <a:spcPts val="1680"/>
                        </a:lnSpc>
                        <a:buFont typeface="Arial"/>
                        <a:buChar char="•"/>
                      </a:pPr>
                      <a:r>
                        <a:rPr lang="en-GB" sz="1100" noProof="0" dirty="0">
                          <a:solidFill>
                            <a:srgbClr val="FFFFFF"/>
                          </a:solidFill>
                          <a:latin typeface="Arial" panose="020B0604020202020204" pitchFamily="34" charset="0"/>
                          <a:cs typeface="Arial" panose="020B0604020202020204" pitchFamily="34" charset="0"/>
                        </a:rPr>
                        <a:t>Advocacy </a:t>
                      </a:r>
                    </a:p>
                    <a:p>
                      <a:pPr marL="259083" lvl="1" indent="-129542" algn="l">
                        <a:lnSpc>
                          <a:spcPts val="1680"/>
                        </a:lnSpc>
                        <a:buFont typeface="Arial"/>
                        <a:buChar char="•"/>
                      </a:pPr>
                      <a:r>
                        <a:rPr lang="en-GB" sz="1100" noProof="0" dirty="0">
                          <a:solidFill>
                            <a:srgbClr val="FFFFFF"/>
                          </a:solidFill>
                          <a:latin typeface="Arial" panose="020B0604020202020204" pitchFamily="34" charset="0"/>
                          <a:cs typeface="Arial" panose="020B0604020202020204" pitchFamily="34" charset="0"/>
                        </a:rPr>
                        <a:t>Conservation </a:t>
                      </a:r>
                    </a:p>
                    <a:p>
                      <a:pPr marL="259083" lvl="1" indent="-129542" algn="l">
                        <a:lnSpc>
                          <a:spcPts val="1680"/>
                        </a:lnSpc>
                        <a:buFont typeface="Arial"/>
                        <a:buChar char="•"/>
                      </a:pPr>
                      <a:r>
                        <a:rPr lang="en-GB" sz="1100" noProof="0" dirty="0">
                          <a:solidFill>
                            <a:srgbClr val="FFFFFF"/>
                          </a:solidFill>
                          <a:latin typeface="Arial" panose="020B0604020202020204" pitchFamily="34" charset="0"/>
                          <a:cs typeface="Arial" panose="020B0604020202020204" pitchFamily="34" charset="0"/>
                        </a:rPr>
                        <a:t>United Nations </a:t>
                      </a:r>
                    </a:p>
                    <a:p>
                      <a:pPr marL="259083" lvl="1" indent="-129542" algn="l">
                        <a:lnSpc>
                          <a:spcPts val="1680"/>
                        </a:lnSpc>
                        <a:buFont typeface="Arial"/>
                        <a:buChar char="•"/>
                      </a:pPr>
                      <a:r>
                        <a:rPr lang="en-GB" sz="1100" noProof="0" dirty="0">
                          <a:solidFill>
                            <a:srgbClr val="FFFFFF"/>
                          </a:solidFill>
                          <a:latin typeface="Arial" panose="020B0604020202020204" pitchFamily="34" charset="0"/>
                          <a:cs typeface="Arial" panose="020B0604020202020204" pitchFamily="34" charset="0"/>
                        </a:rPr>
                        <a:t>Collaboration</a:t>
                      </a:r>
                    </a:p>
                    <a:p>
                      <a:pPr marL="259083" lvl="1" indent="-129542" algn="l">
                        <a:lnSpc>
                          <a:spcPts val="1680"/>
                        </a:lnSpc>
                        <a:buFont typeface="Arial"/>
                        <a:buChar char="•"/>
                      </a:pPr>
                      <a:r>
                        <a:rPr lang="en-GB" sz="1100" noProof="0" dirty="0">
                          <a:solidFill>
                            <a:srgbClr val="FFFFFF"/>
                          </a:solidFill>
                          <a:latin typeface="Arial" panose="020B0604020202020204" pitchFamily="34" charset="0"/>
                          <a:cs typeface="Arial" panose="020B0604020202020204" pitchFamily="34" charset="0"/>
                        </a:rPr>
                        <a:t>Community</a:t>
                      </a: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vMerge="1">
                  <a:txBody>
                    <a:bodyPr/>
                    <a:lstStyle/>
                    <a:p>
                      <a:pPr algn="ctr">
                        <a:lnSpc>
                          <a:spcPts val="1680"/>
                        </a:lnSpc>
                        <a:defRPr/>
                      </a:pPr>
                      <a:endParaRPr lang="en-US" sz="1100"/>
                    </a:p>
                  </a:txBody>
                  <a:tcPr marL="190500" marR="190500" marT="190500" marB="190500">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176797720"/>
                  </a:ext>
                </a:extLst>
              </a:tr>
            </a:tbl>
          </a:graphicData>
        </a:graphic>
      </p:graphicFrame>
      <p:sp>
        <p:nvSpPr>
          <p:cNvPr id="8" name="Freeform 3">
            <a:extLst>
              <a:ext uri="{FF2B5EF4-FFF2-40B4-BE49-F238E27FC236}">
                <a16:creationId xmlns:a16="http://schemas.microsoft.com/office/drawing/2014/main" id="{65F7B97B-0F0D-5FD3-B58C-C308EC548756}"/>
              </a:ext>
            </a:extLst>
          </p:cNvPr>
          <p:cNvSpPr/>
          <p:nvPr/>
        </p:nvSpPr>
        <p:spPr>
          <a:xfrm>
            <a:off x="206229" y="223208"/>
            <a:ext cx="2308371" cy="1121619"/>
          </a:xfrm>
          <a:custGeom>
            <a:avLst/>
            <a:gdLst/>
            <a:ahLst/>
            <a:cxnLst/>
            <a:rect l="l" t="t" r="r" b="b"/>
            <a:pathLst>
              <a:path w="2959807" h="1478338">
                <a:moveTo>
                  <a:pt x="0" y="0"/>
                </a:moveTo>
                <a:lnTo>
                  <a:pt x="2959807" y="0"/>
                </a:lnTo>
                <a:lnTo>
                  <a:pt x="2959807" y="1478338"/>
                </a:lnTo>
                <a:lnTo>
                  <a:pt x="0" y="1478338"/>
                </a:lnTo>
                <a:lnTo>
                  <a:pt x="0" y="0"/>
                </a:lnTo>
                <a:close/>
              </a:path>
            </a:pathLst>
          </a:custGeom>
          <a:blipFill>
            <a:blip r:embed="rId5"/>
            <a:stretch>
              <a:fillRect/>
            </a:stretch>
          </a:blipFill>
        </p:spPr>
        <p:txBody>
          <a:bodyPr/>
          <a:lstStyle/>
          <a:p>
            <a:endParaRPr lang="en-GB"/>
          </a:p>
        </p:txBody>
      </p:sp>
      <p:sp>
        <p:nvSpPr>
          <p:cNvPr id="9" name="Freeform 4">
            <a:extLst>
              <a:ext uri="{FF2B5EF4-FFF2-40B4-BE49-F238E27FC236}">
                <a16:creationId xmlns:a16="http://schemas.microsoft.com/office/drawing/2014/main" id="{19221986-FDE5-A88F-6534-7349C000D7A4}"/>
              </a:ext>
            </a:extLst>
          </p:cNvPr>
          <p:cNvSpPr/>
          <p:nvPr/>
        </p:nvSpPr>
        <p:spPr>
          <a:xfrm>
            <a:off x="16388473" y="240631"/>
            <a:ext cx="1670927" cy="1092869"/>
          </a:xfrm>
          <a:custGeom>
            <a:avLst/>
            <a:gdLst/>
            <a:ahLst/>
            <a:cxnLst/>
            <a:rect l="l" t="t" r="r" b="b"/>
            <a:pathLst>
              <a:path w="2183992" h="1478338">
                <a:moveTo>
                  <a:pt x="0" y="0"/>
                </a:moveTo>
                <a:lnTo>
                  <a:pt x="2183992" y="0"/>
                </a:lnTo>
                <a:lnTo>
                  <a:pt x="2183992" y="1478338"/>
                </a:lnTo>
                <a:lnTo>
                  <a:pt x="0" y="1478338"/>
                </a:lnTo>
                <a:lnTo>
                  <a:pt x="0" y="0"/>
                </a:lnTo>
                <a:close/>
              </a:path>
            </a:pathLst>
          </a:custGeom>
          <a:blipFill>
            <a:blip r:embed="rId6"/>
            <a:stretch>
              <a:fillRect b="-4708"/>
            </a:stretch>
          </a:blipFill>
        </p:spPr>
        <p:txBody>
          <a:bodyPr/>
          <a:lstStyle/>
          <a:p>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32D59"/>
        </a:solidFill>
        <a:effectLst/>
      </p:bgPr>
    </p:bg>
    <p:spTree>
      <p:nvGrpSpPr>
        <p:cNvPr id="1" name=""/>
        <p:cNvGrpSpPr/>
        <p:nvPr/>
      </p:nvGrpSpPr>
      <p:grpSpPr>
        <a:xfrm>
          <a:off x="0" y="0"/>
          <a:ext cx="0" cy="0"/>
          <a:chOff x="0" y="0"/>
          <a:chExt cx="0" cy="0"/>
        </a:xfrm>
      </p:grpSpPr>
      <p:sp>
        <p:nvSpPr>
          <p:cNvPr id="4" name="TextBox 4"/>
          <p:cNvSpPr txBox="1"/>
          <p:nvPr/>
        </p:nvSpPr>
        <p:spPr>
          <a:xfrm>
            <a:off x="5690165" y="997959"/>
            <a:ext cx="7002839" cy="335541"/>
          </a:xfrm>
          <a:prstGeom prst="rect">
            <a:avLst/>
          </a:prstGeom>
        </p:spPr>
        <p:txBody>
          <a:bodyPr wrap="square" lIns="0" tIns="0" rIns="0" bIns="0" rtlCol="0" anchor="t">
            <a:spAutoFit/>
          </a:bodyPr>
          <a:lstStyle/>
          <a:p>
            <a:pPr algn="ctr">
              <a:lnSpc>
                <a:spcPts val="2800"/>
              </a:lnSpc>
            </a:pPr>
            <a:r>
              <a:rPr lang="en-US" sz="2000" dirty="0">
                <a:solidFill>
                  <a:srgbClr val="FFFFFF"/>
                </a:solidFill>
                <a:latin typeface="Open Sans Bold"/>
              </a:rPr>
              <a:t>Lesson 9: </a:t>
            </a:r>
            <a:r>
              <a:rPr lang="en-US" sz="2000" dirty="0">
                <a:solidFill>
                  <a:srgbClr val="FFFFFF"/>
                </a:solidFill>
                <a:latin typeface="Open Sans"/>
              </a:rPr>
              <a:t>(optional lesson) Connections to the sea </a:t>
            </a:r>
          </a:p>
        </p:txBody>
      </p:sp>
      <p:sp>
        <p:nvSpPr>
          <p:cNvPr id="5" name="TextBox 5"/>
          <p:cNvSpPr txBox="1"/>
          <p:nvPr/>
        </p:nvSpPr>
        <p:spPr>
          <a:xfrm>
            <a:off x="6551632" y="240631"/>
            <a:ext cx="5184734" cy="679450"/>
          </a:xfrm>
          <a:prstGeom prst="rect">
            <a:avLst/>
          </a:prstGeom>
        </p:spPr>
        <p:txBody>
          <a:bodyPr wrap="square" lIns="0" tIns="0" rIns="0" bIns="0" rtlCol="0" anchor="t">
            <a:spAutoFit/>
          </a:bodyPr>
          <a:lstStyle/>
          <a:p>
            <a:pPr algn="ctr">
              <a:lnSpc>
                <a:spcPts val="5599"/>
              </a:lnSpc>
            </a:pPr>
            <a:r>
              <a:rPr lang="en-US" sz="3500" dirty="0">
                <a:solidFill>
                  <a:srgbClr val="FFFFFF"/>
                </a:solidFill>
                <a:latin typeface="Open Sans Bold"/>
              </a:rPr>
              <a:t>I CAN SEE THE SEA!</a:t>
            </a:r>
          </a:p>
        </p:txBody>
      </p:sp>
      <p:graphicFrame>
        <p:nvGraphicFramePr>
          <p:cNvPr id="7" name="Table 7"/>
          <p:cNvGraphicFramePr>
            <a:graphicFrameLocks noGrp="1"/>
          </p:cNvGraphicFramePr>
          <p:nvPr>
            <p:extLst>
              <p:ext uri="{D42A27DB-BD31-4B8C-83A1-F6EECF244321}">
                <p14:modId xmlns:p14="http://schemas.microsoft.com/office/powerpoint/2010/main" val="2477875007"/>
              </p:ext>
            </p:extLst>
          </p:nvPr>
        </p:nvGraphicFramePr>
        <p:xfrm>
          <a:off x="323769" y="1556065"/>
          <a:ext cx="17735632" cy="8388035"/>
        </p:xfrm>
        <a:graphic>
          <a:graphicData uri="http://schemas.openxmlformats.org/drawingml/2006/table">
            <a:tbl>
              <a:tblPr/>
              <a:tblGrid>
                <a:gridCol w="5572283">
                  <a:extLst>
                    <a:ext uri="{9D8B030D-6E8A-4147-A177-3AD203B41FA5}">
                      <a16:colId xmlns:a16="http://schemas.microsoft.com/office/drawing/2014/main" val="20000"/>
                    </a:ext>
                  </a:extLst>
                </a:gridCol>
                <a:gridCol w="2342214">
                  <a:extLst>
                    <a:ext uri="{9D8B030D-6E8A-4147-A177-3AD203B41FA5}">
                      <a16:colId xmlns:a16="http://schemas.microsoft.com/office/drawing/2014/main" val="20001"/>
                    </a:ext>
                  </a:extLst>
                </a:gridCol>
                <a:gridCol w="5628678">
                  <a:extLst>
                    <a:ext uri="{9D8B030D-6E8A-4147-A177-3AD203B41FA5}">
                      <a16:colId xmlns:a16="http://schemas.microsoft.com/office/drawing/2014/main" val="20002"/>
                    </a:ext>
                  </a:extLst>
                </a:gridCol>
                <a:gridCol w="4192457">
                  <a:extLst>
                    <a:ext uri="{9D8B030D-6E8A-4147-A177-3AD203B41FA5}">
                      <a16:colId xmlns:a16="http://schemas.microsoft.com/office/drawing/2014/main" val="20003"/>
                    </a:ext>
                  </a:extLst>
                </a:gridCol>
              </a:tblGrid>
              <a:tr h="0">
                <a:tc>
                  <a:txBody>
                    <a:bodyPr/>
                    <a:lstStyle/>
                    <a:p>
                      <a:pPr algn="ctr">
                        <a:lnSpc>
                          <a:spcPts val="1680"/>
                        </a:lnSpc>
                        <a:defRPr/>
                      </a:pPr>
                      <a:r>
                        <a:rPr lang="en-GB" sz="1100" b="1" noProof="0" dirty="0">
                          <a:solidFill>
                            <a:srgbClr val="FFFFFF"/>
                          </a:solidFill>
                          <a:latin typeface="Arial" panose="020B0604020202020204" pitchFamily="34" charset="0"/>
                          <a:cs typeface="Arial" panose="020B0604020202020204" pitchFamily="34" charset="0"/>
                        </a:rPr>
                        <a:t>Learning goals &amp; outcomes</a:t>
                      </a:r>
                      <a:endParaRPr lang="en-GB" sz="1100" b="1" noProof="0"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ts val="1680"/>
                        </a:lnSpc>
                        <a:defRPr/>
                      </a:pPr>
                      <a:r>
                        <a:rPr lang="en-GB" sz="1100" b="1" noProof="0" dirty="0">
                          <a:solidFill>
                            <a:srgbClr val="FFFFFF"/>
                          </a:solidFill>
                          <a:latin typeface="Arial" panose="020B0604020202020204" pitchFamily="34" charset="0"/>
                          <a:cs typeface="Arial" panose="020B0604020202020204" pitchFamily="34" charset="0"/>
                        </a:rPr>
                        <a:t>Resources</a:t>
                      </a:r>
                      <a:endParaRPr lang="en-GB" sz="1100" b="1" noProof="0"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ts val="1680"/>
                        </a:lnSpc>
                        <a:defRPr/>
                      </a:pPr>
                      <a:r>
                        <a:rPr lang="en-GB" sz="1100" b="1" noProof="0" dirty="0">
                          <a:solidFill>
                            <a:srgbClr val="FFFFFF"/>
                          </a:solidFill>
                          <a:latin typeface="Arial" panose="020B0604020202020204" pitchFamily="34" charset="0"/>
                          <a:cs typeface="Arial" panose="020B0604020202020204" pitchFamily="34" charset="0"/>
                        </a:rPr>
                        <a:t>Suggested learning activities</a:t>
                      </a:r>
                      <a:endParaRPr lang="en-GB" sz="1100" b="1" noProof="0"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ts val="1680"/>
                        </a:lnSpc>
                        <a:defRPr/>
                      </a:pPr>
                      <a:r>
                        <a:rPr lang="en-GB" sz="1100" b="1" noProof="0" dirty="0">
                          <a:solidFill>
                            <a:srgbClr val="FFFFFF"/>
                          </a:solidFill>
                          <a:latin typeface="Arial" panose="020B0604020202020204" pitchFamily="34" charset="0"/>
                          <a:cs typeface="Arial" panose="020B0604020202020204" pitchFamily="34" charset="0"/>
                        </a:rPr>
                        <a:t>SMSC</a:t>
                      </a:r>
                      <a:endParaRPr lang="en-GB" sz="1100" b="1" noProof="0"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2925469">
                <a:tc rowSpan="3">
                  <a:txBody>
                    <a:bodyPr/>
                    <a:lstStyle/>
                    <a:p>
                      <a:pPr algn="l">
                        <a:lnSpc>
                          <a:spcPts val="1680"/>
                        </a:lnSpc>
                        <a:defRPr/>
                      </a:pPr>
                      <a:r>
                        <a:rPr lang="en-GB" sz="1100" b="1" noProof="0" dirty="0">
                          <a:solidFill>
                            <a:srgbClr val="FFFFFF"/>
                          </a:solidFill>
                          <a:latin typeface="Arial" panose="020B0604020202020204" pitchFamily="34" charset="0"/>
                          <a:cs typeface="Arial" panose="020B0604020202020204" pitchFamily="34" charset="0"/>
                        </a:rPr>
                        <a:t>Goals:</a:t>
                      </a:r>
                      <a:endParaRPr lang="en-GB" sz="1100" b="1" noProof="0" dirty="0">
                        <a:latin typeface="Arial" panose="020B0604020202020204" pitchFamily="34" charset="0"/>
                        <a:cs typeface="Arial" panose="020B0604020202020204" pitchFamily="34" charset="0"/>
                      </a:endParaRPr>
                    </a:p>
                    <a:p>
                      <a:pPr marL="259083" lvl="1" indent="-129542" algn="l">
                        <a:lnSpc>
                          <a:spcPts val="1680"/>
                        </a:lnSpc>
                        <a:buAutoNum type="arabicPeriod"/>
                      </a:pPr>
                      <a:r>
                        <a:rPr lang="en-GB" sz="1100" noProof="0" dirty="0">
                          <a:solidFill>
                            <a:srgbClr val="FFFFFF"/>
                          </a:solidFill>
                          <a:latin typeface="Arial" panose="020B0604020202020204" pitchFamily="34" charset="0"/>
                          <a:cs typeface="Arial" panose="020B0604020202020204" pitchFamily="34" charset="0"/>
                        </a:rPr>
                        <a:t>To look at ways people around the world connect to the sea.</a:t>
                      </a:r>
                    </a:p>
                    <a:p>
                      <a:pPr marL="259083" lvl="1" indent="-129542" algn="l">
                        <a:lnSpc>
                          <a:spcPts val="1680"/>
                        </a:lnSpc>
                        <a:buAutoNum type="arabicPeriod"/>
                      </a:pPr>
                      <a:r>
                        <a:rPr lang="en-GB" sz="1100" noProof="0" dirty="0">
                          <a:solidFill>
                            <a:srgbClr val="FFFFFF"/>
                          </a:solidFill>
                          <a:latin typeface="Arial" panose="020B0604020202020204" pitchFamily="34" charset="0"/>
                          <a:cs typeface="Arial" panose="020B0604020202020204" pitchFamily="34" charset="0"/>
                        </a:rPr>
                        <a:t>To summarise our findings.</a:t>
                      </a:r>
                    </a:p>
                    <a:p>
                      <a:pPr marL="259083" lvl="1" indent="-129542" algn="l">
                        <a:lnSpc>
                          <a:spcPts val="1680"/>
                        </a:lnSpc>
                        <a:buAutoNum type="arabicPeriod"/>
                      </a:pPr>
                      <a:r>
                        <a:rPr lang="en-GB" sz="1100" noProof="0" dirty="0">
                          <a:solidFill>
                            <a:srgbClr val="FFFFFF"/>
                          </a:solidFill>
                          <a:latin typeface="Arial" panose="020B0604020202020204" pitchFamily="34" charset="0"/>
                          <a:cs typeface="Arial" panose="020B0604020202020204" pitchFamily="34" charset="0"/>
                        </a:rPr>
                        <a:t> To identify the similarities and differences between the connections to the sea.</a:t>
                      </a:r>
                    </a:p>
                    <a:p>
                      <a:pPr marL="259083" lvl="1" indent="-129542" algn="l">
                        <a:lnSpc>
                          <a:spcPts val="1680"/>
                        </a:lnSpc>
                        <a:buAutoNum type="arabicPeriod"/>
                      </a:pPr>
                      <a:r>
                        <a:rPr lang="en-GB" sz="1100" noProof="0" dirty="0">
                          <a:solidFill>
                            <a:srgbClr val="FFFFFF"/>
                          </a:solidFill>
                          <a:latin typeface="Arial" panose="020B0604020202020204" pitchFamily="34" charset="0"/>
                          <a:cs typeface="Arial" panose="020B0604020202020204" pitchFamily="34" charset="0"/>
                        </a:rPr>
                        <a:t> To create our own connection to the sea. </a:t>
                      </a:r>
                    </a:p>
                    <a:p>
                      <a:pPr algn="l">
                        <a:lnSpc>
                          <a:spcPts val="1680"/>
                        </a:lnSpc>
                      </a:pPr>
                      <a:endParaRPr lang="en-GB" sz="1100" noProof="0" dirty="0">
                        <a:solidFill>
                          <a:srgbClr val="FFFFFF"/>
                        </a:solidFill>
                        <a:latin typeface="Arial" panose="020B0604020202020204" pitchFamily="34" charset="0"/>
                        <a:cs typeface="Arial" panose="020B0604020202020204" pitchFamily="34" charset="0"/>
                      </a:endParaRPr>
                    </a:p>
                    <a:p>
                      <a:pPr algn="l">
                        <a:lnSpc>
                          <a:spcPts val="1680"/>
                        </a:lnSpc>
                      </a:pPr>
                      <a:endParaRPr lang="en-GB" sz="1100" noProof="0" dirty="0">
                        <a:solidFill>
                          <a:srgbClr val="FFFFFF"/>
                        </a:solidFill>
                        <a:latin typeface="Arial" panose="020B0604020202020204" pitchFamily="34" charset="0"/>
                        <a:cs typeface="Arial" panose="020B0604020202020204" pitchFamily="34" charset="0"/>
                      </a:endParaRPr>
                    </a:p>
                    <a:p>
                      <a:pPr algn="l">
                        <a:lnSpc>
                          <a:spcPts val="1680"/>
                        </a:lnSpc>
                      </a:pPr>
                      <a:r>
                        <a:rPr lang="en-GB" sz="1100" b="1" noProof="0" dirty="0">
                          <a:solidFill>
                            <a:srgbClr val="FFFFFF"/>
                          </a:solidFill>
                          <a:latin typeface="Arial" panose="020B0604020202020204" pitchFamily="34" charset="0"/>
                          <a:cs typeface="Arial" panose="020B0604020202020204" pitchFamily="34" charset="0"/>
                        </a:rPr>
                        <a:t>Outcomes:</a:t>
                      </a: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Greater Depth:</a:t>
                      </a:r>
                      <a:r>
                        <a:rPr lang="en-GB" sz="1100" b="0" u="none" noProof="0" dirty="0">
                          <a:solidFill>
                            <a:srgbClr val="FFFFFF"/>
                          </a:solidFill>
                          <a:latin typeface="Arial" panose="020B0604020202020204" pitchFamily="34" charset="0"/>
                          <a:cs typeface="Arial" panose="020B0604020202020204" pitchFamily="34" charset="0"/>
                        </a:rPr>
                        <a:t> </a:t>
                      </a:r>
                      <a:r>
                        <a:rPr lang="en-GB" sz="1100" b="0" noProof="0" dirty="0">
                          <a:solidFill>
                            <a:srgbClr val="FFFFFF"/>
                          </a:solidFill>
                          <a:latin typeface="Arial" panose="020B0604020202020204" pitchFamily="34" charset="0"/>
                          <a:cs typeface="Arial" panose="020B0604020202020204" pitchFamily="34" charset="0"/>
                        </a:rPr>
                        <a:t>pupils will have a deep understanding of how people can connect with the sea. They will be able to synthesise knowledge and understanding and present their ideas with distinct clarity. </a:t>
                      </a: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Expected Level:</a:t>
                      </a:r>
                      <a:r>
                        <a:rPr lang="en-GB" sz="1100" b="0" u="none" noProof="0" dirty="0">
                          <a:solidFill>
                            <a:srgbClr val="FFFFFF"/>
                          </a:solidFill>
                          <a:latin typeface="Arial" panose="020B0604020202020204" pitchFamily="34" charset="0"/>
                          <a:cs typeface="Arial" panose="020B0604020202020204" pitchFamily="34" charset="0"/>
                        </a:rPr>
                        <a:t> </a:t>
                      </a:r>
                      <a:r>
                        <a:rPr lang="en-GB" sz="1100" b="0" noProof="0" dirty="0">
                          <a:solidFill>
                            <a:srgbClr val="FFFFFF"/>
                          </a:solidFill>
                          <a:latin typeface="Arial" panose="020B0604020202020204" pitchFamily="34" charset="0"/>
                          <a:cs typeface="Arial" panose="020B0604020202020204" pitchFamily="34" charset="0"/>
                        </a:rPr>
                        <a:t>pupils will show understanding of how people connect to the sea and use some examples to support their ideas. They will be able to draw upon knowledge to present their ideas.  </a:t>
                      </a:r>
                      <a:endParaRPr lang="en-GB" sz="1100" b="1" noProof="0" dirty="0">
                        <a:solidFill>
                          <a:srgbClr val="FFFFFF"/>
                        </a:solidFill>
                        <a:latin typeface="Arial" panose="020B0604020202020204" pitchFamily="34" charset="0"/>
                        <a:cs typeface="Arial" panose="020B0604020202020204" pitchFamily="34" charset="0"/>
                      </a:endParaRP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Working Towards:</a:t>
                      </a:r>
                      <a:r>
                        <a:rPr lang="en-GB" sz="1100" b="0" u="none" noProof="0" dirty="0">
                          <a:solidFill>
                            <a:srgbClr val="FFFFFF"/>
                          </a:solidFill>
                          <a:latin typeface="Arial" panose="020B0604020202020204" pitchFamily="34" charset="0"/>
                          <a:cs typeface="Arial" panose="020B0604020202020204" pitchFamily="34" charset="0"/>
                        </a:rPr>
                        <a:t> </a:t>
                      </a:r>
                      <a:r>
                        <a:rPr lang="en-GB" sz="1100" b="0" noProof="0" dirty="0">
                          <a:solidFill>
                            <a:srgbClr val="FFFFFF"/>
                          </a:solidFill>
                          <a:latin typeface="Arial" panose="020B0604020202020204" pitchFamily="34" charset="0"/>
                          <a:cs typeface="Arial" panose="020B0604020202020204" pitchFamily="34" charset="0"/>
                        </a:rPr>
                        <a:t>pupils will be able to understand how people connect to the sea using some examples. They will show some ideas of what they have learnt. </a:t>
                      </a: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Support:</a:t>
                      </a:r>
                      <a:r>
                        <a:rPr lang="en-GB" sz="1100" b="1" noProof="0" dirty="0">
                          <a:solidFill>
                            <a:srgbClr val="FFFFFF"/>
                          </a:solidFill>
                          <a:latin typeface="Arial" panose="020B0604020202020204" pitchFamily="34" charset="0"/>
                          <a:cs typeface="Arial" panose="020B0604020202020204" pitchFamily="34" charset="0"/>
                        </a:rPr>
                        <a:t> </a:t>
                      </a:r>
                      <a:r>
                        <a:rPr lang="en-GB" sz="1100" b="0" noProof="0" dirty="0">
                          <a:solidFill>
                            <a:srgbClr val="FFFFFF"/>
                          </a:solidFill>
                          <a:latin typeface="Arial" panose="020B0604020202020204" pitchFamily="34" charset="0"/>
                          <a:cs typeface="Arial" panose="020B0604020202020204" pitchFamily="34" charset="0"/>
                        </a:rPr>
                        <a:t>pupils will show limited understanding of connections to the sea. They will be able to present a few ideas from previous learning. </a:t>
                      </a: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3">
                  <a:txBody>
                    <a:bodyPr/>
                    <a:lstStyle/>
                    <a:p>
                      <a:pPr marL="171450" lvl="0" indent="-171450" algn="l">
                        <a:lnSpc>
                          <a:spcPts val="1680"/>
                        </a:lnSpc>
                        <a:buFont typeface="Arial" panose="020B0604020202020204" pitchFamily="34" charset="0"/>
                        <a:buChar char="•"/>
                        <a:defRPr/>
                      </a:pPr>
                      <a:r>
                        <a:rPr lang="en-GB" sz="1100" noProof="0" dirty="0">
                          <a:solidFill>
                            <a:srgbClr val="FFFFFF"/>
                          </a:solidFill>
                          <a:latin typeface="Arial" panose="020B0604020202020204" pitchFamily="34" charset="0"/>
                          <a:cs typeface="Arial" panose="020B0604020202020204" pitchFamily="34" charset="0"/>
                        </a:rPr>
                        <a:t>PPT: Lesson 7: Connections to the Sea</a:t>
                      </a:r>
                      <a:endParaRPr lang="en-GB" sz="1100" noProof="0" dirty="0">
                        <a:latin typeface="Arial" panose="020B0604020202020204" pitchFamily="34" charset="0"/>
                        <a:cs typeface="Arial" panose="020B0604020202020204" pitchFamily="34" charset="0"/>
                      </a:endParaRPr>
                    </a:p>
                    <a:p>
                      <a:pPr marL="171450" lvl="0" indent="-171450" algn="l">
                        <a:lnSpc>
                          <a:spcPts val="1680"/>
                        </a:lnSpc>
                        <a:buFont typeface="Arial" panose="020B0604020202020204" pitchFamily="34" charset="0"/>
                        <a:buChar char="•"/>
                      </a:pPr>
                      <a:r>
                        <a:rPr lang="en-GB" sz="1100" noProof="0" dirty="0">
                          <a:solidFill>
                            <a:srgbClr val="FFFFFF"/>
                          </a:solidFill>
                          <a:latin typeface="Arial" panose="020B0604020202020204" pitchFamily="34" charset="0"/>
                          <a:cs typeface="Arial" panose="020B0604020202020204" pitchFamily="34" charset="0"/>
                        </a:rPr>
                        <a:t>Legends of the Sea: carousel sheet</a:t>
                      </a:r>
                    </a:p>
                    <a:p>
                      <a:pPr marL="171450" lvl="0" indent="-171450" algn="l">
                        <a:lnSpc>
                          <a:spcPts val="1680"/>
                        </a:lnSpc>
                        <a:buFont typeface="Arial" panose="020B0604020202020204" pitchFamily="34" charset="0"/>
                        <a:buChar char="•"/>
                      </a:pPr>
                      <a:r>
                        <a:rPr lang="en-GB" sz="1100" noProof="0" dirty="0">
                          <a:solidFill>
                            <a:srgbClr val="FFFFFF"/>
                          </a:solidFill>
                          <a:latin typeface="Arial" panose="020B0604020202020204" pitchFamily="34" charset="0"/>
                          <a:cs typeface="Arial" panose="020B0604020202020204" pitchFamily="34" charset="0"/>
                        </a:rPr>
                        <a:t>Learning stations 1&amp;6: Written text (Kraken poem)</a:t>
                      </a:r>
                    </a:p>
                    <a:p>
                      <a:pPr marL="171450" indent="-171450" algn="l">
                        <a:lnSpc>
                          <a:spcPts val="1680"/>
                        </a:lnSpc>
                        <a:buFont typeface="Arial" panose="020B0604020202020204" pitchFamily="34" charset="0"/>
                        <a:buChar char="•"/>
                      </a:pPr>
                      <a:r>
                        <a:rPr lang="en-GB" sz="1100" noProof="0" dirty="0">
                          <a:solidFill>
                            <a:srgbClr val="FFFFFF"/>
                          </a:solidFill>
                          <a:latin typeface="Arial" panose="020B0604020202020204" pitchFamily="34" charset="0"/>
                          <a:cs typeface="Arial" panose="020B0604020202020204" pitchFamily="34" charset="0"/>
                        </a:rPr>
                        <a:t>Learning stations 2&amp;7: Poster (Mami </a:t>
                      </a:r>
                      <a:r>
                        <a:rPr lang="en-GB" sz="1100" noProof="0" dirty="0" err="1">
                          <a:solidFill>
                            <a:srgbClr val="FFFFFF"/>
                          </a:solidFill>
                          <a:latin typeface="Arial" panose="020B0604020202020204" pitchFamily="34" charset="0"/>
                          <a:cs typeface="Arial" panose="020B0604020202020204" pitchFamily="34" charset="0"/>
                        </a:rPr>
                        <a:t>Wata</a:t>
                      </a:r>
                      <a:r>
                        <a:rPr lang="en-GB" sz="1100" noProof="0" dirty="0">
                          <a:solidFill>
                            <a:srgbClr val="FFFFFF"/>
                          </a:solidFill>
                          <a:latin typeface="Arial" panose="020B0604020202020204" pitchFamily="34" charset="0"/>
                          <a:cs typeface="Arial" panose="020B0604020202020204" pitchFamily="34" charset="0"/>
                        </a:rPr>
                        <a:t>)</a:t>
                      </a:r>
                    </a:p>
                    <a:p>
                      <a:pPr marL="171450" indent="-171450" algn="l">
                        <a:lnSpc>
                          <a:spcPts val="1680"/>
                        </a:lnSpc>
                        <a:buFont typeface="Arial" panose="020B0604020202020204" pitchFamily="34" charset="0"/>
                        <a:buChar char="•"/>
                      </a:pPr>
                      <a:r>
                        <a:rPr lang="en-GB" sz="1100" noProof="0" dirty="0">
                          <a:solidFill>
                            <a:srgbClr val="FFFFFF"/>
                          </a:solidFill>
                          <a:latin typeface="Arial" panose="020B0604020202020204" pitchFamily="34" charset="0"/>
                          <a:cs typeface="Arial" panose="020B0604020202020204" pitchFamily="34" charset="0"/>
                        </a:rPr>
                        <a:t>Learning stations 3&amp;8: Audio</a:t>
                      </a:r>
                      <a:r>
                        <a:rPr lang="en-GB" sz="1100" noProof="0" dirty="0">
                          <a:solidFill>
                            <a:schemeClr val="bg1"/>
                          </a:solidFill>
                          <a:latin typeface="Arial" panose="020B0604020202020204" pitchFamily="34" charset="0"/>
                          <a:cs typeface="Arial" panose="020B0604020202020204" pitchFamily="34" charset="0"/>
                        </a:rPr>
                        <a:t> (</a:t>
                      </a:r>
                      <a:r>
                        <a:rPr lang="en-GB" sz="1100" noProof="0"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Longwang</a:t>
                      </a:r>
                      <a:r>
                        <a:rPr lang="en-GB" sz="1100" noProof="0" dirty="0">
                          <a:solidFill>
                            <a:schemeClr val="bg1"/>
                          </a:solidFill>
                          <a:latin typeface="Arial" panose="020B0604020202020204" pitchFamily="34" charset="0"/>
                          <a:cs typeface="Arial" panose="020B0604020202020204" pitchFamily="34" charset="0"/>
                        </a:rPr>
                        <a:t>) start 1 min in.</a:t>
                      </a:r>
                    </a:p>
                    <a:p>
                      <a:pPr marL="171450" indent="-171450" algn="l">
                        <a:lnSpc>
                          <a:spcPts val="1680"/>
                        </a:lnSpc>
                        <a:buFont typeface="Arial" panose="020B0604020202020204" pitchFamily="34" charset="0"/>
                        <a:buChar char="•"/>
                      </a:pPr>
                      <a:r>
                        <a:rPr lang="en-GB" sz="1100" noProof="0" dirty="0">
                          <a:solidFill>
                            <a:srgbClr val="FFFFFF"/>
                          </a:solidFill>
                          <a:latin typeface="Arial" panose="020B0604020202020204" pitchFamily="34" charset="0"/>
                          <a:cs typeface="Arial" panose="020B0604020202020204" pitchFamily="34" charset="0"/>
                        </a:rPr>
                        <a:t>Learning stations 4&amp;9: Factsheet (Atlantis)</a:t>
                      </a:r>
                    </a:p>
                    <a:p>
                      <a:pPr marL="171450" indent="-171450" algn="l">
                        <a:lnSpc>
                          <a:spcPts val="1680"/>
                        </a:lnSpc>
                        <a:buFont typeface="Arial" panose="020B0604020202020204" pitchFamily="34" charset="0"/>
                        <a:buChar char="•"/>
                      </a:pPr>
                      <a:r>
                        <a:rPr lang="en-GB" sz="1100" noProof="0" dirty="0">
                          <a:solidFill>
                            <a:srgbClr val="FFFFFF"/>
                          </a:solidFill>
                          <a:latin typeface="Arial" panose="020B0604020202020204" pitchFamily="34" charset="0"/>
                          <a:cs typeface="Arial" panose="020B0604020202020204" pitchFamily="34" charset="0"/>
                        </a:rPr>
                        <a:t>Learning stations 5&amp;10: video (Bermuda Triangle)</a:t>
                      </a:r>
                    </a:p>
                    <a:p>
                      <a:pPr marL="259083" lvl="1" indent="-129542" algn="l">
                        <a:lnSpc>
                          <a:spcPts val="1680"/>
                        </a:lnSpc>
                        <a:buFont typeface="Arial"/>
                        <a:buChar char="•"/>
                      </a:pPr>
                      <a:endParaRPr lang="en-GB" sz="1100" noProof="0" dirty="0">
                        <a:solidFill>
                          <a:srgbClr val="FFFFFF"/>
                        </a:solidFill>
                        <a:latin typeface="Arial" panose="020B0604020202020204" pitchFamily="34" charset="0"/>
                        <a:cs typeface="Arial" panose="020B0604020202020204" pitchFamily="34" charset="0"/>
                      </a:endParaRPr>
                    </a:p>
                    <a:p>
                      <a:pPr algn="l">
                        <a:lnSpc>
                          <a:spcPts val="1680"/>
                        </a:lnSpc>
                      </a:pPr>
                      <a:endParaRPr lang="en-GB" sz="1100" noProof="0" dirty="0">
                        <a:solidFill>
                          <a:srgbClr val="FFFFFF"/>
                        </a:solidFill>
                        <a:latin typeface="Arial" panose="020B0604020202020204" pitchFamily="34" charset="0"/>
                        <a:cs typeface="Arial" panose="020B0604020202020204" pitchFamily="34" charset="0"/>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7">
                  <a:txBody>
                    <a:bodyPr/>
                    <a:lstStyle/>
                    <a:p>
                      <a:pPr marL="0" lvl="0" indent="0" algn="l">
                        <a:lnSpc>
                          <a:spcPts val="1680"/>
                        </a:lnSpc>
                        <a:buFont typeface="Arial"/>
                        <a:buNone/>
                        <a:defRPr/>
                      </a:pPr>
                      <a:r>
                        <a:rPr lang="en-GB" sz="1100" b="1" noProof="0" dirty="0">
                          <a:solidFill>
                            <a:srgbClr val="FFFFFF"/>
                          </a:solidFill>
                          <a:latin typeface="Arial" panose="020B0604020202020204" pitchFamily="34" charset="0"/>
                          <a:cs typeface="Arial" panose="020B0604020202020204" pitchFamily="34" charset="0"/>
                        </a:rPr>
                        <a:t>Starter: </a:t>
                      </a:r>
                      <a:r>
                        <a:rPr lang="en-GB" sz="1100" noProof="0" dirty="0">
                          <a:solidFill>
                            <a:srgbClr val="FFFFFF"/>
                          </a:solidFill>
                          <a:latin typeface="Arial" panose="020B0604020202020204" pitchFamily="34" charset="0"/>
                          <a:cs typeface="Arial" panose="020B0604020202020204" pitchFamily="34" charset="0"/>
                        </a:rPr>
                        <a:t>While you wait exercise... thinking about the title of this lesson, are there any connections which come to mind? Guide them to think about stories, legends, spirits which connect us to our blue spaces. </a:t>
                      </a:r>
                      <a:endParaRPr lang="en-GB" sz="1100" noProof="0" dirty="0">
                        <a:latin typeface="Arial" panose="020B0604020202020204" pitchFamily="34" charset="0"/>
                        <a:cs typeface="Arial" panose="020B0604020202020204" pitchFamily="34" charset="0"/>
                      </a:endParaRPr>
                    </a:p>
                    <a:p>
                      <a:pPr marL="0" lvl="0" indent="0" algn="l">
                        <a:lnSpc>
                          <a:spcPts val="1680"/>
                        </a:lnSpc>
                        <a:buFont typeface="Arial"/>
                        <a:buNone/>
                      </a:pPr>
                      <a:r>
                        <a:rPr lang="en-GB" sz="1100" b="1" noProof="0" dirty="0">
                          <a:solidFill>
                            <a:srgbClr val="FFFFFF"/>
                          </a:solidFill>
                          <a:latin typeface="Arial" panose="020B0604020202020204" pitchFamily="34" charset="0"/>
                          <a:cs typeface="Arial" panose="020B0604020202020204" pitchFamily="34" charset="0"/>
                        </a:rPr>
                        <a:t>Main 1</a:t>
                      </a:r>
                      <a:r>
                        <a:rPr lang="en-GB" sz="1100" noProof="0" dirty="0">
                          <a:solidFill>
                            <a:srgbClr val="FFFFFF"/>
                          </a:solidFill>
                          <a:latin typeface="Arial" panose="020B0604020202020204" pitchFamily="34" charset="0"/>
                          <a:cs typeface="Arial" panose="020B0604020202020204" pitchFamily="34" charset="0"/>
                        </a:rPr>
                        <a:t>: introduce the idea that cultures around the world have connections to the sea which come through in several formats. Talk about the differences between myths, legends, deities and spirits. ! Ensure that these are discussed with sensitivity being aware of the diversity within your own class and the wider community.  </a:t>
                      </a:r>
                    </a:p>
                    <a:p>
                      <a:pPr marL="0" lvl="0" indent="0" algn="l">
                        <a:lnSpc>
                          <a:spcPts val="1680"/>
                        </a:lnSpc>
                        <a:buFont typeface="Arial"/>
                        <a:buNone/>
                      </a:pPr>
                      <a:r>
                        <a:rPr lang="en-GB" sz="1100" noProof="0" dirty="0">
                          <a:solidFill>
                            <a:srgbClr val="FFFFFF"/>
                          </a:solidFill>
                          <a:latin typeface="Arial" panose="020B0604020202020204" pitchFamily="34" charset="0"/>
                          <a:cs typeface="Arial" panose="020B0604020202020204" pitchFamily="34" charset="0"/>
                        </a:rPr>
                        <a:t>Introduce the class to some of the spiritual and cultural connections to the sea around the world as a ‘circus time’ exercise</a:t>
                      </a:r>
                      <a:r>
                        <a:rPr lang="en-GB" sz="1100" baseline="30000" noProof="0" dirty="0">
                          <a:solidFill>
                            <a:srgbClr val="FFFFFF"/>
                          </a:solidFill>
                          <a:latin typeface="Arial" panose="020B0604020202020204" pitchFamily="34" charset="0"/>
                          <a:cs typeface="Arial" panose="020B0604020202020204" pitchFamily="34" charset="0"/>
                        </a:rPr>
                        <a:t>1</a:t>
                      </a:r>
                      <a:r>
                        <a:rPr lang="en-GB" sz="1100" noProof="0" dirty="0">
                          <a:solidFill>
                            <a:srgbClr val="FFFFFF"/>
                          </a:solidFill>
                          <a:latin typeface="Arial" panose="020B0604020202020204" pitchFamily="34" charset="0"/>
                          <a:cs typeface="Arial" panose="020B0604020202020204" pitchFamily="34" charset="0"/>
                        </a:rPr>
                        <a:t>. </a:t>
                      </a:r>
                    </a:p>
                    <a:p>
                      <a:pPr marL="0" lvl="0" indent="0" algn="l">
                        <a:lnSpc>
                          <a:spcPts val="1680"/>
                        </a:lnSpc>
                        <a:buFont typeface="Arial"/>
                        <a:buNone/>
                      </a:pPr>
                      <a:r>
                        <a:rPr lang="en-GB" sz="1100" noProof="0" dirty="0">
                          <a:solidFill>
                            <a:srgbClr val="FFFFFF"/>
                          </a:solidFill>
                          <a:latin typeface="Arial" panose="020B0604020202020204" pitchFamily="34" charset="0"/>
                          <a:cs typeface="Arial" panose="020B0604020202020204" pitchFamily="34" charset="0"/>
                        </a:rPr>
                        <a:t>Class discussion on the similarities and differences between their findings. Focus mainly on the similarities *. </a:t>
                      </a:r>
                    </a:p>
                    <a:p>
                      <a:pPr marL="0" lvl="0" indent="0" algn="l">
                        <a:lnSpc>
                          <a:spcPts val="1680"/>
                        </a:lnSpc>
                        <a:buFont typeface="Arial"/>
                        <a:buNone/>
                      </a:pPr>
                      <a:r>
                        <a:rPr lang="en-GB" sz="1100" b="1" noProof="0" dirty="0">
                          <a:solidFill>
                            <a:srgbClr val="FFFFFF"/>
                          </a:solidFill>
                          <a:latin typeface="Arial" panose="020B0604020202020204" pitchFamily="34" charset="0"/>
                          <a:cs typeface="Arial" panose="020B0604020202020204" pitchFamily="34" charset="0"/>
                        </a:rPr>
                        <a:t>Main 2: </a:t>
                      </a:r>
                      <a:r>
                        <a:rPr lang="en-GB" sz="1100" noProof="0" dirty="0">
                          <a:solidFill>
                            <a:srgbClr val="FFFFFF"/>
                          </a:solidFill>
                          <a:latin typeface="Arial" panose="020B0604020202020204" pitchFamily="34" charset="0"/>
                          <a:cs typeface="Arial" panose="020B0604020202020204" pitchFamily="34" charset="0"/>
                        </a:rPr>
                        <a:t>thinking about ocean conservation and drawing together what they have learnt in this topic, pupils can create their own connection to the ocean in any creative format they wish *.</a:t>
                      </a:r>
                    </a:p>
                    <a:p>
                      <a:pPr marL="0" lvl="0" indent="0" algn="l">
                        <a:lnSpc>
                          <a:spcPts val="1680"/>
                        </a:lnSpc>
                        <a:buFont typeface="Arial"/>
                        <a:buNone/>
                      </a:pPr>
                      <a:r>
                        <a:rPr lang="en-GB" sz="1100" b="1" noProof="0" dirty="0">
                          <a:solidFill>
                            <a:srgbClr val="FFFFFF"/>
                          </a:solidFill>
                          <a:latin typeface="Arial" panose="020B0604020202020204" pitchFamily="34" charset="0"/>
                          <a:cs typeface="Arial" panose="020B0604020202020204" pitchFamily="34" charset="0"/>
                        </a:rPr>
                        <a:t>Plenary: </a:t>
                      </a:r>
                      <a:r>
                        <a:rPr lang="en-GB" sz="1100" noProof="0" dirty="0">
                          <a:solidFill>
                            <a:srgbClr val="FFFFFF"/>
                          </a:solidFill>
                          <a:latin typeface="Arial" panose="020B0604020202020204" pitchFamily="34" charset="0"/>
                          <a:cs typeface="Arial" panose="020B0604020202020204" pitchFamily="34" charset="0"/>
                        </a:rPr>
                        <a:t>Exhibition style display of the class's creations which can be viewed by the class and others.  </a:t>
                      </a:r>
                    </a:p>
                    <a:p>
                      <a:pPr algn="l">
                        <a:lnSpc>
                          <a:spcPts val="1680"/>
                        </a:lnSpc>
                      </a:pPr>
                      <a:endParaRPr lang="en-GB" sz="1100" noProof="0" dirty="0">
                        <a:solidFill>
                          <a:srgbClr val="FFFFFF"/>
                        </a:solidFill>
                        <a:latin typeface="Arial" panose="020B0604020202020204" pitchFamily="34" charset="0"/>
                        <a:cs typeface="Arial" panose="020B0604020202020204" pitchFamily="34" charset="0"/>
                      </a:endParaRPr>
                    </a:p>
                    <a:p>
                      <a:pPr algn="l">
                        <a:lnSpc>
                          <a:spcPts val="1680"/>
                        </a:lnSpc>
                      </a:pPr>
                      <a:r>
                        <a:rPr lang="en-GB" sz="1100" baseline="30000" noProof="0" dirty="0">
                          <a:solidFill>
                            <a:srgbClr val="FFFFFF"/>
                          </a:solidFill>
                          <a:latin typeface="Arial" panose="020B0604020202020204" pitchFamily="34" charset="0"/>
                          <a:cs typeface="Arial" panose="020B0604020202020204" pitchFamily="34" charset="0"/>
                        </a:rPr>
                        <a:t>1 </a:t>
                      </a:r>
                      <a:r>
                        <a:rPr lang="en-GB" sz="1100" noProof="0" dirty="0">
                          <a:solidFill>
                            <a:srgbClr val="FFFFFF"/>
                          </a:solidFill>
                          <a:latin typeface="Arial" panose="020B0604020202020204" pitchFamily="34" charset="0"/>
                          <a:cs typeface="Arial" panose="020B0604020202020204" pitchFamily="34" charset="0"/>
                        </a:rPr>
                        <a:t>Circus Time (based on a class of 30 pupils) </a:t>
                      </a:r>
                    </a:p>
                    <a:p>
                      <a:pPr algn="l">
                        <a:lnSpc>
                          <a:spcPts val="1680"/>
                        </a:lnSpc>
                      </a:pPr>
                      <a:endParaRPr lang="en-GB" sz="1100" noProof="0" dirty="0">
                        <a:solidFill>
                          <a:srgbClr val="FFFFFF"/>
                        </a:solidFill>
                        <a:latin typeface="Arial" panose="020B0604020202020204" pitchFamily="34" charset="0"/>
                        <a:cs typeface="Arial" panose="020B0604020202020204" pitchFamily="34" charset="0"/>
                      </a:endParaRPr>
                    </a:p>
                    <a:p>
                      <a:pPr algn="l">
                        <a:lnSpc>
                          <a:spcPts val="1680"/>
                        </a:lnSpc>
                      </a:pPr>
                      <a:r>
                        <a:rPr lang="en-GB" sz="1100" noProof="0" dirty="0">
                          <a:solidFill>
                            <a:srgbClr val="FFFFFF"/>
                          </a:solidFill>
                          <a:latin typeface="Arial" panose="020B0604020202020204" pitchFamily="34" charset="0"/>
                          <a:cs typeface="Arial" panose="020B0604020202020204" pitchFamily="34" charset="0"/>
                        </a:rPr>
                        <a:t>Set up the room with 10 learning stations as follows:</a:t>
                      </a:r>
                    </a:p>
                    <a:p>
                      <a:pPr algn="l">
                        <a:lnSpc>
                          <a:spcPts val="1680"/>
                        </a:lnSpc>
                      </a:pPr>
                      <a:r>
                        <a:rPr lang="en-GB" sz="1100" noProof="0" dirty="0">
                          <a:solidFill>
                            <a:srgbClr val="FFFFFF"/>
                          </a:solidFill>
                          <a:latin typeface="Arial" panose="020B0604020202020204" pitchFamily="34" charset="0"/>
                          <a:cs typeface="Arial" panose="020B0604020202020204" pitchFamily="34" charset="0"/>
                        </a:rPr>
                        <a:t>Learning stations 1&amp;6: Written text </a:t>
                      </a:r>
                    </a:p>
                    <a:p>
                      <a:pPr algn="l">
                        <a:lnSpc>
                          <a:spcPts val="1680"/>
                        </a:lnSpc>
                      </a:pPr>
                      <a:r>
                        <a:rPr lang="en-GB" sz="1100" noProof="0" dirty="0">
                          <a:solidFill>
                            <a:srgbClr val="FFFFFF"/>
                          </a:solidFill>
                          <a:latin typeface="Arial" panose="020B0604020202020204" pitchFamily="34" charset="0"/>
                          <a:cs typeface="Arial" panose="020B0604020202020204" pitchFamily="34" charset="0"/>
                        </a:rPr>
                        <a:t>Learning stations 2&amp;7: Poster</a:t>
                      </a:r>
                    </a:p>
                    <a:p>
                      <a:pPr algn="l">
                        <a:lnSpc>
                          <a:spcPts val="1680"/>
                        </a:lnSpc>
                      </a:pPr>
                      <a:r>
                        <a:rPr lang="en-GB" sz="1100" noProof="0" dirty="0">
                          <a:solidFill>
                            <a:srgbClr val="FFFFFF"/>
                          </a:solidFill>
                          <a:latin typeface="Arial" panose="020B0604020202020204" pitchFamily="34" charset="0"/>
                          <a:cs typeface="Arial" panose="020B0604020202020204" pitchFamily="34" charset="0"/>
                        </a:rPr>
                        <a:t>Learning stations 3&amp;8: Audio</a:t>
                      </a:r>
                    </a:p>
                    <a:p>
                      <a:pPr algn="l">
                        <a:lnSpc>
                          <a:spcPts val="1680"/>
                        </a:lnSpc>
                      </a:pPr>
                      <a:r>
                        <a:rPr lang="en-GB" sz="1100" noProof="0" dirty="0">
                          <a:solidFill>
                            <a:srgbClr val="FFFFFF"/>
                          </a:solidFill>
                          <a:latin typeface="Arial" panose="020B0604020202020204" pitchFamily="34" charset="0"/>
                          <a:cs typeface="Arial" panose="020B0604020202020204" pitchFamily="34" charset="0"/>
                        </a:rPr>
                        <a:t>Learning stations 4&amp;9: Factsheet</a:t>
                      </a:r>
                    </a:p>
                    <a:p>
                      <a:pPr algn="l">
                        <a:lnSpc>
                          <a:spcPts val="1680"/>
                        </a:lnSpc>
                      </a:pPr>
                      <a:r>
                        <a:rPr lang="en-GB" sz="1100" noProof="0" dirty="0">
                          <a:solidFill>
                            <a:srgbClr val="FFFFFF"/>
                          </a:solidFill>
                          <a:latin typeface="Arial" panose="020B0604020202020204" pitchFamily="34" charset="0"/>
                          <a:cs typeface="Arial" panose="020B0604020202020204" pitchFamily="34" charset="0"/>
                        </a:rPr>
                        <a:t>Learning stations 5&amp;10: video</a:t>
                      </a:r>
                    </a:p>
                    <a:p>
                      <a:pPr algn="l">
                        <a:lnSpc>
                          <a:spcPts val="1680"/>
                        </a:lnSpc>
                      </a:pPr>
                      <a:r>
                        <a:rPr lang="en-GB" sz="1100" noProof="0" dirty="0">
                          <a:solidFill>
                            <a:srgbClr val="FFFFFF"/>
                          </a:solidFill>
                          <a:latin typeface="Arial" panose="020B0604020202020204" pitchFamily="34" charset="0"/>
                          <a:cs typeface="Arial" panose="020B0604020202020204" pitchFamily="34" charset="0"/>
                        </a:rPr>
                        <a:t>Split the class into 10 groups – 3 pupils in each of a similar ability. NOTE: They will only need to visit either stations 1-5 </a:t>
                      </a:r>
                      <a:r>
                        <a:rPr lang="en-GB" sz="1100" i="1" noProof="0" dirty="0">
                          <a:solidFill>
                            <a:srgbClr val="FFFFFF"/>
                          </a:solidFill>
                          <a:latin typeface="Arial" panose="020B0604020202020204" pitchFamily="34" charset="0"/>
                          <a:cs typeface="Arial" panose="020B0604020202020204" pitchFamily="34" charset="0"/>
                        </a:rPr>
                        <a:t>or</a:t>
                      </a:r>
                      <a:r>
                        <a:rPr lang="en-GB" sz="1100" noProof="0" dirty="0">
                          <a:solidFill>
                            <a:srgbClr val="FFFFFF"/>
                          </a:solidFill>
                          <a:latin typeface="Arial" panose="020B0604020202020204" pitchFamily="34" charset="0"/>
                          <a:cs typeface="Arial" panose="020B0604020202020204" pitchFamily="34" charset="0"/>
                        </a:rPr>
                        <a:t> 6-10 as the information will be repeated. </a:t>
                      </a:r>
                    </a:p>
                    <a:p>
                      <a:pPr algn="l">
                        <a:lnSpc>
                          <a:spcPts val="1680"/>
                        </a:lnSpc>
                      </a:pPr>
                      <a:r>
                        <a:rPr lang="en-GB" sz="1100" noProof="0" dirty="0">
                          <a:solidFill>
                            <a:srgbClr val="FFFFFF"/>
                          </a:solidFill>
                          <a:latin typeface="Arial" panose="020B0604020202020204" pitchFamily="34" charset="0"/>
                          <a:cs typeface="Arial" panose="020B0604020202020204" pitchFamily="34" charset="0"/>
                        </a:rPr>
                        <a:t>The groups should then aim to visit each station gathering information within the time limit whilst the teacher circulates, questioning and supporting where needed. Differentiation will happen naturally here as some pupils will tackle all the stations and others will opt for certain ones which </a:t>
                      </a:r>
                      <a:r>
                        <a:rPr lang="en-GB" sz="1100" noProof="0">
                          <a:solidFill>
                            <a:srgbClr val="FFFFFF"/>
                          </a:solidFill>
                          <a:latin typeface="Arial" panose="020B0604020202020204" pitchFamily="34" charset="0"/>
                          <a:cs typeface="Arial" panose="020B0604020202020204" pitchFamily="34" charset="0"/>
                        </a:rPr>
                        <a:t>will suit </a:t>
                      </a:r>
                      <a:r>
                        <a:rPr lang="en-GB" sz="1100" noProof="0" dirty="0">
                          <a:solidFill>
                            <a:srgbClr val="FFFFFF"/>
                          </a:solidFill>
                          <a:latin typeface="Arial" panose="020B0604020202020204" pitchFamily="34" charset="0"/>
                          <a:cs typeface="Arial" panose="020B0604020202020204" pitchFamily="34" charset="0"/>
                        </a:rPr>
                        <a:t>their learning strengths. The teacher can intervene, and guide pupils to particular stations depending on their learning strengths. Teacher should keep track of the group’s progress using the tracking table. </a:t>
                      </a: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a:lnSpc>
                          <a:spcPts val="1680"/>
                        </a:lnSpc>
                        <a:defRPr/>
                      </a:pPr>
                      <a:r>
                        <a:rPr lang="en-GB" sz="1100" b="1" u="sng" noProof="0" dirty="0">
                          <a:solidFill>
                            <a:srgbClr val="FFFFFF"/>
                          </a:solidFill>
                          <a:latin typeface="Arial" panose="020B0604020202020204" pitchFamily="34" charset="0"/>
                          <a:cs typeface="Arial" panose="020B0604020202020204" pitchFamily="34" charset="0"/>
                        </a:rPr>
                        <a:t>Spiritual ability </a:t>
                      </a:r>
                      <a:r>
                        <a:rPr lang="en-GB" sz="1100" b="0" noProof="0" dirty="0">
                          <a:solidFill>
                            <a:srgbClr val="FFFFFF"/>
                          </a:solidFill>
                          <a:latin typeface="Arial" panose="020B0604020202020204" pitchFamily="34" charset="0"/>
                          <a:cs typeface="Arial" panose="020B0604020202020204" pitchFamily="34" charset="0"/>
                        </a:rPr>
                        <a:t>to be reflective about their own beliefs (religious or otherwise) and perspective on life. Knowledge of, and respect for, different people’s faiths, feelings and values. Sense of enjoyment and fascination in learning about themselves, others and the world around them. Use of imagination and creativity in their learning. Willingness to reflect on their experiences.</a:t>
                      </a:r>
                      <a:endParaRPr lang="en-GB" sz="1100" b="0" noProof="0" dirty="0">
                        <a:latin typeface="Arial" panose="020B0604020202020204" pitchFamily="34" charset="0"/>
                        <a:cs typeface="Arial" panose="020B0604020202020204" pitchFamily="34" charset="0"/>
                      </a:endParaRP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Moral</a:t>
                      </a:r>
                      <a:r>
                        <a:rPr lang="en-GB" sz="1100" b="1" noProof="0" dirty="0">
                          <a:solidFill>
                            <a:srgbClr val="FFFFFF"/>
                          </a:solidFill>
                          <a:latin typeface="Arial" panose="020B0604020202020204" pitchFamily="34" charset="0"/>
                          <a:cs typeface="Arial" panose="020B0604020202020204" pitchFamily="34" charset="0"/>
                        </a:rPr>
                        <a:t> </a:t>
                      </a:r>
                      <a:r>
                        <a:rPr lang="en-GB" sz="1100" b="0" noProof="0" dirty="0">
                          <a:solidFill>
                            <a:srgbClr val="FFFFFF"/>
                          </a:solidFill>
                          <a:latin typeface="Arial" panose="020B0604020202020204" pitchFamily="34" charset="0"/>
                          <a:cs typeface="Arial" panose="020B0604020202020204" pitchFamily="34" charset="0"/>
                        </a:rPr>
                        <a:t>interest  in investigating and offering reasoned views about moral and ethical issues and ability to understand and appreciate the viewpoints of others on these issues.</a:t>
                      </a: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Social</a:t>
                      </a:r>
                      <a:r>
                        <a:rPr lang="en-GB" sz="1100" b="1" noProof="0" dirty="0">
                          <a:solidFill>
                            <a:srgbClr val="FFFFFF"/>
                          </a:solidFill>
                          <a:latin typeface="Arial" panose="020B0604020202020204" pitchFamily="34" charset="0"/>
                          <a:cs typeface="Arial" panose="020B0604020202020204" pitchFamily="34" charset="0"/>
                        </a:rPr>
                        <a:t> </a:t>
                      </a:r>
                      <a:r>
                        <a:rPr lang="en-GB" sz="1100" b="0" noProof="0" dirty="0">
                          <a:solidFill>
                            <a:srgbClr val="FFFFFF"/>
                          </a:solidFill>
                          <a:latin typeface="Arial" panose="020B0604020202020204" pitchFamily="34" charset="0"/>
                          <a:cs typeface="Arial" panose="020B0604020202020204" pitchFamily="34" charset="0"/>
                        </a:rPr>
                        <a:t>tolerance of those with different faiths and beliefs</a:t>
                      </a:r>
                    </a:p>
                    <a:p>
                      <a:pPr algn="l">
                        <a:lnSpc>
                          <a:spcPts val="1680"/>
                        </a:lnSpc>
                      </a:pPr>
                      <a:r>
                        <a:rPr lang="en-GB" sz="1100" b="1" u="sng" noProof="0" dirty="0">
                          <a:solidFill>
                            <a:srgbClr val="FFFFFF"/>
                          </a:solidFill>
                          <a:latin typeface="Arial" panose="020B0604020202020204" pitchFamily="34" charset="0"/>
                          <a:cs typeface="Arial" panose="020B0604020202020204" pitchFamily="34" charset="0"/>
                        </a:rPr>
                        <a:t>Cultural</a:t>
                      </a:r>
                      <a:r>
                        <a:rPr lang="en-GB" sz="1100" b="1" noProof="0" dirty="0">
                          <a:solidFill>
                            <a:srgbClr val="FFFFFF"/>
                          </a:solidFill>
                          <a:latin typeface="Arial" panose="020B0604020202020204" pitchFamily="34" charset="0"/>
                          <a:cs typeface="Arial" panose="020B0604020202020204" pitchFamily="34" charset="0"/>
                        </a:rPr>
                        <a:t> </a:t>
                      </a:r>
                      <a:r>
                        <a:rPr lang="en-GB" sz="1100" b="0" noProof="0" dirty="0">
                          <a:solidFill>
                            <a:srgbClr val="FFFFFF"/>
                          </a:solidFill>
                          <a:latin typeface="Arial" panose="020B0604020202020204" pitchFamily="34" charset="0"/>
                          <a:cs typeface="Arial" panose="020B0604020202020204" pitchFamily="34" charset="0"/>
                        </a:rPr>
                        <a:t>ability to recognise, and value, the things we share in common across cultural, religious, ethnic and socio-economic communities.</a:t>
                      </a: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0">
                <a:tc vMerge="1">
                  <a:txBody>
                    <a:bodyPr/>
                    <a:lstStyle/>
                    <a:p>
                      <a:pPr algn="l">
                        <a:lnSpc>
                          <a:spcPts val="1680"/>
                        </a:lnSpc>
                        <a:defRPr/>
                      </a:pPr>
                      <a:r>
                        <a:rPr lang="en-US" sz="1200">
                          <a:solidFill>
                            <a:srgbClr val="FFFFFF"/>
                          </a:solidFill>
                          <a:latin typeface="Arial"/>
                        </a:rPr>
                        <a:t>Goals:</a:t>
                      </a:r>
                      <a:endParaRPr lang="en-US" sz="1100"/>
                    </a:p>
                    <a:p>
                      <a:pPr marL="259083" lvl="1" indent="-129542" algn="l">
                        <a:lnSpc>
                          <a:spcPts val="1680"/>
                        </a:lnSpc>
                        <a:buAutoNum type="arabicPeriod"/>
                      </a:pPr>
                      <a:r>
                        <a:rPr lang="en-US" sz="1200">
                          <a:solidFill>
                            <a:srgbClr val="FFFFFF"/>
                          </a:solidFill>
                          <a:latin typeface="Arial"/>
                        </a:rPr>
                        <a:t>To look at different myths and legends of the sea from around the world.</a:t>
                      </a:r>
                    </a:p>
                    <a:p>
                      <a:pPr marL="259083" lvl="1" indent="-129542" algn="l">
                        <a:lnSpc>
                          <a:spcPts val="1680"/>
                        </a:lnSpc>
                        <a:buAutoNum type="arabicPeriod"/>
                      </a:pPr>
                      <a:r>
                        <a:rPr lang="en-US" sz="1200">
                          <a:solidFill>
                            <a:srgbClr val="FFFFFF"/>
                          </a:solidFill>
                          <a:latin typeface="Arial"/>
                        </a:rPr>
                        <a:t>To summarise our findings.</a:t>
                      </a:r>
                    </a:p>
                    <a:p>
                      <a:pPr marL="259083" lvl="1" indent="-129542" algn="l">
                        <a:lnSpc>
                          <a:spcPts val="1680"/>
                        </a:lnSpc>
                        <a:buAutoNum type="arabicPeriod"/>
                      </a:pPr>
                      <a:r>
                        <a:rPr lang="en-US" sz="1200">
                          <a:solidFill>
                            <a:srgbClr val="FFFFFF"/>
                          </a:solidFill>
                          <a:latin typeface="Arial"/>
                        </a:rPr>
                        <a:t> To identify the similarities and difference between the legends of the sea.</a:t>
                      </a:r>
                    </a:p>
                    <a:p>
                      <a:pPr marL="259083" lvl="1" indent="-129542" algn="l">
                        <a:lnSpc>
                          <a:spcPts val="1680"/>
                        </a:lnSpc>
                        <a:buAutoNum type="arabicPeriod"/>
                      </a:pPr>
                      <a:r>
                        <a:rPr lang="en-US" sz="1200">
                          <a:solidFill>
                            <a:srgbClr val="FFFFFF"/>
                          </a:solidFill>
                          <a:latin typeface="Arial"/>
                        </a:rPr>
                        <a:t> To create our own legend of the sea. </a:t>
                      </a:r>
                    </a:p>
                    <a:p>
                      <a:pPr algn="l">
                        <a:lnSpc>
                          <a:spcPts val="1680"/>
                        </a:lnSpc>
                      </a:pPr>
                      <a:endParaRPr lang="en-US" sz="1200">
                        <a:solidFill>
                          <a:srgbClr val="FFFFFF"/>
                        </a:solidFill>
                        <a:latin typeface="Arial"/>
                      </a:endParaRPr>
                    </a:p>
                    <a:p>
                      <a:pPr algn="l">
                        <a:lnSpc>
                          <a:spcPts val="1680"/>
                        </a:lnSpc>
                      </a:pPr>
                      <a:endParaRPr lang="en-US" sz="1200">
                        <a:solidFill>
                          <a:srgbClr val="FFFFFF"/>
                        </a:solidFill>
                        <a:latin typeface="Arial"/>
                      </a:endParaRPr>
                    </a:p>
                    <a:p>
                      <a:pPr algn="l">
                        <a:lnSpc>
                          <a:spcPts val="1680"/>
                        </a:lnSpc>
                      </a:pPr>
                      <a:r>
                        <a:rPr lang="en-US" sz="1200">
                          <a:solidFill>
                            <a:srgbClr val="FFFFFF"/>
                          </a:solidFill>
                          <a:latin typeface="Arial"/>
                        </a:rPr>
                        <a:t>Outcomes:</a:t>
                      </a:r>
                    </a:p>
                    <a:p>
                      <a:pPr algn="l">
                        <a:lnSpc>
                          <a:spcPts val="1680"/>
                        </a:lnSpc>
                      </a:pPr>
                      <a:r>
                        <a:rPr lang="en-US" sz="1200">
                          <a:solidFill>
                            <a:srgbClr val="FFFFFF"/>
                          </a:solidFill>
                          <a:latin typeface="Arial Bold"/>
                        </a:rPr>
                        <a:t>M</a:t>
                      </a:r>
                      <a:r>
                        <a:rPr lang="en-US" sz="1200">
                          <a:solidFill>
                            <a:srgbClr val="FFFFFF"/>
                          </a:solidFill>
                          <a:latin typeface="Arial"/>
                        </a:rPr>
                        <a:t>eeting expected standard</a:t>
                      </a:r>
                    </a:p>
                    <a:p>
                      <a:pPr algn="l">
                        <a:lnSpc>
                          <a:spcPts val="1680"/>
                        </a:lnSpc>
                      </a:pPr>
                      <a:endParaRPr lang="en-US" sz="1200">
                        <a:solidFill>
                          <a:srgbClr val="FFFFFF"/>
                        </a:solidFill>
                        <a:latin typeface="Arial"/>
                      </a:endParaRPr>
                    </a:p>
                    <a:p>
                      <a:pPr algn="l">
                        <a:lnSpc>
                          <a:spcPts val="1680"/>
                        </a:lnSpc>
                      </a:pPr>
                      <a:r>
                        <a:rPr lang="en-US" sz="1200">
                          <a:solidFill>
                            <a:srgbClr val="FFFFFF"/>
                          </a:solidFill>
                          <a:latin typeface="Arial"/>
                        </a:rPr>
                        <a:t>Meeting higher standard</a:t>
                      </a:r>
                    </a:p>
                    <a:p>
                      <a:pPr algn="l">
                        <a:lnSpc>
                          <a:spcPts val="1680"/>
                        </a:lnSpc>
                      </a:pPr>
                      <a:endParaRPr lang="en-US" sz="1200">
                        <a:solidFill>
                          <a:srgbClr val="FFFFFF"/>
                        </a:solidFill>
                        <a:latin typeface="Arial"/>
                      </a:endParaRPr>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vMerge="1">
                  <a:txBody>
                    <a:bodyPr/>
                    <a:lstStyle/>
                    <a:p>
                      <a:pPr marL="259083" lvl="1" indent="-129542" algn="l">
                        <a:lnSpc>
                          <a:spcPts val="1680"/>
                        </a:lnSpc>
                        <a:buFont typeface="Arial"/>
                        <a:buChar char="•"/>
                        <a:defRPr/>
                      </a:pPr>
                      <a:r>
                        <a:rPr lang="en-US" sz="1200">
                          <a:solidFill>
                            <a:srgbClr val="FFFFFF"/>
                          </a:solidFill>
                          <a:latin typeface="Arial"/>
                        </a:rPr>
                        <a:t>PPT: Lesson 7: Legends of the Sea</a:t>
                      </a:r>
                      <a:endParaRPr lang="en-US" sz="1100"/>
                    </a:p>
                    <a:p>
                      <a:pPr marL="259083" lvl="1" indent="-129542" algn="l">
                        <a:lnSpc>
                          <a:spcPts val="1680"/>
                        </a:lnSpc>
                        <a:buFont typeface="Arial"/>
                        <a:buChar char="•"/>
                      </a:pPr>
                      <a:r>
                        <a:rPr lang="en-US" sz="1200">
                          <a:solidFill>
                            <a:srgbClr val="FFFFFF"/>
                          </a:solidFill>
                          <a:latin typeface="Arial"/>
                        </a:rPr>
                        <a:t>Legends of the Sea: carousel sheet</a:t>
                      </a:r>
                    </a:p>
                    <a:p>
                      <a:pPr algn="l">
                        <a:lnSpc>
                          <a:spcPts val="1680"/>
                        </a:lnSpc>
                      </a:pPr>
                      <a:endParaRPr lang="en-US" sz="1200">
                        <a:solidFill>
                          <a:srgbClr val="FFFFFF"/>
                        </a:solidFill>
                        <a:latin typeface="Arial"/>
                      </a:endParaRPr>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vMerge="1">
                  <a:txBody>
                    <a:bodyPr/>
                    <a:lstStyle/>
                    <a:p>
                      <a:pPr marL="259083" lvl="1" indent="-129542" algn="l">
                        <a:lnSpc>
                          <a:spcPts val="1680"/>
                        </a:lnSpc>
                        <a:buFont typeface="Arial"/>
                        <a:buChar char="•"/>
                        <a:defRPr/>
                      </a:pPr>
                      <a:r>
                        <a:rPr lang="en-US" sz="1200">
                          <a:solidFill>
                            <a:srgbClr val="FFFFFF"/>
                          </a:solidFill>
                          <a:latin typeface="Arial Bold"/>
                        </a:rPr>
                        <a:t>Starter: </a:t>
                      </a:r>
                      <a:r>
                        <a:rPr lang="en-US" sz="1200">
                          <a:solidFill>
                            <a:srgbClr val="FFFFFF"/>
                          </a:solidFill>
                          <a:latin typeface="Arial"/>
                        </a:rPr>
                        <a:t>While you wait exercise... thinking about the title of this lesson, are there any legends which come to mind?</a:t>
                      </a:r>
                      <a:endParaRPr lang="en-US" sz="1100"/>
                    </a:p>
                    <a:p>
                      <a:pPr marL="259083" lvl="1" indent="-129542" algn="l">
                        <a:lnSpc>
                          <a:spcPts val="1680"/>
                        </a:lnSpc>
                        <a:buFont typeface="Arial"/>
                        <a:buChar char="•"/>
                      </a:pPr>
                      <a:r>
                        <a:rPr lang="en-US" sz="1200">
                          <a:solidFill>
                            <a:srgbClr val="FFFFFF"/>
                          </a:solidFill>
                          <a:latin typeface="Arial Bold"/>
                        </a:rPr>
                        <a:t>Main 1:</a:t>
                      </a:r>
                      <a:r>
                        <a:rPr lang="en-US" sz="1200">
                          <a:solidFill>
                            <a:srgbClr val="FFFFFF"/>
                          </a:solidFill>
                          <a:latin typeface="Arial"/>
                        </a:rPr>
                        <a:t> Introduce the class to different legends of the sea as a </a:t>
                      </a:r>
                      <a:r>
                        <a:rPr lang="en-US" sz="1200">
                          <a:solidFill>
                            <a:srgbClr val="FFFFFF"/>
                          </a:solidFill>
                          <a:latin typeface="Arial Italics"/>
                        </a:rPr>
                        <a:t>carousel </a:t>
                      </a:r>
                      <a:r>
                        <a:rPr lang="en-US" sz="1200">
                          <a:solidFill>
                            <a:srgbClr val="FFFFFF"/>
                          </a:solidFill>
                          <a:latin typeface="Arial"/>
                        </a:rPr>
                        <a:t>exercise. </a:t>
                      </a:r>
                    </a:p>
                    <a:p>
                      <a:pPr marL="259083" lvl="1" indent="-129542" algn="l">
                        <a:lnSpc>
                          <a:spcPts val="1680"/>
                        </a:lnSpc>
                        <a:buFont typeface="Arial"/>
                        <a:buChar char="•"/>
                      </a:pPr>
                      <a:r>
                        <a:rPr lang="en-US" sz="1200">
                          <a:solidFill>
                            <a:srgbClr val="FFFFFF"/>
                          </a:solidFill>
                          <a:latin typeface="Arial"/>
                        </a:rPr>
                        <a:t>Class discussion on the similarities and differences between the different legends. Focus mainly on the similarities. </a:t>
                      </a:r>
                    </a:p>
                    <a:p>
                      <a:pPr marL="259083" lvl="1" indent="-129542" algn="l">
                        <a:lnSpc>
                          <a:spcPts val="1680"/>
                        </a:lnSpc>
                        <a:buFont typeface="Arial"/>
                        <a:buChar char="•"/>
                      </a:pPr>
                      <a:r>
                        <a:rPr lang="en-US" sz="1200">
                          <a:solidFill>
                            <a:srgbClr val="FFFFFF"/>
                          </a:solidFill>
                          <a:latin typeface="Arial Bold"/>
                        </a:rPr>
                        <a:t>Main 2:</a:t>
                      </a:r>
                      <a:r>
                        <a:rPr lang="en-US" sz="1200">
                          <a:solidFill>
                            <a:srgbClr val="FFFFFF"/>
                          </a:solidFill>
                          <a:latin typeface="Arial"/>
                        </a:rPr>
                        <a:t> thinking about ocean conservation and drawing together what they have learnt in this topic learners have the opportunity to create their own legend of the sea in any creative format they wish.</a:t>
                      </a:r>
                    </a:p>
                    <a:p>
                      <a:pPr marL="259083" lvl="1" indent="-129542" algn="l">
                        <a:lnSpc>
                          <a:spcPts val="1680"/>
                        </a:lnSpc>
                        <a:buFont typeface="Arial"/>
                        <a:buChar char="•"/>
                      </a:pPr>
                      <a:r>
                        <a:rPr lang="en-US" sz="1200">
                          <a:solidFill>
                            <a:srgbClr val="FFFFFF"/>
                          </a:solidFill>
                          <a:latin typeface="Arial Bold"/>
                        </a:rPr>
                        <a:t>Plenary: </a:t>
                      </a:r>
                      <a:r>
                        <a:rPr lang="en-US" sz="1200">
                          <a:solidFill>
                            <a:srgbClr val="FFFFFF"/>
                          </a:solidFill>
                          <a:latin typeface="Arial"/>
                        </a:rPr>
                        <a:t>Exhibition style display of the class’ creations which can be viewed by the class and others.  </a:t>
                      </a:r>
                    </a:p>
                    <a:p>
                      <a:pPr algn="l">
                        <a:lnSpc>
                          <a:spcPts val="1680"/>
                        </a:lnSpc>
                      </a:pPr>
                      <a:endParaRPr lang="en-US" sz="1200">
                        <a:solidFill>
                          <a:srgbClr val="FFFFFF"/>
                        </a:solidFill>
                        <a:latin typeface="Arial"/>
                      </a:endParaRPr>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a:txBody>
                    <a:bodyPr/>
                    <a:lstStyle/>
                    <a:p>
                      <a:pPr algn="ctr">
                        <a:lnSpc>
                          <a:spcPts val="1680"/>
                        </a:lnSpc>
                        <a:defRPr/>
                      </a:pPr>
                      <a:r>
                        <a:rPr lang="en-GB" sz="1100" b="1" noProof="0" dirty="0" err="1">
                          <a:solidFill>
                            <a:srgbClr val="FFFFFF"/>
                          </a:solidFill>
                          <a:latin typeface="Arial" panose="020B0604020202020204" pitchFamily="34" charset="0"/>
                          <a:cs typeface="Arial" panose="020B0604020202020204" pitchFamily="34" charset="0"/>
                        </a:rPr>
                        <a:t>AfL</a:t>
                      </a:r>
                      <a:endParaRPr lang="en-GB" sz="1100" b="1" noProof="0"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276550">
                <a:tc vMerge="1">
                  <a:txBody>
                    <a:bodyPr/>
                    <a:lstStyle/>
                    <a:p>
                      <a:pPr algn="l">
                        <a:lnSpc>
                          <a:spcPts val="1680"/>
                        </a:lnSpc>
                      </a:pPr>
                      <a:endParaRPr lang="en-GB" sz="1100" b="0" noProof="0" dirty="0">
                        <a:solidFill>
                          <a:srgbClr val="FFFFFF"/>
                        </a:solidFill>
                        <a:latin typeface="Arial" panose="020B0604020202020204" pitchFamily="34" charset="0"/>
                        <a:cs typeface="Arial" panose="020B0604020202020204" pitchFamily="34" charset="0"/>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vMerge="1">
                  <a:txBody>
                    <a:bodyPr/>
                    <a:lstStyle/>
                    <a:p>
                      <a:pPr algn="l">
                        <a:lnSpc>
                          <a:spcPts val="1680"/>
                        </a:lnSpc>
                      </a:pPr>
                      <a:endParaRPr lang="en-GB" sz="1100" noProof="0" dirty="0">
                        <a:solidFill>
                          <a:srgbClr val="FFFFFF"/>
                        </a:solidFill>
                        <a:latin typeface="Arial" panose="020B0604020202020204" pitchFamily="34" charset="0"/>
                        <a:cs typeface="Arial" panose="020B0604020202020204" pitchFamily="34" charset="0"/>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vMerge="1">
                  <a:txBody>
                    <a:bodyPr/>
                    <a:lstStyle/>
                    <a:p>
                      <a:endParaRPr lang="en-GB"/>
                    </a:p>
                  </a:txBody>
                  <a:tcPr/>
                </a:tc>
                <a:tc rowSpan="2">
                  <a:txBody>
                    <a:bodyPr/>
                    <a:lstStyle/>
                    <a:p>
                      <a:pPr algn="ctr">
                        <a:lnSpc>
                          <a:spcPts val="1680"/>
                        </a:lnSpc>
                        <a:defRPr/>
                      </a:pPr>
                      <a:r>
                        <a:rPr lang="en-GB" sz="1100" b="0" noProof="0" dirty="0">
                          <a:solidFill>
                            <a:schemeClr val="bg1"/>
                          </a:solidFill>
                          <a:latin typeface="Arial" panose="020B0604020202020204" pitchFamily="34" charset="0"/>
                          <a:cs typeface="Arial" panose="020B0604020202020204" pitchFamily="34" charset="0"/>
                        </a:rPr>
                        <a:t>Presentation of their own interpretations of their own connections with the oceans.</a:t>
                      </a: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096715693"/>
                  </a:ext>
                </a:extLst>
              </a:tr>
              <a:tr h="374133">
                <a:tc rowSpan="2">
                  <a:txBody>
                    <a:bodyPr/>
                    <a:lstStyle/>
                    <a:p>
                      <a:pPr algn="ctr">
                        <a:lnSpc>
                          <a:spcPts val="1680"/>
                        </a:lnSpc>
                        <a:defRPr/>
                      </a:pPr>
                      <a:r>
                        <a:rPr lang="en-GB" sz="1100" b="1" noProof="0" dirty="0">
                          <a:solidFill>
                            <a:srgbClr val="FFFFFF"/>
                          </a:solidFill>
                          <a:latin typeface="Arial" panose="020B0604020202020204" pitchFamily="34" charset="0"/>
                          <a:cs typeface="Arial" panose="020B0604020202020204" pitchFamily="34" charset="0"/>
                        </a:rPr>
                        <a:t>Key questions</a:t>
                      </a:r>
                      <a:endParaRPr lang="en-GB" sz="1100" b="1" noProof="0"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2">
                  <a:txBody>
                    <a:bodyPr/>
                    <a:lstStyle/>
                    <a:p>
                      <a:pPr algn="ctr">
                        <a:lnSpc>
                          <a:spcPts val="1680"/>
                        </a:lnSpc>
                        <a:defRPr/>
                      </a:pPr>
                      <a:r>
                        <a:rPr lang="en-GB" sz="1100" b="1" noProof="0" dirty="0">
                          <a:solidFill>
                            <a:srgbClr val="FFFFFF"/>
                          </a:solidFill>
                          <a:latin typeface="Arial" panose="020B0604020202020204" pitchFamily="34" charset="0"/>
                          <a:cs typeface="Arial" panose="020B0604020202020204" pitchFamily="34" charset="0"/>
                        </a:rPr>
                        <a:t>Geographical terminology</a:t>
                      </a:r>
                      <a:endParaRPr lang="en-GB" sz="1100" b="1" noProof="0"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vMerge="1">
                  <a:txBody>
                    <a:bodyPr/>
                    <a:lstStyle/>
                    <a:p>
                      <a:pPr marL="259083" lvl="1" indent="-129542" algn="l">
                        <a:lnSpc>
                          <a:spcPts val="1680"/>
                        </a:lnSpc>
                        <a:buFont typeface="Arial"/>
                        <a:buChar char="•"/>
                        <a:defRPr/>
                      </a:pPr>
                      <a:r>
                        <a:rPr lang="en-US" sz="1200">
                          <a:solidFill>
                            <a:srgbClr val="FFFFFF"/>
                          </a:solidFill>
                          <a:latin typeface="Arial Bold"/>
                        </a:rPr>
                        <a:t>Starter: </a:t>
                      </a:r>
                      <a:r>
                        <a:rPr lang="en-US" sz="1200">
                          <a:solidFill>
                            <a:srgbClr val="FFFFFF"/>
                          </a:solidFill>
                          <a:latin typeface="Arial"/>
                        </a:rPr>
                        <a:t>While you wait exercise... thinking about the title of this lesson, are there any legends which come to mind?</a:t>
                      </a:r>
                      <a:endParaRPr lang="en-US" sz="1100"/>
                    </a:p>
                    <a:p>
                      <a:pPr marL="259083" lvl="1" indent="-129542" algn="l">
                        <a:lnSpc>
                          <a:spcPts val="1680"/>
                        </a:lnSpc>
                        <a:buFont typeface="Arial"/>
                        <a:buChar char="•"/>
                      </a:pPr>
                      <a:r>
                        <a:rPr lang="en-US" sz="1200">
                          <a:solidFill>
                            <a:srgbClr val="FFFFFF"/>
                          </a:solidFill>
                          <a:latin typeface="Arial Bold"/>
                        </a:rPr>
                        <a:t>Main 1:</a:t>
                      </a:r>
                      <a:r>
                        <a:rPr lang="en-US" sz="1200">
                          <a:solidFill>
                            <a:srgbClr val="FFFFFF"/>
                          </a:solidFill>
                          <a:latin typeface="Arial"/>
                        </a:rPr>
                        <a:t> Introduce the class to different legends of the sea as a </a:t>
                      </a:r>
                      <a:r>
                        <a:rPr lang="en-US" sz="1200">
                          <a:solidFill>
                            <a:srgbClr val="FFFFFF"/>
                          </a:solidFill>
                          <a:latin typeface="Arial Italics"/>
                        </a:rPr>
                        <a:t>carousel </a:t>
                      </a:r>
                      <a:r>
                        <a:rPr lang="en-US" sz="1200">
                          <a:solidFill>
                            <a:srgbClr val="FFFFFF"/>
                          </a:solidFill>
                          <a:latin typeface="Arial"/>
                        </a:rPr>
                        <a:t>exercise. </a:t>
                      </a:r>
                    </a:p>
                    <a:p>
                      <a:pPr marL="259083" lvl="1" indent="-129542" algn="l">
                        <a:lnSpc>
                          <a:spcPts val="1680"/>
                        </a:lnSpc>
                        <a:buFont typeface="Arial"/>
                        <a:buChar char="•"/>
                      </a:pPr>
                      <a:r>
                        <a:rPr lang="en-US" sz="1200">
                          <a:solidFill>
                            <a:srgbClr val="FFFFFF"/>
                          </a:solidFill>
                          <a:latin typeface="Arial"/>
                        </a:rPr>
                        <a:t>Class discussion on the similarities and differences between the different legends. Focus mainly on the similarities. </a:t>
                      </a:r>
                    </a:p>
                    <a:p>
                      <a:pPr marL="259083" lvl="1" indent="-129542" algn="l">
                        <a:lnSpc>
                          <a:spcPts val="1680"/>
                        </a:lnSpc>
                        <a:buFont typeface="Arial"/>
                        <a:buChar char="•"/>
                      </a:pPr>
                      <a:r>
                        <a:rPr lang="en-US" sz="1200">
                          <a:solidFill>
                            <a:srgbClr val="FFFFFF"/>
                          </a:solidFill>
                          <a:latin typeface="Arial Bold"/>
                        </a:rPr>
                        <a:t>Main 2:</a:t>
                      </a:r>
                      <a:r>
                        <a:rPr lang="en-US" sz="1200">
                          <a:solidFill>
                            <a:srgbClr val="FFFFFF"/>
                          </a:solidFill>
                          <a:latin typeface="Arial"/>
                        </a:rPr>
                        <a:t> thinking about ocean conservation and drawing together what they have learnt in this topic learners have the opportunity to create their own legend of the sea in any creative format they wish.</a:t>
                      </a:r>
                    </a:p>
                    <a:p>
                      <a:pPr marL="259083" lvl="1" indent="-129542" algn="l">
                        <a:lnSpc>
                          <a:spcPts val="1680"/>
                        </a:lnSpc>
                        <a:buFont typeface="Arial"/>
                        <a:buChar char="•"/>
                      </a:pPr>
                      <a:r>
                        <a:rPr lang="en-US" sz="1200">
                          <a:solidFill>
                            <a:srgbClr val="FFFFFF"/>
                          </a:solidFill>
                          <a:latin typeface="Arial Bold"/>
                        </a:rPr>
                        <a:t>Plenary: </a:t>
                      </a:r>
                      <a:r>
                        <a:rPr lang="en-US" sz="1200">
                          <a:solidFill>
                            <a:srgbClr val="FFFFFF"/>
                          </a:solidFill>
                          <a:latin typeface="Arial"/>
                        </a:rPr>
                        <a:t>Exhibition style display of the class’ creations which can be viewed by the class and others.  </a:t>
                      </a:r>
                    </a:p>
                    <a:p>
                      <a:pPr algn="l">
                        <a:lnSpc>
                          <a:spcPts val="1680"/>
                        </a:lnSpc>
                      </a:pPr>
                      <a:endParaRPr lang="en-US" sz="1200">
                        <a:solidFill>
                          <a:srgbClr val="FFFFFF"/>
                        </a:solidFill>
                        <a:latin typeface="Arial"/>
                      </a:endParaRPr>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vMerge="1">
                  <a:txBody>
                    <a:bodyPr/>
                    <a:lstStyle/>
                    <a:p>
                      <a:pPr algn="ctr">
                        <a:lnSpc>
                          <a:spcPts val="1680"/>
                        </a:lnSpc>
                        <a:defRPr/>
                      </a:pPr>
                      <a:endParaRPr lang="en-GB" sz="1100" noProof="0" dirty="0">
                        <a:latin typeface="Arial" panose="020B0604020202020204" pitchFamily="34" charset="0"/>
                        <a:cs typeface="Arial" panose="020B0604020202020204" pitchFamily="34" charset="0"/>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0">
                <a:tc vMerge="1">
                  <a:txBody>
                    <a:bodyPr/>
                    <a:lstStyle/>
                    <a:p>
                      <a:pPr algn="ctr">
                        <a:lnSpc>
                          <a:spcPts val="1680"/>
                        </a:lnSpc>
                        <a:defRPr/>
                      </a:pPr>
                      <a:endParaRPr lang="en-GB" sz="1100" b="1" noProof="0"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vMerge="1">
                  <a:txBody>
                    <a:bodyPr/>
                    <a:lstStyle/>
                    <a:p>
                      <a:pPr algn="ctr">
                        <a:lnSpc>
                          <a:spcPts val="1680"/>
                        </a:lnSpc>
                        <a:defRPr/>
                      </a:pPr>
                      <a:endParaRPr lang="en-GB" sz="1100" b="1" noProof="0" dirty="0">
                        <a:latin typeface="Arial" panose="020B0604020202020204" pitchFamily="34" charset="0"/>
                        <a:cs typeface="Arial" panose="020B0604020202020204" pitchFamily="34" charset="0"/>
                      </a:endParaRPr>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vMerge="1">
                  <a:txBody>
                    <a:bodyPr/>
                    <a:lstStyle/>
                    <a:p>
                      <a:endParaRPr lang="en-GB"/>
                    </a:p>
                  </a:txBody>
                  <a:tcPr/>
                </a:tc>
                <a:tc rowSpan="2">
                  <a:txBody>
                    <a:bodyPr/>
                    <a:lstStyle/>
                    <a:p>
                      <a:pPr algn="ctr"/>
                      <a:r>
                        <a:rPr lang="en-GB" sz="1100" b="1" noProof="0" dirty="0">
                          <a:solidFill>
                            <a:srgbClr val="FFFFFF"/>
                          </a:solidFill>
                          <a:latin typeface="Arial" panose="020B0604020202020204" pitchFamily="34" charset="0"/>
                          <a:cs typeface="Arial" panose="020B0604020202020204" pitchFamily="34" charset="0"/>
                        </a:rPr>
                        <a:t>National Curriculum link</a:t>
                      </a:r>
                      <a:endParaRPr lang="en-GB" dirty="0"/>
                    </a:p>
                  </a:txBody>
                  <a:tcPr marL="190500" marR="190500" marT="190500" marB="1905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608300768"/>
                  </a:ext>
                </a:extLst>
              </a:tr>
              <a:tr h="0">
                <a:tc rowSpan="2">
                  <a:txBody>
                    <a:bodyPr/>
                    <a:lstStyle/>
                    <a:p>
                      <a:pPr marL="171450" indent="-171450" algn="l">
                        <a:lnSpc>
                          <a:spcPts val="1680"/>
                        </a:lnSpc>
                        <a:buFont typeface="Arial" panose="020B0604020202020204" pitchFamily="34" charset="0"/>
                        <a:buChar char="•"/>
                        <a:defRPr/>
                      </a:pPr>
                      <a:r>
                        <a:rPr lang="en-GB" sz="1100" b="0" noProof="0" dirty="0">
                          <a:solidFill>
                            <a:schemeClr val="bg1"/>
                          </a:solidFill>
                          <a:latin typeface="Arial" panose="020B0604020202020204" pitchFamily="34" charset="0"/>
                          <a:cs typeface="Arial" panose="020B0604020202020204" pitchFamily="34" charset="0"/>
                        </a:rPr>
                        <a:t>What is a spirit, deity, legend, myth? </a:t>
                      </a:r>
                    </a:p>
                    <a:p>
                      <a:pPr marL="171450" indent="-171450" algn="l">
                        <a:lnSpc>
                          <a:spcPts val="1680"/>
                        </a:lnSpc>
                        <a:buFont typeface="Arial" panose="020B0604020202020204" pitchFamily="34" charset="0"/>
                        <a:buChar char="•"/>
                        <a:defRPr/>
                      </a:pPr>
                      <a:r>
                        <a:rPr lang="en-GB" sz="1100" b="0" noProof="0" dirty="0">
                          <a:solidFill>
                            <a:schemeClr val="bg1"/>
                          </a:solidFill>
                          <a:latin typeface="Arial" panose="020B0604020202020204" pitchFamily="34" charset="0"/>
                          <a:cs typeface="Arial" panose="020B0604020202020204" pitchFamily="34" charset="0"/>
                        </a:rPr>
                        <a:t>How can stories help us connect with the sea? </a:t>
                      </a:r>
                    </a:p>
                    <a:p>
                      <a:pPr marL="171450" indent="-171450" algn="l">
                        <a:lnSpc>
                          <a:spcPts val="1680"/>
                        </a:lnSpc>
                        <a:buFont typeface="Arial" panose="020B0604020202020204" pitchFamily="34" charset="0"/>
                        <a:buChar char="•"/>
                        <a:defRPr/>
                      </a:pPr>
                      <a:r>
                        <a:rPr lang="en-GB" sz="1100" b="0" noProof="0" dirty="0">
                          <a:solidFill>
                            <a:schemeClr val="bg1"/>
                          </a:solidFill>
                          <a:latin typeface="Arial" panose="020B0604020202020204" pitchFamily="34" charset="0"/>
                          <a:cs typeface="Arial" panose="020B0604020202020204" pitchFamily="34" charset="0"/>
                        </a:rPr>
                        <a:t>What legends, myths, spirits, deities do you already know of? </a:t>
                      </a:r>
                    </a:p>
                    <a:p>
                      <a:pPr marL="171450" marR="0" lvl="0" indent="-171450" algn="l" defTabSz="914400" rtl="0" eaLnBrk="1" fontAlgn="auto" latinLnBrk="0" hangingPunct="1">
                        <a:lnSpc>
                          <a:spcPts val="1680"/>
                        </a:lnSpc>
                        <a:spcBef>
                          <a:spcPts val="0"/>
                        </a:spcBef>
                        <a:spcAft>
                          <a:spcPts val="0"/>
                        </a:spcAft>
                        <a:buClrTx/>
                        <a:buSzTx/>
                        <a:buFont typeface="Arial" panose="020B0604020202020204" pitchFamily="34" charset="0"/>
                        <a:buChar char="•"/>
                        <a:tabLst/>
                        <a:defRPr/>
                      </a:pPr>
                      <a:r>
                        <a:rPr lang="en-GB" sz="1100" b="0" noProof="0" dirty="0">
                          <a:solidFill>
                            <a:schemeClr val="bg1"/>
                          </a:solidFill>
                          <a:latin typeface="Arial" panose="020B0604020202020204" pitchFamily="34" charset="0"/>
                          <a:cs typeface="Arial" panose="020B0604020202020204" pitchFamily="34" charset="0"/>
                        </a:rPr>
                        <a:t>Why are these stories so important? </a:t>
                      </a:r>
                    </a:p>
                    <a:p>
                      <a:pPr marL="171450" indent="-171450" algn="l">
                        <a:lnSpc>
                          <a:spcPts val="1680"/>
                        </a:lnSpc>
                        <a:buFont typeface="Arial" panose="020B0604020202020204" pitchFamily="34" charset="0"/>
                        <a:buChar char="•"/>
                        <a:defRPr/>
                      </a:pPr>
                      <a:r>
                        <a:rPr lang="en-GB" sz="1100" b="0" noProof="0" dirty="0">
                          <a:solidFill>
                            <a:schemeClr val="bg1"/>
                          </a:solidFill>
                          <a:latin typeface="Arial" panose="020B0604020202020204" pitchFamily="34" charset="0"/>
                          <a:cs typeface="Arial" panose="020B0604020202020204" pitchFamily="34" charset="0"/>
                        </a:rPr>
                        <a:t>How are the stories you have learnt about similar / different to each other? </a:t>
                      </a:r>
                    </a:p>
                    <a:p>
                      <a:pPr marL="171450" indent="-171450" algn="l">
                        <a:lnSpc>
                          <a:spcPts val="1680"/>
                        </a:lnSpc>
                        <a:buFont typeface="Arial" panose="020B0604020202020204" pitchFamily="34" charset="0"/>
                        <a:buChar char="•"/>
                        <a:defRPr/>
                      </a:pPr>
                      <a:r>
                        <a:rPr lang="en-GB" sz="1100" b="0" noProof="0" dirty="0">
                          <a:solidFill>
                            <a:schemeClr val="bg1"/>
                          </a:solidFill>
                          <a:latin typeface="Arial" panose="020B0604020202020204" pitchFamily="34" charset="0"/>
                          <a:cs typeface="Arial" panose="020B0604020202020204" pitchFamily="34" charset="0"/>
                        </a:rPr>
                        <a:t>How are you going to draw together what you have learnt to create your own connection? </a:t>
                      </a: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2">
                  <a:txBody>
                    <a:bodyPr/>
                    <a:lstStyle/>
                    <a:p>
                      <a:pPr marL="259083" lvl="1" indent="-129542" algn="l">
                        <a:lnSpc>
                          <a:spcPts val="1680"/>
                        </a:lnSpc>
                        <a:buFont typeface="Arial"/>
                        <a:buChar char="•"/>
                        <a:defRPr/>
                      </a:pPr>
                      <a:r>
                        <a:rPr lang="en-GB" sz="1100" noProof="0" dirty="0">
                          <a:solidFill>
                            <a:srgbClr val="FFFFFF"/>
                          </a:solidFill>
                          <a:latin typeface="Arial" panose="020B0604020202020204" pitchFamily="34" charset="0"/>
                          <a:cs typeface="Arial" panose="020B0604020202020204" pitchFamily="34" charset="0"/>
                        </a:rPr>
                        <a:t>Myth </a:t>
                      </a:r>
                      <a:endParaRPr lang="en-GB" sz="1100" noProof="0" dirty="0">
                        <a:latin typeface="Arial" panose="020B0604020202020204" pitchFamily="34" charset="0"/>
                        <a:cs typeface="Arial" panose="020B0604020202020204" pitchFamily="34" charset="0"/>
                      </a:endParaRPr>
                    </a:p>
                    <a:p>
                      <a:pPr marL="259083" lvl="1" indent="-129542" algn="l">
                        <a:lnSpc>
                          <a:spcPts val="1680"/>
                        </a:lnSpc>
                        <a:buFont typeface="Arial"/>
                        <a:buChar char="•"/>
                      </a:pPr>
                      <a:r>
                        <a:rPr lang="en-GB" sz="1100" noProof="0" dirty="0">
                          <a:solidFill>
                            <a:srgbClr val="FFFFFF"/>
                          </a:solidFill>
                          <a:latin typeface="Arial" panose="020B0604020202020204" pitchFamily="34" charset="0"/>
                          <a:cs typeface="Arial" panose="020B0604020202020204" pitchFamily="34" charset="0"/>
                        </a:rPr>
                        <a:t>Legend</a:t>
                      </a:r>
                    </a:p>
                    <a:p>
                      <a:pPr marL="259083" lvl="1" indent="-129542" algn="l">
                        <a:lnSpc>
                          <a:spcPts val="1680"/>
                        </a:lnSpc>
                        <a:buFont typeface="Arial"/>
                        <a:buChar char="•"/>
                      </a:pPr>
                      <a:r>
                        <a:rPr lang="en-GB" sz="1100" noProof="0" dirty="0">
                          <a:solidFill>
                            <a:srgbClr val="FFFFFF"/>
                          </a:solidFill>
                          <a:latin typeface="Arial" panose="020B0604020202020204" pitchFamily="34" charset="0"/>
                          <a:cs typeface="Arial" panose="020B0604020202020204" pitchFamily="34" charset="0"/>
                        </a:rPr>
                        <a:t>Deity </a:t>
                      </a:r>
                    </a:p>
                    <a:p>
                      <a:pPr marL="259083" lvl="1" indent="-129542" algn="l">
                        <a:lnSpc>
                          <a:spcPts val="1680"/>
                        </a:lnSpc>
                        <a:buFont typeface="Arial"/>
                        <a:buChar char="•"/>
                      </a:pPr>
                      <a:r>
                        <a:rPr lang="en-GB" sz="1100" noProof="0" dirty="0">
                          <a:solidFill>
                            <a:srgbClr val="FFFFFF"/>
                          </a:solidFill>
                          <a:latin typeface="Arial" panose="020B0604020202020204" pitchFamily="34" charset="0"/>
                          <a:cs typeface="Arial" panose="020B0604020202020204" pitchFamily="34" charset="0"/>
                        </a:rPr>
                        <a:t>Spirit</a:t>
                      </a: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vMerge="1">
                  <a:txBody>
                    <a:bodyPr/>
                    <a:lstStyle/>
                    <a:p>
                      <a:endParaRPr lang="en-GB"/>
                    </a:p>
                  </a:txBody>
                  <a:tcPr/>
                </a:tc>
                <a:tc vMerge="1">
                  <a:txBody>
                    <a:bodyPr/>
                    <a:lstStyle/>
                    <a:p>
                      <a:pPr algn="ctr">
                        <a:lnSpc>
                          <a:spcPts val="1680"/>
                        </a:lnSpc>
                        <a:defRPr/>
                      </a:pPr>
                      <a:endParaRPr lang="en-GB" sz="1100" noProof="0" dirty="0">
                        <a:latin typeface="Arial" panose="020B0604020202020204" pitchFamily="34" charset="0"/>
                        <a:cs typeface="Arial" panose="020B0604020202020204" pitchFamily="34" charset="0"/>
                      </a:endParaRP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13607175"/>
                  </a:ext>
                </a:extLst>
              </a:tr>
              <a:tr h="1674031">
                <a:tc vMerge="1">
                  <a:txBody>
                    <a:bodyPr/>
                    <a:lstStyle/>
                    <a:p>
                      <a:pPr marL="259083" lvl="1" indent="-129542" algn="ctr">
                        <a:lnSpc>
                          <a:spcPts val="1680"/>
                        </a:lnSpc>
                        <a:buAutoNum type="arabicPeriod"/>
                        <a:defRPr/>
                      </a:pPr>
                      <a:endParaRPr lang="en-US" sz="1100"/>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vMerge="1">
                  <a:txBody>
                    <a:bodyPr/>
                    <a:lstStyle/>
                    <a:p>
                      <a:pPr marL="259083" lvl="1" indent="-129542" algn="l">
                        <a:lnSpc>
                          <a:spcPts val="1680"/>
                        </a:lnSpc>
                        <a:buFont typeface="Arial"/>
                        <a:buChar char="•"/>
                        <a:defRPr/>
                      </a:pPr>
                      <a:r>
                        <a:rPr lang="en-US" sz="1200">
                          <a:solidFill>
                            <a:srgbClr val="FFFFFF"/>
                          </a:solidFill>
                          <a:latin typeface="Arial"/>
                        </a:rPr>
                        <a:t>Myth </a:t>
                      </a:r>
                      <a:endParaRPr lang="en-US" sz="1100"/>
                    </a:p>
                    <a:p>
                      <a:pPr marL="259083" lvl="1" indent="-129542" algn="l">
                        <a:lnSpc>
                          <a:spcPts val="1680"/>
                        </a:lnSpc>
                        <a:buFont typeface="Arial"/>
                        <a:buChar char="•"/>
                      </a:pPr>
                      <a:r>
                        <a:rPr lang="en-US" sz="1200">
                          <a:solidFill>
                            <a:srgbClr val="FFFFFF"/>
                          </a:solidFill>
                          <a:latin typeface="Arial"/>
                        </a:rPr>
                        <a:t>Legend</a:t>
                      </a:r>
                    </a:p>
                    <a:p>
                      <a:pPr marL="259083" lvl="1" indent="-129542" algn="l">
                        <a:lnSpc>
                          <a:spcPts val="1680"/>
                        </a:lnSpc>
                        <a:buFont typeface="Arial"/>
                        <a:buChar char="•"/>
                      </a:pPr>
                      <a:r>
                        <a:rPr lang="en-US" sz="1200">
                          <a:solidFill>
                            <a:srgbClr val="FFFFFF"/>
                          </a:solidFill>
                          <a:latin typeface="Arial"/>
                        </a:rPr>
                        <a:t>Deity </a:t>
                      </a:r>
                    </a:p>
                    <a:p>
                      <a:pPr marL="259083" lvl="1" indent="-129542" algn="l">
                        <a:lnSpc>
                          <a:spcPts val="1680"/>
                        </a:lnSpc>
                        <a:buFont typeface="Arial"/>
                        <a:buChar char="•"/>
                      </a:pPr>
                      <a:endParaRPr lang="en-US" sz="1200">
                        <a:solidFill>
                          <a:srgbClr val="FFFFFF"/>
                        </a:solidFill>
                        <a:latin typeface="Arial"/>
                      </a:endParaRPr>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vMerge="1">
                  <a:txBody>
                    <a:bodyPr/>
                    <a:lstStyle/>
                    <a:p>
                      <a:pPr marL="259083" lvl="1" indent="-129542" algn="l">
                        <a:lnSpc>
                          <a:spcPts val="1680"/>
                        </a:lnSpc>
                        <a:buFont typeface="Arial"/>
                        <a:buChar char="•"/>
                        <a:defRPr/>
                      </a:pPr>
                      <a:r>
                        <a:rPr lang="en-US" sz="1200">
                          <a:solidFill>
                            <a:srgbClr val="FFFFFF"/>
                          </a:solidFill>
                          <a:latin typeface="Arial Bold"/>
                        </a:rPr>
                        <a:t>Starter: </a:t>
                      </a:r>
                      <a:r>
                        <a:rPr lang="en-US" sz="1200">
                          <a:solidFill>
                            <a:srgbClr val="FFFFFF"/>
                          </a:solidFill>
                          <a:latin typeface="Arial"/>
                        </a:rPr>
                        <a:t>While you wait exercise... thinking about the title of this lesson, are there any legends which come to mind?</a:t>
                      </a:r>
                      <a:endParaRPr lang="en-US" sz="1100"/>
                    </a:p>
                    <a:p>
                      <a:pPr marL="259083" lvl="1" indent="-129542" algn="l">
                        <a:lnSpc>
                          <a:spcPts val="1680"/>
                        </a:lnSpc>
                        <a:buFont typeface="Arial"/>
                        <a:buChar char="•"/>
                      </a:pPr>
                      <a:r>
                        <a:rPr lang="en-US" sz="1200">
                          <a:solidFill>
                            <a:srgbClr val="FFFFFF"/>
                          </a:solidFill>
                          <a:latin typeface="Arial Bold"/>
                        </a:rPr>
                        <a:t>Main 1:</a:t>
                      </a:r>
                      <a:r>
                        <a:rPr lang="en-US" sz="1200">
                          <a:solidFill>
                            <a:srgbClr val="FFFFFF"/>
                          </a:solidFill>
                          <a:latin typeface="Arial"/>
                        </a:rPr>
                        <a:t> Introduce the class to different legends of the sea as a </a:t>
                      </a:r>
                      <a:r>
                        <a:rPr lang="en-US" sz="1200">
                          <a:solidFill>
                            <a:srgbClr val="FFFFFF"/>
                          </a:solidFill>
                          <a:latin typeface="Arial Italics"/>
                        </a:rPr>
                        <a:t>carousel </a:t>
                      </a:r>
                      <a:r>
                        <a:rPr lang="en-US" sz="1200">
                          <a:solidFill>
                            <a:srgbClr val="FFFFFF"/>
                          </a:solidFill>
                          <a:latin typeface="Arial"/>
                        </a:rPr>
                        <a:t>exercise. </a:t>
                      </a:r>
                    </a:p>
                    <a:p>
                      <a:pPr marL="259083" lvl="1" indent="-129542" algn="l">
                        <a:lnSpc>
                          <a:spcPts val="1680"/>
                        </a:lnSpc>
                        <a:buFont typeface="Arial"/>
                        <a:buChar char="•"/>
                      </a:pPr>
                      <a:r>
                        <a:rPr lang="en-US" sz="1200">
                          <a:solidFill>
                            <a:srgbClr val="FFFFFF"/>
                          </a:solidFill>
                          <a:latin typeface="Arial"/>
                        </a:rPr>
                        <a:t>Class discussion on the similarities and differences between the different legends. Focus mainly on the similarities. </a:t>
                      </a:r>
                    </a:p>
                    <a:p>
                      <a:pPr marL="259083" lvl="1" indent="-129542" algn="l">
                        <a:lnSpc>
                          <a:spcPts val="1680"/>
                        </a:lnSpc>
                        <a:buFont typeface="Arial"/>
                        <a:buChar char="•"/>
                      </a:pPr>
                      <a:r>
                        <a:rPr lang="en-US" sz="1200">
                          <a:solidFill>
                            <a:srgbClr val="FFFFFF"/>
                          </a:solidFill>
                          <a:latin typeface="Arial Bold"/>
                        </a:rPr>
                        <a:t>Main 2:</a:t>
                      </a:r>
                      <a:r>
                        <a:rPr lang="en-US" sz="1200">
                          <a:solidFill>
                            <a:srgbClr val="FFFFFF"/>
                          </a:solidFill>
                          <a:latin typeface="Arial"/>
                        </a:rPr>
                        <a:t> thinking about ocean conservation and drawing together what they have learnt in this topic learners have the opportunity to create their own legend of the sea in any creative format they wish.</a:t>
                      </a:r>
                    </a:p>
                    <a:p>
                      <a:pPr marL="259083" lvl="1" indent="-129542" algn="l">
                        <a:lnSpc>
                          <a:spcPts val="1680"/>
                        </a:lnSpc>
                        <a:buFont typeface="Arial"/>
                        <a:buChar char="•"/>
                      </a:pPr>
                      <a:r>
                        <a:rPr lang="en-US" sz="1200">
                          <a:solidFill>
                            <a:srgbClr val="FFFFFF"/>
                          </a:solidFill>
                          <a:latin typeface="Arial Bold"/>
                        </a:rPr>
                        <a:t>Plenary: </a:t>
                      </a:r>
                      <a:r>
                        <a:rPr lang="en-US" sz="1200">
                          <a:solidFill>
                            <a:srgbClr val="FFFFFF"/>
                          </a:solidFill>
                          <a:latin typeface="Arial"/>
                        </a:rPr>
                        <a:t>Exhibition style display of the class’ creations which can be viewed by the class and others.  </a:t>
                      </a:r>
                    </a:p>
                    <a:p>
                      <a:pPr algn="l">
                        <a:lnSpc>
                          <a:spcPts val="1680"/>
                        </a:lnSpc>
                      </a:pPr>
                      <a:endParaRPr lang="en-US" sz="1200">
                        <a:solidFill>
                          <a:srgbClr val="FFFFFF"/>
                        </a:solidFill>
                        <a:latin typeface="Arial"/>
                      </a:endParaRPr>
                    </a:p>
                  </a:txBody>
                  <a:tcPr marL="190500" marR="190500" marT="190500" marB="190500">
                    <a:lnL w="381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rgbClr val="FFFFFF"/>
                      </a:solidFill>
                      <a:prstDash val="solid"/>
                      <a:round/>
                      <a:headEnd type="none" w="med" len="med"/>
                      <a:tailEnd type="none" w="med" len="med"/>
                    </a:lnB>
                  </a:tcPr>
                </a:tc>
                <a:tc>
                  <a:txBody>
                    <a:bodyPr/>
                    <a:lstStyle/>
                    <a:p>
                      <a:pPr algn="just">
                        <a:lnSpc>
                          <a:spcPts val="1680"/>
                        </a:lnSpc>
                        <a:defRPr/>
                      </a:pPr>
                      <a:r>
                        <a:rPr lang="en-GB" sz="1100" b="1" noProof="0" dirty="0">
                          <a:solidFill>
                            <a:srgbClr val="FFFFFF"/>
                          </a:solidFill>
                          <a:latin typeface="Arial" panose="020B0604020202020204" pitchFamily="34" charset="0"/>
                          <a:cs typeface="Arial" panose="020B0604020202020204" pitchFamily="34" charset="0"/>
                        </a:rPr>
                        <a:t>KS2</a:t>
                      </a:r>
                      <a:endParaRPr lang="en-GB" sz="1100" b="1" noProof="0" dirty="0">
                        <a:latin typeface="Arial" panose="020B0604020202020204" pitchFamily="34" charset="0"/>
                        <a:cs typeface="Arial" panose="020B0604020202020204" pitchFamily="34" charset="0"/>
                      </a:endParaRPr>
                    </a:p>
                    <a:p>
                      <a:pPr algn="just">
                        <a:lnSpc>
                          <a:spcPts val="1680"/>
                        </a:lnSpc>
                      </a:pPr>
                      <a:r>
                        <a:rPr lang="en-GB" sz="1100" b="0" noProof="0" dirty="0">
                          <a:solidFill>
                            <a:schemeClr val="bg1"/>
                          </a:solidFill>
                          <a:latin typeface="Arial" panose="020B0604020202020204" pitchFamily="34" charset="0"/>
                          <a:cs typeface="Arial" panose="020B0604020202020204" pitchFamily="34" charset="0"/>
                        </a:rPr>
                        <a:t>Pupils should develop their use of geographical knowledge, understanding and skills to enhance their locational and place knowledge.</a:t>
                      </a:r>
                    </a:p>
                    <a:p>
                      <a:pPr algn="just">
                        <a:lnSpc>
                          <a:spcPts val="1680"/>
                        </a:lnSpc>
                      </a:pPr>
                      <a:r>
                        <a:rPr lang="en-GB" sz="1100" b="1" noProof="0" dirty="0">
                          <a:solidFill>
                            <a:srgbClr val="FFFFFF"/>
                          </a:solidFill>
                          <a:latin typeface="Arial" panose="020B0604020202020204" pitchFamily="34" charset="0"/>
                          <a:cs typeface="Arial" panose="020B0604020202020204" pitchFamily="34" charset="0"/>
                        </a:rPr>
                        <a:t>KS3</a:t>
                      </a:r>
                    </a:p>
                    <a:p>
                      <a:pPr algn="just">
                        <a:lnSpc>
                          <a:spcPts val="1680"/>
                        </a:lnSpc>
                      </a:pPr>
                      <a:r>
                        <a:rPr lang="en-GB" sz="1100" noProof="0" dirty="0">
                          <a:solidFill>
                            <a:srgbClr val="FFFFFF"/>
                          </a:solidFill>
                          <a:latin typeface="Arial" panose="020B0604020202020204" pitchFamily="34" charset="0"/>
                          <a:cs typeface="Arial" panose="020B0604020202020204" pitchFamily="34" charset="0"/>
                        </a:rPr>
                        <a:t>Pupils should become aware of increasingly complex geographical systems in the world around them. They should develop greater competence in using geographical</a:t>
                      </a:r>
                    </a:p>
                    <a:p>
                      <a:pPr algn="just">
                        <a:lnSpc>
                          <a:spcPts val="1680"/>
                        </a:lnSpc>
                      </a:pPr>
                      <a:r>
                        <a:rPr lang="en-GB" sz="1100" noProof="0" dirty="0">
                          <a:solidFill>
                            <a:srgbClr val="FFFFFF"/>
                          </a:solidFill>
                          <a:latin typeface="Arial" panose="020B0604020202020204" pitchFamily="34" charset="0"/>
                          <a:cs typeface="Arial" panose="020B0604020202020204" pitchFamily="34" charset="0"/>
                        </a:rPr>
                        <a:t>knowledge, approaches and concepts…skills in analysing and interpreting different data sources. </a:t>
                      </a:r>
                    </a:p>
                  </a:txBody>
                  <a:tcPr marL="190500" marR="190500" marT="190500" marB="1905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8" name="Freeform 3">
            <a:extLst>
              <a:ext uri="{FF2B5EF4-FFF2-40B4-BE49-F238E27FC236}">
                <a16:creationId xmlns:a16="http://schemas.microsoft.com/office/drawing/2014/main" id="{F079598A-DE65-1D65-536B-4E60C2AC1CC5}"/>
              </a:ext>
            </a:extLst>
          </p:cNvPr>
          <p:cNvSpPr/>
          <p:nvPr/>
        </p:nvSpPr>
        <p:spPr>
          <a:xfrm>
            <a:off x="206229" y="223208"/>
            <a:ext cx="2308371" cy="1121619"/>
          </a:xfrm>
          <a:custGeom>
            <a:avLst/>
            <a:gdLst/>
            <a:ahLst/>
            <a:cxnLst/>
            <a:rect l="l" t="t" r="r" b="b"/>
            <a:pathLst>
              <a:path w="2959807" h="1478338">
                <a:moveTo>
                  <a:pt x="0" y="0"/>
                </a:moveTo>
                <a:lnTo>
                  <a:pt x="2959807" y="0"/>
                </a:lnTo>
                <a:lnTo>
                  <a:pt x="2959807" y="1478338"/>
                </a:lnTo>
                <a:lnTo>
                  <a:pt x="0" y="1478338"/>
                </a:lnTo>
                <a:lnTo>
                  <a:pt x="0" y="0"/>
                </a:lnTo>
                <a:close/>
              </a:path>
            </a:pathLst>
          </a:custGeom>
          <a:blipFill>
            <a:blip r:embed="rId4"/>
            <a:stretch>
              <a:fillRect/>
            </a:stretch>
          </a:blipFill>
        </p:spPr>
        <p:txBody>
          <a:bodyPr/>
          <a:lstStyle/>
          <a:p>
            <a:endParaRPr lang="en-GB"/>
          </a:p>
        </p:txBody>
      </p:sp>
      <p:sp>
        <p:nvSpPr>
          <p:cNvPr id="9" name="Freeform 4">
            <a:extLst>
              <a:ext uri="{FF2B5EF4-FFF2-40B4-BE49-F238E27FC236}">
                <a16:creationId xmlns:a16="http://schemas.microsoft.com/office/drawing/2014/main" id="{E8484E99-AF2E-8C6B-93A5-B9437CCE33AD}"/>
              </a:ext>
            </a:extLst>
          </p:cNvPr>
          <p:cNvSpPr/>
          <p:nvPr/>
        </p:nvSpPr>
        <p:spPr>
          <a:xfrm>
            <a:off x="16388473" y="240631"/>
            <a:ext cx="1670927" cy="1092869"/>
          </a:xfrm>
          <a:custGeom>
            <a:avLst/>
            <a:gdLst/>
            <a:ahLst/>
            <a:cxnLst/>
            <a:rect l="l" t="t" r="r" b="b"/>
            <a:pathLst>
              <a:path w="2183992" h="1478338">
                <a:moveTo>
                  <a:pt x="0" y="0"/>
                </a:moveTo>
                <a:lnTo>
                  <a:pt x="2183992" y="0"/>
                </a:lnTo>
                <a:lnTo>
                  <a:pt x="2183992" y="1478338"/>
                </a:lnTo>
                <a:lnTo>
                  <a:pt x="0" y="1478338"/>
                </a:lnTo>
                <a:lnTo>
                  <a:pt x="0" y="0"/>
                </a:lnTo>
                <a:close/>
              </a:path>
            </a:pathLst>
          </a:custGeom>
          <a:blipFill>
            <a:blip r:embed="rId5"/>
            <a:stretch>
              <a:fillRect b="-4708"/>
            </a:stretch>
          </a:blipFill>
        </p:spPr>
        <p:txBody>
          <a:bodyPr/>
          <a:lstStyle/>
          <a:p>
            <a:endParaRPr lang="en-GB"/>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515a49c-d695-4170-b908-46c0a4a404c6" xsi:nil="true"/>
    <lcf76f155ced4ddcb4097134ff3c332f xmlns="cd97f3f7-55af-4798-b3a1-fe70b13b3c36">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58B09AEAC5F5243A0949F91B324FB69" ma:contentTypeVersion="18" ma:contentTypeDescription="Create a new document." ma:contentTypeScope="" ma:versionID="80b6d4c330bd052135854d6547464b9e">
  <xsd:schema xmlns:xsd="http://www.w3.org/2001/XMLSchema" xmlns:xs="http://www.w3.org/2001/XMLSchema" xmlns:p="http://schemas.microsoft.com/office/2006/metadata/properties" xmlns:ns2="cd97f3f7-55af-4798-b3a1-fe70b13b3c36" xmlns:ns3="0515a49c-d695-4170-b908-46c0a4a404c6" targetNamespace="http://schemas.microsoft.com/office/2006/metadata/properties" ma:root="true" ma:fieldsID="612ded6ac3ecb0adab5874307195783d" ns2:_="" ns3:_="">
    <xsd:import namespace="cd97f3f7-55af-4798-b3a1-fe70b13b3c36"/>
    <xsd:import namespace="0515a49c-d695-4170-b908-46c0a4a404c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LengthInSeconds" minOccurs="0"/>
                <xsd:element ref="ns2:MediaServiceObjectDetectorVersions" minOccurs="0"/>
                <xsd:element ref="ns2:MediaServiceSearchPropertie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97f3f7-55af-4798-b3a1-fe70b13b3c3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48661125-99c8-487d-84bf-1ca27cde5d8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515a49c-d695-4170-b908-46c0a4a404c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5ec90089-538b-4d2c-8a1d-ff12a2002a92}" ma:internalName="TaxCatchAll" ma:showField="CatchAllData" ma:web="0515a49c-d695-4170-b908-46c0a4a404c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77D2FB0-842A-4725-8288-B1F7EEE910D6}">
  <ds:schemaRefs>
    <ds:schemaRef ds:uri="http://schemas.microsoft.com/sharepoint/v3/contenttype/forms"/>
  </ds:schemaRefs>
</ds:datastoreItem>
</file>

<file path=customXml/itemProps2.xml><?xml version="1.0" encoding="utf-8"?>
<ds:datastoreItem xmlns:ds="http://schemas.openxmlformats.org/officeDocument/2006/customXml" ds:itemID="{A09564AE-2022-47C9-808D-2B77BF112A26}">
  <ds:schemaRefs>
    <ds:schemaRef ds:uri="http://schemas.microsoft.com/office/2006/documentManagement/types"/>
    <ds:schemaRef ds:uri="http://purl.org/dc/elements/1.1/"/>
    <ds:schemaRef ds:uri="http://schemas.openxmlformats.org/package/2006/metadata/core-properties"/>
    <ds:schemaRef ds:uri="http://schemas.microsoft.com/office/2006/metadata/properties"/>
    <ds:schemaRef ds:uri="0515a49c-d695-4170-b908-46c0a4a404c6"/>
    <ds:schemaRef ds:uri="http://purl.org/dc/terms/"/>
    <ds:schemaRef ds:uri="http://schemas.microsoft.com/office/infopath/2007/PartnerControls"/>
    <ds:schemaRef ds:uri="cd97f3f7-55af-4798-b3a1-fe70b13b3c36"/>
    <ds:schemaRef ds:uri="http://www.w3.org/XML/1998/namespace"/>
    <ds:schemaRef ds:uri="http://purl.org/dc/dcmitype/"/>
  </ds:schemaRefs>
</ds:datastoreItem>
</file>

<file path=customXml/itemProps3.xml><?xml version="1.0" encoding="utf-8"?>
<ds:datastoreItem xmlns:ds="http://schemas.openxmlformats.org/officeDocument/2006/customXml" ds:itemID="{1D40B290-47CA-4E6C-8EBC-1E56E3C942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d97f3f7-55af-4798-b3a1-fe70b13b3c36"/>
    <ds:schemaRef ds:uri="0515a49c-d695-4170-b908-46c0a4a404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8529</TotalTime>
  <Words>6909</Words>
  <Application>Microsoft Office PowerPoint</Application>
  <PresentationFormat>Custom</PresentationFormat>
  <Paragraphs>541</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Open Sans Bold</vt:lpstr>
      <vt:lpstr>Open Sans</vt:lpstr>
      <vt:lpstr>Arial Bold</vt:lpstr>
      <vt:lpstr>Arial</vt:lpstr>
      <vt:lpstr>Calibri</vt:lpstr>
      <vt:lpstr>Aptos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can See the Sea: Scheme of Work</dc:title>
  <cp:lastModifiedBy>Rachel Owen</cp:lastModifiedBy>
  <cp:revision>23</cp:revision>
  <dcterms:created xsi:type="dcterms:W3CDTF">2006-08-16T00:00:00Z</dcterms:created>
  <dcterms:modified xsi:type="dcterms:W3CDTF">2024-11-13T17:00:07Z</dcterms:modified>
  <dc:identifier>DAGIfN92Vm8</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0x010100758B09AEAC5F5243A0949F91B324FB69</vt:lpwstr>
  </property>
  <property fmtid="{D5CDD505-2E9C-101B-9397-08002B2CF9AE}" pid="3" name="MediaServiceImageTags">
    <vt:lpwstr/>
  </property>
</Properties>
</file>