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8" r:id="rId3"/>
    <p:sldId id="257" r:id="rId4"/>
    <p:sldId id="259" r:id="rId5"/>
    <p:sldId id="260" r:id="rId6"/>
    <p:sldId id="262" r:id="rId7"/>
    <p:sldId id="263" r:id="rId8"/>
  </p:sldIdLst>
  <p:sldSz cx="12192000" cy="6858000"/>
  <p:notesSz cx="6858000" cy="9144000"/>
  <p:embeddedFontLst>
    <p:embeddedFont>
      <p:font typeface="Roboto" panose="020000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vYhBh/C3cE+YrWHdwOTl0UuFL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5D921C-4648-49A3-9C19-34E736CF2B00}">
  <a:tblStyle styleId="{E05D921C-4648-49A3-9C19-34E736CF2B0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061FAE1-D084-453E-9F79-4A045C68C92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m Saddington" userId="b24ccab2-09e2-469b-a069-f959191242d4" providerId="ADAL" clId="{70C98DA4-2C74-4F9F-868F-044EA9FC3C2E}"/>
    <pc:docChg chg="modSld">
      <pc:chgData name="Liam Saddington" userId="b24ccab2-09e2-469b-a069-f959191242d4" providerId="ADAL" clId="{70C98DA4-2C74-4F9F-868F-044EA9FC3C2E}" dt="2025-07-25T14:38:45.026" v="1" actId="20577"/>
      <pc:docMkLst>
        <pc:docMk/>
      </pc:docMkLst>
      <pc:sldChg chg="modSp mod">
        <pc:chgData name="Liam Saddington" userId="b24ccab2-09e2-469b-a069-f959191242d4" providerId="ADAL" clId="{70C98DA4-2C74-4F9F-868F-044EA9FC3C2E}" dt="2025-07-25T14:38:45.026" v="1" actId="20577"/>
        <pc:sldMkLst>
          <pc:docMk/>
          <pc:sldMk cId="0" sldId="262"/>
        </pc:sldMkLst>
        <pc:spChg chg="mod">
          <ac:chgData name="Liam Saddington" userId="b24ccab2-09e2-469b-a069-f959191242d4" providerId="ADAL" clId="{70C98DA4-2C74-4F9F-868F-044EA9FC3C2E}" dt="2025-07-25T14:38:45.026" v="1" actId="20577"/>
          <ac:spMkLst>
            <pc:docMk/>
            <pc:sldMk cId="0" sldId="262"/>
            <ac:spMk id="13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annica.com/place/Rust-Bel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37ff3fecfc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337ff3fecf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91c3cac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2a91c3cac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https://www.britannica.com/place/Rust-Belt</a:t>
            </a:r>
            <a:r>
              <a:rPr lang="en-GB"/>
              <a:t> </a:t>
            </a:r>
            <a:endParaRPr/>
          </a:p>
        </p:txBody>
      </p:sp>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a91c3cac5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a91c3cac5d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Adapted -https://ec.europa.eu/</a:t>
            </a:r>
            <a:r>
              <a:rPr lang="en-US" dirty="0" err="1"/>
              <a:t>regional_policy</a:t>
            </a:r>
            <a:r>
              <a:rPr lang="en-US" dirty="0"/>
              <a:t>/sources/funding/just-transition-fund/guidelines-engage-people-vulnerable-situations.pdf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7ff3fecfc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337ff3fecfc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525525" y="802875"/>
            <a:ext cx="10515600" cy="60154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GB" b="1" dirty="0">
                <a:solidFill>
                  <a:srgbClr val="4D5156"/>
                </a:solidFill>
              </a:rPr>
              <a:t>Definition</a:t>
            </a:r>
            <a:r>
              <a:rPr lang="en-GB" sz="2800" b="1" dirty="0">
                <a:solidFill>
                  <a:srgbClr val="4D5156"/>
                </a:solidFill>
              </a:rPr>
              <a:t> </a:t>
            </a:r>
            <a:endParaRPr dirty="0"/>
          </a:p>
        </p:txBody>
      </p:sp>
      <p:sp>
        <p:nvSpPr>
          <p:cNvPr id="85" name="Google Shape;85;p2"/>
          <p:cNvSpPr txBox="1">
            <a:spLocks noGrp="1"/>
          </p:cNvSpPr>
          <p:nvPr>
            <p:ph type="body" idx="1"/>
          </p:nvPr>
        </p:nvSpPr>
        <p:spPr>
          <a:xfrm>
            <a:off x="174814" y="1404420"/>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b="1" i="0" dirty="0">
              <a:solidFill>
                <a:srgbClr val="4D5156"/>
              </a:solidFill>
            </a:endParaRPr>
          </a:p>
          <a:p>
            <a:pPr marL="457200" lvl="0" indent="0" algn="l" rtl="0">
              <a:lnSpc>
                <a:spcPct val="90000"/>
              </a:lnSpc>
              <a:spcBef>
                <a:spcPts val="1000"/>
              </a:spcBef>
              <a:spcAft>
                <a:spcPts val="0"/>
              </a:spcAft>
              <a:buNone/>
            </a:pPr>
            <a:r>
              <a:rPr lang="en-GB" sz="2400" b="1" i="0" dirty="0"/>
              <a:t>Climate change mitigation </a:t>
            </a:r>
            <a:r>
              <a:rPr lang="en-GB" sz="2400" b="0" i="0" dirty="0"/>
              <a:t>means </a:t>
            </a:r>
            <a:r>
              <a:rPr lang="en-GB" sz="2400" i="0" dirty="0"/>
              <a:t>avoiding and reducing emissions of heat-trapping greenhouse gases into the atmosphere to prevent </a:t>
            </a:r>
            <a:r>
              <a:rPr lang="en-GB" sz="2400" b="0" i="0" dirty="0"/>
              <a:t>the planet from warming</a:t>
            </a:r>
            <a:endParaRPr sz="2400" dirty="0"/>
          </a:p>
        </p:txBody>
      </p:sp>
      <p:sp>
        <p:nvSpPr>
          <p:cNvPr id="86" name="Google Shape;86;p2"/>
          <p:cNvSpPr txBox="1"/>
          <p:nvPr/>
        </p:nvSpPr>
        <p:spPr>
          <a:xfrm>
            <a:off x="371107" y="3553482"/>
            <a:ext cx="1306585" cy="36933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Activity 1</a:t>
            </a:r>
            <a:endParaRPr sz="1800" b="0" i="0" u="none" strike="noStrike" cap="none">
              <a:solidFill>
                <a:schemeClr val="dk1"/>
              </a:solidFill>
              <a:latin typeface="Calibri"/>
              <a:ea typeface="Calibri"/>
              <a:cs typeface="Calibri"/>
              <a:sym typeface="Calibri"/>
            </a:endParaRPr>
          </a:p>
        </p:txBody>
      </p:sp>
      <p:sp>
        <p:nvSpPr>
          <p:cNvPr id="87" name="Google Shape;87;p2"/>
          <p:cNvSpPr txBox="1"/>
          <p:nvPr/>
        </p:nvSpPr>
        <p:spPr>
          <a:xfrm>
            <a:off x="1976821" y="3738147"/>
            <a:ext cx="8190436" cy="1754286"/>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What do we know already?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5</a:t>
            </a:r>
            <a:endParaRPr sz="1400" b="0" i="0" u="none" strike="noStrike" cap="none" dirty="0">
              <a:solidFill>
                <a:srgbClr val="000000"/>
              </a:solidFill>
              <a:latin typeface="Arial"/>
              <a:ea typeface="Arial"/>
              <a:cs typeface="Arial"/>
              <a:sym typeface="Arial"/>
            </a:endParaRPr>
          </a:p>
        </p:txBody>
      </p:sp>
      <p:sp>
        <p:nvSpPr>
          <p:cNvPr id="88" name="Google Shape;88;p2"/>
          <p:cNvSpPr/>
          <p:nvPr/>
        </p:nvSpPr>
        <p:spPr>
          <a:xfrm>
            <a:off x="0" y="57510"/>
            <a:ext cx="12192000" cy="456915"/>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GB" sz="2200" i="0" u="none" strike="noStrike" cap="none" dirty="0">
                <a:solidFill>
                  <a:srgbClr val="000000"/>
                </a:solidFill>
                <a:latin typeface="Calibri"/>
                <a:ea typeface="Calibri"/>
                <a:cs typeface="Calibri"/>
                <a:sym typeface="Calibri"/>
              </a:rPr>
              <a:t>To describe different </a:t>
            </a:r>
            <a:r>
              <a:rPr lang="en-GB" sz="2200" dirty="0">
                <a:latin typeface="Calibri"/>
                <a:ea typeface="Calibri"/>
                <a:cs typeface="Calibri"/>
                <a:sym typeface="Calibri"/>
              </a:rPr>
              <a:t>mitigation </a:t>
            </a:r>
            <a:r>
              <a:rPr lang="en-GB" sz="2200" i="0" u="none" strike="noStrike" cap="none" dirty="0">
                <a:solidFill>
                  <a:srgbClr val="000000"/>
                </a:solidFill>
                <a:latin typeface="Calibri"/>
                <a:ea typeface="Calibri"/>
                <a:cs typeface="Calibri"/>
                <a:sym typeface="Calibri"/>
              </a:rPr>
              <a:t>strategies </a:t>
            </a:r>
            <a:endParaRPr sz="220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g337ff3fecfc_1_17"/>
          <p:cNvSpPr txBox="1"/>
          <p:nvPr/>
        </p:nvSpPr>
        <p:spPr>
          <a:xfrm>
            <a:off x="10354800" y="2702337"/>
            <a:ext cx="1998000" cy="1200600"/>
          </a:xfrm>
          <a:prstGeom prst="rect">
            <a:avLst/>
          </a:prstGeom>
          <a:solidFill>
            <a:srgbClr val="FFFF00"/>
          </a:solidFill>
          <a:ln w="9525" cap="flat" cmpd="sng">
            <a:solidFill>
              <a:srgbClr val="222A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a:solidFill>
                  <a:schemeClr val="dk1"/>
                </a:solidFill>
                <a:latin typeface="Calibri"/>
                <a:ea typeface="Calibri"/>
                <a:cs typeface="Calibri"/>
                <a:sym typeface="Calibri"/>
              </a:rPr>
              <a:t>Activity 2</a:t>
            </a: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1200">
                <a:solidFill>
                  <a:schemeClr val="dk1"/>
                </a:solidFill>
                <a:latin typeface="Calibri"/>
                <a:ea typeface="Calibri"/>
                <a:cs typeface="Calibri"/>
                <a:sym typeface="Calibri"/>
              </a:rPr>
              <a:t>Matching task</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1200" b="1">
                <a:solidFill>
                  <a:schemeClr val="dk1"/>
                </a:solidFill>
                <a:latin typeface="Calibri"/>
                <a:ea typeface="Calibri"/>
                <a:cs typeface="Calibri"/>
                <a:sym typeface="Calibri"/>
              </a:rPr>
              <a:t>On your sheet, match the correct terms together. </a:t>
            </a:r>
            <a:endParaRPr sz="1200" b="1">
              <a:solidFill>
                <a:schemeClr val="dk1"/>
              </a:solidFill>
              <a:latin typeface="Calibri"/>
              <a:ea typeface="Calibri"/>
              <a:cs typeface="Calibri"/>
              <a:sym typeface="Calibri"/>
            </a:endParaRPr>
          </a:p>
        </p:txBody>
      </p:sp>
      <p:graphicFrame>
        <p:nvGraphicFramePr>
          <p:cNvPr id="103" name="Google Shape;103;g337ff3fecfc_1_17"/>
          <p:cNvGraphicFramePr/>
          <p:nvPr>
            <p:extLst>
              <p:ext uri="{D42A27DB-BD31-4B8C-83A1-F6EECF244321}">
                <p14:modId xmlns:p14="http://schemas.microsoft.com/office/powerpoint/2010/main" val="4210441043"/>
              </p:ext>
            </p:extLst>
          </p:nvPr>
        </p:nvGraphicFramePr>
        <p:xfrm>
          <a:off x="533400" y="498384"/>
          <a:ext cx="9821400" cy="6246114"/>
        </p:xfrm>
        <a:graphic>
          <a:graphicData uri="http://schemas.openxmlformats.org/drawingml/2006/table">
            <a:tbl>
              <a:tblPr>
                <a:tableStyleId>{9061FAE1-D084-453E-9F79-4A045C68C92B}</a:tableStyleId>
              </a:tblPr>
              <a:tblGrid>
                <a:gridCol w="1832547">
                  <a:extLst>
                    <a:ext uri="{9D8B030D-6E8A-4147-A177-3AD203B41FA5}">
                      <a16:colId xmlns:a16="http://schemas.microsoft.com/office/drawing/2014/main" val="20000"/>
                    </a:ext>
                  </a:extLst>
                </a:gridCol>
                <a:gridCol w="7988853">
                  <a:extLst>
                    <a:ext uri="{9D8B030D-6E8A-4147-A177-3AD203B41FA5}">
                      <a16:colId xmlns:a16="http://schemas.microsoft.com/office/drawing/2014/main" val="20001"/>
                    </a:ext>
                  </a:extLst>
                </a:gridCol>
              </a:tblGrid>
              <a:tr h="542925">
                <a:tc>
                  <a:txBody>
                    <a:bodyPr/>
                    <a:lstStyle/>
                    <a:p>
                      <a:pPr marL="0" lvl="0" indent="0" algn="l" rtl="0">
                        <a:lnSpc>
                          <a:spcPct val="115000"/>
                        </a:lnSpc>
                        <a:spcBef>
                          <a:spcPts val="1200"/>
                        </a:spcBef>
                        <a:spcAft>
                          <a:spcPts val="1200"/>
                        </a:spcAft>
                        <a:buNone/>
                      </a:pPr>
                      <a:r>
                        <a:rPr lang="en-GB" sz="1800" b="1" dirty="0">
                          <a:latin typeface="Calibri" panose="020F0502020204030204" pitchFamily="34" charset="0"/>
                          <a:ea typeface="Calibri" panose="020F0502020204030204" pitchFamily="34" charset="0"/>
                          <a:cs typeface="Calibri" panose="020F0502020204030204" pitchFamily="34" charset="0"/>
                        </a:rPr>
                        <a:t>Mixed-Up Key Term</a:t>
                      </a:r>
                      <a:endParaRPr sz="1800" b="1"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tc>
                  <a:txBody>
                    <a:bodyPr/>
                    <a:lstStyle/>
                    <a:p>
                      <a:pPr marL="0" lvl="0" indent="0" algn="l" rtl="0">
                        <a:lnSpc>
                          <a:spcPct val="115000"/>
                        </a:lnSpc>
                        <a:spcBef>
                          <a:spcPts val="1200"/>
                        </a:spcBef>
                        <a:spcAft>
                          <a:spcPts val="1200"/>
                        </a:spcAft>
                        <a:buNone/>
                      </a:pPr>
                      <a:r>
                        <a:rPr lang="en-GB" sz="1800" b="1">
                          <a:latin typeface="Calibri" panose="020F0502020204030204" pitchFamily="34" charset="0"/>
                          <a:ea typeface="Calibri" panose="020F0502020204030204" pitchFamily="34" charset="0"/>
                          <a:cs typeface="Calibri" panose="020F0502020204030204" pitchFamily="34" charset="0"/>
                        </a:rPr>
                        <a:t>Description</a:t>
                      </a:r>
                      <a:endParaRPr sz="1800" b="1">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extLst>
                  <a:ext uri="{0D108BD9-81ED-4DB2-BD59-A6C34878D82A}">
                    <a16:rowId xmlns:a16="http://schemas.microsoft.com/office/drawing/2014/main" val="10000"/>
                  </a:ext>
                </a:extLst>
              </a:tr>
              <a:tr h="542925">
                <a:tc>
                  <a:txBody>
                    <a:bodyPr/>
                    <a:lstStyle/>
                    <a:p>
                      <a:pPr marL="0" lvl="0" indent="0" algn="l" rtl="0">
                        <a:lnSpc>
                          <a:spcPct val="115000"/>
                        </a:lnSpc>
                        <a:spcBef>
                          <a:spcPts val="1200"/>
                        </a:spcBef>
                        <a:spcAft>
                          <a:spcPts val="1200"/>
                        </a:spcAft>
                        <a:buNone/>
                      </a:pPr>
                      <a:r>
                        <a:rPr lang="en-GB" sz="1800" b="1" dirty="0">
                          <a:latin typeface="Calibri" panose="020F0502020204030204" pitchFamily="34" charset="0"/>
                          <a:ea typeface="Calibri" panose="020F0502020204030204" pitchFamily="34" charset="0"/>
                          <a:cs typeface="Calibri" panose="020F0502020204030204" pitchFamily="34" charset="0"/>
                        </a:rPr>
                        <a:t>Renewable Energy</a:t>
                      </a:r>
                      <a:endParaRPr sz="1800" b="1"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tc>
                  <a:txBody>
                    <a:bodyPr/>
                    <a:lstStyle/>
                    <a:p>
                      <a:pPr marL="0" lvl="0" indent="0" algn="l" rtl="0">
                        <a:lnSpc>
                          <a:spcPct val="115000"/>
                        </a:lnSpc>
                        <a:spcBef>
                          <a:spcPts val="1200"/>
                        </a:spcBef>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Planting trees on a large scale to absorb carbon dioxide</a:t>
                      </a:r>
                      <a:endParaRPr sz="1800"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extLst>
                  <a:ext uri="{0D108BD9-81ED-4DB2-BD59-A6C34878D82A}">
                    <a16:rowId xmlns:a16="http://schemas.microsoft.com/office/drawing/2014/main" val="10001"/>
                  </a:ext>
                </a:extLst>
              </a:tr>
              <a:tr h="542925">
                <a:tc>
                  <a:txBody>
                    <a:bodyPr/>
                    <a:lstStyle/>
                    <a:p>
                      <a:pPr marL="0" lvl="0" indent="0" algn="l" rtl="0">
                        <a:lnSpc>
                          <a:spcPct val="115000"/>
                        </a:lnSpc>
                        <a:spcBef>
                          <a:spcPts val="1200"/>
                        </a:spcBef>
                        <a:spcAft>
                          <a:spcPts val="1200"/>
                        </a:spcAft>
                        <a:buNone/>
                      </a:pPr>
                      <a:r>
                        <a:rPr lang="en-GB" sz="1800" b="1" dirty="0">
                          <a:latin typeface="Calibri" panose="020F0502020204030204" pitchFamily="34" charset="0"/>
                          <a:ea typeface="Calibri" panose="020F0502020204030204" pitchFamily="34" charset="0"/>
                          <a:cs typeface="Calibri" panose="020F0502020204030204" pitchFamily="34" charset="0"/>
                        </a:rPr>
                        <a:t>Green Building Design</a:t>
                      </a:r>
                      <a:endParaRPr sz="1800" b="1"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tc>
                  <a:txBody>
                    <a:bodyPr/>
                    <a:lstStyle/>
                    <a:p>
                      <a:pPr marL="0" lvl="0" indent="0" algn="l" rtl="0">
                        <a:lnSpc>
                          <a:spcPct val="115000"/>
                        </a:lnSpc>
                        <a:spcBef>
                          <a:spcPts val="1200"/>
                        </a:spcBef>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Use of sustainable sources like solar, wind, and hydropower</a:t>
                      </a:r>
                      <a:endParaRPr sz="1800"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extLst>
                  <a:ext uri="{0D108BD9-81ED-4DB2-BD59-A6C34878D82A}">
                    <a16:rowId xmlns:a16="http://schemas.microsoft.com/office/drawing/2014/main" val="10002"/>
                  </a:ext>
                </a:extLst>
              </a:tr>
              <a:tr h="757628">
                <a:tc>
                  <a:txBody>
                    <a:bodyPr/>
                    <a:lstStyle/>
                    <a:p>
                      <a:pPr marL="0" lvl="0" indent="0" algn="l" rtl="0">
                        <a:lnSpc>
                          <a:spcPct val="115000"/>
                        </a:lnSpc>
                        <a:spcBef>
                          <a:spcPts val="1200"/>
                        </a:spcBef>
                        <a:spcAft>
                          <a:spcPts val="1200"/>
                        </a:spcAft>
                        <a:buNone/>
                      </a:pPr>
                      <a:r>
                        <a:rPr lang="en-GB" sz="1800" b="1" dirty="0">
                          <a:latin typeface="Calibri" panose="020F0502020204030204" pitchFamily="34" charset="0"/>
                          <a:ea typeface="Calibri" panose="020F0502020204030204" pitchFamily="34" charset="0"/>
                          <a:cs typeface="Calibri" panose="020F0502020204030204" pitchFamily="34" charset="0"/>
                        </a:rPr>
                        <a:t>Public Transportation</a:t>
                      </a:r>
                      <a:endParaRPr sz="1800" b="1"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tc>
                  <a:txBody>
                    <a:bodyPr/>
                    <a:lstStyle/>
                    <a:p>
                      <a:pPr marL="0" lvl="0" indent="0" algn="l" rtl="0">
                        <a:lnSpc>
                          <a:spcPct val="115000"/>
                        </a:lnSpc>
                        <a:spcBef>
                          <a:spcPts val="1200"/>
                        </a:spcBef>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Encouraging the use of public transportation to reduce individual carbon footprints</a:t>
                      </a:r>
                      <a:endParaRPr sz="1800"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extLst>
                  <a:ext uri="{0D108BD9-81ED-4DB2-BD59-A6C34878D82A}">
                    <a16:rowId xmlns:a16="http://schemas.microsoft.com/office/drawing/2014/main" val="10003"/>
                  </a:ext>
                </a:extLst>
              </a:tr>
              <a:tr h="714375">
                <a:tc>
                  <a:txBody>
                    <a:bodyPr/>
                    <a:lstStyle/>
                    <a:p>
                      <a:pPr marL="0" lvl="0" indent="0" algn="l" rtl="0">
                        <a:lnSpc>
                          <a:spcPct val="115000"/>
                        </a:lnSpc>
                        <a:spcBef>
                          <a:spcPts val="1200"/>
                        </a:spcBef>
                        <a:spcAft>
                          <a:spcPts val="1200"/>
                        </a:spcAft>
                        <a:buNone/>
                      </a:pPr>
                      <a:r>
                        <a:rPr lang="en-GB" sz="1800" b="1">
                          <a:latin typeface="Calibri" panose="020F0502020204030204" pitchFamily="34" charset="0"/>
                          <a:ea typeface="Calibri" panose="020F0502020204030204" pitchFamily="34" charset="0"/>
                          <a:cs typeface="Calibri" panose="020F0502020204030204" pitchFamily="34" charset="0"/>
                        </a:rPr>
                        <a:t>Carbon Capture and Storage (CCS)</a:t>
                      </a:r>
                      <a:endParaRPr sz="1800" b="1">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tc>
                  <a:txBody>
                    <a:bodyPr/>
                    <a:lstStyle/>
                    <a:p>
                      <a:pPr marL="0" lvl="0" indent="0" algn="l" rtl="0">
                        <a:lnSpc>
                          <a:spcPct val="115000"/>
                        </a:lnSpc>
                        <a:spcBef>
                          <a:spcPts val="1200"/>
                        </a:spcBef>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Constructing buildings using eco-friendly materials and energy-efficient technologies</a:t>
                      </a:r>
                      <a:endParaRPr sz="1800"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extLst>
                  <a:ext uri="{0D108BD9-81ED-4DB2-BD59-A6C34878D82A}">
                    <a16:rowId xmlns:a16="http://schemas.microsoft.com/office/drawing/2014/main" val="10004"/>
                  </a:ext>
                </a:extLst>
              </a:tr>
              <a:tr h="885825">
                <a:tc>
                  <a:txBody>
                    <a:bodyPr/>
                    <a:lstStyle/>
                    <a:p>
                      <a:pPr marL="0" lvl="0" indent="0" algn="l" rtl="0">
                        <a:lnSpc>
                          <a:spcPct val="115000"/>
                        </a:lnSpc>
                        <a:spcBef>
                          <a:spcPts val="1200"/>
                        </a:spcBef>
                        <a:spcAft>
                          <a:spcPts val="1200"/>
                        </a:spcAft>
                        <a:buNone/>
                      </a:pPr>
                      <a:r>
                        <a:rPr lang="en-GB" sz="1800" b="1">
                          <a:latin typeface="Calibri" panose="020F0502020204030204" pitchFamily="34" charset="0"/>
                          <a:ea typeface="Calibri" panose="020F0502020204030204" pitchFamily="34" charset="0"/>
                          <a:cs typeface="Calibri" panose="020F0502020204030204" pitchFamily="34" charset="0"/>
                        </a:rPr>
                        <a:t>Afforestation</a:t>
                      </a:r>
                      <a:endParaRPr sz="1800" b="1">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tc>
                  <a:txBody>
                    <a:bodyPr/>
                    <a:lstStyle/>
                    <a:p>
                      <a:pPr marL="0" lvl="0" indent="0" algn="l" rtl="0">
                        <a:lnSpc>
                          <a:spcPct val="115000"/>
                        </a:lnSpc>
                        <a:spcBef>
                          <a:spcPts val="1200"/>
                        </a:spcBef>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Capturing carbon dioxide emissions from industrial processes and power plants, then storing them underground</a:t>
                      </a:r>
                      <a:endParaRPr sz="1800"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extLst>
                  <a:ext uri="{0D108BD9-81ED-4DB2-BD59-A6C34878D82A}">
                    <a16:rowId xmlns:a16="http://schemas.microsoft.com/office/drawing/2014/main" val="10005"/>
                  </a:ext>
                </a:extLst>
              </a:tr>
              <a:tr h="714375">
                <a:tc>
                  <a:txBody>
                    <a:bodyPr/>
                    <a:lstStyle/>
                    <a:p>
                      <a:pPr marL="0" lvl="0" indent="0" algn="l" rtl="0">
                        <a:lnSpc>
                          <a:spcPct val="115000"/>
                        </a:lnSpc>
                        <a:spcBef>
                          <a:spcPts val="1200"/>
                        </a:spcBef>
                        <a:spcAft>
                          <a:spcPts val="1200"/>
                        </a:spcAft>
                        <a:buNone/>
                      </a:pPr>
                      <a:r>
                        <a:rPr lang="en-GB" sz="1800" b="1">
                          <a:latin typeface="Calibri" panose="020F0502020204030204" pitchFamily="34" charset="0"/>
                          <a:ea typeface="Calibri" panose="020F0502020204030204" pitchFamily="34" charset="0"/>
                          <a:cs typeface="Calibri" panose="020F0502020204030204" pitchFamily="34" charset="0"/>
                        </a:rPr>
                        <a:t>International Cooperation</a:t>
                      </a:r>
                      <a:endParaRPr sz="1800" b="1">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tc>
                  <a:txBody>
                    <a:bodyPr/>
                    <a:lstStyle/>
                    <a:p>
                      <a:pPr marL="0" lvl="0" indent="0" algn="l" rtl="0">
                        <a:lnSpc>
                          <a:spcPct val="115000"/>
                        </a:lnSpc>
                        <a:spcBef>
                          <a:spcPts val="1200"/>
                        </a:spcBef>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Improving the efficiency of energy use in buildings, transportation, and industries</a:t>
                      </a:r>
                      <a:endParaRPr sz="1800"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extLst>
                  <a:ext uri="{0D108BD9-81ED-4DB2-BD59-A6C34878D82A}">
                    <a16:rowId xmlns:a16="http://schemas.microsoft.com/office/drawing/2014/main" val="10006"/>
                  </a:ext>
                </a:extLst>
              </a:tr>
              <a:tr h="542925">
                <a:tc>
                  <a:txBody>
                    <a:bodyPr/>
                    <a:lstStyle/>
                    <a:p>
                      <a:pPr marL="0" lvl="0" indent="0" algn="l" rtl="0">
                        <a:lnSpc>
                          <a:spcPct val="115000"/>
                        </a:lnSpc>
                        <a:spcBef>
                          <a:spcPts val="1200"/>
                        </a:spcBef>
                        <a:spcAft>
                          <a:spcPts val="1200"/>
                        </a:spcAft>
                        <a:buNone/>
                      </a:pPr>
                      <a:r>
                        <a:rPr lang="en-GB" sz="1800" b="1">
                          <a:latin typeface="Calibri" panose="020F0502020204030204" pitchFamily="34" charset="0"/>
                          <a:ea typeface="Calibri" panose="020F0502020204030204" pitchFamily="34" charset="0"/>
                          <a:cs typeface="Calibri" panose="020F0502020204030204" pitchFamily="34" charset="0"/>
                        </a:rPr>
                        <a:t>Energy Efficiency</a:t>
                      </a:r>
                      <a:endParaRPr sz="1800" b="1">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tc>
                  <a:txBody>
                    <a:bodyPr/>
                    <a:lstStyle/>
                    <a:p>
                      <a:pPr marL="0" lvl="0" indent="0" algn="l" rtl="0">
                        <a:lnSpc>
                          <a:spcPct val="115000"/>
                        </a:lnSpc>
                        <a:spcBef>
                          <a:spcPts val="1200"/>
                        </a:spcBef>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Collaborating with other countries to address</a:t>
                      </a:r>
                      <a:endParaRPr sz="1800" dirty="0">
                        <a:latin typeface="Calibri" panose="020F0502020204030204" pitchFamily="34" charset="0"/>
                        <a:ea typeface="Calibri" panose="020F0502020204030204" pitchFamily="34" charset="0"/>
                        <a:cs typeface="Calibri" panose="020F0502020204030204" pitchFamily="34" charset="0"/>
                      </a:endParaRPr>
                    </a:p>
                  </a:txBody>
                  <a:tcPr marL="66675" marR="66675" marT="95250" marB="95250"/>
                </a:tc>
                <a:extLst>
                  <a:ext uri="{0D108BD9-81ED-4DB2-BD59-A6C34878D82A}">
                    <a16:rowId xmlns:a16="http://schemas.microsoft.com/office/drawing/2014/main" val="10007"/>
                  </a:ext>
                </a:extLst>
              </a:tr>
            </a:tbl>
          </a:graphicData>
        </a:graphic>
      </p:graphicFrame>
      <p:sp>
        <p:nvSpPr>
          <p:cNvPr id="2" name="Google Shape;88;p2">
            <a:extLst>
              <a:ext uri="{FF2B5EF4-FFF2-40B4-BE49-F238E27FC236}">
                <a16:creationId xmlns:a16="http://schemas.microsoft.com/office/drawing/2014/main" id="{1C84CF0E-E507-BAFC-A3AE-5C8528DDD186}"/>
              </a:ext>
            </a:extLst>
          </p:cNvPr>
          <p:cNvSpPr/>
          <p:nvPr/>
        </p:nvSpPr>
        <p:spPr>
          <a:xfrm>
            <a:off x="0" y="57510"/>
            <a:ext cx="12192000" cy="456915"/>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GB" sz="2200" i="0" u="none" strike="noStrike" cap="none" dirty="0">
                <a:solidFill>
                  <a:srgbClr val="000000"/>
                </a:solidFill>
                <a:latin typeface="Calibri"/>
                <a:ea typeface="Calibri"/>
                <a:cs typeface="Calibri"/>
                <a:sym typeface="Calibri"/>
              </a:rPr>
              <a:t>To describe different </a:t>
            </a:r>
            <a:r>
              <a:rPr lang="en-GB" sz="2200" dirty="0">
                <a:latin typeface="Calibri"/>
                <a:ea typeface="Calibri"/>
                <a:cs typeface="Calibri"/>
                <a:sym typeface="Calibri"/>
              </a:rPr>
              <a:t>mitigation </a:t>
            </a:r>
            <a:r>
              <a:rPr lang="en-GB" sz="2200" i="0" u="none" strike="noStrike" cap="none" dirty="0">
                <a:solidFill>
                  <a:srgbClr val="000000"/>
                </a:solidFill>
                <a:latin typeface="Calibri"/>
                <a:ea typeface="Calibri"/>
                <a:cs typeface="Calibri"/>
                <a:sym typeface="Calibri"/>
              </a:rPr>
              <a:t>strategies </a:t>
            </a:r>
            <a:endParaRPr sz="220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aphicFrame>
        <p:nvGraphicFramePr>
          <p:cNvPr id="94" name="Google Shape;94;p3"/>
          <p:cNvGraphicFramePr/>
          <p:nvPr>
            <p:extLst>
              <p:ext uri="{D42A27DB-BD31-4B8C-83A1-F6EECF244321}">
                <p14:modId xmlns:p14="http://schemas.microsoft.com/office/powerpoint/2010/main" val="1524116821"/>
              </p:ext>
            </p:extLst>
          </p:nvPr>
        </p:nvGraphicFramePr>
        <p:xfrm>
          <a:off x="339025" y="1334611"/>
          <a:ext cx="11014775" cy="5026525"/>
        </p:xfrm>
        <a:graphic>
          <a:graphicData uri="http://schemas.openxmlformats.org/drawingml/2006/table">
            <a:tbl>
              <a:tblPr firstRow="1" firstCol="1" bandRow="1">
                <a:tableStyleId>{9061FAE1-D084-453E-9F79-4A045C68C92B}</a:tableStyleId>
              </a:tblPr>
              <a:tblGrid>
                <a:gridCol w="2937575">
                  <a:extLst>
                    <a:ext uri="{9D8B030D-6E8A-4147-A177-3AD203B41FA5}">
                      <a16:colId xmlns:a16="http://schemas.microsoft.com/office/drawing/2014/main" val="20000"/>
                    </a:ext>
                  </a:extLst>
                </a:gridCol>
                <a:gridCol w="8077200">
                  <a:extLst>
                    <a:ext uri="{9D8B030D-6E8A-4147-A177-3AD203B41FA5}">
                      <a16:colId xmlns:a16="http://schemas.microsoft.com/office/drawing/2014/main" val="20001"/>
                    </a:ext>
                  </a:extLst>
                </a:gridCol>
              </a:tblGrid>
              <a:tr h="459075">
                <a:tc>
                  <a:txBody>
                    <a:bodyPr/>
                    <a:lstStyle/>
                    <a:p>
                      <a:pPr marL="0" marR="0" lvl="0" indent="0" algn="ctr" rtl="0">
                        <a:lnSpc>
                          <a:spcPct val="107000"/>
                        </a:lnSpc>
                        <a:spcBef>
                          <a:spcPts val="0"/>
                        </a:spcBef>
                        <a:spcAft>
                          <a:spcPts val="0"/>
                        </a:spcAft>
                        <a:buClr>
                          <a:srgbClr val="000000"/>
                        </a:buClr>
                        <a:buSzPts val="10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Mitigation Strategy</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tc>
                  <a:txBody>
                    <a:bodyPr/>
                    <a:lstStyle/>
                    <a:p>
                      <a:pPr marL="0" marR="0" lvl="0" indent="0" algn="ctr" rtl="0">
                        <a:lnSpc>
                          <a:spcPct val="107000"/>
                        </a:lnSpc>
                        <a:spcBef>
                          <a:spcPts val="0"/>
                        </a:spcBef>
                        <a:spcAft>
                          <a:spcPts val="0"/>
                        </a:spcAft>
                        <a:buClr>
                          <a:srgbClr val="000000"/>
                        </a:buClr>
                        <a:buSzPts val="10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Description</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extLst>
                  <a:ext uri="{0D108BD9-81ED-4DB2-BD59-A6C34878D82A}">
                    <a16:rowId xmlns:a16="http://schemas.microsoft.com/office/drawing/2014/main" val="10000"/>
                  </a:ext>
                </a:extLst>
              </a:tr>
              <a:tr h="587700">
                <a:tc>
                  <a:txBody>
                    <a:bodyPr/>
                    <a:lstStyle/>
                    <a:p>
                      <a:pPr marL="0" marR="0" lvl="0" indent="0" algn="l" rtl="0">
                        <a:lnSpc>
                          <a:spcPct val="107000"/>
                        </a:lnSpc>
                        <a:spcBef>
                          <a:spcPts val="0"/>
                        </a:spcBef>
                        <a:spcAft>
                          <a:spcPts val="0"/>
                        </a:spcAft>
                        <a:buClr>
                          <a:srgbClr val="000000"/>
                        </a:buClr>
                        <a:buSzPts val="14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Afforestation</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tc>
                  <a:txBody>
                    <a:bodyPr/>
                    <a:lstStyle/>
                    <a:p>
                      <a:pPr marL="0" marR="0" lvl="0" indent="0" algn="l" rtl="0">
                        <a:lnSpc>
                          <a:spcPct val="107000"/>
                        </a:lnSpc>
                        <a:spcBef>
                          <a:spcPts val="0"/>
                        </a:spcBef>
                        <a:spcAft>
                          <a:spcPts val="0"/>
                        </a:spcAft>
                        <a:buClr>
                          <a:srgbClr val="000000"/>
                        </a:buClr>
                        <a:buSzPts val="1350"/>
                        <a:buFont typeface="Arial"/>
                        <a:buNone/>
                      </a:pPr>
                      <a:r>
                        <a:rPr lang="en-GB" sz="1800" u="none" strike="noStrike" cap="none" dirty="0">
                          <a:latin typeface="Calibri" panose="020F0502020204030204" pitchFamily="34" charset="0"/>
                          <a:ea typeface="Calibri" panose="020F0502020204030204" pitchFamily="34" charset="0"/>
                          <a:cs typeface="Calibri" panose="020F0502020204030204" pitchFamily="34" charset="0"/>
                        </a:rPr>
                        <a:t>Planting trees on a large scale to absorb carbon dioxide </a:t>
                      </a:r>
                      <a:endParaRPr sz="1800"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extLst>
                  <a:ext uri="{0D108BD9-81ED-4DB2-BD59-A6C34878D82A}">
                    <a16:rowId xmlns:a16="http://schemas.microsoft.com/office/drawing/2014/main" val="10001"/>
                  </a:ext>
                </a:extLst>
              </a:tr>
              <a:tr h="587700">
                <a:tc>
                  <a:txBody>
                    <a:bodyPr/>
                    <a:lstStyle/>
                    <a:p>
                      <a:pPr marL="0" marR="0" lvl="0" indent="0" algn="l" rtl="0">
                        <a:lnSpc>
                          <a:spcPct val="107000"/>
                        </a:lnSpc>
                        <a:spcBef>
                          <a:spcPts val="0"/>
                        </a:spcBef>
                        <a:spcAft>
                          <a:spcPts val="0"/>
                        </a:spcAft>
                        <a:buClr>
                          <a:srgbClr val="000000"/>
                        </a:buClr>
                        <a:buSzPts val="14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Renewable Energy</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tc>
                  <a:txBody>
                    <a:bodyPr/>
                    <a:lstStyle/>
                    <a:p>
                      <a:pPr marL="0" marR="0" lvl="0" indent="0" algn="l" rtl="0">
                        <a:lnSpc>
                          <a:spcPct val="107000"/>
                        </a:lnSpc>
                        <a:spcBef>
                          <a:spcPts val="0"/>
                        </a:spcBef>
                        <a:spcAft>
                          <a:spcPts val="0"/>
                        </a:spcAft>
                        <a:buClr>
                          <a:srgbClr val="000000"/>
                        </a:buClr>
                        <a:buSzPts val="1350"/>
                        <a:buFont typeface="Arial"/>
                        <a:buNone/>
                      </a:pPr>
                      <a:r>
                        <a:rPr lang="en-GB" sz="1800" u="none" strike="noStrike" cap="none" dirty="0">
                          <a:latin typeface="Calibri" panose="020F0502020204030204" pitchFamily="34" charset="0"/>
                          <a:ea typeface="Calibri" panose="020F0502020204030204" pitchFamily="34" charset="0"/>
                          <a:cs typeface="Calibri" panose="020F0502020204030204" pitchFamily="34" charset="0"/>
                        </a:rPr>
                        <a:t>Use of sustainable sources like solar, wind, and hydropower.</a:t>
                      </a:r>
                      <a:endParaRPr sz="1800"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extLst>
                  <a:ext uri="{0D108BD9-81ED-4DB2-BD59-A6C34878D82A}">
                    <a16:rowId xmlns:a16="http://schemas.microsoft.com/office/drawing/2014/main" val="10002"/>
                  </a:ext>
                </a:extLst>
              </a:tr>
              <a:tr h="643125">
                <a:tc>
                  <a:txBody>
                    <a:bodyPr/>
                    <a:lstStyle/>
                    <a:p>
                      <a:pPr marL="0" marR="0" lvl="0" indent="0" algn="l" rtl="0">
                        <a:lnSpc>
                          <a:spcPct val="107000"/>
                        </a:lnSpc>
                        <a:spcBef>
                          <a:spcPts val="0"/>
                        </a:spcBef>
                        <a:spcAft>
                          <a:spcPts val="0"/>
                        </a:spcAft>
                        <a:buClr>
                          <a:srgbClr val="000000"/>
                        </a:buClr>
                        <a:buSzPts val="14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Energy Efficiency</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tc>
                  <a:txBody>
                    <a:bodyPr/>
                    <a:lstStyle/>
                    <a:p>
                      <a:pPr marL="0" marR="0" lvl="0" indent="0" algn="l" rtl="0">
                        <a:lnSpc>
                          <a:spcPct val="107000"/>
                        </a:lnSpc>
                        <a:spcBef>
                          <a:spcPts val="0"/>
                        </a:spcBef>
                        <a:spcAft>
                          <a:spcPts val="0"/>
                        </a:spcAft>
                        <a:buClr>
                          <a:srgbClr val="000000"/>
                        </a:buClr>
                        <a:buSzPts val="1350"/>
                        <a:buFont typeface="Arial"/>
                        <a:buNone/>
                      </a:pPr>
                      <a:r>
                        <a:rPr lang="en-GB" sz="1800" u="none" strike="noStrike" cap="none">
                          <a:latin typeface="Calibri" panose="020F0502020204030204" pitchFamily="34" charset="0"/>
                          <a:ea typeface="Calibri" panose="020F0502020204030204" pitchFamily="34" charset="0"/>
                          <a:cs typeface="Calibri" panose="020F0502020204030204" pitchFamily="34" charset="0"/>
                        </a:rPr>
                        <a:t>Improving the efficiency of energy use in buildings, transportation, and industries.</a:t>
                      </a:r>
                      <a:endParaRPr sz="1800" u="none" strike="noStrike" cap="none">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extLst>
                  <a:ext uri="{0D108BD9-81ED-4DB2-BD59-A6C34878D82A}">
                    <a16:rowId xmlns:a16="http://schemas.microsoft.com/office/drawing/2014/main" val="10003"/>
                  </a:ext>
                </a:extLst>
              </a:tr>
              <a:tr h="874975">
                <a:tc>
                  <a:txBody>
                    <a:bodyPr/>
                    <a:lstStyle/>
                    <a:p>
                      <a:pPr marL="0" marR="0" lvl="0" indent="0" algn="l" rtl="0">
                        <a:lnSpc>
                          <a:spcPct val="107000"/>
                        </a:lnSpc>
                        <a:spcBef>
                          <a:spcPts val="0"/>
                        </a:spcBef>
                        <a:spcAft>
                          <a:spcPts val="0"/>
                        </a:spcAft>
                        <a:buClr>
                          <a:srgbClr val="000000"/>
                        </a:buClr>
                        <a:buSzPts val="14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Carbon Capture and Storage (CCS)</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tc>
                  <a:txBody>
                    <a:bodyPr/>
                    <a:lstStyle/>
                    <a:p>
                      <a:pPr marL="0" marR="0" lvl="0" indent="0" algn="l" rtl="0">
                        <a:lnSpc>
                          <a:spcPct val="107000"/>
                        </a:lnSpc>
                        <a:spcBef>
                          <a:spcPts val="0"/>
                        </a:spcBef>
                        <a:spcAft>
                          <a:spcPts val="0"/>
                        </a:spcAft>
                        <a:buClr>
                          <a:srgbClr val="000000"/>
                        </a:buClr>
                        <a:buSzPts val="1350"/>
                        <a:buFont typeface="Arial"/>
                        <a:buNone/>
                      </a:pPr>
                      <a:r>
                        <a:rPr lang="en-GB" sz="1800" u="none" strike="noStrike" cap="none">
                          <a:latin typeface="Calibri" panose="020F0502020204030204" pitchFamily="34" charset="0"/>
                          <a:ea typeface="Calibri" panose="020F0502020204030204" pitchFamily="34" charset="0"/>
                          <a:cs typeface="Calibri" panose="020F0502020204030204" pitchFamily="34" charset="0"/>
                        </a:rPr>
                        <a:t>Capturing carbon dioxide emissions from industrial processes and power plants, then storing them underground.</a:t>
                      </a:r>
                      <a:endParaRPr sz="1800" u="none" strike="noStrike" cap="none">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extLst>
                  <a:ext uri="{0D108BD9-81ED-4DB2-BD59-A6C34878D82A}">
                    <a16:rowId xmlns:a16="http://schemas.microsoft.com/office/drawing/2014/main" val="10004"/>
                  </a:ext>
                </a:extLst>
              </a:tr>
              <a:tr h="643125">
                <a:tc>
                  <a:txBody>
                    <a:bodyPr/>
                    <a:lstStyle/>
                    <a:p>
                      <a:pPr marL="0" marR="0" lvl="0" indent="0" algn="l" rtl="0">
                        <a:lnSpc>
                          <a:spcPct val="107000"/>
                        </a:lnSpc>
                        <a:spcBef>
                          <a:spcPts val="0"/>
                        </a:spcBef>
                        <a:spcAft>
                          <a:spcPts val="0"/>
                        </a:spcAft>
                        <a:buClr>
                          <a:srgbClr val="000000"/>
                        </a:buClr>
                        <a:buSzPts val="14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Green Building Design</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tc>
                  <a:txBody>
                    <a:bodyPr/>
                    <a:lstStyle/>
                    <a:p>
                      <a:pPr marL="0" marR="0" lvl="0" indent="0" algn="l" rtl="0">
                        <a:lnSpc>
                          <a:spcPct val="107000"/>
                        </a:lnSpc>
                        <a:spcBef>
                          <a:spcPts val="0"/>
                        </a:spcBef>
                        <a:spcAft>
                          <a:spcPts val="0"/>
                        </a:spcAft>
                        <a:buClr>
                          <a:srgbClr val="000000"/>
                        </a:buClr>
                        <a:buSzPts val="1350"/>
                        <a:buFont typeface="Arial"/>
                        <a:buNone/>
                      </a:pPr>
                      <a:r>
                        <a:rPr lang="en-GB" sz="1800" u="none" strike="noStrike" cap="none">
                          <a:latin typeface="Calibri" panose="020F0502020204030204" pitchFamily="34" charset="0"/>
                          <a:ea typeface="Calibri" panose="020F0502020204030204" pitchFamily="34" charset="0"/>
                          <a:cs typeface="Calibri" panose="020F0502020204030204" pitchFamily="34" charset="0"/>
                        </a:rPr>
                        <a:t>Constructing buildings using eco-friendly materials and energy-efficient technologies.</a:t>
                      </a:r>
                      <a:endParaRPr sz="1800" u="none" strike="noStrike" cap="none">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extLst>
                  <a:ext uri="{0D108BD9-81ED-4DB2-BD59-A6C34878D82A}">
                    <a16:rowId xmlns:a16="http://schemas.microsoft.com/office/drawing/2014/main" val="10005"/>
                  </a:ext>
                </a:extLst>
              </a:tr>
              <a:tr h="643125">
                <a:tc>
                  <a:txBody>
                    <a:bodyPr/>
                    <a:lstStyle/>
                    <a:p>
                      <a:pPr marL="0" marR="0" lvl="0" indent="0" algn="l" rtl="0">
                        <a:lnSpc>
                          <a:spcPct val="107000"/>
                        </a:lnSpc>
                        <a:spcBef>
                          <a:spcPts val="0"/>
                        </a:spcBef>
                        <a:spcAft>
                          <a:spcPts val="0"/>
                        </a:spcAft>
                        <a:buClr>
                          <a:srgbClr val="000000"/>
                        </a:buClr>
                        <a:buSzPts val="14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Public Transportation</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tc>
                  <a:txBody>
                    <a:bodyPr/>
                    <a:lstStyle/>
                    <a:p>
                      <a:pPr marL="0" marR="0" lvl="0" indent="0" algn="l" rtl="0">
                        <a:lnSpc>
                          <a:spcPct val="107000"/>
                        </a:lnSpc>
                        <a:spcBef>
                          <a:spcPts val="0"/>
                        </a:spcBef>
                        <a:spcAft>
                          <a:spcPts val="0"/>
                        </a:spcAft>
                        <a:buClr>
                          <a:srgbClr val="000000"/>
                        </a:buClr>
                        <a:buSzPts val="1350"/>
                        <a:buFont typeface="Arial"/>
                        <a:buNone/>
                      </a:pPr>
                      <a:r>
                        <a:rPr lang="en-GB" sz="1800" u="none" strike="noStrike" cap="none">
                          <a:latin typeface="Calibri" panose="020F0502020204030204" pitchFamily="34" charset="0"/>
                          <a:ea typeface="Calibri" panose="020F0502020204030204" pitchFamily="34" charset="0"/>
                          <a:cs typeface="Calibri" panose="020F0502020204030204" pitchFamily="34" charset="0"/>
                        </a:rPr>
                        <a:t>Encouraging the use of public transportation to reduce individual carbon footprints.</a:t>
                      </a:r>
                      <a:endParaRPr sz="1800" u="none" strike="noStrike" cap="none">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extLst>
                  <a:ext uri="{0D108BD9-81ED-4DB2-BD59-A6C34878D82A}">
                    <a16:rowId xmlns:a16="http://schemas.microsoft.com/office/drawing/2014/main" val="10006"/>
                  </a:ext>
                </a:extLst>
              </a:tr>
              <a:tr h="587700">
                <a:tc>
                  <a:txBody>
                    <a:bodyPr/>
                    <a:lstStyle/>
                    <a:p>
                      <a:pPr marL="0" marR="0" lvl="0" indent="0" algn="l" rtl="0">
                        <a:lnSpc>
                          <a:spcPct val="107000"/>
                        </a:lnSpc>
                        <a:spcBef>
                          <a:spcPts val="0"/>
                        </a:spcBef>
                        <a:spcAft>
                          <a:spcPts val="0"/>
                        </a:spcAft>
                        <a:buClr>
                          <a:srgbClr val="000000"/>
                        </a:buClr>
                        <a:buSzPts val="1450"/>
                        <a:buFont typeface="Arial"/>
                        <a:buNone/>
                      </a:pPr>
                      <a:r>
                        <a:rPr lang="en-GB" sz="1800" b="1" u="none" strike="noStrike" cap="none" dirty="0">
                          <a:latin typeface="Calibri" panose="020F0502020204030204" pitchFamily="34" charset="0"/>
                          <a:ea typeface="Calibri" panose="020F0502020204030204" pitchFamily="34" charset="0"/>
                          <a:cs typeface="Calibri" panose="020F0502020204030204" pitchFamily="34" charset="0"/>
                        </a:rPr>
                        <a:t>International Cooperation</a:t>
                      </a:r>
                      <a:endParaRPr sz="1800" b="1"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tc>
                  <a:txBody>
                    <a:bodyPr/>
                    <a:lstStyle/>
                    <a:p>
                      <a:pPr marL="0" marR="0" lvl="0" indent="0" algn="l" rtl="0">
                        <a:lnSpc>
                          <a:spcPct val="107000"/>
                        </a:lnSpc>
                        <a:spcBef>
                          <a:spcPts val="0"/>
                        </a:spcBef>
                        <a:spcAft>
                          <a:spcPts val="0"/>
                        </a:spcAft>
                        <a:buClr>
                          <a:srgbClr val="000000"/>
                        </a:buClr>
                        <a:buSzPts val="1350"/>
                        <a:buFont typeface="Arial"/>
                        <a:buNone/>
                      </a:pPr>
                      <a:r>
                        <a:rPr lang="en-GB" sz="1800" u="none" strike="noStrike" cap="none" dirty="0">
                          <a:latin typeface="Calibri" panose="020F0502020204030204" pitchFamily="34" charset="0"/>
                          <a:ea typeface="Calibri" panose="020F0502020204030204" pitchFamily="34" charset="0"/>
                          <a:cs typeface="Calibri" panose="020F0502020204030204" pitchFamily="34" charset="0"/>
                        </a:rPr>
                        <a:t>Collaborating with other countries to address global climate change.</a:t>
                      </a:r>
                      <a:endParaRPr sz="1800"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525" marR="9525" marT="9525" marB="9525" anchor="b"/>
                </a:tc>
                <a:extLst>
                  <a:ext uri="{0D108BD9-81ED-4DB2-BD59-A6C34878D82A}">
                    <a16:rowId xmlns:a16="http://schemas.microsoft.com/office/drawing/2014/main" val="10007"/>
                  </a:ext>
                </a:extLst>
              </a:tr>
            </a:tbl>
          </a:graphicData>
        </a:graphic>
      </p:graphicFrame>
      <p:sp>
        <p:nvSpPr>
          <p:cNvPr id="2" name="Google Shape;88;p2">
            <a:extLst>
              <a:ext uri="{FF2B5EF4-FFF2-40B4-BE49-F238E27FC236}">
                <a16:creationId xmlns:a16="http://schemas.microsoft.com/office/drawing/2014/main" id="{B31C6254-4212-9300-3610-D501A2F7A5A1}"/>
              </a:ext>
            </a:extLst>
          </p:cNvPr>
          <p:cNvSpPr/>
          <p:nvPr/>
        </p:nvSpPr>
        <p:spPr>
          <a:xfrm>
            <a:off x="0" y="57510"/>
            <a:ext cx="12192000" cy="456915"/>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GB" sz="2200" i="0" u="none" strike="noStrike" cap="none" dirty="0">
                <a:solidFill>
                  <a:srgbClr val="000000"/>
                </a:solidFill>
                <a:latin typeface="Calibri"/>
                <a:ea typeface="Calibri"/>
                <a:cs typeface="Calibri"/>
                <a:sym typeface="Calibri"/>
              </a:rPr>
              <a:t>To describe different </a:t>
            </a:r>
            <a:r>
              <a:rPr lang="en-GB" sz="2200" dirty="0">
                <a:latin typeface="Calibri"/>
                <a:ea typeface="Calibri"/>
                <a:cs typeface="Calibri"/>
                <a:sym typeface="Calibri"/>
              </a:rPr>
              <a:t>mitigation </a:t>
            </a:r>
            <a:r>
              <a:rPr lang="en-GB" sz="2200" i="0" u="none" strike="noStrike" cap="none" dirty="0">
                <a:solidFill>
                  <a:srgbClr val="000000"/>
                </a:solidFill>
                <a:latin typeface="Calibri"/>
                <a:ea typeface="Calibri"/>
                <a:cs typeface="Calibri"/>
                <a:sym typeface="Calibri"/>
              </a:rPr>
              <a:t>strategies </a:t>
            </a:r>
            <a:endParaRPr sz="220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a91c3cac5d_0_0"/>
          <p:cNvSpPr txBox="1"/>
          <p:nvPr/>
        </p:nvSpPr>
        <p:spPr>
          <a:xfrm>
            <a:off x="65313" y="605586"/>
            <a:ext cx="8871857" cy="621704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rPr>
              <a:t>In your opinion, what is more effective at tackling climate change, mitigation or adaptation?</a:t>
            </a:r>
            <a:endParaRPr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b="1" dirty="0">
                <a:latin typeface="Calibri" panose="020F0502020204030204" pitchFamily="34" charset="0"/>
                <a:ea typeface="Calibri" panose="020F0502020204030204" pitchFamily="34" charset="0"/>
                <a:cs typeface="Calibri" panose="020F0502020204030204" pitchFamily="34" charset="0"/>
              </a:rPr>
              <a:t>Introduction</a:t>
            </a:r>
            <a:endParaRPr sz="16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Point: Mitigation is about (definition), and adaptation is about (definition).</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Explanation: This means that (explanation).</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Link: To address climate change effectively, both approaches are needed.</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b="1" dirty="0">
                <a:latin typeface="Calibri" panose="020F0502020204030204" pitchFamily="34" charset="0"/>
                <a:ea typeface="Calibri" panose="020F0502020204030204" pitchFamily="34" charset="0"/>
                <a:cs typeface="Calibri" panose="020F0502020204030204" pitchFamily="34" charset="0"/>
              </a:rPr>
              <a:t>Paragraph 1</a:t>
            </a:r>
            <a:r>
              <a:rPr lang="en-GB" sz="1600" dirty="0">
                <a:latin typeface="Calibri" panose="020F0502020204030204" pitchFamily="34" charset="0"/>
                <a:ea typeface="Calibri" panose="020F0502020204030204" pitchFamily="34" charset="0"/>
                <a:cs typeface="Calibri" panose="020F0502020204030204" pitchFamily="34" charset="0"/>
              </a:rPr>
              <a:t> Mitigation helps reduce climate change. Examples include:</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Afforestation Renewable Energy , Energy Efficiency</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Sentence starters:</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Point: One example of a mitigation strategy is (strategy).</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Explanation: This reduces the impact of climate change because (explanation).</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Link: Overall, mitigation strategies are crucial for (reason).</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b="1" dirty="0">
                <a:latin typeface="Calibri" panose="020F0502020204030204" pitchFamily="34" charset="0"/>
                <a:ea typeface="Calibri" panose="020F0502020204030204" pitchFamily="34" charset="0"/>
                <a:cs typeface="Calibri" panose="020F0502020204030204" pitchFamily="34" charset="0"/>
              </a:rPr>
              <a:t>Paragraph 2 </a:t>
            </a:r>
            <a:r>
              <a:rPr lang="en-GB" sz="1600" dirty="0">
                <a:latin typeface="Calibri" panose="020F0502020204030204" pitchFamily="34" charset="0"/>
                <a:ea typeface="Calibri" panose="020F0502020204030204" pitchFamily="34" charset="0"/>
                <a:cs typeface="Calibri" panose="020F0502020204030204" pitchFamily="34" charset="0"/>
              </a:rPr>
              <a:t>Adaptation helps us adjust to climate change. Examples include:</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Green Building Design</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Public Transportation</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Sentence starters:</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Point: One example of an adaptation strategy is (strategy).</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Explanation: This is important because (explanation).</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Link: Adaptation is essential because (reason).</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b="1" dirty="0">
                <a:latin typeface="Calibri" panose="020F0502020204030204" pitchFamily="34" charset="0"/>
                <a:ea typeface="Calibri" panose="020F0502020204030204" pitchFamily="34" charset="0"/>
                <a:cs typeface="Calibri" panose="020F0502020204030204" pitchFamily="34" charset="0"/>
              </a:rPr>
              <a:t>Conclusion</a:t>
            </a:r>
            <a:endParaRPr sz="16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Point: Both strategies are needed to tackle climate change.</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Evidence: (supporting evidence).</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Explanation: By using both mitigation and adaptation, we can (explanation).	</a:t>
            </a:r>
          </a:p>
          <a:p>
            <a:pPr marL="0" marR="0" lvl="0" indent="0" algn="l" rtl="0">
              <a:lnSpc>
                <a:spcPct val="100000"/>
              </a:lnSpc>
              <a:spcBef>
                <a:spcPts val="0"/>
              </a:spcBef>
              <a:spcAft>
                <a:spcPts val="0"/>
              </a:spcAft>
              <a:buClr>
                <a:srgbClr val="000000"/>
              </a:buClr>
              <a:buSzPts val="1400"/>
              <a:buFont typeface="Arial"/>
              <a:buNone/>
            </a:pPr>
            <a:r>
              <a:rPr lang="en-GB" sz="1600" dirty="0">
                <a:latin typeface="Calibri" panose="020F0502020204030204" pitchFamily="34" charset="0"/>
                <a:ea typeface="Calibri" panose="020F0502020204030204" pitchFamily="34" charset="0"/>
                <a:cs typeface="Calibri" panose="020F0502020204030204" pitchFamily="34" charset="0"/>
              </a:rPr>
              <a:t>Link Therefore, it’s important to focus on both approaches</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9" name="Google Shape;109;g2a91c3cac5d_0_0"/>
          <p:cNvSpPr txBox="1"/>
          <p:nvPr/>
        </p:nvSpPr>
        <p:spPr>
          <a:xfrm>
            <a:off x="8937170" y="1128806"/>
            <a:ext cx="3209100" cy="4862829"/>
          </a:xfrm>
          <a:prstGeom prst="rect">
            <a:avLst/>
          </a:prstGeom>
          <a:solidFill>
            <a:srgbClr val="FFFF00"/>
          </a:solidFill>
          <a:ln w="9525" cap="flat" cmpd="sng">
            <a:solidFill>
              <a:srgbClr val="222A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800" b="1" dirty="0">
                <a:latin typeface="Calibri" panose="020F0502020204030204" pitchFamily="34" charset="0"/>
                <a:ea typeface="Calibri" panose="020F0502020204030204" pitchFamily="34" charset="0"/>
                <a:cs typeface="Calibri" panose="020F0502020204030204" pitchFamily="34" charset="0"/>
              </a:rPr>
              <a:t>Activity 3 - response </a:t>
            </a:r>
            <a:endParaRPr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Success criteria</a:t>
            </a:r>
            <a:endParaRPr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None/>
            </a:pPr>
            <a:r>
              <a:rPr lang="en-GB" sz="1800" dirty="0">
                <a:latin typeface="Calibri" panose="020F0502020204030204" pitchFamily="34" charset="0"/>
                <a:ea typeface="Calibri" panose="020F0502020204030204" pitchFamily="34" charset="0"/>
                <a:cs typeface="Calibri" panose="020F0502020204030204" pitchFamily="34" charset="0"/>
                <a:sym typeface="Calibri"/>
              </a:rPr>
              <a:t>I</a:t>
            </a:r>
            <a:r>
              <a:rPr lang="en-GB"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clearly explained what mitigation and adaptation are.</a:t>
            </a: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None/>
            </a:pP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0"/>
              </a:spcAft>
              <a:buSzPts val="1100"/>
              <a:buNone/>
            </a:pPr>
            <a:r>
              <a:rPr lang="en-GB"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 gave at least one example of each strategy and explained how it works.</a:t>
            </a: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GB"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 included my thoughts on which strategy is most important.</a:t>
            </a: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None/>
            </a:pPr>
            <a:r>
              <a:rPr lang="en-GB" sz="18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endParaRPr sz="18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None/>
            </a:pPr>
            <a:endParaRPr sz="1200" dirty="0">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 </a:t>
            </a:r>
            <a:endParaRPr dirty="0"/>
          </a:p>
        </p:txBody>
      </p:sp>
      <p:sp>
        <p:nvSpPr>
          <p:cNvPr id="2" name="Google Shape;88;p2">
            <a:extLst>
              <a:ext uri="{FF2B5EF4-FFF2-40B4-BE49-F238E27FC236}">
                <a16:creationId xmlns:a16="http://schemas.microsoft.com/office/drawing/2014/main" id="{CC0974DE-4CA7-0568-63BA-175EBD870347}"/>
              </a:ext>
            </a:extLst>
          </p:cNvPr>
          <p:cNvSpPr/>
          <p:nvPr/>
        </p:nvSpPr>
        <p:spPr>
          <a:xfrm>
            <a:off x="0" y="57510"/>
            <a:ext cx="12192000" cy="456915"/>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GB" sz="2200" i="0" u="none" strike="noStrike" cap="none" dirty="0">
                <a:solidFill>
                  <a:srgbClr val="000000"/>
                </a:solidFill>
                <a:latin typeface="Calibri"/>
                <a:ea typeface="Calibri"/>
                <a:cs typeface="Calibri"/>
                <a:sym typeface="Calibri"/>
              </a:rPr>
              <a:t>To describe different </a:t>
            </a:r>
            <a:r>
              <a:rPr lang="en-GB" sz="2200" dirty="0">
                <a:latin typeface="Calibri"/>
                <a:ea typeface="Calibri"/>
                <a:cs typeface="Calibri"/>
                <a:sym typeface="Calibri"/>
              </a:rPr>
              <a:t>mitigation </a:t>
            </a:r>
            <a:r>
              <a:rPr lang="en-GB" sz="2200" i="0" u="none" strike="noStrike" cap="none" dirty="0">
                <a:solidFill>
                  <a:srgbClr val="000000"/>
                </a:solidFill>
                <a:latin typeface="Calibri"/>
                <a:ea typeface="Calibri"/>
                <a:cs typeface="Calibri"/>
                <a:sym typeface="Calibri"/>
              </a:rPr>
              <a:t>strategies </a:t>
            </a:r>
            <a:endParaRPr sz="220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body" idx="1"/>
          </p:nvPr>
        </p:nvSpPr>
        <p:spPr>
          <a:xfrm>
            <a:off x="478375" y="12533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sz="2400" b="0" i="0" dirty="0">
                <a:solidFill>
                  <a:srgbClr val="202124"/>
                </a:solidFill>
                <a:latin typeface="Calibri" panose="020F0502020204030204" pitchFamily="34" charset="0"/>
                <a:ea typeface="Calibri" panose="020F0502020204030204" pitchFamily="34" charset="0"/>
                <a:cs typeface="Calibri" panose="020F0502020204030204" pitchFamily="34" charset="0"/>
                <a:sym typeface="Arial"/>
              </a:rPr>
              <a:t>A 'just transition' means </a:t>
            </a:r>
            <a:r>
              <a:rPr lang="en-GB" sz="2400" b="0" i="0" dirty="0">
                <a:solidFill>
                  <a:srgbClr val="040C28"/>
                </a:solidFill>
                <a:latin typeface="Calibri" panose="020F0502020204030204" pitchFamily="34" charset="0"/>
                <a:ea typeface="Calibri" panose="020F0502020204030204" pitchFamily="34" charset="0"/>
                <a:cs typeface="Calibri" panose="020F0502020204030204" pitchFamily="34" charset="0"/>
                <a:sym typeface="Arial"/>
              </a:rPr>
              <a:t>moving to a more sustainable economy in a way that's fair to everyone – including people working in polluting industries</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116" name="Google Shape;116;p7"/>
          <p:cNvPicPr preferRelativeResize="0"/>
          <p:nvPr/>
        </p:nvPicPr>
        <p:blipFill rotWithShape="1">
          <a:blip r:embed="rId3">
            <a:alphaModFix/>
          </a:blip>
          <a:srcRect/>
          <a:stretch/>
        </p:blipFill>
        <p:spPr>
          <a:xfrm>
            <a:off x="5976908" y="2341099"/>
            <a:ext cx="4229950" cy="3263426"/>
          </a:xfrm>
          <a:prstGeom prst="rect">
            <a:avLst/>
          </a:prstGeom>
          <a:noFill/>
          <a:ln>
            <a:noFill/>
          </a:ln>
        </p:spPr>
      </p:pic>
      <p:pic>
        <p:nvPicPr>
          <p:cNvPr id="117" name="Google Shape;117;p7"/>
          <p:cNvPicPr preferRelativeResize="0"/>
          <p:nvPr/>
        </p:nvPicPr>
        <p:blipFill rotWithShape="1">
          <a:blip r:embed="rId4">
            <a:alphaModFix/>
          </a:blip>
          <a:srcRect/>
          <a:stretch/>
        </p:blipFill>
        <p:spPr>
          <a:xfrm>
            <a:off x="674112" y="2453975"/>
            <a:ext cx="4140576" cy="3263426"/>
          </a:xfrm>
          <a:prstGeom prst="rect">
            <a:avLst/>
          </a:prstGeom>
          <a:noFill/>
          <a:ln>
            <a:noFill/>
          </a:ln>
        </p:spPr>
      </p:pic>
      <p:sp>
        <p:nvSpPr>
          <p:cNvPr id="119" name="Google Shape;119;p7"/>
          <p:cNvSpPr txBox="1"/>
          <p:nvPr/>
        </p:nvSpPr>
        <p:spPr>
          <a:xfrm>
            <a:off x="169350" y="60984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https://www.bbc.co.uk/news/uk-england-london-66592199</a:t>
            </a:r>
            <a:endParaRPr/>
          </a:p>
        </p:txBody>
      </p:sp>
      <p:sp>
        <p:nvSpPr>
          <p:cNvPr id="120" name="Google Shape;120;p7"/>
          <p:cNvSpPr txBox="1"/>
          <p:nvPr/>
        </p:nvSpPr>
        <p:spPr>
          <a:xfrm>
            <a:off x="6762425" y="578811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t>https://www.britannica.com/place/Rust-Belt </a:t>
            </a:r>
            <a:endParaRPr dirty="0"/>
          </a:p>
        </p:txBody>
      </p:sp>
      <p:sp>
        <p:nvSpPr>
          <p:cNvPr id="2" name="Google Shape;88;p2">
            <a:extLst>
              <a:ext uri="{FF2B5EF4-FFF2-40B4-BE49-F238E27FC236}">
                <a16:creationId xmlns:a16="http://schemas.microsoft.com/office/drawing/2014/main" id="{416C4270-7EF7-90C7-07D1-D9CC1B49E1E9}"/>
              </a:ext>
            </a:extLst>
          </p:cNvPr>
          <p:cNvSpPr/>
          <p:nvPr/>
        </p:nvSpPr>
        <p:spPr>
          <a:xfrm>
            <a:off x="0" y="57510"/>
            <a:ext cx="12192000" cy="456915"/>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GB" sz="2200" i="0" u="none" strike="noStrike" cap="none" dirty="0">
                <a:solidFill>
                  <a:srgbClr val="000000"/>
                </a:solidFill>
                <a:latin typeface="Calibri"/>
                <a:ea typeface="Calibri"/>
                <a:cs typeface="Calibri"/>
                <a:sym typeface="Calibri"/>
              </a:rPr>
              <a:t>To describe different </a:t>
            </a:r>
            <a:r>
              <a:rPr lang="en-GB" sz="2200" dirty="0">
                <a:latin typeface="Calibri"/>
                <a:ea typeface="Calibri"/>
                <a:cs typeface="Calibri"/>
                <a:sym typeface="Calibri"/>
              </a:rPr>
              <a:t>mitigation </a:t>
            </a:r>
            <a:r>
              <a:rPr lang="en-GB" sz="2200" i="0" u="none" strike="noStrike" cap="none" dirty="0">
                <a:solidFill>
                  <a:srgbClr val="000000"/>
                </a:solidFill>
                <a:latin typeface="Calibri"/>
                <a:ea typeface="Calibri"/>
                <a:cs typeface="Calibri"/>
                <a:sym typeface="Calibri"/>
              </a:rPr>
              <a:t>strategies </a:t>
            </a:r>
            <a:endParaRPr sz="220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a91c3cac5d_1_2"/>
          <p:cNvSpPr txBox="1">
            <a:spLocks noGrp="1"/>
          </p:cNvSpPr>
          <p:nvPr>
            <p:ph type="title"/>
          </p:nvPr>
        </p:nvSpPr>
        <p:spPr>
          <a:xfrm>
            <a:off x="330339" y="28596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t>Reading exercise:</a:t>
            </a:r>
            <a:endParaRPr dirty="0"/>
          </a:p>
        </p:txBody>
      </p:sp>
      <p:sp>
        <p:nvSpPr>
          <p:cNvPr id="136" name="Google Shape;136;g2a91c3cac5d_1_2"/>
          <p:cNvSpPr txBox="1">
            <a:spLocks noGrp="1"/>
          </p:cNvSpPr>
          <p:nvPr>
            <p:ph type="body" idx="1"/>
          </p:nvPr>
        </p:nvSpPr>
        <p:spPr>
          <a:xfrm>
            <a:off x="330339" y="1150709"/>
            <a:ext cx="10887000" cy="5421323"/>
          </a:xfrm>
          <a:prstGeom prst="rect">
            <a:avLst/>
          </a:prstGeom>
          <a:noFill/>
          <a:ln w="9525" cap="flat" cmpd="sng">
            <a:solidFill>
              <a:srgbClr val="171616"/>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Clr>
                <a:schemeClr val="dk1"/>
              </a:buClr>
              <a:buSzPts val="1100"/>
              <a:buFont typeface="Arial"/>
              <a:buNone/>
            </a:pPr>
            <a:endParaRPr lang="en-GB" dirty="0"/>
          </a:p>
          <a:p>
            <a:pPr marL="0" lvl="0" indent="0" algn="l" rtl="0">
              <a:lnSpc>
                <a:spcPct val="115000"/>
              </a:lnSpc>
              <a:spcBef>
                <a:spcPts val="0"/>
              </a:spcBef>
              <a:spcAft>
                <a:spcPts val="0"/>
              </a:spcAft>
              <a:buClr>
                <a:schemeClr val="dk1"/>
              </a:buClr>
              <a:buSzPts val="1100"/>
              <a:buFont typeface="Arial"/>
              <a:buNone/>
            </a:pPr>
            <a:r>
              <a:rPr lang="en-GB"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rPr>
              <a:t>A just transition refers to a process of economic and social change that aims to address the challenges and inequalities associated with transitions to more sustainable and equitable economies. This concept is often applied in the context of transitioning from a fossil fuel-based economy to one that is more environmentally sustainable. The idea is to ensure that the shift to cleaner and more sustainable practices doesn't disproportionately harm certain communities, workers, or social groups.</a:t>
            </a:r>
            <a:endParaRPr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lnSpc>
                <a:spcPct val="115000"/>
              </a:lnSpc>
              <a:spcBef>
                <a:spcPts val="1500"/>
              </a:spcBef>
              <a:spcAft>
                <a:spcPts val="0"/>
              </a:spcAft>
              <a:buClr>
                <a:schemeClr val="dk1"/>
              </a:buClr>
              <a:buSzPts val="1100"/>
              <a:buFont typeface="Arial"/>
              <a:buNone/>
            </a:pPr>
            <a:r>
              <a:rPr lang="en-GB"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rPr>
              <a:t>Key principles of a just transition include:</a:t>
            </a:r>
            <a:endParaRPr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endParaRPr>
          </a:p>
          <a:p>
            <a:pPr marL="457200" lvl="0" indent="-228600" algn="l" rtl="0">
              <a:lnSpc>
                <a:spcPct val="115000"/>
              </a:lnSpc>
              <a:spcBef>
                <a:spcPts val="1500"/>
              </a:spcBef>
              <a:spcAft>
                <a:spcPts val="0"/>
              </a:spcAft>
              <a:buClr>
                <a:srgbClr val="374151"/>
              </a:buClr>
              <a:buSzPts val="1200"/>
              <a:buFont typeface="Roboto"/>
              <a:buNone/>
            </a:pPr>
            <a:r>
              <a:rPr lang="en-GB"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rPr>
              <a:t>Equity and Social Justice: Ensuring that the benefits and burdens of the transition are distributed fairly among different groups within society. This includes considering the impact on workers, vulnerable communities, and other affected stakeholders.</a:t>
            </a:r>
            <a:endParaRPr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endParaRPr>
          </a:p>
          <a:p>
            <a:pPr marL="457200" lvl="0" indent="-228600" algn="l" rtl="0">
              <a:lnSpc>
                <a:spcPct val="115000"/>
              </a:lnSpc>
              <a:spcBef>
                <a:spcPts val="0"/>
              </a:spcBef>
              <a:spcAft>
                <a:spcPts val="0"/>
              </a:spcAft>
              <a:buClr>
                <a:srgbClr val="374151"/>
              </a:buClr>
              <a:buSzPts val="1200"/>
              <a:buFont typeface="Roboto"/>
              <a:buNone/>
            </a:pPr>
            <a:r>
              <a:rPr lang="en-GB"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rPr>
              <a:t>Worker Rights and Support: Protecting the rights of workers affected by the transition, including providing support for retraining, reskilling, and assistance in finding new employment opportunities.</a:t>
            </a:r>
            <a:endParaRPr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endParaRPr>
          </a:p>
          <a:p>
            <a:pPr marL="457200" lvl="0" indent="-228600" algn="l" rtl="0">
              <a:lnSpc>
                <a:spcPct val="115000"/>
              </a:lnSpc>
              <a:spcBef>
                <a:spcPts val="0"/>
              </a:spcBef>
              <a:spcAft>
                <a:spcPts val="0"/>
              </a:spcAft>
              <a:buClr>
                <a:srgbClr val="374151"/>
              </a:buClr>
              <a:buSzPts val="1200"/>
              <a:buFont typeface="Roboto"/>
              <a:buNone/>
            </a:pPr>
            <a:r>
              <a:rPr lang="en-GB"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rPr>
              <a:t>Community Engagement: Involving local communities and stakeholders in the decision-making processes related to the transition to ensure their perspectives, needs, and concerns are taken into account.</a:t>
            </a:r>
            <a:endParaRPr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endParaRPr>
          </a:p>
          <a:p>
            <a:pPr marL="457200" lvl="0" indent="-228600" algn="l" rtl="0">
              <a:lnSpc>
                <a:spcPct val="115000"/>
              </a:lnSpc>
              <a:spcBef>
                <a:spcPts val="0"/>
              </a:spcBef>
              <a:spcAft>
                <a:spcPts val="0"/>
              </a:spcAft>
              <a:buClr>
                <a:srgbClr val="374151"/>
              </a:buClr>
              <a:buSzPts val="1200"/>
              <a:buFont typeface="Roboto"/>
              <a:buNone/>
            </a:pPr>
            <a:r>
              <a:rPr lang="en-GB"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rPr>
              <a:t>Environmental Justice: Addressing and rectifying existing environmental injustices, particularly those disproportionately affecting marginalised communities.</a:t>
            </a:r>
            <a:endParaRPr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endParaRPr>
          </a:p>
          <a:p>
            <a:pPr marL="457200" lvl="0" indent="-228600" algn="l" rtl="0">
              <a:lnSpc>
                <a:spcPct val="115000"/>
              </a:lnSpc>
              <a:spcBef>
                <a:spcPts val="0"/>
              </a:spcBef>
              <a:spcAft>
                <a:spcPts val="0"/>
              </a:spcAft>
              <a:buClr>
                <a:srgbClr val="374151"/>
              </a:buClr>
              <a:buSzPts val="1200"/>
              <a:buFont typeface="Roboto"/>
              <a:buNone/>
            </a:pPr>
            <a:r>
              <a:rPr lang="en-GB"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rPr>
              <a:t>Diversity and Inclusion: Promoting diversity and inclusion in the new, sustainable economy to prevent the perpetuation of existing social and economic disparities.</a:t>
            </a:r>
            <a:endParaRPr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lnSpc>
                <a:spcPct val="115000"/>
              </a:lnSpc>
              <a:spcBef>
                <a:spcPts val="1500"/>
              </a:spcBef>
              <a:spcAft>
                <a:spcPts val="0"/>
              </a:spcAft>
              <a:buSzPts val="1946"/>
              <a:buNone/>
            </a:pPr>
            <a:r>
              <a:rPr lang="en-GB" sz="2400" dirty="0">
                <a:solidFill>
                  <a:srgbClr val="374151"/>
                </a:solidFill>
                <a:latin typeface="Calibri" panose="020F0502020204030204" pitchFamily="34" charset="0"/>
                <a:ea typeface="Calibri" panose="020F0502020204030204" pitchFamily="34" charset="0"/>
                <a:cs typeface="Calibri" panose="020F0502020204030204" pitchFamily="34" charset="0"/>
                <a:sym typeface="Roboto"/>
              </a:rPr>
              <a:t>The concept of a just transition recognizes that moving toward sustainability and addressing environmental challenges is necessary but must be done in a way that doesn't exacerbate existing social and economic inequalities. It's an inclusive and holistic approach that considers the broader societal impacts of transitions to a more sustainable future. The term has been used in various contexts, including discussions on climate change, energy transition, and sustainable development</a:t>
            </a:r>
            <a:r>
              <a:rPr lang="en-GB" sz="1200" dirty="0">
                <a:solidFill>
                  <a:srgbClr val="374151"/>
                </a:solidFill>
                <a:latin typeface="Roboto"/>
                <a:ea typeface="Roboto"/>
                <a:cs typeface="Roboto"/>
                <a:sym typeface="Roboto"/>
              </a:rPr>
              <a:t>.</a:t>
            </a:r>
          </a:p>
          <a:p>
            <a:pPr marL="0" lvl="0" indent="0" algn="l" rtl="0">
              <a:lnSpc>
                <a:spcPct val="115000"/>
              </a:lnSpc>
              <a:spcBef>
                <a:spcPts val="1500"/>
              </a:spcBef>
              <a:spcAft>
                <a:spcPts val="0"/>
              </a:spcAft>
              <a:buSzPts val="1946"/>
              <a:buNone/>
            </a:pPr>
            <a:endParaRPr sz="1200" dirty="0">
              <a:solidFill>
                <a:srgbClr val="374151"/>
              </a:solidFill>
              <a:latin typeface="Roboto"/>
              <a:ea typeface="Roboto"/>
              <a:cs typeface="Roboto"/>
              <a:sym typeface="Roboto"/>
            </a:endParaRPr>
          </a:p>
        </p:txBody>
      </p:sp>
      <p:sp>
        <p:nvSpPr>
          <p:cNvPr id="2" name="Google Shape;88;p2">
            <a:extLst>
              <a:ext uri="{FF2B5EF4-FFF2-40B4-BE49-F238E27FC236}">
                <a16:creationId xmlns:a16="http://schemas.microsoft.com/office/drawing/2014/main" id="{E00D93C8-15F4-C503-8292-580AB4DBB9A0}"/>
              </a:ext>
            </a:extLst>
          </p:cNvPr>
          <p:cNvSpPr/>
          <p:nvPr/>
        </p:nvSpPr>
        <p:spPr>
          <a:xfrm>
            <a:off x="0" y="57510"/>
            <a:ext cx="12192000" cy="456915"/>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GB" sz="2200" i="0" u="none" strike="noStrike" cap="none" dirty="0">
                <a:solidFill>
                  <a:srgbClr val="000000"/>
                </a:solidFill>
                <a:latin typeface="Calibri"/>
                <a:ea typeface="Calibri"/>
                <a:cs typeface="Calibri"/>
                <a:sym typeface="Calibri"/>
              </a:rPr>
              <a:t>To describe different </a:t>
            </a:r>
            <a:r>
              <a:rPr lang="en-GB" sz="2200" dirty="0">
                <a:latin typeface="Calibri"/>
                <a:ea typeface="Calibri"/>
                <a:cs typeface="Calibri"/>
                <a:sym typeface="Calibri"/>
              </a:rPr>
              <a:t>mitigation </a:t>
            </a:r>
            <a:r>
              <a:rPr lang="en-GB" sz="2200" i="0" u="none" strike="noStrike" cap="none" dirty="0">
                <a:solidFill>
                  <a:srgbClr val="000000"/>
                </a:solidFill>
                <a:latin typeface="Calibri"/>
                <a:ea typeface="Calibri"/>
                <a:cs typeface="Calibri"/>
                <a:sym typeface="Calibri"/>
              </a:rPr>
              <a:t>strategies </a:t>
            </a:r>
            <a:endParaRPr sz="220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37ff3fecfc_1_38"/>
          <p:cNvSpPr txBox="1">
            <a:spLocks noGrp="1"/>
          </p:cNvSpPr>
          <p:nvPr>
            <p:ph type="title"/>
          </p:nvPr>
        </p:nvSpPr>
        <p:spPr>
          <a:xfrm>
            <a:off x="751114" y="809753"/>
            <a:ext cx="10515600" cy="723446"/>
          </a:xfrm>
          <a:prstGeom prst="rect">
            <a:avLst/>
          </a:prstGeom>
          <a:noFill/>
          <a:ln>
            <a:noFill/>
          </a:ln>
        </p:spPr>
        <p:txBody>
          <a:bodyPr spcFirstLastPara="1" wrap="square" lIns="91425" tIns="45700" rIns="91425" bIns="45700" anchor="ctr" anchorCtr="0">
            <a:noAutofit/>
          </a:bodyPr>
          <a:lstStyle/>
          <a:p>
            <a:r>
              <a:rPr lang="en-GB" b="1" dirty="0"/>
              <a:t>Activity 4 - Scenario</a:t>
            </a:r>
            <a:br>
              <a:rPr lang="en-GB" b="1" dirty="0"/>
            </a:br>
            <a:endParaRPr dirty="0"/>
          </a:p>
        </p:txBody>
      </p:sp>
      <p:sp>
        <p:nvSpPr>
          <p:cNvPr id="143" name="Google Shape;143;g337ff3fecfc_1_38"/>
          <p:cNvSpPr txBox="1"/>
          <p:nvPr/>
        </p:nvSpPr>
        <p:spPr>
          <a:xfrm>
            <a:off x="751114" y="1607849"/>
            <a:ext cx="6674700" cy="46473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2400" dirty="0">
                <a:latin typeface="Calibri" panose="020F0502020204030204" pitchFamily="34" charset="0"/>
                <a:ea typeface="Calibri" panose="020F0502020204030204" pitchFamily="34" charset="0"/>
                <a:cs typeface="Calibri" panose="020F0502020204030204" pitchFamily="34" charset="0"/>
              </a:rPr>
              <a:t>Imagine you are a policymaker in a country that is moving from coal to renewable energy sources like wind or solar.</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2400" dirty="0">
                <a:latin typeface="Calibri" panose="020F0502020204030204" pitchFamily="34" charset="0"/>
                <a:ea typeface="Calibri" panose="020F0502020204030204" pitchFamily="34" charset="0"/>
                <a:cs typeface="Calibri" panose="020F0502020204030204" pitchFamily="34" charset="0"/>
              </a:rPr>
              <a:t>As part of this transition, you must ensure that the process is fair and just for all people. </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2400" dirty="0">
                <a:latin typeface="Calibri" panose="020F0502020204030204" pitchFamily="34" charset="0"/>
                <a:ea typeface="Calibri" panose="020F0502020204030204" pitchFamily="34" charset="0"/>
                <a:cs typeface="Calibri" panose="020F0502020204030204" pitchFamily="34" charset="0"/>
              </a:rPr>
              <a:t>effectively contributes to climate change mitigation (reducing greenhouse gas emissions) and adaptation (helping people adjust to climate impacts).</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endParaRPr b="1" dirty="0"/>
          </a:p>
        </p:txBody>
      </p:sp>
      <p:sp>
        <p:nvSpPr>
          <p:cNvPr id="144" name="Google Shape;144;g337ff3fecfc_1_38"/>
          <p:cNvSpPr txBox="1"/>
          <p:nvPr/>
        </p:nvSpPr>
        <p:spPr>
          <a:xfrm>
            <a:off x="7851525" y="285967"/>
            <a:ext cx="4471104" cy="6863377"/>
          </a:xfrm>
          <a:prstGeom prst="rect">
            <a:avLst/>
          </a:prstGeom>
          <a:solidFill>
            <a:srgbClr val="FFFF00"/>
          </a:solidFill>
          <a:ln w="9525" cap="flat" cmpd="sng">
            <a:solidFill>
              <a:srgbClr val="222A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b="1" dirty="0"/>
          </a:p>
          <a:p>
            <a:pPr marL="0" marR="0" lvl="0" indent="0" algn="l" rtl="0">
              <a:lnSpc>
                <a:spcPct val="100000"/>
              </a:lnSpc>
              <a:spcBef>
                <a:spcPts val="0"/>
              </a:spcBef>
              <a:spcAft>
                <a:spcPts val="0"/>
              </a:spcAft>
              <a:buNone/>
            </a:pPr>
            <a:endParaRPr sz="24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Success criteria</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2400" dirty="0">
                <a:latin typeface="Calibri" panose="020F0502020204030204" pitchFamily="34" charset="0"/>
                <a:ea typeface="Calibri" panose="020F0502020204030204" pitchFamily="34" charset="0"/>
                <a:cs typeface="Calibri" panose="020F0502020204030204" pitchFamily="34" charset="0"/>
              </a:rPr>
              <a:t>How you might you support workers who may lose their jobs in the coal industry?</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2400" dirty="0">
                <a:latin typeface="Calibri" panose="020F0502020204030204" pitchFamily="34" charset="0"/>
                <a:ea typeface="Calibri" panose="020F0502020204030204" pitchFamily="34" charset="0"/>
                <a:cs typeface="Calibri" panose="020F0502020204030204" pitchFamily="34" charset="0"/>
              </a:rPr>
              <a:t>How you will ensure communities who have been affected by coal mining receive support?</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2400" dirty="0">
                <a:latin typeface="Calibri" panose="020F0502020204030204" pitchFamily="34" charset="0"/>
                <a:ea typeface="Calibri" panose="020F0502020204030204" pitchFamily="34" charset="0"/>
                <a:cs typeface="Calibri" panose="020F0502020204030204" pitchFamily="34" charset="0"/>
              </a:rPr>
              <a:t>How will your transition plan ensure that both mitigation and adaptation efforts continue over time, creating a long-lasting, sustainable future for all groups?</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GB" sz="1200" i="0" u="none" strike="noStrike" cap="none" dirty="0">
                <a:solidFill>
                  <a:srgbClr val="000000"/>
                </a:solidFill>
                <a:latin typeface="Calibri"/>
                <a:ea typeface="Calibri"/>
                <a:cs typeface="Calibri"/>
                <a:sym typeface="Calibri"/>
              </a:rPr>
              <a:t> .</a:t>
            </a:r>
            <a:endParaRPr sz="1200" dirty="0">
              <a:latin typeface="Calibri"/>
              <a:ea typeface="Calibri"/>
              <a:cs typeface="Calibri"/>
              <a:sym typeface="Calibri"/>
            </a:endParaRPr>
          </a:p>
          <a:p>
            <a:pPr marL="0" marR="0" lvl="0" indent="0" algn="l" rtl="0">
              <a:lnSpc>
                <a:spcPct val="100000"/>
              </a:lnSpc>
              <a:spcBef>
                <a:spcPts val="0"/>
              </a:spcBef>
              <a:spcAft>
                <a:spcPts val="0"/>
              </a:spcAft>
              <a:buNone/>
            </a:pPr>
            <a:endParaRPr sz="1200" dirty="0">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 </a:t>
            </a:r>
            <a:endParaRPr dirty="0"/>
          </a:p>
        </p:txBody>
      </p:sp>
      <p:sp>
        <p:nvSpPr>
          <p:cNvPr id="2" name="Google Shape;88;p2">
            <a:extLst>
              <a:ext uri="{FF2B5EF4-FFF2-40B4-BE49-F238E27FC236}">
                <a16:creationId xmlns:a16="http://schemas.microsoft.com/office/drawing/2014/main" id="{A6580E69-A044-74FE-A410-46DC6FF1E229}"/>
              </a:ext>
            </a:extLst>
          </p:cNvPr>
          <p:cNvSpPr/>
          <p:nvPr/>
        </p:nvSpPr>
        <p:spPr>
          <a:xfrm>
            <a:off x="0" y="57510"/>
            <a:ext cx="12192000" cy="456915"/>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GB" sz="2200" i="0" u="none" strike="noStrike" cap="none" dirty="0">
                <a:solidFill>
                  <a:srgbClr val="000000"/>
                </a:solidFill>
                <a:latin typeface="Calibri"/>
                <a:ea typeface="Calibri"/>
                <a:cs typeface="Calibri"/>
                <a:sym typeface="Calibri"/>
              </a:rPr>
              <a:t>To describe different </a:t>
            </a:r>
            <a:r>
              <a:rPr lang="en-GB" sz="2200" dirty="0">
                <a:latin typeface="Calibri"/>
                <a:ea typeface="Calibri"/>
                <a:cs typeface="Calibri"/>
                <a:sym typeface="Calibri"/>
              </a:rPr>
              <a:t>mitigation </a:t>
            </a:r>
            <a:r>
              <a:rPr lang="en-GB" sz="2200" i="0" u="none" strike="noStrike" cap="none" dirty="0">
                <a:solidFill>
                  <a:srgbClr val="000000"/>
                </a:solidFill>
                <a:latin typeface="Calibri"/>
                <a:ea typeface="Calibri"/>
                <a:cs typeface="Calibri"/>
                <a:sym typeface="Calibri"/>
              </a:rPr>
              <a:t>strategies </a:t>
            </a:r>
            <a:endParaRPr sz="220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1055</Words>
  <Application>Microsoft Office PowerPoint</Application>
  <PresentationFormat>Widescreen</PresentationFormat>
  <Paragraphs>126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Roboto</vt:lpstr>
      <vt:lpstr>Office Theme</vt:lpstr>
      <vt:lpstr>Definition </vt:lpstr>
      <vt:lpstr>PowerPoint Presentation</vt:lpstr>
      <vt:lpstr>PowerPoint Presentation</vt:lpstr>
      <vt:lpstr>PowerPoint Presentation</vt:lpstr>
      <vt:lpstr>PowerPoint Presentation</vt:lpstr>
      <vt:lpstr>Reading exercise:</vt:lpstr>
      <vt:lpstr>Activity 4 - Scenario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Gerard Reilly</dc:creator>
  <cp:lastModifiedBy>Liam Saddington</cp:lastModifiedBy>
  <cp:revision>4</cp:revision>
  <dcterms:created xsi:type="dcterms:W3CDTF">2023-12-15T09:22:00Z</dcterms:created>
  <dcterms:modified xsi:type="dcterms:W3CDTF">2025-07-25T14:38:47Z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0x0101008EC8148D3590B84AB5590256F239E325</vt:lpwstr>
  </property>
</Properties>
</file>