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 id="269" r:id="rId14"/>
    <p:sldId id="270" r:id="rId15"/>
    <p:sldId id="271" r:id="rId16"/>
    <p:sldId id="272" r:id="rId17"/>
    <p:sldId id="273" r:id="rId18"/>
    <p:sldId id="274" r:id="rId19"/>
  </p:sldIdLst>
  <p:sldSz cx="12192000" cy="6858000"/>
  <p:notesSz cx="6797675" cy="9926638"/>
  <p:embeddedFontLst>
    <p:embeddedFont>
      <p:font typeface="Arial Narrow" panose="020B0606020202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lz6Jn7w5LrRAE1CUKkxeW2WLn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94A769-FF54-488E-87A1-95BCE65D0C64}" v="7" dt="2025-07-30T16:34:02.398"/>
  </p1510:revLst>
</p1510:revInfo>
</file>

<file path=ppt/tableStyles.xml><?xml version="1.0" encoding="utf-8"?>
<a:tblStyleLst xmlns:a="http://schemas.openxmlformats.org/drawingml/2006/main" def="{1F21FC8D-092A-4BB8-A7F3-F1A6C7362485}">
  <a:tblStyle styleId="{1F21FC8D-092A-4BB8-A7F3-F1A6C736248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37" autoAdjust="0"/>
  </p:normalViewPr>
  <p:slideViewPr>
    <p:cSldViewPr snapToGrid="0">
      <p:cViewPr varScale="1">
        <p:scale>
          <a:sx n="72" d="100"/>
          <a:sy n="72" d="100"/>
        </p:scale>
        <p:origin x="107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Brown" userId="9f19065e-62d3-4dfd-ae7a-4e29e714addb" providerId="ADAL" clId="{CA94A769-FF54-488E-87A1-95BCE65D0C64}"/>
    <pc:docChg chg="custSel modSld">
      <pc:chgData name="Claire Brown" userId="9f19065e-62d3-4dfd-ae7a-4e29e714addb" providerId="ADAL" clId="{CA94A769-FF54-488E-87A1-95BCE65D0C64}" dt="2025-07-30T16:34:41.988" v="111" actId="478"/>
      <pc:docMkLst>
        <pc:docMk/>
      </pc:docMkLst>
      <pc:sldChg chg="addSp delSp modSp mod">
        <pc:chgData name="Claire Brown" userId="9f19065e-62d3-4dfd-ae7a-4e29e714addb" providerId="ADAL" clId="{CA94A769-FF54-488E-87A1-95BCE65D0C64}" dt="2025-07-30T16:25:36.418" v="42" actId="1076"/>
        <pc:sldMkLst>
          <pc:docMk/>
          <pc:sldMk cId="0" sldId="258"/>
        </pc:sldMkLst>
        <pc:spChg chg="add del mod">
          <ac:chgData name="Claire Brown" userId="9f19065e-62d3-4dfd-ae7a-4e29e714addb" providerId="ADAL" clId="{CA94A769-FF54-488E-87A1-95BCE65D0C64}" dt="2025-07-30T16:24:51.449" v="15" actId="478"/>
          <ac:spMkLst>
            <pc:docMk/>
            <pc:sldMk cId="0" sldId="258"/>
            <ac:spMk id="4" creationId="{E08FEC6B-742B-88C6-20EC-06CFF4192B5D}"/>
          </ac:spMkLst>
        </pc:spChg>
        <pc:spChg chg="mod">
          <ac:chgData name="Claire Brown" userId="9f19065e-62d3-4dfd-ae7a-4e29e714addb" providerId="ADAL" clId="{CA94A769-FF54-488E-87A1-95BCE65D0C64}" dt="2025-07-30T16:25:36.418" v="42" actId="1076"/>
          <ac:spMkLst>
            <pc:docMk/>
            <pc:sldMk cId="0" sldId="258"/>
            <ac:spMk id="108" creationId="{00000000-0000-0000-0000-000000000000}"/>
          </ac:spMkLst>
        </pc:spChg>
        <pc:picChg chg="add mod">
          <ac:chgData name="Claire Brown" userId="9f19065e-62d3-4dfd-ae7a-4e29e714addb" providerId="ADAL" clId="{CA94A769-FF54-488E-87A1-95BCE65D0C64}" dt="2025-07-30T16:25:31.946" v="41" actId="1076"/>
          <ac:picMkLst>
            <pc:docMk/>
            <pc:sldMk cId="0" sldId="258"/>
            <ac:picMk id="6" creationId="{10ADE629-7DBF-BA43-1F56-0B1C5D313B12}"/>
          </ac:picMkLst>
        </pc:picChg>
        <pc:picChg chg="del">
          <ac:chgData name="Claire Brown" userId="9f19065e-62d3-4dfd-ae7a-4e29e714addb" providerId="ADAL" clId="{CA94A769-FF54-488E-87A1-95BCE65D0C64}" dt="2025-07-30T16:24:48.882" v="14" actId="478"/>
          <ac:picMkLst>
            <pc:docMk/>
            <pc:sldMk cId="0" sldId="258"/>
            <ac:picMk id="107" creationId="{00000000-0000-0000-0000-000000000000}"/>
          </ac:picMkLst>
        </pc:picChg>
      </pc:sldChg>
      <pc:sldChg chg="modSp mod">
        <pc:chgData name="Claire Brown" userId="9f19065e-62d3-4dfd-ae7a-4e29e714addb" providerId="ADAL" clId="{CA94A769-FF54-488E-87A1-95BCE65D0C64}" dt="2025-07-30T16:24:46.163" v="13" actId="14100"/>
        <pc:sldMkLst>
          <pc:docMk/>
          <pc:sldMk cId="0" sldId="259"/>
        </pc:sldMkLst>
        <pc:spChg chg="mod">
          <ac:chgData name="Claire Brown" userId="9f19065e-62d3-4dfd-ae7a-4e29e714addb" providerId="ADAL" clId="{CA94A769-FF54-488E-87A1-95BCE65D0C64}" dt="2025-07-30T16:24:46.163" v="13" actId="14100"/>
          <ac:spMkLst>
            <pc:docMk/>
            <pc:sldMk cId="0" sldId="259"/>
            <ac:spMk id="116" creationId="{00000000-0000-0000-0000-000000000000}"/>
          </ac:spMkLst>
        </pc:spChg>
      </pc:sldChg>
      <pc:sldChg chg="addSp delSp modSp mod">
        <pc:chgData name="Claire Brown" userId="9f19065e-62d3-4dfd-ae7a-4e29e714addb" providerId="ADAL" clId="{CA94A769-FF54-488E-87A1-95BCE65D0C64}" dt="2025-07-30T16:22:49.054" v="12" actId="1076"/>
        <pc:sldMkLst>
          <pc:docMk/>
          <pc:sldMk cId="0" sldId="261"/>
        </pc:sldMkLst>
        <pc:picChg chg="add mod modCrop">
          <ac:chgData name="Claire Brown" userId="9f19065e-62d3-4dfd-ae7a-4e29e714addb" providerId="ADAL" clId="{CA94A769-FF54-488E-87A1-95BCE65D0C64}" dt="2025-07-30T16:22:49.054" v="12" actId="1076"/>
          <ac:picMkLst>
            <pc:docMk/>
            <pc:sldMk cId="0" sldId="261"/>
            <ac:picMk id="4" creationId="{EB6FCBF7-9417-4FBC-21D5-E7F30A82786B}"/>
          </ac:picMkLst>
        </pc:picChg>
        <pc:picChg chg="del">
          <ac:chgData name="Claire Brown" userId="9f19065e-62d3-4dfd-ae7a-4e29e714addb" providerId="ADAL" clId="{CA94A769-FF54-488E-87A1-95BCE65D0C64}" dt="2025-07-30T16:22:24.164" v="0" actId="478"/>
          <ac:picMkLst>
            <pc:docMk/>
            <pc:sldMk cId="0" sldId="261"/>
            <ac:picMk id="131" creationId="{00000000-0000-0000-0000-000000000000}"/>
          </ac:picMkLst>
        </pc:picChg>
      </pc:sldChg>
      <pc:sldChg chg="addSp delSp modSp mod">
        <pc:chgData name="Claire Brown" userId="9f19065e-62d3-4dfd-ae7a-4e29e714addb" providerId="ADAL" clId="{CA94A769-FF54-488E-87A1-95BCE65D0C64}" dt="2025-07-30T16:27:39.611" v="64" actId="1076"/>
        <pc:sldMkLst>
          <pc:docMk/>
          <pc:sldMk cId="0" sldId="263"/>
        </pc:sldMkLst>
        <pc:spChg chg="add mod">
          <ac:chgData name="Claire Brown" userId="9f19065e-62d3-4dfd-ae7a-4e29e714addb" providerId="ADAL" clId="{CA94A769-FF54-488E-87A1-95BCE65D0C64}" dt="2025-07-30T16:27:39.611" v="64" actId="1076"/>
          <ac:spMkLst>
            <pc:docMk/>
            <pc:sldMk cId="0" sldId="263"/>
            <ac:spMk id="6" creationId="{EAAC2FF7-9E9B-14CF-8AB9-9E8EFA8B8C88}"/>
          </ac:spMkLst>
        </pc:spChg>
        <pc:picChg chg="add mod modCrop">
          <ac:chgData name="Claire Brown" userId="9f19065e-62d3-4dfd-ae7a-4e29e714addb" providerId="ADAL" clId="{CA94A769-FF54-488E-87A1-95BCE65D0C64}" dt="2025-07-30T16:27:11.019" v="53" actId="1076"/>
          <ac:picMkLst>
            <pc:docMk/>
            <pc:sldMk cId="0" sldId="263"/>
            <ac:picMk id="5" creationId="{E5AA88C2-F6B5-F69A-1820-EFE311797E8B}"/>
          </ac:picMkLst>
        </pc:picChg>
        <pc:picChg chg="del">
          <ac:chgData name="Claire Brown" userId="9f19065e-62d3-4dfd-ae7a-4e29e714addb" providerId="ADAL" clId="{CA94A769-FF54-488E-87A1-95BCE65D0C64}" dt="2025-07-30T16:26:47.211" v="43" actId="478"/>
          <ac:picMkLst>
            <pc:docMk/>
            <pc:sldMk cId="0" sldId="263"/>
            <ac:picMk id="149" creationId="{00000000-0000-0000-0000-000000000000}"/>
          </ac:picMkLst>
        </pc:picChg>
      </pc:sldChg>
      <pc:sldChg chg="addSp delSp modSp mod">
        <pc:chgData name="Claire Brown" userId="9f19065e-62d3-4dfd-ae7a-4e29e714addb" providerId="ADAL" clId="{CA94A769-FF54-488E-87A1-95BCE65D0C64}" dt="2025-07-30T16:29:35.253" v="85" actId="1076"/>
        <pc:sldMkLst>
          <pc:docMk/>
          <pc:sldMk cId="0" sldId="264"/>
        </pc:sldMkLst>
        <pc:spChg chg="add mod">
          <ac:chgData name="Claire Brown" userId="9f19065e-62d3-4dfd-ae7a-4e29e714addb" providerId="ADAL" clId="{CA94A769-FF54-488E-87A1-95BCE65D0C64}" dt="2025-07-30T16:29:35.253" v="85" actId="1076"/>
          <ac:spMkLst>
            <pc:docMk/>
            <pc:sldMk cId="0" sldId="264"/>
            <ac:spMk id="5" creationId="{9702004B-DC5D-C12A-A431-DC2F64EF7B3B}"/>
          </ac:spMkLst>
        </pc:spChg>
        <pc:picChg chg="add mod">
          <ac:chgData name="Claire Brown" userId="9f19065e-62d3-4dfd-ae7a-4e29e714addb" providerId="ADAL" clId="{CA94A769-FF54-488E-87A1-95BCE65D0C64}" dt="2025-07-30T16:29:14.853" v="72" actId="1076"/>
          <ac:picMkLst>
            <pc:docMk/>
            <pc:sldMk cId="0" sldId="264"/>
            <ac:picMk id="4" creationId="{EA581CDA-65FC-FAF6-7160-C37421C166A8}"/>
          </ac:picMkLst>
        </pc:picChg>
        <pc:picChg chg="del">
          <ac:chgData name="Claire Brown" userId="9f19065e-62d3-4dfd-ae7a-4e29e714addb" providerId="ADAL" clId="{CA94A769-FF54-488E-87A1-95BCE65D0C64}" dt="2025-07-30T16:29:00.451" v="65" actId="478"/>
          <ac:picMkLst>
            <pc:docMk/>
            <pc:sldMk cId="0" sldId="264"/>
            <ac:picMk id="158" creationId="{00000000-0000-0000-0000-000000000000}"/>
          </ac:picMkLst>
        </pc:picChg>
      </pc:sldChg>
      <pc:sldChg chg="addSp delSp modSp mod">
        <pc:chgData name="Claire Brown" userId="9f19065e-62d3-4dfd-ae7a-4e29e714addb" providerId="ADAL" clId="{CA94A769-FF54-488E-87A1-95BCE65D0C64}" dt="2025-07-30T16:34:23.034" v="110" actId="14100"/>
        <pc:sldMkLst>
          <pc:docMk/>
          <pc:sldMk cId="0" sldId="266"/>
        </pc:sldMkLst>
        <pc:spChg chg="mod">
          <ac:chgData name="Claire Brown" userId="9f19065e-62d3-4dfd-ae7a-4e29e714addb" providerId="ADAL" clId="{CA94A769-FF54-488E-87A1-95BCE65D0C64}" dt="2025-07-30T16:30:08.690" v="87" actId="20577"/>
          <ac:spMkLst>
            <pc:docMk/>
            <pc:sldMk cId="0" sldId="266"/>
            <ac:spMk id="175" creationId="{00000000-0000-0000-0000-000000000000}"/>
          </ac:spMkLst>
        </pc:spChg>
        <pc:spChg chg="mod">
          <ac:chgData name="Claire Brown" userId="9f19065e-62d3-4dfd-ae7a-4e29e714addb" providerId="ADAL" clId="{CA94A769-FF54-488E-87A1-95BCE65D0C64}" dt="2025-07-30T16:33:56.585" v="101" actId="20577"/>
          <ac:spMkLst>
            <pc:docMk/>
            <pc:sldMk cId="0" sldId="266"/>
            <ac:spMk id="184" creationId="{00000000-0000-0000-0000-000000000000}"/>
          </ac:spMkLst>
        </pc:spChg>
        <pc:picChg chg="add mod">
          <ac:chgData name="Claire Brown" userId="9f19065e-62d3-4dfd-ae7a-4e29e714addb" providerId="ADAL" clId="{CA94A769-FF54-488E-87A1-95BCE65D0C64}" dt="2025-07-30T16:34:23.034" v="110" actId="14100"/>
          <ac:picMkLst>
            <pc:docMk/>
            <pc:sldMk cId="0" sldId="266"/>
            <ac:picMk id="4" creationId="{1BDB9F32-2519-AC02-3EB9-1E585EEC1D79}"/>
          </ac:picMkLst>
        </pc:picChg>
        <pc:picChg chg="del">
          <ac:chgData name="Claire Brown" userId="9f19065e-62d3-4dfd-ae7a-4e29e714addb" providerId="ADAL" clId="{CA94A769-FF54-488E-87A1-95BCE65D0C64}" dt="2025-07-30T16:33:45.952" v="92" actId="478"/>
          <ac:picMkLst>
            <pc:docMk/>
            <pc:sldMk cId="0" sldId="266"/>
            <ac:picMk id="185" creationId="{00000000-0000-0000-0000-000000000000}"/>
          </ac:picMkLst>
        </pc:picChg>
      </pc:sldChg>
      <pc:sldChg chg="delSp mod">
        <pc:chgData name="Claire Brown" userId="9f19065e-62d3-4dfd-ae7a-4e29e714addb" providerId="ADAL" clId="{CA94A769-FF54-488E-87A1-95BCE65D0C64}" dt="2025-07-30T16:34:41.988" v="111" actId="478"/>
        <pc:sldMkLst>
          <pc:docMk/>
          <pc:sldMk cId="0" sldId="272"/>
        </pc:sldMkLst>
        <pc:spChg chg="del">
          <ac:chgData name="Claire Brown" userId="9f19065e-62d3-4dfd-ae7a-4e29e714addb" providerId="ADAL" clId="{CA94A769-FF54-488E-87A1-95BCE65D0C64}" dt="2025-07-30T16:34:41.988" v="111" actId="478"/>
          <ac:spMkLst>
            <pc:docMk/>
            <pc:sldMk cId="0" sldId="272"/>
            <ac:spMk id="23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urworldindata.org/grapher/per-capita-ghg-emissi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urworldindata.org/grapher/per-capita-ghg-emission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ites.manchester.ac.uk/global-social-challenges/2022/07/07/corporations-vs-consumers-who-is-really-to-blame-for-climate-chang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urworldindata.org/grapher/per-capita-ghg-emissio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atista.com/statistics/1497016/premier-league-carbon-footpri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8: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8:notes"/>
          <p:cNvSpPr txBox="1">
            <a:spLocks noGrp="1"/>
          </p:cNvSpPr>
          <p:nvPr>
            <p:ph type="body" idx="1"/>
          </p:nvPr>
        </p:nvSpPr>
        <p:spPr>
          <a:xfrm>
            <a:off x="673788" y="5118725"/>
            <a:ext cx="5390305" cy="484931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https://ourworldindata.org/grapher/per-capita-ghg-emissions</a:t>
            </a:r>
            <a:r>
              <a:rPr lang="en-US"/>
              <a:t> </a:t>
            </a:r>
            <a:endParaRPr/>
          </a:p>
        </p:txBody>
      </p:sp>
      <p:sp>
        <p:nvSpPr>
          <p:cNvPr id="163" name="Google Shape;163;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u="sng" dirty="0">
                <a:solidFill>
                  <a:schemeClr val="hlink"/>
                </a:solidFill>
                <a:hlinkClick r:id="rId3"/>
              </a:rPr>
              <a:t>https://ourworldindata.org/grapher/per-capita-ghg-emissions</a:t>
            </a:r>
            <a:r>
              <a:rPr lang="en-US" dirty="0"/>
              <a:t> </a:t>
            </a:r>
            <a:endParaRPr dirty="0"/>
          </a:p>
          <a:p>
            <a:pPr marL="0" lvl="0" indent="0" algn="l" rtl="0">
              <a:lnSpc>
                <a:spcPct val="100000"/>
              </a:lnSpc>
              <a:spcBef>
                <a:spcPts val="0"/>
              </a:spcBef>
              <a:spcAft>
                <a:spcPts val="0"/>
              </a:spcAft>
              <a:buSzPts val="1400"/>
              <a:buNone/>
            </a:pPr>
            <a:endParaRPr dirty="0"/>
          </a:p>
        </p:txBody>
      </p:sp>
      <p:sp>
        <p:nvSpPr>
          <p:cNvPr id="199" name="Google Shape;199;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a:spLocks noGrp="1" noRot="1" noChangeAspect="1"/>
          </p:cNvSpPr>
          <p:nvPr>
            <p:ph type="sldImg" idx="2"/>
          </p:nvPr>
        </p:nvSpPr>
        <p:spPr>
          <a:xfrm>
            <a:off x="4476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15" name="Google Shape;215;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14</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Global Social Challenges | Corporations vs. Consumers: Who is really to blame for climate change? (manchester.ac.uk)</a:t>
            </a:r>
            <a:endParaRPr/>
          </a:p>
        </p:txBody>
      </p:sp>
      <p:sp>
        <p:nvSpPr>
          <p:cNvPr id="225" name="Google Shape;225;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u="sng">
                <a:solidFill>
                  <a:schemeClr val="hlink"/>
                </a:solidFill>
                <a:hlinkClick r:id="rId3"/>
              </a:rPr>
              <a:t>https://ourworldindata.org/grapher/per-capita-ghg-emissions</a:t>
            </a:r>
            <a:r>
              <a:rPr lang="en-US"/>
              <a:t> </a:t>
            </a:r>
            <a:endParaRPr/>
          </a:p>
          <a:p>
            <a:pPr marL="0" lvl="0" indent="0" algn="l" rtl="0">
              <a:lnSpc>
                <a:spcPct val="100000"/>
              </a:lnSpc>
              <a:spcBef>
                <a:spcPts val="0"/>
              </a:spcBef>
              <a:spcAft>
                <a:spcPts val="0"/>
              </a:spcAft>
              <a:buSzPts val="1400"/>
              <a:buNone/>
            </a:pPr>
            <a:endParaRPr/>
          </a:p>
        </p:txBody>
      </p:sp>
      <p:sp>
        <p:nvSpPr>
          <p:cNvPr id="238" name="Google Shape;238;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3: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3:notes"/>
          <p:cNvSpPr txBox="1">
            <a:spLocks noGrp="1"/>
          </p:cNvSpPr>
          <p:nvPr>
            <p:ph type="body" idx="1"/>
          </p:nvPr>
        </p:nvSpPr>
        <p:spPr>
          <a:xfrm>
            <a:off x="673788" y="5118725"/>
            <a:ext cx="5390305" cy="484931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Video/Transcript</a:t>
            </a:r>
            <a:endParaRPr/>
          </a:p>
        </p:txBody>
      </p:sp>
      <p:sp>
        <p:nvSpPr>
          <p:cNvPr id="111" name="Google Shape;111;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1" noProof="0" dirty="0"/>
              <a:t>https://www.climatejust.org.uk/what-climate-justice</a:t>
            </a:r>
          </a:p>
          <a:p>
            <a:pPr marL="0" lvl="0" indent="0" algn="l" rtl="0">
              <a:lnSpc>
                <a:spcPct val="100000"/>
              </a:lnSpc>
              <a:spcBef>
                <a:spcPts val="0"/>
              </a:spcBef>
              <a:spcAft>
                <a:spcPts val="0"/>
              </a:spcAft>
              <a:buSzPts val="1400"/>
              <a:buNone/>
            </a:pPr>
            <a:endParaRPr dirty="0"/>
          </a:p>
        </p:txBody>
      </p:sp>
      <p:sp>
        <p:nvSpPr>
          <p:cNvPr id="126" name="Google Shape;126;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dirty="0">
                <a:latin typeface="Calibri" panose="020F0502020204030204" pitchFamily="34" charset="0"/>
                <a:ea typeface="Calibri" panose="020F0502020204030204" pitchFamily="34" charset="0"/>
                <a:cs typeface="Calibri" panose="020F0502020204030204" pitchFamily="34" charset="0"/>
                <a:hlinkClick r:id="rId3"/>
              </a:rPr>
              <a:t>https://www.statista.com/statistics/1497016/premier-league-carbon-footprint/</a:t>
            </a:r>
            <a:r>
              <a:rPr lang="en-GB" sz="1200" noProof="0" dirty="0">
                <a:latin typeface="Calibri" panose="020F0502020204030204" pitchFamily="34" charset="0"/>
                <a:ea typeface="Calibri" panose="020F0502020204030204" pitchFamily="34" charset="0"/>
                <a:cs typeface="Calibri" panose="020F0502020204030204" pitchFamily="34" charset="0"/>
              </a:rPr>
              <a:t> </a:t>
            </a:r>
          </a:p>
          <a:p>
            <a:pPr marL="0" lvl="0" indent="0" algn="l" rtl="0">
              <a:lnSpc>
                <a:spcPct val="100000"/>
              </a:lnSpc>
              <a:spcBef>
                <a:spcPts val="0"/>
              </a:spcBef>
              <a:spcAft>
                <a:spcPts val="0"/>
              </a:spcAft>
              <a:buSzPts val="1400"/>
              <a:buNone/>
            </a:pPr>
            <a:endParaRPr dirty="0"/>
          </a:p>
        </p:txBody>
      </p:sp>
      <p:sp>
        <p:nvSpPr>
          <p:cNvPr id="143" name="Google Shape;143;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https://www.bp.com/</a:t>
            </a:r>
          </a:p>
          <a:p>
            <a:pPr marL="0" lvl="0" indent="0" algn="l" rtl="0">
              <a:lnSpc>
                <a:spcPct val="100000"/>
              </a:lnSpc>
              <a:spcBef>
                <a:spcPts val="0"/>
              </a:spcBef>
              <a:spcAft>
                <a:spcPts val="0"/>
              </a:spcAft>
              <a:buSzPts val="1400"/>
              <a:buNone/>
            </a:pPr>
            <a:r>
              <a:rPr lang="en-US" dirty="0"/>
              <a:t>https://www.theguardian.com/environment/2024/apr/04/just-57-companies-linked-to-80-of-greenhouse-gas-emissions-since-2016 </a:t>
            </a:r>
          </a:p>
          <a:p>
            <a:pPr marL="0" lvl="0" indent="0" algn="l" rtl="0">
              <a:lnSpc>
                <a:spcPct val="100000"/>
              </a:lnSpc>
              <a:spcBef>
                <a:spcPts val="0"/>
              </a:spcBef>
              <a:spcAft>
                <a:spcPts val="0"/>
              </a:spcAft>
              <a:buSzPts val="1400"/>
              <a:buNone/>
            </a:pPr>
            <a:endParaRPr dirty="0"/>
          </a:p>
        </p:txBody>
      </p:sp>
      <p:sp>
        <p:nvSpPr>
          <p:cNvPr id="154" name="Google Shape;154;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leeds.ac.uk/news/article/4576/nearly_half_uk_carbon_footprint_is_from_overseas_emission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news.climate.columbia.edu/2020/12/16/buying-stuff-drives-climate-change/" TargetMode="External"/><Relationship Id="rId4" Type="http://schemas.openxmlformats.org/officeDocument/2006/relationships/hyperlink" Target="https://www.theguardian.com/environment/2021/sep/13/meat-greenhouses-gases-food-production-stud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eguardian.com/sustainable-business/2017/jul/10/100-fossil-fuel-companies-investors-responsible-71-global-emissions-cdp-study-climate-chang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insideclimatenews.org/book/exxon-the-road-not-taken/" TargetMode="External"/><Relationship Id="rId5" Type="http://schemas.openxmlformats.org/officeDocument/2006/relationships/hyperlink" Target="https://www.telegraph.co.uk/news/earth/earthnews/7785705/Green-goods-cost-nearly-50-more.html#:~:text=UK%20consumers%20are%20still%20paying,the%20standard%20alternative%2C%20figures%20show." TargetMode="External"/><Relationship Id="rId4" Type="http://schemas.openxmlformats.org/officeDocument/2006/relationships/hyperlink" Target="https://www.fastcompany.com/90290795/focusing-on-how-individuals-can-stop-climate-change-is-very-convenient-for-corporation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8"/>
          <p:cNvSpPr txBox="1">
            <a:spLocks noGrp="1"/>
          </p:cNvSpPr>
          <p:nvPr>
            <p:ph type="subTitle" idx="1"/>
          </p:nvPr>
        </p:nvSpPr>
        <p:spPr>
          <a:xfrm>
            <a:off x="2277069" y="2418850"/>
            <a:ext cx="6627445" cy="268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pPr>
            <a:r>
              <a:rPr lang="en-GB" noProof="0" dirty="0"/>
              <a:t>1.Name the main greenhouse gas</a:t>
            </a:r>
          </a:p>
          <a:p>
            <a:pPr marL="0" lvl="0" indent="0" algn="l" rtl="0">
              <a:lnSpc>
                <a:spcPct val="90000"/>
              </a:lnSpc>
              <a:spcBef>
                <a:spcPts val="0"/>
              </a:spcBef>
              <a:spcAft>
                <a:spcPts val="0"/>
              </a:spcAft>
              <a:buSzPts val="3600"/>
            </a:pPr>
            <a:r>
              <a:rPr lang="en-GB" noProof="0" dirty="0"/>
              <a:t>2.What is meant by climate mobility?</a:t>
            </a:r>
          </a:p>
          <a:p>
            <a:pPr marL="0" lvl="0" indent="0" algn="l" rtl="0">
              <a:lnSpc>
                <a:spcPct val="90000"/>
              </a:lnSpc>
              <a:spcBef>
                <a:spcPts val="0"/>
              </a:spcBef>
              <a:spcAft>
                <a:spcPts val="0"/>
              </a:spcAft>
              <a:buSzPts val="3600"/>
            </a:pPr>
            <a:r>
              <a:rPr lang="en-GB" noProof="0" dirty="0"/>
              <a:t>3.How is climate change and race linked?</a:t>
            </a:r>
          </a:p>
          <a:p>
            <a:pPr marL="0" lvl="0" indent="0" algn="l" rtl="0">
              <a:lnSpc>
                <a:spcPct val="90000"/>
              </a:lnSpc>
              <a:spcBef>
                <a:spcPts val="0"/>
              </a:spcBef>
              <a:spcAft>
                <a:spcPts val="0"/>
              </a:spcAft>
              <a:buSzPts val="3600"/>
            </a:pPr>
            <a:r>
              <a:rPr lang="en-GB" noProof="0" dirty="0"/>
              <a:t>4.Describe two local impacts of climate?</a:t>
            </a:r>
          </a:p>
          <a:p>
            <a:pPr marL="0" lvl="0" indent="0" algn="l" rtl="0">
              <a:lnSpc>
                <a:spcPct val="90000"/>
              </a:lnSpc>
              <a:spcBef>
                <a:spcPts val="0"/>
              </a:spcBef>
              <a:spcAft>
                <a:spcPts val="0"/>
              </a:spcAft>
              <a:buSzPts val="3600"/>
            </a:pPr>
            <a:r>
              <a:rPr lang="en-GB" noProof="0" dirty="0"/>
              <a:t>5.Describe two global impacts of climate change?</a:t>
            </a:r>
          </a:p>
        </p:txBody>
      </p:sp>
      <p:sp>
        <p:nvSpPr>
          <p:cNvPr id="89" name="Google Shape;89;p8"/>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
        <p:nvSpPr>
          <p:cNvPr id="90" name="Google Shape;90;p8"/>
          <p:cNvSpPr txBox="1">
            <a:spLocks noGrp="1"/>
          </p:cNvSpPr>
          <p:nvPr>
            <p:ph type="ctrTitle"/>
          </p:nvPr>
        </p:nvSpPr>
        <p:spPr>
          <a:xfrm>
            <a:off x="546241" y="1162411"/>
            <a:ext cx="9144000" cy="103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GB" sz="4400" noProof="0" dirty="0"/>
              <a:t>Recap Task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838200" y="171162"/>
            <a:ext cx="2840182" cy="23711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sz="3200" noProof="0" dirty="0">
                <a:solidFill>
                  <a:srgbClr val="FFFFFF"/>
                </a:solidFill>
                <a:latin typeface="Arial"/>
                <a:ea typeface="Arial"/>
                <a:cs typeface="Arial"/>
                <a:sym typeface="Arial"/>
              </a:rPr>
              <a:t>Countries</a:t>
            </a:r>
            <a:endParaRPr lang="en-GB" noProof="0" dirty="0"/>
          </a:p>
        </p:txBody>
      </p:sp>
      <p:pic>
        <p:nvPicPr>
          <p:cNvPr id="166" name="Google Shape;166;p29" descr="undefined"/>
          <p:cNvPicPr preferRelativeResize="0"/>
          <p:nvPr/>
        </p:nvPicPr>
        <p:blipFill rotWithShape="1">
          <a:blip r:embed="rId3">
            <a:alphaModFix/>
          </a:blip>
          <a:srcRect/>
          <a:stretch/>
        </p:blipFill>
        <p:spPr>
          <a:xfrm>
            <a:off x="2269333" y="913672"/>
            <a:ext cx="7347536" cy="5198382"/>
          </a:xfrm>
          <a:prstGeom prst="rect">
            <a:avLst/>
          </a:prstGeom>
          <a:noFill/>
          <a:ln>
            <a:noFill/>
          </a:ln>
        </p:spPr>
      </p:pic>
      <p:sp>
        <p:nvSpPr>
          <p:cNvPr id="2" name="Google Shape;89;p8">
            <a:extLst>
              <a:ext uri="{FF2B5EF4-FFF2-40B4-BE49-F238E27FC236}">
                <a16:creationId xmlns:a16="http://schemas.microsoft.com/office/drawing/2014/main" id="{4C741479-050C-5489-98F5-BA7E448A29B4}"/>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249859" y="3419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noProof="0" dirty="0"/>
              <a:t>Discuss</a:t>
            </a:r>
          </a:p>
        </p:txBody>
      </p:sp>
      <p:pic>
        <p:nvPicPr>
          <p:cNvPr id="203" name="Google Shape;203;p30"/>
          <p:cNvPicPr preferRelativeResize="0"/>
          <p:nvPr/>
        </p:nvPicPr>
        <p:blipFill rotWithShape="1">
          <a:blip r:embed="rId3">
            <a:alphaModFix/>
          </a:blip>
          <a:srcRect/>
          <a:stretch/>
        </p:blipFill>
        <p:spPr>
          <a:xfrm>
            <a:off x="6564599" y="601884"/>
            <a:ext cx="5627399" cy="6256115"/>
          </a:xfrm>
          <a:prstGeom prst="rect">
            <a:avLst/>
          </a:prstGeom>
          <a:noFill/>
          <a:ln>
            <a:noFill/>
          </a:ln>
        </p:spPr>
      </p:pic>
      <p:sp>
        <p:nvSpPr>
          <p:cNvPr id="204" name="Google Shape;204;p30"/>
          <p:cNvSpPr txBox="1"/>
          <p:nvPr/>
        </p:nvSpPr>
        <p:spPr>
          <a:xfrm>
            <a:off x="249859" y="1247299"/>
            <a:ext cx="5377543" cy="52321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What areas of the world have the most</a:t>
            </a:r>
            <a:r>
              <a:rPr lang="en-GB" sz="2400" b="0" i="0" u="none" strike="noStrike" cap="none" noProof="0" dirty="0">
                <a:solidFill>
                  <a:srgbClr val="474747"/>
                </a:solidFill>
                <a:latin typeface="Calibri" panose="020F0502020204030204" pitchFamily="34" charset="0"/>
                <a:ea typeface="Calibri" panose="020F0502020204030204" pitchFamily="34" charset="0"/>
                <a:cs typeface="Calibri" panose="020F0502020204030204" pitchFamily="34" charset="0"/>
                <a:sym typeface="Arial"/>
              </a:rPr>
              <a:t> CO</a:t>
            </a:r>
            <a:r>
              <a:rPr lang="en-GB" sz="2400" b="0" i="0" u="none" strike="noStrike" cap="none" baseline="-25000" noProof="0" dirty="0">
                <a:solidFill>
                  <a:srgbClr val="474747"/>
                </a:solidFill>
                <a:latin typeface="Calibri" panose="020F0502020204030204" pitchFamily="34" charset="0"/>
                <a:ea typeface="Calibri" panose="020F0502020204030204" pitchFamily="34" charset="0"/>
                <a:cs typeface="Calibri" panose="020F0502020204030204" pitchFamily="34" charset="0"/>
                <a:sym typeface="Arial"/>
              </a:rPr>
              <a:t>2</a:t>
            </a: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emissions per capita?</a:t>
            </a:r>
            <a:endParaRPr lang="en-GB" sz="2400" noProof="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What continent has the lowest </a:t>
            </a:r>
            <a:r>
              <a:rPr lang="en-GB" sz="2400" b="0" i="0" u="none" strike="noStrike" cap="none" noProof="0" dirty="0">
                <a:solidFill>
                  <a:srgbClr val="474747"/>
                </a:solidFill>
                <a:latin typeface="Calibri" panose="020F0502020204030204" pitchFamily="34" charset="0"/>
                <a:ea typeface="Calibri" panose="020F0502020204030204" pitchFamily="34" charset="0"/>
                <a:cs typeface="Calibri" panose="020F0502020204030204" pitchFamily="34" charset="0"/>
                <a:sym typeface="Arial"/>
              </a:rPr>
              <a:t>CO</a:t>
            </a:r>
            <a:r>
              <a:rPr lang="en-GB" sz="2400" b="0" i="0" u="none" strike="noStrike" cap="none" baseline="-25000" noProof="0" dirty="0">
                <a:solidFill>
                  <a:srgbClr val="474747"/>
                </a:solidFill>
                <a:latin typeface="Calibri" panose="020F0502020204030204" pitchFamily="34" charset="0"/>
                <a:ea typeface="Calibri" panose="020F0502020204030204" pitchFamily="34" charset="0"/>
                <a:cs typeface="Calibri" panose="020F0502020204030204" pitchFamily="34" charset="0"/>
                <a:sym typeface="Arial"/>
              </a:rPr>
              <a:t>2 </a:t>
            </a: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emissions?</a:t>
            </a:r>
            <a:endParaRPr lang="en-GB" sz="2400" noProof="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From previous learning, what areas of the world are most affected?</a:t>
            </a:r>
            <a:endParaRPr lang="en-GB" sz="2400" noProof="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What does this tell us?</a:t>
            </a:r>
            <a:endParaRPr lang="en-GB" sz="2400" noProof="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endParaRPr lang="en-GB" noProof="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lang="en-GB" sz="1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endParaRPr lang="en-GB" noProof="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lang="en-GB" sz="1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endParaRPr lang="en-GB" sz="1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89;p8">
            <a:extLst>
              <a:ext uri="{FF2B5EF4-FFF2-40B4-BE49-F238E27FC236}">
                <a16:creationId xmlns:a16="http://schemas.microsoft.com/office/drawing/2014/main" id="{26FD4F56-9AF0-D1E6-68B5-E077A18FDA28}"/>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title"/>
          </p:nvPr>
        </p:nvSpPr>
        <p:spPr>
          <a:xfrm>
            <a:off x="729343" y="239915"/>
            <a:ext cx="10515600" cy="9083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2800" noProof="0" dirty="0"/>
              <a:t>			Consumers?</a:t>
            </a:r>
            <a:endParaRPr lang="en-GB" noProof="0" dirty="0"/>
          </a:p>
        </p:txBody>
      </p:sp>
      <p:grpSp>
        <p:nvGrpSpPr>
          <p:cNvPr id="172" name="Google Shape;172;p9"/>
          <p:cNvGrpSpPr/>
          <p:nvPr/>
        </p:nvGrpSpPr>
        <p:grpSpPr>
          <a:xfrm>
            <a:off x="647700" y="1148283"/>
            <a:ext cx="6572251" cy="5374334"/>
            <a:chOff x="0" y="0"/>
            <a:chExt cx="6572251" cy="3343437"/>
          </a:xfrm>
        </p:grpSpPr>
        <p:cxnSp>
          <p:nvCxnSpPr>
            <p:cNvPr id="173" name="Google Shape;173;p9"/>
            <p:cNvCxnSpPr/>
            <p:nvPr/>
          </p:nvCxnSpPr>
          <p:spPr>
            <a:xfrm>
              <a:off x="0" y="0"/>
              <a:ext cx="6572251"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74" name="Google Shape;174;p9"/>
            <p:cNvSpPr/>
            <p:nvPr/>
          </p:nvSpPr>
          <p:spPr>
            <a:xfrm>
              <a:off x="0" y="0"/>
              <a:ext cx="6572251" cy="111447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5" name="Google Shape;175;p9"/>
            <p:cNvSpPr txBox="1"/>
            <p:nvPr/>
          </p:nvSpPr>
          <p:spPr>
            <a:xfrm>
              <a:off x="0" y="0"/>
              <a:ext cx="6572251" cy="890635"/>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GB" sz="18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Products including clothing, processed foods and electronics imported into the UK are counted as the manufacturing country’s emissions, not the UK’s - although they would not have been produced were it not for UK demand. This accounts for 46% of the UK’s emissions yet are not currently covered by national reporting or included in the UK’s net zero target. </a:t>
              </a:r>
              <a:r>
                <a:rPr lang="en-GB" sz="1800" b="0" i="0" u="sng"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Nearly half UK carbon footprint is from overseas emissions | University of Leeds</a:t>
              </a:r>
              <a:endParaRPr lang="en-GB" sz="18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cxnSp>
          <p:nvCxnSpPr>
            <p:cNvPr id="176" name="Google Shape;176;p9"/>
            <p:cNvCxnSpPr/>
            <p:nvPr/>
          </p:nvCxnSpPr>
          <p:spPr>
            <a:xfrm>
              <a:off x="0" y="1114479"/>
              <a:ext cx="6572251"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77" name="Google Shape;177;p9"/>
            <p:cNvSpPr/>
            <p:nvPr/>
          </p:nvSpPr>
          <p:spPr>
            <a:xfrm>
              <a:off x="0" y="1114479"/>
              <a:ext cx="6572251" cy="111447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78" name="Google Shape;178;p9"/>
            <p:cNvSpPr txBox="1"/>
            <p:nvPr/>
          </p:nvSpPr>
          <p:spPr>
            <a:xfrm>
              <a:off x="0" y="1114479"/>
              <a:ext cx="6572251" cy="111447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GB" sz="18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Meat accounts for nearly 60% of all greenhouse gases from food production </a:t>
              </a:r>
              <a:r>
                <a:rPr lang="en-GB" sz="1800" u="sng" noProof="0" dirty="0">
                  <a:solidFill>
                    <a:schemeClr val="dk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Meat accounts for nearly 60% of all greenhouse gases from food production, study finds | Meat industry | The Guardian</a:t>
              </a:r>
              <a:endParaRPr lang="en-GB" sz="18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cxnSp>
          <p:nvCxnSpPr>
            <p:cNvPr id="179" name="Google Shape;179;p9"/>
            <p:cNvCxnSpPr/>
            <p:nvPr/>
          </p:nvCxnSpPr>
          <p:spPr>
            <a:xfrm>
              <a:off x="0" y="2228958"/>
              <a:ext cx="6572251"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80" name="Google Shape;180;p9"/>
            <p:cNvSpPr/>
            <p:nvPr/>
          </p:nvSpPr>
          <p:spPr>
            <a:xfrm>
              <a:off x="0" y="2228958"/>
              <a:ext cx="6572251" cy="111447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181" name="Google Shape;181;p9"/>
            <p:cNvSpPr txBox="1"/>
            <p:nvPr/>
          </p:nvSpPr>
          <p:spPr>
            <a:xfrm>
              <a:off x="0" y="2228958"/>
              <a:ext cx="6572251" cy="1114479"/>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chemeClr val="dk1"/>
                </a:buClr>
                <a:buSzPts val="1200"/>
                <a:buFont typeface="Arial"/>
                <a:buNone/>
              </a:pPr>
              <a:r>
                <a:rPr lang="en-GB" sz="1800" noProof="0" dirty="0">
                  <a:solidFill>
                    <a:schemeClr val="dk1"/>
                  </a:solidFill>
                  <a:latin typeface="Calibri" panose="020F0502020204030204" pitchFamily="34" charset="0"/>
                  <a:ea typeface="Calibri" panose="020F0502020204030204" pitchFamily="34" charset="0"/>
                  <a:cs typeface="Calibri" panose="020F0502020204030204" pitchFamily="34" charset="0"/>
                </a:rPr>
                <a:t>The richest 1% of the global population emit twice as much as the poorest 50% </a:t>
              </a:r>
              <a:r>
                <a:rPr lang="en-GB" sz="1800" u="sng" noProof="0" dirty="0">
                  <a:solidFill>
                    <a:schemeClr val="dk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How Buying Stuff Drives Climate Change (columbia.edu)</a:t>
              </a:r>
              <a:endParaRPr lang="en-GB" sz="18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cxnSp>
          <p:nvCxnSpPr>
            <p:cNvPr id="182" name="Google Shape;182;p9"/>
            <p:cNvCxnSpPr/>
            <p:nvPr/>
          </p:nvCxnSpPr>
          <p:spPr>
            <a:xfrm>
              <a:off x="0" y="3343437"/>
              <a:ext cx="6572251" cy="0"/>
            </a:xfrm>
            <a:prstGeom prst="straightConnector1">
              <a:avLst/>
            </a:prstGeom>
            <a:solidFill>
              <a:srgbClr val="4372C3"/>
            </a:solidFill>
            <a:ln w="25400" cap="flat" cmpd="sng">
              <a:solidFill>
                <a:srgbClr val="4372C3"/>
              </a:solidFill>
              <a:prstDash val="solid"/>
              <a:round/>
              <a:headEnd type="none" w="sm" len="sm"/>
              <a:tailEnd type="none" w="sm" len="sm"/>
            </a:ln>
          </p:spPr>
        </p:cxnSp>
      </p:grpSp>
      <p:sp>
        <p:nvSpPr>
          <p:cNvPr id="184" name="Google Shape;184;p9"/>
          <p:cNvSpPr txBox="1"/>
          <p:nvPr/>
        </p:nvSpPr>
        <p:spPr>
          <a:xfrm>
            <a:off x="8244942" y="4847097"/>
            <a:ext cx="3216955"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noProof="0" dirty="0"/>
              <a:t>ReneH12/</a:t>
            </a:r>
            <a:r>
              <a:rPr lang="en-GB" noProof="0" dirty="0" err="1"/>
              <a:t>Pixabay</a:t>
            </a:r>
            <a:endParaRPr lang="en-GB" noProof="0" dirty="0"/>
          </a:p>
        </p:txBody>
      </p:sp>
      <p:sp>
        <p:nvSpPr>
          <p:cNvPr id="2" name="Google Shape;89;p8">
            <a:extLst>
              <a:ext uri="{FF2B5EF4-FFF2-40B4-BE49-F238E27FC236}">
                <a16:creationId xmlns:a16="http://schemas.microsoft.com/office/drawing/2014/main" id="{3D9A9668-F933-BD8C-2762-1DB871E82D51}"/>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pic>
        <p:nvPicPr>
          <p:cNvPr id="4" name="Picture 3" descr="A group of cows standing in a field&#10;&#10;AI-generated content may be incorrect.">
            <a:extLst>
              <a:ext uri="{FF2B5EF4-FFF2-40B4-BE49-F238E27FC236}">
                <a16:creationId xmlns:a16="http://schemas.microsoft.com/office/drawing/2014/main" id="{1BDB9F32-2519-AC02-3EB9-1E585EEC1D79}"/>
              </a:ext>
            </a:extLst>
          </p:cNvPr>
          <p:cNvPicPr>
            <a:picLocks noChangeAspect="1"/>
          </p:cNvPicPr>
          <p:nvPr/>
        </p:nvPicPr>
        <p:blipFill>
          <a:blip r:embed="rId6"/>
          <a:stretch>
            <a:fillRect/>
          </a:stretch>
        </p:blipFill>
        <p:spPr>
          <a:xfrm>
            <a:off x="7325834" y="1701211"/>
            <a:ext cx="4720672" cy="314588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aphicFrame>
        <p:nvGraphicFramePr>
          <p:cNvPr id="209" name="Google Shape;209;p24"/>
          <p:cNvGraphicFramePr/>
          <p:nvPr>
            <p:extLst>
              <p:ext uri="{D42A27DB-BD31-4B8C-83A1-F6EECF244321}">
                <p14:modId xmlns:p14="http://schemas.microsoft.com/office/powerpoint/2010/main" val="1877155742"/>
              </p:ext>
            </p:extLst>
          </p:nvPr>
        </p:nvGraphicFramePr>
        <p:xfrm>
          <a:off x="612140" y="1321731"/>
          <a:ext cx="8407400" cy="5291583"/>
        </p:xfrm>
        <a:graphic>
          <a:graphicData uri="http://schemas.openxmlformats.org/drawingml/2006/table">
            <a:tbl>
              <a:tblPr>
                <a:noFill/>
                <a:tableStyleId>{1F21FC8D-092A-4BB8-A7F3-F1A6C7362485}</a:tableStyleId>
              </a:tblPr>
              <a:tblGrid>
                <a:gridCol w="2101850">
                  <a:extLst>
                    <a:ext uri="{9D8B030D-6E8A-4147-A177-3AD203B41FA5}">
                      <a16:colId xmlns:a16="http://schemas.microsoft.com/office/drawing/2014/main" val="20000"/>
                    </a:ext>
                  </a:extLst>
                </a:gridCol>
                <a:gridCol w="2101850">
                  <a:extLst>
                    <a:ext uri="{9D8B030D-6E8A-4147-A177-3AD203B41FA5}">
                      <a16:colId xmlns:a16="http://schemas.microsoft.com/office/drawing/2014/main" val="20001"/>
                    </a:ext>
                  </a:extLst>
                </a:gridCol>
                <a:gridCol w="2101850">
                  <a:extLst>
                    <a:ext uri="{9D8B030D-6E8A-4147-A177-3AD203B41FA5}">
                      <a16:colId xmlns:a16="http://schemas.microsoft.com/office/drawing/2014/main" val="20002"/>
                    </a:ext>
                  </a:extLst>
                </a:gridCol>
                <a:gridCol w="2101850">
                  <a:extLst>
                    <a:ext uri="{9D8B030D-6E8A-4147-A177-3AD203B41FA5}">
                      <a16:colId xmlns:a16="http://schemas.microsoft.com/office/drawing/2014/main" val="20003"/>
                    </a:ext>
                  </a:extLst>
                </a:gridCol>
              </a:tblGrid>
              <a:tr h="725175">
                <a:tc>
                  <a:txBody>
                    <a:bodyPr/>
                    <a:lstStyle/>
                    <a:p>
                      <a:pPr marL="22860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Excessive mansion energy use owning and operating large mansions with high energy consumption for heating, cooling, and lighting</a:t>
                      </a:r>
                      <a:endParaRPr lang="en-GB" sz="1400" u="none" strike="noStrike" cap="none" noProof="0" dirty="0"/>
                    </a:p>
                    <a:p>
                      <a:pPr marL="0" marR="0" lvl="0" indent="0" algn="ctr"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Shell's operations emitted around 73 million metric tons of CO2 equivalent in 2020.</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A single private jet flight can produce as much CO2 as the average person does in a year.</a:t>
                      </a:r>
                      <a:endParaRPr lang="en-GB" sz="1400" u="none" strike="noStrike" cap="none" noProof="0" dirty="0"/>
                    </a:p>
                    <a:p>
                      <a:pPr marL="0" marR="0" lvl="0" indent="0" algn="ctr"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Brazil lost over 10,000 square kilometres of forest cover in the Amazon in 2020, an increase from previous years.</a:t>
                      </a:r>
                      <a:endParaRPr lang="en-GB" sz="1400" u="none" strike="noStrike" cap="none" noProof="0" dirty="0"/>
                    </a:p>
                    <a:p>
                      <a:pPr marL="0" marR="0" lvl="0" indent="0" algn="ctr"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85175">
                <a:tc>
                  <a:txBody>
                    <a:bodyPr/>
                    <a:lstStyle/>
                    <a:p>
                      <a:pPr marL="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Promoting and indulging in luxury fashion consumption, contributing to overproduction and waste in the fashion industry. The fashion industry is responsible for approximately 10% of global carbon emissions.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Owning exotic pets, leading to illegal wildlife trafficking, habitat destruction, and biodiversity loss. Justin Bieber reported owns two savannah cats </a:t>
                      </a:r>
                      <a:endParaRPr lang="en-GB" sz="1400" u="none" strike="noStrike" cap="none" noProof="0" dirty="0"/>
                    </a:p>
                    <a:p>
                      <a:pPr marL="0" marR="0" lvl="0" indent="0" algn="ctr"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ExxonMobil is responsible for approximately 4.7% of global industrial greenhouse gas emissions.	</a:t>
                      </a:r>
                      <a:endParaRPr lang="en-GB" sz="1400" u="none" strike="noStrike" cap="none" noProof="0" dirty="0"/>
                    </a:p>
                    <a:p>
                      <a:pPr marL="0" marR="0" lvl="0" indent="0" algn="ctr"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Russia's energy sector accounted for 68% of its total greenhouse gas emissions in 2020.</a:t>
                      </a:r>
                      <a:endParaRPr lang="en-GB" sz="1400" u="none" strike="noStrike" cap="none" noProof="0" dirty="0"/>
                    </a:p>
                    <a:p>
                      <a:pPr marL="0" marR="0" lvl="0" indent="0" algn="ctr"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85175">
                <a:tc>
                  <a:txBody>
                    <a:bodyPr/>
                    <a:lstStyle/>
                    <a:p>
                      <a:pPr marL="22860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China is the world's largest emitter of CO2, accounting for approximately 27% of global emissions.</a:t>
                      </a:r>
                      <a:endParaRPr lang="en-GB" sz="1400" u="none" strike="noStrike" cap="none" noProof="0" dirty="0"/>
                    </a:p>
                    <a:p>
                      <a:pPr marL="0" marR="0" lvl="0" indent="0" algn="ctr"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BP aims to reduce its oil and gas production by 40% and increase renewable energy capacity to 50 GW by 2030.</a:t>
                      </a:r>
                      <a:endParaRPr lang="en-GB" sz="1400" u="none" strike="noStrike" cap="none" noProof="0" dirty="0"/>
                    </a:p>
                    <a:p>
                      <a:pPr marL="0" marR="0" lvl="0" indent="0" algn="ctr"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Alberta's oil sands industry is a significant contributor to Canada's overall greenhouse gas emissions.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The United States emitted approximately 5.1 billion metric tons of CO2 equivalent in 2020. They also withdrew from the Paris agreement </a:t>
                      </a:r>
                      <a:endParaRPr lang="en-GB" sz="1400" u="none" strike="noStrike" cap="none" noProof="0" dirty="0"/>
                    </a:p>
                    <a:p>
                      <a:pPr marL="0" marR="0" lvl="0" indent="0" algn="ctr"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85175">
                <a:tc>
                  <a:txBody>
                    <a:bodyPr/>
                    <a:lstStyle/>
                    <a:p>
                      <a:pPr marL="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The yacht owned by Roman Abramovich, the billionaire who built a fortune off of trading gas and oil, for example, was responsible for 22,440 metric tons of carbon emissions that year—the same as the emissions released by over 4,800 gasoline cars driving for a year in the U.S.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100 companies have been responsible for 71% of global greenhouse gas emissions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Exxon, a multinational gas and oil company, which was revealed to have been aware of climate change for decades. Rather than acting early on to tackle this threat, they instead led efforts to block measures that would cut emissions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The huge volume of planet-heating gases pumped out by the US, the largest historical emitter, has caused such harm to other, mostly poor, countries through heatwaves, crop failures and other consequences that the US is responsible for $1.91tn in lost global income since 1990</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11" name="Google Shape;211;p24"/>
          <p:cNvSpPr txBox="1"/>
          <p:nvPr/>
        </p:nvSpPr>
        <p:spPr>
          <a:xfrm>
            <a:off x="9277349" y="2171700"/>
            <a:ext cx="2143125" cy="24621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2000" b="0" i="0" u="none" strike="noStrike" cap="none" noProof="0" dirty="0">
                <a:solidFill>
                  <a:srgbClr val="000000"/>
                </a:solidFill>
                <a:latin typeface="Arial"/>
                <a:ea typeface="Arial"/>
                <a:cs typeface="Arial"/>
                <a:sym typeface="Arial"/>
              </a:rPr>
              <a:t>Consumer </a:t>
            </a:r>
          </a:p>
          <a:p>
            <a:pPr marL="0" marR="0" lvl="0" indent="0" algn="l" rtl="0">
              <a:lnSpc>
                <a:spcPct val="100000"/>
              </a:lnSpc>
              <a:spcBef>
                <a:spcPts val="0"/>
              </a:spcBef>
              <a:spcAft>
                <a:spcPts val="0"/>
              </a:spcAft>
              <a:buClr>
                <a:srgbClr val="000000"/>
              </a:buClr>
              <a:buSzPts val="1400"/>
              <a:buFont typeface="Arial"/>
              <a:buNone/>
            </a:pPr>
            <a:endParaRPr lang="en-GB" sz="20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2000" b="0" i="0" u="none" strike="noStrike" cap="none" noProof="0" dirty="0">
                <a:solidFill>
                  <a:srgbClr val="000000"/>
                </a:solidFill>
                <a:latin typeface="Arial"/>
                <a:ea typeface="Arial"/>
                <a:cs typeface="Arial"/>
                <a:sym typeface="Arial"/>
              </a:rPr>
              <a:t>Individual  </a:t>
            </a:r>
          </a:p>
          <a:p>
            <a:pPr marL="0" marR="0" lvl="0" indent="0" algn="l" rtl="0">
              <a:lnSpc>
                <a:spcPct val="100000"/>
              </a:lnSpc>
              <a:spcBef>
                <a:spcPts val="0"/>
              </a:spcBef>
              <a:spcAft>
                <a:spcPts val="0"/>
              </a:spcAft>
              <a:buClr>
                <a:srgbClr val="000000"/>
              </a:buClr>
              <a:buSzPts val="1400"/>
              <a:buFont typeface="Arial"/>
              <a:buNone/>
            </a:pPr>
            <a:endParaRPr lang="en-GB" sz="20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2000" b="0" i="0" u="none" strike="noStrike" cap="none" noProof="0" dirty="0">
                <a:solidFill>
                  <a:srgbClr val="000000"/>
                </a:solidFill>
                <a:latin typeface="Arial"/>
                <a:ea typeface="Arial"/>
                <a:cs typeface="Arial"/>
                <a:sym typeface="Arial"/>
              </a:rPr>
              <a:t>Company</a:t>
            </a:r>
          </a:p>
          <a:p>
            <a:pPr marL="0" marR="0" lvl="0" indent="0" algn="l" rtl="0">
              <a:lnSpc>
                <a:spcPct val="100000"/>
              </a:lnSpc>
              <a:spcBef>
                <a:spcPts val="0"/>
              </a:spcBef>
              <a:spcAft>
                <a:spcPts val="0"/>
              </a:spcAft>
              <a:buClr>
                <a:srgbClr val="000000"/>
              </a:buClr>
              <a:buSzPts val="1400"/>
              <a:buFont typeface="Arial"/>
              <a:buNone/>
            </a:pPr>
            <a:endParaRPr lang="en-GB" sz="20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2000" b="0" i="0" u="none" strike="noStrike" cap="none" noProof="0" dirty="0">
                <a:solidFill>
                  <a:srgbClr val="000000"/>
                </a:solidFill>
                <a:latin typeface="Arial"/>
                <a:ea typeface="Arial"/>
                <a:cs typeface="Arial"/>
                <a:sym typeface="Arial"/>
              </a:rPr>
              <a:t>State</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 name="Google Shape;89;p8">
            <a:extLst>
              <a:ext uri="{FF2B5EF4-FFF2-40B4-BE49-F238E27FC236}">
                <a16:creationId xmlns:a16="http://schemas.microsoft.com/office/drawing/2014/main" id="{0040E4A2-A272-6E09-0219-294BDC5E4FE9}"/>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
          <p:cNvSpPr txBox="1"/>
          <p:nvPr/>
        </p:nvSpPr>
        <p:spPr>
          <a:xfrm>
            <a:off x="360589" y="697977"/>
            <a:ext cx="6382463" cy="1446509"/>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4400" b="1" i="0" u="sng"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Narrow"/>
              </a:rPr>
              <a:t>Who is responsible for climate justice </a:t>
            </a:r>
          </a:p>
        </p:txBody>
      </p:sp>
      <p:sp>
        <p:nvSpPr>
          <p:cNvPr id="218" name="Google Shape;218;p10"/>
          <p:cNvSpPr/>
          <p:nvPr/>
        </p:nvSpPr>
        <p:spPr>
          <a:xfrm>
            <a:off x="1524808" y="1038623"/>
            <a:ext cx="6980635" cy="155426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lang="en-GB" sz="20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endParaRPr lang="en-GB" sz="20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endParaRPr lang="en-GB" sz="20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endParaRPr lang="en-GB" sz="2000" b="0" i="0" u="none" strike="noStrike" cap="none" noProof="0" dirty="0">
              <a:solidFill>
                <a:srgbClr val="000000"/>
              </a:solidFill>
              <a:latin typeface="Arial"/>
              <a:ea typeface="Arial"/>
              <a:cs typeface="Arial"/>
              <a:sym typeface="Arial"/>
            </a:endParaRPr>
          </a:p>
        </p:txBody>
      </p:sp>
      <p:sp>
        <p:nvSpPr>
          <p:cNvPr id="219" name="Google Shape;219;p10"/>
          <p:cNvSpPr txBox="1"/>
          <p:nvPr/>
        </p:nvSpPr>
        <p:spPr>
          <a:xfrm>
            <a:off x="360589" y="2838004"/>
            <a:ext cx="6764700" cy="353939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sng"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Narrow"/>
              </a:rPr>
              <a:t>Help box:</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lang="en-GB" sz="2400" b="1" i="0" u="sng"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Narrow"/>
            </a:endParaRPr>
          </a:p>
          <a:p>
            <a:pPr marL="0" marR="0" lvl="0" indent="0" algn="l" rtl="0">
              <a:lnSpc>
                <a:spcPct val="100000"/>
              </a:lnSpc>
              <a:spcBef>
                <a:spcPts val="0"/>
              </a:spcBef>
              <a:spcAft>
                <a:spcPts val="0"/>
              </a:spcAft>
              <a:buClr>
                <a:srgbClr val="000000"/>
              </a:buClr>
              <a:buSzPts val="1800"/>
              <a:buFont typeface="Arial"/>
              <a:buNone/>
            </a:pP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Comic Sans MS"/>
            </a:endParaRPr>
          </a:p>
          <a:p>
            <a:pPr marL="0" marR="0" lvl="0" indent="0" algn="l" rtl="0">
              <a:lnSpc>
                <a:spcPct val="100000"/>
              </a:lnSpc>
              <a:spcBef>
                <a:spcPts val="0"/>
              </a:spcBef>
              <a:spcAft>
                <a:spcPts val="0"/>
              </a:spcAft>
              <a:buClr>
                <a:srgbClr val="000000"/>
              </a:buClr>
              <a:buSzPts val="1800"/>
              <a:buFont typeface="Arial"/>
              <a:buNone/>
            </a:pP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Comic Sans MS"/>
              </a:rPr>
              <a:t>Write a journal article. Image you are writing to </a:t>
            </a:r>
            <a:r>
              <a:rPr lang="en-GB" sz="2400" noProof="0" dirty="0">
                <a:latin typeface="Calibri" panose="020F0502020204030204" pitchFamily="34" charset="0"/>
                <a:ea typeface="Calibri" panose="020F0502020204030204" pitchFamily="34" charset="0"/>
                <a:cs typeface="Calibri" panose="020F0502020204030204" pitchFamily="34" charset="0"/>
                <a:sym typeface="Comic Sans MS"/>
              </a:rPr>
              <a:t>yourself</a:t>
            </a: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Comic Sans MS"/>
              </a:rPr>
              <a:t> in 20 years, the climate maybe very different, explain to your future self</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Comic Sans MS"/>
            </a:endParaRPr>
          </a:p>
          <a:p>
            <a:pPr marL="0" marR="0" lvl="0" indent="0" algn="l" rtl="0">
              <a:lnSpc>
                <a:spcPct val="100000"/>
              </a:lnSpc>
              <a:spcBef>
                <a:spcPts val="0"/>
              </a:spcBef>
              <a:spcAft>
                <a:spcPts val="0"/>
              </a:spcAft>
              <a:buClr>
                <a:srgbClr val="000000"/>
              </a:buClr>
              <a:buSzPts val="1800"/>
              <a:buFont typeface="Arial"/>
              <a:buNone/>
            </a:pP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Comic Sans MS"/>
              </a:rPr>
              <a:t>“Who is responsible for climate change?” </a:t>
            </a:r>
            <a:endParaRPr lang="en-GB" sz="1600" b="0" i="0" u="none" strike="noStrike" cap="none" noProof="0" dirty="0">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600"/>
              <a:buFont typeface="Arial"/>
              <a:buNone/>
            </a:pPr>
            <a:endParaRPr lang="en-GB" sz="1600" b="0" i="0" u="none" strike="noStrike" cap="none" noProof="0" dirty="0">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600"/>
              <a:buFont typeface="Arial"/>
              <a:buNone/>
            </a:pPr>
            <a:endParaRPr lang="en-GB" sz="1600" b="0" i="0" u="none" strike="noStrike" cap="none" noProof="0" dirty="0">
              <a:solidFill>
                <a:srgbClr val="000000"/>
              </a:solidFill>
              <a:latin typeface="Arial Narrow"/>
              <a:ea typeface="Arial Narrow"/>
              <a:cs typeface="Arial Narrow"/>
              <a:sym typeface="Arial Narrow"/>
            </a:endParaRPr>
          </a:p>
        </p:txBody>
      </p:sp>
      <p:sp>
        <p:nvSpPr>
          <p:cNvPr id="220" name="Google Shape;220;p10"/>
          <p:cNvSpPr/>
          <p:nvPr/>
        </p:nvSpPr>
        <p:spPr>
          <a:xfrm>
            <a:off x="9114457" y="1210157"/>
            <a:ext cx="2261113" cy="934329"/>
          </a:xfrm>
          <a:prstGeom prst="rect">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400" b="1" i="0" u="sng" strike="noStrike" cap="none" noProof="0" dirty="0">
                <a:solidFill>
                  <a:srgbClr val="7030A0"/>
                </a:solidFill>
                <a:latin typeface="Calibri" panose="020F0502020204030204" pitchFamily="34" charset="0"/>
                <a:ea typeface="Calibri" panose="020F0502020204030204" pitchFamily="34" charset="0"/>
                <a:cs typeface="Calibri" panose="020F0502020204030204" pitchFamily="34" charset="0"/>
                <a:sym typeface="Calibri"/>
              </a:rPr>
              <a:t>Time for task:</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Comic Sans MS"/>
              </a:rPr>
              <a:t>15 mins</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22" name="Google Shape;222;p10"/>
          <p:cNvSpPr txBox="1"/>
          <p:nvPr/>
        </p:nvSpPr>
        <p:spPr>
          <a:xfrm>
            <a:off x="7336971" y="2821434"/>
            <a:ext cx="4657726" cy="178506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2400" b="1"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Success criteria</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Have you used 3 PEEL?</a:t>
            </a:r>
          </a:p>
          <a:p>
            <a:pPr marL="0" marR="0" lvl="0" indent="0" algn="l" rtl="0">
              <a:lnSpc>
                <a:spcPct val="100000"/>
              </a:lnSpc>
              <a:spcBef>
                <a:spcPts val="0"/>
              </a:spcBef>
              <a:spcAft>
                <a:spcPts val="0"/>
              </a:spcAft>
              <a:buClr>
                <a:srgbClr val="000000"/>
              </a:buClr>
              <a:buSzPts val="1400"/>
              <a:buFont typeface="Arial"/>
              <a:buNone/>
            </a:pP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Have you written an introduction ?</a:t>
            </a:r>
          </a:p>
          <a:p>
            <a:pPr marL="0" marR="0" lvl="0" indent="0" algn="l" rtl="0">
              <a:lnSpc>
                <a:spcPct val="100000"/>
              </a:lnSpc>
              <a:spcBef>
                <a:spcPts val="0"/>
              </a:spcBef>
              <a:spcAft>
                <a:spcPts val="0"/>
              </a:spcAft>
              <a:buClr>
                <a:srgbClr val="000000"/>
              </a:buClr>
              <a:buSzPts val="1400"/>
              <a:buFont typeface="Arial"/>
              <a:buNone/>
            </a:pPr>
            <a:r>
              <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Have you written conclusions  </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 name="Google Shape;89;p8">
            <a:extLst>
              <a:ext uri="{FF2B5EF4-FFF2-40B4-BE49-F238E27FC236}">
                <a16:creationId xmlns:a16="http://schemas.microsoft.com/office/drawing/2014/main" id="{DE4C7996-6F1F-08AF-7AE6-6C804EAB3665}"/>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7"/>
          <p:cNvSpPr txBox="1">
            <a:spLocks noGrp="1"/>
          </p:cNvSpPr>
          <p:nvPr>
            <p:ph type="title"/>
          </p:nvPr>
        </p:nvSpPr>
        <p:spPr>
          <a:xfrm>
            <a:off x="838200" y="6776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noProof="0" dirty="0"/>
              <a:t>Article by Chris Waugh</a:t>
            </a:r>
          </a:p>
        </p:txBody>
      </p:sp>
      <p:sp>
        <p:nvSpPr>
          <p:cNvPr id="228" name="Google Shape;228;p7"/>
          <p:cNvSpPr txBox="1">
            <a:spLocks noGrp="1"/>
          </p:cNvSpPr>
          <p:nvPr>
            <p:ph type="body" idx="1"/>
          </p:nvPr>
        </p:nvSpPr>
        <p:spPr>
          <a:xfrm>
            <a:off x="266218" y="1825624"/>
            <a:ext cx="11690430" cy="4899267"/>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rgbClr val="333333"/>
              </a:buClr>
              <a:buSzPct val="100000"/>
              <a:buNone/>
            </a:pPr>
            <a:r>
              <a:rPr lang="en-GB" b="0" i="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Climate change is one of the biggest threats to our world in the 21</a:t>
            </a:r>
            <a:r>
              <a:rPr lang="en-GB" b="0" i="0" baseline="3000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st</a:t>
            </a:r>
            <a:r>
              <a:rPr lang="en-GB" b="0" i="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 century, with passionate activists advocating for change. Many of these changes involve increased sustainability, and encouraging consumers to buy ‘greener’ products, but this ignores the main culprit of fossil fuel emissions and climate change: corporations.</a:t>
            </a:r>
            <a:endParaRPr lang="en-GB" noProof="0"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333333"/>
              </a:buClr>
              <a:buSzPct val="100000"/>
              <a:buNone/>
            </a:pPr>
            <a:r>
              <a:rPr lang="en-GB" b="0" i="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Since 1988, just </a:t>
            </a:r>
            <a:r>
              <a:rPr lang="en-GB" b="0" i="0" u="sng" strike="noStrike" noProof="0" dirty="0">
                <a:solidFill>
                  <a:srgbClr val="038199"/>
                </a:solidFill>
                <a:latin typeface="Calibri" panose="020F0502020204030204" pitchFamily="34" charset="0"/>
                <a:ea typeface="Calibri" panose="020F0502020204030204" pitchFamily="34" charset="0"/>
                <a:cs typeface="Calibri" panose="020F0502020204030204" pitchFamily="34" charset="0"/>
                <a:sym typeface="Open Sans"/>
                <a:hlinkClick r:id="rId3">
                  <a:extLst>
                    <a:ext uri="{A12FA001-AC4F-418D-AE19-62706E023703}">
                      <ahyp:hlinkClr xmlns:ahyp="http://schemas.microsoft.com/office/drawing/2018/hyperlinkcolor" val="tx"/>
                    </a:ext>
                  </a:extLst>
                </a:hlinkClick>
              </a:rPr>
              <a:t>100 companies have been responsible for 71% of global greenhouse gas emissions.</a:t>
            </a:r>
            <a:r>
              <a:rPr lang="en-GB" b="0" i="0" baseline="3000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1</a:t>
            </a:r>
            <a:r>
              <a:rPr lang="en-GB" b="0" i="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 In addition to this, only </a:t>
            </a:r>
            <a:r>
              <a:rPr lang="en-GB" b="0" i="0" u="sng" strike="noStrike" noProof="0" dirty="0">
                <a:solidFill>
                  <a:srgbClr val="038199"/>
                </a:solidFill>
                <a:latin typeface="Calibri" panose="020F0502020204030204" pitchFamily="34" charset="0"/>
                <a:ea typeface="Calibri" panose="020F0502020204030204" pitchFamily="34" charset="0"/>
                <a:cs typeface="Calibri" panose="020F0502020204030204" pitchFamily="34" charset="0"/>
                <a:sym typeface="Open Sans"/>
                <a:hlinkClick r:id="rId4">
                  <a:extLst>
                    <a:ext uri="{A12FA001-AC4F-418D-AE19-62706E023703}">
                      <ahyp:hlinkClr xmlns:ahyp="http://schemas.microsoft.com/office/drawing/2018/hyperlinkcolor" val="tx"/>
                    </a:ext>
                  </a:extLst>
                </a:hlinkClick>
              </a:rPr>
              <a:t>25 corporations and state-owned organisations were found to be responsible for over 50% of the global industrial emissions</a:t>
            </a:r>
            <a:r>
              <a:rPr lang="en-GB" b="0" i="0" baseline="3000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2</a:t>
            </a:r>
            <a:r>
              <a:rPr lang="en-GB" b="0" i="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 during the same time period. Due to these staggering numbers, you would think that the onus would be put on these corporations to change the way they operate. However, this has never been the case. Instead, the common solutions which aim to tackle climate change revolve around consumer choice, and changes individuals can make in their everyday lives. These include, buying green or sustainable products, using public transport or a bike, and becoming vegan or vegetarian, among many others. Whilst these changes are good to make, they do not consider those unable to make them. With </a:t>
            </a:r>
            <a:r>
              <a:rPr lang="en-GB" b="0" i="0" u="sng" strike="noStrike" noProof="0" dirty="0">
                <a:solidFill>
                  <a:srgbClr val="038199"/>
                </a:solidFill>
                <a:latin typeface="Calibri" panose="020F0502020204030204" pitchFamily="34" charset="0"/>
                <a:ea typeface="Calibri" panose="020F0502020204030204" pitchFamily="34" charset="0"/>
                <a:cs typeface="Calibri" panose="020F0502020204030204" pitchFamily="34" charset="0"/>
                <a:sym typeface="Open Sans"/>
                <a:hlinkClick r:id="rId5">
                  <a:extLst>
                    <a:ext uri="{A12FA001-AC4F-418D-AE19-62706E023703}">
                      <ahyp:hlinkClr xmlns:ahyp="http://schemas.microsoft.com/office/drawing/2018/hyperlinkcolor" val="tx"/>
                    </a:ext>
                  </a:extLst>
                </a:hlinkClick>
              </a:rPr>
              <a:t>green products costing almost 50% more than their ‘non-green’ alternatives</a:t>
            </a:r>
            <a:r>
              <a:rPr lang="en-GB" b="0" i="0" baseline="3000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3</a:t>
            </a:r>
            <a:r>
              <a:rPr lang="en-GB" b="0" i="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 buying them is simply out of the question for many working-class people. As well as this, many other individuals live in areas where public transport is unavailable, and travelling by bike is not possible. No one should feel pressured to make choices that are going to negatively impact their everyday lives. Assuming everyone is free to make these choices is a very privileged outlook, and one that is far too common among some environmental activists.</a:t>
            </a:r>
            <a:endParaRPr lang="en-GB" noProof="0"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333333"/>
              </a:buClr>
              <a:buSzPct val="100000"/>
              <a:buNone/>
            </a:pPr>
            <a:r>
              <a:rPr lang="en-GB" b="0" i="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Corporations on the other hand can easily choose to make their products greener and more sustainable, by using alternative methods. However, the main issue here is many corporations could not care less about climate change and instead prioritise profits. They are completely ignorant about the effects their acts have on our planet. One of the many examples of this is Exxon, a multinational gas and oil company, which was revealed to have been aware of climate change for decades. Rather than acting early on to tackle this threat, they </a:t>
            </a:r>
            <a:r>
              <a:rPr lang="en-GB" b="0" i="0" u="sng" strike="noStrike" noProof="0" dirty="0">
                <a:solidFill>
                  <a:srgbClr val="038199"/>
                </a:solidFill>
                <a:latin typeface="Calibri" panose="020F0502020204030204" pitchFamily="34" charset="0"/>
                <a:ea typeface="Calibri" panose="020F0502020204030204" pitchFamily="34" charset="0"/>
                <a:cs typeface="Calibri" panose="020F0502020204030204" pitchFamily="34" charset="0"/>
                <a:sym typeface="Open Sans"/>
                <a:hlinkClick r:id="rId6">
                  <a:extLst>
                    <a:ext uri="{A12FA001-AC4F-418D-AE19-62706E023703}">
                      <ahyp:hlinkClr xmlns:ahyp="http://schemas.microsoft.com/office/drawing/2018/hyperlinkcolor" val="tx"/>
                    </a:ext>
                  </a:extLst>
                </a:hlinkClick>
              </a:rPr>
              <a:t>instead led efforts to block measures that would cut emissions.</a:t>
            </a:r>
            <a:r>
              <a:rPr lang="en-GB" b="0" i="0" baseline="3000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4 </a:t>
            </a:r>
            <a:r>
              <a:rPr lang="en-GB" b="0" i="0" noProof="0" dirty="0">
                <a:solidFill>
                  <a:srgbClr val="333333"/>
                </a:solidFill>
                <a:latin typeface="Calibri" panose="020F0502020204030204" pitchFamily="34" charset="0"/>
                <a:ea typeface="Calibri" panose="020F0502020204030204" pitchFamily="34" charset="0"/>
                <a:cs typeface="Calibri" panose="020F0502020204030204" pitchFamily="34" charset="0"/>
                <a:sym typeface="Open Sans"/>
              </a:rPr>
              <a:t>Many advertisements, or changes to the way products are made or packaged are more likely to be done due to pressure or because the company believes they can make more profit from it, rather than it being purely due to their own concern.</a:t>
            </a:r>
            <a:endParaRPr lang="en-GB" noProof="0" dirty="0">
              <a:latin typeface="Calibri" panose="020F0502020204030204" pitchFamily="34" charset="0"/>
              <a:ea typeface="Calibri" panose="020F0502020204030204" pitchFamily="34" charset="0"/>
              <a:cs typeface="Calibri" panose="020F0502020204030204" pitchFamily="34" charset="0"/>
            </a:endParaRPr>
          </a:p>
          <a:p>
            <a:pPr marL="228600" lvl="0" indent="-130810" algn="l" rtl="0">
              <a:lnSpc>
                <a:spcPct val="90000"/>
              </a:lnSpc>
              <a:spcBef>
                <a:spcPts val="1000"/>
              </a:spcBef>
              <a:spcAft>
                <a:spcPts val="0"/>
              </a:spcAft>
              <a:buClr>
                <a:schemeClr val="dk1"/>
              </a:buClr>
              <a:buSzPct val="100000"/>
              <a:buNone/>
            </a:pPr>
            <a:endParaRPr lang="en-GB" noProof="0" dirty="0"/>
          </a:p>
        </p:txBody>
      </p:sp>
      <p:sp>
        <p:nvSpPr>
          <p:cNvPr id="2" name="Google Shape;89;p8">
            <a:extLst>
              <a:ext uri="{FF2B5EF4-FFF2-40B4-BE49-F238E27FC236}">
                <a16:creationId xmlns:a16="http://schemas.microsoft.com/office/drawing/2014/main" id="{8DD300C6-02ED-0FBD-EE14-DFFA66ED9F17}"/>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dirty="0"/>
              <a:t>Resources: Additional resource if needed</a:t>
            </a:r>
            <a:endParaRPr lang="en-GB" noProof="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2" name="Google Shape;242;p6"/>
          <p:cNvSpPr txBox="1"/>
          <p:nvPr/>
        </p:nvSpPr>
        <p:spPr>
          <a:xfrm>
            <a:off x="7257327" y="1826618"/>
            <a:ext cx="4633660" cy="9397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dirty="0">
                <a:solidFill>
                  <a:schemeClr val="dk1"/>
                </a:solidFill>
                <a:latin typeface="Calibri"/>
                <a:ea typeface="Calibri"/>
                <a:cs typeface="Calibri"/>
                <a:sym typeface="Calibri"/>
              </a:rPr>
              <a:t>If you want to develop graph skills, you could use a resource such as this for a 10-minute activity</a:t>
            </a:r>
          </a:p>
        </p:txBody>
      </p:sp>
      <p:pic>
        <p:nvPicPr>
          <p:cNvPr id="243" name="Google Shape;243;p6"/>
          <p:cNvPicPr preferRelativeResize="0"/>
          <p:nvPr/>
        </p:nvPicPr>
        <p:blipFill rotWithShape="1">
          <a:blip r:embed="rId3">
            <a:alphaModFix/>
          </a:blip>
          <a:srcRect l="1700" r="-1698"/>
          <a:stretch/>
        </p:blipFill>
        <p:spPr>
          <a:xfrm>
            <a:off x="440522" y="972274"/>
            <a:ext cx="6990423" cy="51095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aphicFrame>
        <p:nvGraphicFramePr>
          <p:cNvPr id="248" name="Google Shape;248;p26"/>
          <p:cNvGraphicFramePr/>
          <p:nvPr>
            <p:extLst>
              <p:ext uri="{D42A27DB-BD31-4B8C-83A1-F6EECF244321}">
                <p14:modId xmlns:p14="http://schemas.microsoft.com/office/powerpoint/2010/main" val="4112014099"/>
              </p:ext>
            </p:extLst>
          </p:nvPr>
        </p:nvGraphicFramePr>
        <p:xfrm>
          <a:off x="285749" y="386883"/>
          <a:ext cx="9648800" cy="6084250"/>
        </p:xfrm>
        <a:graphic>
          <a:graphicData uri="http://schemas.openxmlformats.org/drawingml/2006/table">
            <a:tbl>
              <a:tblPr>
                <a:noFill/>
                <a:tableStyleId>{1F21FC8D-092A-4BB8-A7F3-F1A6C7362485}</a:tableStyleId>
              </a:tblPr>
              <a:tblGrid>
                <a:gridCol w="2412200">
                  <a:extLst>
                    <a:ext uri="{9D8B030D-6E8A-4147-A177-3AD203B41FA5}">
                      <a16:colId xmlns:a16="http://schemas.microsoft.com/office/drawing/2014/main" val="20000"/>
                    </a:ext>
                  </a:extLst>
                </a:gridCol>
                <a:gridCol w="2412200">
                  <a:extLst>
                    <a:ext uri="{9D8B030D-6E8A-4147-A177-3AD203B41FA5}">
                      <a16:colId xmlns:a16="http://schemas.microsoft.com/office/drawing/2014/main" val="20001"/>
                    </a:ext>
                  </a:extLst>
                </a:gridCol>
                <a:gridCol w="2412200">
                  <a:extLst>
                    <a:ext uri="{9D8B030D-6E8A-4147-A177-3AD203B41FA5}">
                      <a16:colId xmlns:a16="http://schemas.microsoft.com/office/drawing/2014/main" val="20002"/>
                    </a:ext>
                  </a:extLst>
                </a:gridCol>
                <a:gridCol w="2412200">
                  <a:extLst>
                    <a:ext uri="{9D8B030D-6E8A-4147-A177-3AD203B41FA5}">
                      <a16:colId xmlns:a16="http://schemas.microsoft.com/office/drawing/2014/main" val="20003"/>
                    </a:ext>
                  </a:extLst>
                </a:gridCol>
              </a:tblGrid>
              <a:tr h="1344150">
                <a:tc>
                  <a:txBody>
                    <a:bodyPr/>
                    <a:lstStyle/>
                    <a:p>
                      <a:pPr marL="22860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Excessive Mansion Energy Use	Owning and operating large mansions with high energy consumption for heating, cooling, and lighting</a:t>
                      </a:r>
                      <a:endParaRPr lang="en-GB" sz="1400" u="none" strike="noStrike" cap="none" noProof="0" dirty="0"/>
                    </a:p>
                    <a:p>
                      <a:pPr marL="0" marR="0" lvl="0" indent="0" algn="l"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Shell's operations emitted around 73 million metric tons of CO2 equivalent in 2020.</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A single private jet flight can produce as much CO2 as the average person does in a year.</a:t>
                      </a:r>
                      <a:endParaRPr lang="en-GB" sz="1400" u="none" strike="noStrike" cap="none" noProof="0" dirty="0"/>
                    </a:p>
                    <a:p>
                      <a:pPr marL="0" marR="0" lvl="0" indent="0" algn="l"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Brazil lost over 10,000 square </a:t>
                      </a:r>
                      <a:r>
                        <a:rPr lang="en-GB" sz="1100" u="none" strike="noStrike" cap="none" noProof="0" dirty="0" err="1">
                          <a:latin typeface="Calibri"/>
                          <a:ea typeface="Calibri"/>
                          <a:cs typeface="Calibri"/>
                          <a:sym typeface="Calibri"/>
                        </a:rPr>
                        <a:t>kilometers</a:t>
                      </a:r>
                      <a:r>
                        <a:rPr lang="en-GB" sz="1100" u="none" strike="noStrike" cap="none" noProof="0" dirty="0">
                          <a:latin typeface="Calibri"/>
                          <a:ea typeface="Calibri"/>
                          <a:cs typeface="Calibri"/>
                          <a:sym typeface="Calibri"/>
                        </a:rPr>
                        <a:t> of forest cover in the Amazon in 2020, an increase from previous years.</a:t>
                      </a:r>
                      <a:endParaRPr lang="en-GB" sz="1400" u="none" strike="noStrike" cap="none" noProof="0" dirty="0"/>
                    </a:p>
                    <a:p>
                      <a:pPr marL="0" marR="0" lvl="0" indent="0" algn="l"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550250">
                <a:tc>
                  <a:txBody>
                    <a:bodyPr/>
                    <a:lstStyle/>
                    <a:p>
                      <a:pPr marL="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Promoting and indulging in luxury fashion consumption, contributing to overproduction and waste in the fashion industry. The fashion industry is responsible for approximately 10% of global carbon emissions.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Owning exotic pets, leading to illegal wildlife trafficking, habitat destruction, and biodiversity loss. Justin Bieber reported owns two savannah cats </a:t>
                      </a:r>
                      <a:endParaRPr lang="en-GB" sz="1400" u="none" strike="noStrike" cap="none" noProof="0" dirty="0"/>
                    </a:p>
                    <a:p>
                      <a:pPr marL="0" marR="0" lvl="0" indent="0" algn="l"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ExxonMobil is responsible for approximately 4.7% of global industrial greenhouse gas emissions.	</a:t>
                      </a:r>
                      <a:endParaRPr lang="en-GB" sz="1400" u="none" strike="noStrike" cap="none" noProof="0" dirty="0"/>
                    </a:p>
                    <a:p>
                      <a:pPr marL="0" marR="0" lvl="0" indent="0" algn="l"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Russia's energy sector accounted for 68% of its total greenhouse gas emissions in 2020.</a:t>
                      </a:r>
                      <a:endParaRPr lang="en-GB" sz="1400" u="none" strike="noStrike" cap="none" noProof="0" dirty="0"/>
                    </a:p>
                    <a:p>
                      <a:pPr marL="0" marR="0" lvl="0" indent="0" algn="l"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344150">
                <a:tc>
                  <a:txBody>
                    <a:bodyPr/>
                    <a:lstStyle/>
                    <a:p>
                      <a:pPr marL="22860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China is the world's largest emitter of CO2, accounting for approximately 27% of global emissions.</a:t>
                      </a:r>
                      <a:endParaRPr lang="en-GB" sz="1400" u="none" strike="noStrike" cap="none" noProof="0" dirty="0"/>
                    </a:p>
                    <a:p>
                      <a:pPr marL="0" marR="0" lvl="0" indent="0" algn="l"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BP aims to reduce its oil and gas production by 40% and increase renewable energy capacity to 50 GW by 2030.</a:t>
                      </a:r>
                      <a:endParaRPr lang="en-GB" sz="1400" u="none" strike="noStrike" cap="none" noProof="0" dirty="0"/>
                    </a:p>
                    <a:p>
                      <a:pPr marL="0" marR="0" lvl="0" indent="0" algn="l"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Alberta's oil sands industry is a significant contributor to Canada's overall greenhouse gas emissions.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The United States emitted approximately 5.1 billion metric tons of CO2 equivalent in 2020. They also withdrew from the Paris agreement </a:t>
                      </a:r>
                      <a:endParaRPr lang="en-GB" sz="1400" u="none" strike="noStrike" cap="none" noProof="0" dirty="0"/>
                    </a:p>
                    <a:p>
                      <a:pPr marL="0" marR="0" lvl="0" indent="0" algn="l" rtl="0">
                        <a:lnSpc>
                          <a:spcPct val="107000"/>
                        </a:lnSpc>
                        <a:spcBef>
                          <a:spcPts val="80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 </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845700">
                <a:tc>
                  <a:txBody>
                    <a:bodyPr/>
                    <a:lstStyle/>
                    <a:p>
                      <a:pPr marL="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The yacht owned by Roman Abramovich, the billionaire who built a fortune off of trading gas and oil, for example, was responsible for 22,440 metric tons of carbon emissions that year—the same as the emissions released by over 4,800 gasoline cars driving for a year in the U.S.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100 companies have been responsible for 71% of global greenhouse gas emissions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Exxon, a multinational gas and oil company, which was revealed to have been aware of climate change for decades. Rather than acting early on to tackle this threat, they instead led efforts to block measures that would cut emissions</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100"/>
                        <a:buFont typeface="Arial"/>
                        <a:buNone/>
                      </a:pPr>
                      <a:r>
                        <a:rPr lang="en-GB" sz="1100" u="none" strike="noStrike" cap="none" noProof="0" dirty="0">
                          <a:latin typeface="Calibri"/>
                          <a:ea typeface="Calibri"/>
                          <a:cs typeface="Calibri"/>
                          <a:sym typeface="Calibri"/>
                        </a:rPr>
                        <a:t>The huge volume of planet-heating gases pumped out by the US, the largest historical emitter, has caused such harm to other, mostly poor, countries through heatwaves, crop failures and other consequences that the US is responsible for $1.91tn in lost global income since 1990</a:t>
                      </a:r>
                      <a:endParaRPr lang="en-GB" sz="1400" u="none" strike="noStrike" cap="none" noProof="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49" name="Google Shape;249;p26"/>
          <p:cNvSpPr txBox="1"/>
          <p:nvPr/>
        </p:nvSpPr>
        <p:spPr>
          <a:xfrm>
            <a:off x="10048876" y="746343"/>
            <a:ext cx="1219200"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0" dirty="0">
                <a:solidFill>
                  <a:srgbClr val="000000"/>
                </a:solidFill>
                <a:latin typeface="Arial"/>
                <a:ea typeface="Arial"/>
                <a:cs typeface="Arial"/>
                <a:sym typeface="Arial"/>
              </a:rPr>
              <a:t>Consumer </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0" dirty="0">
                <a:solidFill>
                  <a:srgbClr val="000000"/>
                </a:solidFill>
                <a:latin typeface="Arial"/>
                <a:ea typeface="Arial"/>
                <a:cs typeface="Arial"/>
                <a:sym typeface="Arial"/>
              </a:rPr>
              <a:t>Individual  </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0" dirty="0">
                <a:solidFill>
                  <a:srgbClr val="000000"/>
                </a:solidFill>
                <a:latin typeface="Arial"/>
                <a:ea typeface="Arial"/>
                <a:cs typeface="Arial"/>
                <a:sym typeface="Arial"/>
              </a:rPr>
              <a:t>Company</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0" dirty="0">
                <a:solidFill>
                  <a:srgbClr val="000000"/>
                </a:solidFill>
                <a:latin typeface="Arial"/>
                <a:ea typeface="Arial"/>
                <a:cs typeface="Arial"/>
                <a:sym typeface="Arial"/>
              </a:rPr>
              <a:t>State</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250" name="Google Shape;250;p26"/>
          <p:cNvSpPr txBox="1"/>
          <p:nvPr/>
        </p:nvSpPr>
        <p:spPr>
          <a:xfrm>
            <a:off x="10258425" y="2956948"/>
            <a:ext cx="1276350"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0" dirty="0">
                <a:solidFill>
                  <a:srgbClr val="000000"/>
                </a:solidFill>
                <a:latin typeface="Arial"/>
                <a:ea typeface="Arial"/>
                <a:cs typeface="Arial"/>
                <a:sym typeface="Arial"/>
              </a:rPr>
              <a:t>Extension </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0" dirty="0">
                <a:solidFill>
                  <a:srgbClr val="000000"/>
                </a:solidFill>
                <a:latin typeface="Arial"/>
                <a:ea typeface="Arial"/>
                <a:cs typeface="Arial"/>
                <a:sym typeface="Arial"/>
              </a:rPr>
              <a:t>1. What one of these factors is the worst?</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0" dirty="0">
                <a:solidFill>
                  <a:srgbClr val="000000"/>
                </a:solidFill>
                <a:latin typeface="Arial"/>
                <a:ea typeface="Arial"/>
                <a:cs typeface="Arial"/>
                <a:sym typeface="Arial"/>
              </a:rPr>
              <a:t>Justify your answer?</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0" dirty="0">
                <a:solidFill>
                  <a:srgbClr val="000000"/>
                </a:solidFill>
                <a:latin typeface="Arial"/>
                <a:ea typeface="Arial"/>
                <a:cs typeface="Arial"/>
                <a:sym typeface="Arial"/>
              </a:rPr>
              <a:t>2. How could we encourage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3"/>
          <p:cNvSpPr txBox="1">
            <a:spLocks noGrp="1"/>
          </p:cNvSpPr>
          <p:nvPr>
            <p:ph type="ctrTitle"/>
          </p:nvPr>
        </p:nvSpPr>
        <p:spPr>
          <a:xfrm>
            <a:off x="1051364" y="432536"/>
            <a:ext cx="9144000" cy="65689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ts val="6000"/>
              <a:buNone/>
            </a:pPr>
            <a:r>
              <a:rPr lang="en-GB" sz="4400" noProof="0" dirty="0"/>
              <a:t>Recap Task</a:t>
            </a:r>
          </a:p>
        </p:txBody>
      </p:sp>
      <p:sp>
        <p:nvSpPr>
          <p:cNvPr id="97" name="Google Shape;97;p23"/>
          <p:cNvSpPr txBox="1"/>
          <p:nvPr/>
        </p:nvSpPr>
        <p:spPr>
          <a:xfrm>
            <a:off x="79447" y="887799"/>
            <a:ext cx="7492927" cy="6001603"/>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1800"/>
              <a:buFont typeface="+mj-lt"/>
              <a:buAutoNum type="arabicPeriod"/>
            </a:pPr>
            <a:r>
              <a:rPr lang="en-GB" sz="2400" b="1"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Name the main greenhouse gas:</a:t>
            </a:r>
            <a:r>
              <a:rPr lang="en-GB" sz="2400" b="0"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 The main greenhouse gas is carbon dioxide (CO2).</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457200" algn="l" rtl="0">
              <a:lnSpc>
                <a:spcPct val="100000"/>
              </a:lnSpc>
              <a:spcBef>
                <a:spcPts val="0"/>
              </a:spcBef>
              <a:spcAft>
                <a:spcPts val="0"/>
              </a:spcAft>
              <a:buClr>
                <a:srgbClr val="000000"/>
              </a:buClr>
              <a:buSzPts val="1800"/>
              <a:buFont typeface="+mj-lt"/>
              <a:buAutoNum type="arabicPeriod"/>
            </a:pPr>
            <a:r>
              <a:rPr lang="en-GB" sz="2400" b="1"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What is meant by climate mobility?:</a:t>
            </a:r>
            <a:r>
              <a:rPr lang="en-GB" sz="2400" b="0"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 Climate mobility refers to people moving from one place to another because of changes in climate.</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457200" algn="l" rtl="0">
              <a:lnSpc>
                <a:spcPct val="100000"/>
              </a:lnSpc>
              <a:spcBef>
                <a:spcPts val="0"/>
              </a:spcBef>
              <a:spcAft>
                <a:spcPts val="0"/>
              </a:spcAft>
              <a:buClr>
                <a:srgbClr val="000000"/>
              </a:buClr>
              <a:buSzPts val="1800"/>
              <a:buFont typeface="+mj-lt"/>
              <a:buAutoNum type="arabicPeriod"/>
            </a:pPr>
            <a:r>
              <a:rPr lang="en-GB" sz="2400" b="1"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How is climate change and race linked?:</a:t>
            </a:r>
            <a:r>
              <a:rPr lang="en-GB" sz="2400" b="0"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 Climate change can affect everyone, but it often impacts communities of colour more severely due to factors like unequal access to resources </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457200" algn="l" rtl="0">
              <a:lnSpc>
                <a:spcPct val="100000"/>
              </a:lnSpc>
              <a:spcBef>
                <a:spcPts val="0"/>
              </a:spcBef>
              <a:spcAft>
                <a:spcPts val="0"/>
              </a:spcAft>
              <a:buClr>
                <a:srgbClr val="000000"/>
              </a:buClr>
              <a:buSzPts val="1800"/>
              <a:buFont typeface="+mj-lt"/>
              <a:buAutoNum type="arabicPeriod"/>
            </a:pPr>
            <a:r>
              <a:rPr lang="en-GB" sz="2400" b="1"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Describe two local impacts of climate:</a:t>
            </a:r>
            <a:r>
              <a:rPr lang="en-GB" sz="2400" b="0"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 frequent heatwaves and droughts, as well as increased flooding during heavy rainstorms.</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457200" algn="l" rtl="0">
              <a:lnSpc>
                <a:spcPct val="100000"/>
              </a:lnSpc>
              <a:spcBef>
                <a:spcPts val="0"/>
              </a:spcBef>
              <a:spcAft>
                <a:spcPts val="0"/>
              </a:spcAft>
              <a:buClr>
                <a:srgbClr val="000000"/>
              </a:buClr>
              <a:buSzPts val="1800"/>
              <a:buFont typeface="+mj-lt"/>
              <a:buAutoNum type="arabicPeriod"/>
            </a:pPr>
            <a:r>
              <a:rPr lang="en-GB" sz="2400" b="1"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Describe two global impacts of climate change:</a:t>
            </a:r>
            <a:r>
              <a:rPr lang="en-GB" sz="2400" b="0" i="0" u="none" strike="noStrike" cap="none" noProof="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 rising temperatures, melting glaciers and ice caps, as well as more intense hurricanes and wildfires around the world</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89;p8">
            <a:extLst>
              <a:ext uri="{FF2B5EF4-FFF2-40B4-BE49-F238E27FC236}">
                <a16:creationId xmlns:a16="http://schemas.microsoft.com/office/drawing/2014/main" id="{FD4DCCC3-4718-A133-0E12-4121223BCCBE}"/>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pic>
        <p:nvPicPr>
          <p:cNvPr id="4" name="Picture 3" descr="A person standing in a flooded area&#10;&#10;AI-generated content may be incorrect.">
            <a:extLst>
              <a:ext uri="{FF2B5EF4-FFF2-40B4-BE49-F238E27FC236}">
                <a16:creationId xmlns:a16="http://schemas.microsoft.com/office/drawing/2014/main" id="{5F0AAED2-D978-D98A-BDC0-03FA06E71F88}"/>
              </a:ext>
            </a:extLst>
          </p:cNvPr>
          <p:cNvPicPr>
            <a:picLocks noChangeAspect="1"/>
          </p:cNvPicPr>
          <p:nvPr/>
        </p:nvPicPr>
        <p:blipFill>
          <a:blip r:embed="rId3"/>
          <a:srcRect l="33221" r="9931"/>
          <a:stretch>
            <a:fillRect/>
          </a:stretch>
        </p:blipFill>
        <p:spPr>
          <a:xfrm>
            <a:off x="7659210" y="592723"/>
            <a:ext cx="4290769" cy="5031901"/>
          </a:xfrm>
          <a:prstGeom prst="rect">
            <a:avLst/>
          </a:prstGeom>
        </p:spPr>
      </p:pic>
      <p:sp>
        <p:nvSpPr>
          <p:cNvPr id="5" name="TextBox 4">
            <a:extLst>
              <a:ext uri="{FF2B5EF4-FFF2-40B4-BE49-F238E27FC236}">
                <a16:creationId xmlns:a16="http://schemas.microsoft.com/office/drawing/2014/main" id="{E6A2BC34-6ABE-6DB6-007D-C1712D139D98}"/>
              </a:ext>
            </a:extLst>
          </p:cNvPr>
          <p:cNvSpPr txBox="1"/>
          <p:nvPr/>
        </p:nvSpPr>
        <p:spPr>
          <a:xfrm>
            <a:off x="8197702" y="5922335"/>
            <a:ext cx="2179675" cy="307777"/>
          </a:xfrm>
          <a:prstGeom prst="rect">
            <a:avLst/>
          </a:prstGeom>
          <a:noFill/>
        </p:spPr>
        <p:txBody>
          <a:bodyPr wrap="square" rtlCol="0">
            <a:spAutoFit/>
          </a:bodyPr>
          <a:lstStyle/>
          <a:p>
            <a:r>
              <a:rPr lang="en-GB" dirty="0" err="1"/>
              <a:t>Dibakar</a:t>
            </a:r>
            <a:r>
              <a:rPr lang="en-GB" dirty="0"/>
              <a:t> Roy/</a:t>
            </a:r>
            <a:r>
              <a:rPr lang="en-GB" dirty="0" err="1"/>
              <a:t>Unsplash</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675640" y="6369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noProof="0" dirty="0"/>
              <a:t>Is Greta correct?</a:t>
            </a:r>
          </a:p>
        </p:txBody>
      </p:sp>
      <p:sp>
        <p:nvSpPr>
          <p:cNvPr id="106" name="Google Shape;106;p5"/>
          <p:cNvSpPr txBox="1"/>
          <p:nvPr/>
        </p:nvSpPr>
        <p:spPr>
          <a:xfrm>
            <a:off x="8766992" y="1962519"/>
            <a:ext cx="2597694" cy="1200288"/>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2400" b="0" i="0" u="none" strike="noStrike" cap="none" noProof="0" dirty="0">
                <a:solidFill>
                  <a:srgbClr val="202124"/>
                </a:solidFill>
                <a:latin typeface="Calibri" panose="020F0502020204030204" pitchFamily="34" charset="0"/>
                <a:ea typeface="Calibri" panose="020F0502020204030204" pitchFamily="34" charset="0"/>
                <a:cs typeface="Calibri" panose="020F0502020204030204" pitchFamily="34" charset="0"/>
                <a:sym typeface="Arial"/>
              </a:rPr>
              <a:t>Read</a:t>
            </a:r>
            <a:endParaRPr lang="en-GB" sz="2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GB" sz="2400" b="0" i="0" u="none" strike="noStrike" cap="none" noProof="0" dirty="0">
                <a:solidFill>
                  <a:srgbClr val="202124"/>
                </a:solidFill>
                <a:latin typeface="Calibri" panose="020F0502020204030204" pitchFamily="34" charset="0"/>
                <a:ea typeface="Calibri" panose="020F0502020204030204" pitchFamily="34" charset="0"/>
                <a:cs typeface="Calibri" panose="020F0502020204030204" pitchFamily="34" charset="0"/>
                <a:sym typeface="Arial"/>
              </a:rPr>
              <a:t>Greta Thunberg’s speech</a:t>
            </a:r>
            <a:endParaRPr lang="en-GB" sz="2400" b="0" i="0" u="none" strike="noStrike" cap="none" noProof="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08" name="Google Shape;108;p5"/>
          <p:cNvSpPr txBox="1"/>
          <p:nvPr/>
        </p:nvSpPr>
        <p:spPr>
          <a:xfrm>
            <a:off x="827314" y="6067155"/>
            <a:ext cx="61055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0" dirty="0">
                <a:solidFill>
                  <a:srgbClr val="000000"/>
                </a:solidFill>
                <a:latin typeface="Arial"/>
                <a:ea typeface="Arial"/>
                <a:cs typeface="Arial"/>
                <a:sym typeface="Arial"/>
              </a:rPr>
              <a:t>Markus </a:t>
            </a:r>
            <a:r>
              <a:rPr lang="en-GB" sz="1400" b="0" i="0" u="none" strike="noStrike" cap="none" noProof="0" dirty="0" err="1">
                <a:solidFill>
                  <a:srgbClr val="000000"/>
                </a:solidFill>
                <a:latin typeface="Arial"/>
                <a:ea typeface="Arial"/>
                <a:cs typeface="Arial"/>
                <a:sym typeface="Arial"/>
              </a:rPr>
              <a:t>Spiske</a:t>
            </a:r>
            <a:r>
              <a:rPr lang="en-GB" sz="1400" b="0" i="0" u="none" strike="noStrike" cap="none" noProof="0" dirty="0">
                <a:solidFill>
                  <a:srgbClr val="000000"/>
                </a:solidFill>
                <a:latin typeface="Arial"/>
                <a:ea typeface="Arial"/>
                <a:cs typeface="Arial"/>
                <a:sym typeface="Arial"/>
              </a:rPr>
              <a:t>/</a:t>
            </a:r>
            <a:r>
              <a:rPr lang="en-GB" sz="1400" b="0" i="0" u="none" strike="noStrike" cap="none" noProof="0" dirty="0" err="1">
                <a:solidFill>
                  <a:srgbClr val="000000"/>
                </a:solidFill>
                <a:latin typeface="Arial"/>
                <a:ea typeface="Arial"/>
                <a:cs typeface="Arial"/>
                <a:sym typeface="Arial"/>
              </a:rPr>
              <a:t>Pexels</a:t>
            </a:r>
            <a:endParaRPr lang="en-GB" sz="1400" b="0" i="0" u="none" strike="noStrike" cap="none" noProof="0" dirty="0">
              <a:solidFill>
                <a:srgbClr val="000000"/>
              </a:solidFill>
              <a:latin typeface="Arial"/>
              <a:ea typeface="Arial"/>
              <a:cs typeface="Arial"/>
              <a:sym typeface="Arial"/>
            </a:endParaRPr>
          </a:p>
        </p:txBody>
      </p:sp>
      <p:sp>
        <p:nvSpPr>
          <p:cNvPr id="2" name="Google Shape;89;p8">
            <a:extLst>
              <a:ext uri="{FF2B5EF4-FFF2-40B4-BE49-F238E27FC236}">
                <a16:creationId xmlns:a16="http://schemas.microsoft.com/office/drawing/2014/main" id="{0F7756A2-27F3-DE1D-B5E7-C5915CA1524A}"/>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pic>
        <p:nvPicPr>
          <p:cNvPr id="6" name="Picture 5" descr="A group of people holding a sign&#10;&#10;AI-generated content may be incorrect.">
            <a:extLst>
              <a:ext uri="{FF2B5EF4-FFF2-40B4-BE49-F238E27FC236}">
                <a16:creationId xmlns:a16="http://schemas.microsoft.com/office/drawing/2014/main" id="{10ADE629-7DBF-BA43-1F56-0B1C5D313B12}"/>
              </a:ext>
            </a:extLst>
          </p:cNvPr>
          <p:cNvPicPr>
            <a:picLocks noChangeAspect="1"/>
          </p:cNvPicPr>
          <p:nvPr/>
        </p:nvPicPr>
        <p:blipFill>
          <a:blip r:embed="rId3"/>
          <a:stretch>
            <a:fillRect/>
          </a:stretch>
        </p:blipFill>
        <p:spPr>
          <a:xfrm>
            <a:off x="827314" y="1603726"/>
            <a:ext cx="6518423" cy="43456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0" y="406716"/>
            <a:ext cx="10515600" cy="99754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noProof="0" dirty="0"/>
              <a:t>Who is responsible </a:t>
            </a:r>
          </a:p>
        </p:txBody>
      </p:sp>
      <p:sp>
        <p:nvSpPr>
          <p:cNvPr id="114" name="Google Shape;114;p4"/>
          <p:cNvSpPr txBox="1">
            <a:spLocks noGrp="1"/>
          </p:cNvSpPr>
          <p:nvPr>
            <p:ph type="body" idx="1"/>
          </p:nvPr>
        </p:nvSpPr>
        <p:spPr>
          <a:xfrm>
            <a:off x="386099" y="1306286"/>
            <a:ext cx="10515599" cy="5464628"/>
          </a:xfrm>
          <a:prstGeom prst="rect">
            <a:avLst/>
          </a:prstGeom>
          <a:noFill/>
          <a:ln w="9525" cap="flat" cmpd="sng">
            <a:solidFill>
              <a:srgbClr val="0C0C0C"/>
            </a:solidFill>
            <a:prstDash val="solid"/>
            <a:round/>
            <a:headEnd type="none" w="sm" len="sm"/>
            <a:tailEnd type="none" w="sm" len="sm"/>
          </a:ln>
        </p:spPr>
        <p:txBody>
          <a:bodyPr spcFirstLastPara="1" wrap="square" lIns="91425" tIns="45700" rIns="91425" bIns="45700" anchor="t" anchorCtr="0">
            <a:normAutofit fontScale="47500" lnSpcReduction="20000"/>
          </a:bodyPr>
          <a:lstStyle/>
          <a:p>
            <a:pPr marL="0" lvl="0" indent="0" algn="l" rtl="0">
              <a:lnSpc>
                <a:spcPct val="90000"/>
              </a:lnSpc>
              <a:spcBef>
                <a:spcPts val="0"/>
              </a:spcBef>
              <a:spcAft>
                <a:spcPts val="0"/>
              </a:spcAft>
              <a:buClr>
                <a:schemeClr val="dk1"/>
              </a:buClr>
              <a:buSzPct val="100000"/>
              <a:buNone/>
            </a:pPr>
            <a:r>
              <a:rPr lang="en-GB" sz="3400" noProof="0" dirty="0"/>
              <a:t>This is all wrong. I shouldn’t be standing here. I should be back in school on the other side of the ocean. Yet you all come to me for hope? How dare you! You have stolen my dreams and my childhood with your empty words. And yet I’m one of the lucky ones. People are suffering. People are dying. Entire ecosystems are collapsing. We are in the beginning of a mass extinction. And all you can talk about is money and fairytales of eternal economic growth. How dare you!</a:t>
            </a:r>
          </a:p>
          <a:p>
            <a:pPr marL="0" lvl="0" indent="0" algn="l" rtl="0">
              <a:lnSpc>
                <a:spcPct val="90000"/>
              </a:lnSpc>
              <a:spcBef>
                <a:spcPts val="800"/>
              </a:spcBef>
              <a:spcAft>
                <a:spcPts val="0"/>
              </a:spcAft>
              <a:buClr>
                <a:schemeClr val="dk1"/>
              </a:buClr>
              <a:buSzPct val="100000"/>
              <a:buNone/>
            </a:pPr>
            <a:r>
              <a:rPr lang="en-GB" sz="3400" noProof="0" dirty="0"/>
              <a:t>For more than 30 years the science has been crystal clear. How dare you continue to look away, and come here saying that you are doing enough, when the politics and solutions needed are still nowhere in sight.</a:t>
            </a:r>
          </a:p>
          <a:p>
            <a:pPr marL="0" lvl="0" indent="0" algn="l" rtl="0">
              <a:lnSpc>
                <a:spcPct val="90000"/>
              </a:lnSpc>
              <a:spcBef>
                <a:spcPts val="800"/>
              </a:spcBef>
              <a:spcAft>
                <a:spcPts val="0"/>
              </a:spcAft>
              <a:buClr>
                <a:schemeClr val="dk1"/>
              </a:buClr>
              <a:buSzPct val="100000"/>
              <a:buNone/>
            </a:pPr>
            <a:r>
              <a:rPr lang="en-GB" sz="3400" noProof="0" dirty="0"/>
              <a:t>With today’s emissions levels, our remaining CO2 budget will be gone in less than 8.5 years</a:t>
            </a:r>
          </a:p>
          <a:p>
            <a:pPr marL="0" lvl="0" indent="0" algn="l" rtl="0">
              <a:lnSpc>
                <a:spcPct val="90000"/>
              </a:lnSpc>
              <a:spcBef>
                <a:spcPts val="800"/>
              </a:spcBef>
              <a:spcAft>
                <a:spcPts val="0"/>
              </a:spcAft>
              <a:buClr>
                <a:schemeClr val="dk1"/>
              </a:buClr>
              <a:buSzPct val="100000"/>
              <a:buNone/>
            </a:pPr>
            <a:r>
              <a:rPr lang="en-GB" sz="3400" noProof="0" dirty="0"/>
              <a:t>You say you “hear” us and that you understand the urgency. But no matter how sad and angry I am, I don’t want to believe that. Because if you fully understood the situation and still kept on failing to act, then you would be evil. And I refuse to believe that.</a:t>
            </a:r>
          </a:p>
          <a:p>
            <a:pPr marL="0" lvl="0" indent="0" algn="l" rtl="0">
              <a:lnSpc>
                <a:spcPct val="90000"/>
              </a:lnSpc>
              <a:spcBef>
                <a:spcPts val="800"/>
              </a:spcBef>
              <a:spcAft>
                <a:spcPts val="0"/>
              </a:spcAft>
              <a:buClr>
                <a:schemeClr val="dk1"/>
              </a:buClr>
              <a:buSzPct val="100000"/>
              <a:buNone/>
            </a:pPr>
            <a:r>
              <a:rPr lang="en-GB" sz="3400" noProof="0" dirty="0"/>
              <a:t>The popular idea of cutting our emissions in half in 10 years only gives us a 50% chance of staying below 1.5C degrees, and the risk of setting off irreversible chain reactions beyond human control.</a:t>
            </a:r>
          </a:p>
          <a:p>
            <a:pPr marL="0" lvl="0" indent="0" algn="l" rtl="0">
              <a:lnSpc>
                <a:spcPct val="90000"/>
              </a:lnSpc>
              <a:spcBef>
                <a:spcPts val="800"/>
              </a:spcBef>
              <a:spcAft>
                <a:spcPts val="0"/>
              </a:spcAft>
              <a:buClr>
                <a:schemeClr val="dk1"/>
              </a:buClr>
              <a:buSzPct val="100000"/>
              <a:buNone/>
            </a:pPr>
            <a:r>
              <a:rPr lang="en-GB" sz="3400" noProof="0" dirty="0"/>
              <a:t>Maybe 50% is acceptable to you. But those numbers don’t include tipping points, most feedback loops, additional warming hidden by toxic air pollution or the aspects of justice and equity. They also rely on my and my children’s generation sucking hundreds of billions of tonnes of your CO2 out of the air with technologies that barely exist. So a 50% risk is simply not acceptable to us – we who have to live with the consequences.</a:t>
            </a:r>
          </a:p>
          <a:p>
            <a:pPr marL="0" lvl="0" indent="0" algn="l" rtl="0">
              <a:lnSpc>
                <a:spcPct val="90000"/>
              </a:lnSpc>
              <a:spcBef>
                <a:spcPts val="800"/>
              </a:spcBef>
              <a:spcAft>
                <a:spcPts val="0"/>
              </a:spcAft>
              <a:buClr>
                <a:schemeClr val="dk1"/>
              </a:buClr>
              <a:buSzPct val="100000"/>
              <a:buNone/>
            </a:pPr>
            <a:r>
              <a:rPr lang="en-GB" sz="3400" noProof="0" dirty="0"/>
              <a:t>To have a 67% chance of staying below a 1.5C global temperature rise – the best odds given by the Intergovernmental Panel on Climate Change – the world had 420 gigatonnes of carbon dioxide left to emit back on 1 January 2018. Today that figure is already down to less than 350 gigatonnes. How dare you pretend that this can be solved with business-as-usual and some technical solutions. With today’s emissions levels, that remaining CO2 budget will be entirely gone in less than eight and a half years.</a:t>
            </a:r>
          </a:p>
          <a:p>
            <a:pPr marL="0" lvl="0" indent="0" algn="l" rtl="0">
              <a:lnSpc>
                <a:spcPct val="90000"/>
              </a:lnSpc>
              <a:spcBef>
                <a:spcPts val="800"/>
              </a:spcBef>
              <a:spcAft>
                <a:spcPts val="0"/>
              </a:spcAft>
              <a:buClr>
                <a:schemeClr val="dk1"/>
              </a:buClr>
              <a:buSzPct val="100000"/>
              <a:buNone/>
            </a:pPr>
            <a:r>
              <a:rPr lang="en-GB" sz="3400" noProof="0" dirty="0"/>
              <a:t>There will not be any solutions or plans presented in line with these figures today. Because these numbers are too uncomfortable. And you are still not mature enough to tell it like it is.</a:t>
            </a:r>
          </a:p>
          <a:p>
            <a:pPr marL="0" lvl="0" indent="0" algn="l" rtl="0">
              <a:lnSpc>
                <a:spcPct val="90000"/>
              </a:lnSpc>
              <a:spcBef>
                <a:spcPts val="800"/>
              </a:spcBef>
              <a:spcAft>
                <a:spcPts val="0"/>
              </a:spcAft>
              <a:buClr>
                <a:schemeClr val="dk1"/>
              </a:buClr>
              <a:buSzPct val="100000"/>
              <a:buNone/>
            </a:pPr>
            <a:r>
              <a:rPr lang="en-GB" sz="3400" noProof="0" dirty="0"/>
              <a:t>You are failing us. But the young people are starting to understand your betrayal. The eyes of all future generations are upon you. And if you choose to fail us I say we will never forgive you. We will not let you get away with this. Right here, right now is where we draw the line. The world is waking up. And change is coming, whether you like it or not.</a:t>
            </a:r>
          </a:p>
          <a:p>
            <a:pPr marL="0" lvl="0" indent="0" algn="l" rtl="0">
              <a:lnSpc>
                <a:spcPct val="90000"/>
              </a:lnSpc>
              <a:spcBef>
                <a:spcPts val="800"/>
              </a:spcBef>
              <a:spcAft>
                <a:spcPts val="0"/>
              </a:spcAft>
              <a:buClr>
                <a:schemeClr val="dk1"/>
              </a:buClr>
              <a:buSzPct val="100000"/>
              <a:buNone/>
            </a:pPr>
            <a:endParaRPr lang="en-GB" noProof="0" dirty="0"/>
          </a:p>
        </p:txBody>
      </p:sp>
      <p:sp>
        <p:nvSpPr>
          <p:cNvPr id="116" name="Google Shape;116;p4"/>
          <p:cNvSpPr txBox="1"/>
          <p:nvPr/>
        </p:nvSpPr>
        <p:spPr>
          <a:xfrm>
            <a:off x="10977900" y="2985589"/>
            <a:ext cx="1214100" cy="120060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dirty="0">
                <a:solidFill>
                  <a:srgbClr val="202124"/>
                </a:solidFill>
                <a:latin typeface="Arial"/>
                <a:ea typeface="Arial"/>
                <a:cs typeface="Arial"/>
                <a:sym typeface="Arial"/>
              </a:rPr>
              <a:t>Read</a:t>
            </a:r>
            <a:endParaRPr lang="en-GB"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dirty="0">
                <a:solidFill>
                  <a:srgbClr val="202124"/>
                </a:solidFill>
                <a:latin typeface="Arial"/>
                <a:ea typeface="Arial"/>
                <a:cs typeface="Arial"/>
                <a:sym typeface="Arial"/>
              </a:rPr>
              <a:t>Greta Thunberg speech </a:t>
            </a:r>
            <a:endParaRPr lang="en-GB" sz="1800" b="0" i="0" u="none" strike="noStrike" cap="none" noProof="0" dirty="0">
              <a:solidFill>
                <a:schemeClr val="dk1"/>
              </a:solidFill>
              <a:latin typeface="Calibri"/>
              <a:ea typeface="Calibri"/>
              <a:cs typeface="Calibri"/>
              <a:sym typeface="Calibri"/>
            </a:endParaRPr>
          </a:p>
        </p:txBody>
      </p:sp>
      <p:sp>
        <p:nvSpPr>
          <p:cNvPr id="3" name="Google Shape;89;p8">
            <a:extLst>
              <a:ext uri="{FF2B5EF4-FFF2-40B4-BE49-F238E27FC236}">
                <a16:creationId xmlns:a16="http://schemas.microsoft.com/office/drawing/2014/main" id="{7888767A-3728-7DBB-B12B-420756EA1078}"/>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
          <p:cNvSpPr txBox="1">
            <a:spLocks noGrp="1"/>
          </p:cNvSpPr>
          <p:nvPr>
            <p:ph type="subTitle" idx="1"/>
          </p:nvPr>
        </p:nvSpPr>
        <p:spPr>
          <a:xfrm>
            <a:off x="1404669" y="4296975"/>
            <a:ext cx="9144000" cy="1655700"/>
          </a:xfrm>
          <a:prstGeom prst="rect">
            <a:avLst/>
          </a:prstGeom>
          <a:solidFill>
            <a:srgbClr val="FFFF00"/>
          </a:solid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400"/>
              <a:buNone/>
            </a:pPr>
            <a:r>
              <a:rPr lang="en-GB" noProof="0" dirty="0"/>
              <a:t>                                                       </a:t>
            </a:r>
            <a:r>
              <a:rPr lang="en-GB" b="1" noProof="0" dirty="0"/>
              <a:t>Justice</a:t>
            </a:r>
            <a:r>
              <a:rPr lang="en-GB" noProof="0" dirty="0"/>
              <a:t> </a:t>
            </a:r>
          </a:p>
          <a:p>
            <a:pPr marL="0" lvl="0" indent="0" algn="ctr" rtl="0">
              <a:lnSpc>
                <a:spcPct val="90000"/>
              </a:lnSpc>
              <a:spcBef>
                <a:spcPts val="1000"/>
              </a:spcBef>
              <a:spcAft>
                <a:spcPts val="0"/>
              </a:spcAft>
              <a:buClr>
                <a:schemeClr val="dk1"/>
              </a:buClr>
              <a:buSzPts val="2400"/>
              <a:buNone/>
            </a:pPr>
            <a:r>
              <a:rPr lang="en-GB" noProof="0" dirty="0"/>
              <a:t>What does justice mean to you?</a:t>
            </a:r>
          </a:p>
          <a:p>
            <a:pPr marL="0" lvl="0" indent="0" algn="ctr" rtl="0">
              <a:lnSpc>
                <a:spcPct val="90000"/>
              </a:lnSpc>
              <a:spcBef>
                <a:spcPts val="1000"/>
              </a:spcBef>
              <a:spcAft>
                <a:spcPts val="0"/>
              </a:spcAft>
              <a:buClr>
                <a:schemeClr val="dk1"/>
              </a:buClr>
              <a:buSzPts val="2400"/>
              <a:buNone/>
            </a:pPr>
            <a:r>
              <a:rPr lang="en-GB" noProof="0" dirty="0"/>
              <a:t> Try write your own definition </a:t>
            </a:r>
          </a:p>
          <a:p>
            <a:pPr marL="0" lvl="0" indent="0" algn="ctr" rtl="0">
              <a:lnSpc>
                <a:spcPct val="90000"/>
              </a:lnSpc>
              <a:spcBef>
                <a:spcPts val="1000"/>
              </a:spcBef>
              <a:spcAft>
                <a:spcPts val="0"/>
              </a:spcAft>
              <a:buClr>
                <a:schemeClr val="dk1"/>
              </a:buClr>
              <a:buSzPts val="2400"/>
              <a:buNone/>
            </a:pPr>
            <a:r>
              <a:rPr lang="en-GB" noProof="0" dirty="0"/>
              <a:t>How could we link this to climate change?</a:t>
            </a:r>
          </a:p>
        </p:txBody>
      </p:sp>
      <p:pic>
        <p:nvPicPr>
          <p:cNvPr id="123" name="Google Shape;123;p1"/>
          <p:cNvPicPr preferRelativeResize="0"/>
          <p:nvPr/>
        </p:nvPicPr>
        <p:blipFill>
          <a:blip r:embed="rId3">
            <a:alphaModFix/>
          </a:blip>
          <a:stretch>
            <a:fillRect/>
          </a:stretch>
        </p:blipFill>
        <p:spPr>
          <a:xfrm>
            <a:off x="152400" y="1135325"/>
            <a:ext cx="11819575" cy="3161650"/>
          </a:xfrm>
          <a:prstGeom prst="rect">
            <a:avLst/>
          </a:prstGeom>
          <a:noFill/>
          <a:ln>
            <a:noFill/>
          </a:ln>
        </p:spPr>
      </p:pic>
      <p:sp>
        <p:nvSpPr>
          <p:cNvPr id="2" name="Google Shape;89;p8">
            <a:extLst>
              <a:ext uri="{FF2B5EF4-FFF2-40B4-BE49-F238E27FC236}">
                <a16:creationId xmlns:a16="http://schemas.microsoft.com/office/drawing/2014/main" id="{F0BEA8DB-EAF1-B154-0CE9-5E7FA830DEC8}"/>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a:spLocks noGrp="1"/>
          </p:cNvSpPr>
          <p:nvPr>
            <p:ph type="body" idx="1"/>
          </p:nvPr>
        </p:nvSpPr>
        <p:spPr>
          <a:xfrm>
            <a:off x="758650" y="1066380"/>
            <a:ext cx="10475407" cy="462747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GB" sz="2400" noProof="0" dirty="0"/>
              <a:t>A political idea that all people and communities have a right to safe, clean, and healthy environments. </a:t>
            </a:r>
          </a:p>
          <a:p>
            <a:pPr marL="0" lvl="0" indent="0" algn="l" rtl="0">
              <a:lnSpc>
                <a:spcPct val="90000"/>
              </a:lnSpc>
              <a:spcBef>
                <a:spcPts val="0"/>
              </a:spcBef>
              <a:spcAft>
                <a:spcPts val="0"/>
              </a:spcAft>
              <a:buSzPts val="1800"/>
              <a:buNone/>
            </a:pPr>
            <a:endParaRPr lang="en-GB" sz="2400" noProof="0" dirty="0"/>
          </a:p>
          <a:p>
            <a:pPr marL="0" lvl="0" indent="0" algn="l" rtl="0">
              <a:lnSpc>
                <a:spcPct val="90000"/>
              </a:lnSpc>
              <a:spcBef>
                <a:spcPts val="0"/>
              </a:spcBef>
              <a:spcAft>
                <a:spcPts val="0"/>
              </a:spcAft>
              <a:buSzPts val="1800"/>
              <a:buNone/>
            </a:pPr>
            <a:r>
              <a:rPr lang="en-GB" sz="2400" i="1" noProof="0" dirty="0">
                <a:highlight>
                  <a:srgbClr val="FFFFFF"/>
                </a:highlight>
              </a:rPr>
              <a:t>In the UK, climate justice relates to concerns about the inequitable outcomes for different people and places associated with vulnerability to climate impacts and the fairness of policy and practice responses to address climate change and its consequences.</a:t>
            </a:r>
            <a:endParaRPr lang="en-GB" sz="2400" i="1" noProof="0" dirty="0"/>
          </a:p>
          <a:p>
            <a:pPr marL="228600" lvl="0" indent="0" algn="l" rtl="0">
              <a:lnSpc>
                <a:spcPct val="90000"/>
              </a:lnSpc>
              <a:spcBef>
                <a:spcPts val="0"/>
              </a:spcBef>
              <a:spcAft>
                <a:spcPts val="0"/>
              </a:spcAft>
              <a:buSzPts val="1800"/>
              <a:buNone/>
            </a:pPr>
            <a:endParaRPr lang="en-GB" sz="2400" i="1" noProof="0" dirty="0"/>
          </a:p>
          <a:p>
            <a:pPr marL="0" lvl="0" indent="0" algn="l" rtl="0">
              <a:lnSpc>
                <a:spcPct val="90000"/>
              </a:lnSpc>
              <a:spcBef>
                <a:spcPts val="1000"/>
              </a:spcBef>
              <a:spcAft>
                <a:spcPts val="0"/>
              </a:spcAft>
              <a:buSzPts val="1800"/>
              <a:buNone/>
            </a:pPr>
            <a:r>
              <a:rPr lang="en-GB" sz="2400" i="1" noProof="0" dirty="0"/>
              <a:t>Or </a:t>
            </a:r>
            <a:r>
              <a:rPr lang="en-GB" sz="2400" i="1" noProof="0" dirty="0">
                <a:solidFill>
                  <a:srgbClr val="000000"/>
                </a:solidFill>
              </a:rPr>
              <a:t>ensuring that collectively and individually we have the ability to prepare for, respond to and recover from climate change impacts – and the policies to mitigate or adapt to them – by considering existing vulnerabilities, resources and capabilities.</a:t>
            </a:r>
          </a:p>
        </p:txBody>
      </p:sp>
      <p:sp>
        <p:nvSpPr>
          <p:cNvPr id="130" name="Google Shape;130;p2"/>
          <p:cNvSpPr txBox="1"/>
          <p:nvPr/>
        </p:nvSpPr>
        <p:spPr>
          <a:xfrm>
            <a:off x="3706330" y="377090"/>
            <a:ext cx="477934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4400" b="1"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Climate justice </a:t>
            </a:r>
            <a:endParaRPr lang="en-GB" sz="4400" b="0" i="0" u="none" strike="noStrike" cap="none" noProof="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89;p8">
            <a:extLst>
              <a:ext uri="{FF2B5EF4-FFF2-40B4-BE49-F238E27FC236}">
                <a16:creationId xmlns:a16="http://schemas.microsoft.com/office/drawing/2014/main" id="{4D17F006-7340-4E1A-C1FB-EC00623A275F}"/>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pic>
        <p:nvPicPr>
          <p:cNvPr id="4" name="Picture 3" descr="A black and white scale&#10;&#10;AI-generated content may be incorrect.">
            <a:extLst>
              <a:ext uri="{FF2B5EF4-FFF2-40B4-BE49-F238E27FC236}">
                <a16:creationId xmlns:a16="http://schemas.microsoft.com/office/drawing/2014/main" id="{EB6FCBF7-9417-4FBC-21D5-E7F30A82786B}"/>
              </a:ext>
            </a:extLst>
          </p:cNvPr>
          <p:cNvPicPr>
            <a:picLocks noChangeAspect="1"/>
          </p:cNvPicPr>
          <p:nvPr/>
        </p:nvPicPr>
        <p:blipFill>
          <a:blip r:embed="rId3"/>
          <a:srcRect l="30400" t="5498" r="34680" b="50000"/>
          <a:stretch>
            <a:fillRect/>
          </a:stretch>
        </p:blipFill>
        <p:spPr>
          <a:xfrm>
            <a:off x="4750127" y="5014936"/>
            <a:ext cx="2166969" cy="15533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title"/>
          </p:nvPr>
        </p:nvSpPr>
        <p:spPr>
          <a:xfrm>
            <a:off x="800" y="982925"/>
            <a:ext cx="12192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sz="3200" noProof="0" dirty="0"/>
              <a:t>Who is responsible for climate change?</a:t>
            </a:r>
          </a:p>
        </p:txBody>
      </p:sp>
      <p:sp>
        <p:nvSpPr>
          <p:cNvPr id="137" name="Google Shape;137;p3"/>
          <p:cNvSpPr txBox="1">
            <a:spLocks noGrp="1"/>
          </p:cNvSpPr>
          <p:nvPr>
            <p:ph type="body" idx="1"/>
          </p:nvPr>
        </p:nvSpPr>
        <p:spPr>
          <a:xfrm>
            <a:off x="2628550" y="2228800"/>
            <a:ext cx="6630900" cy="954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800"/>
              </a:spcBef>
              <a:spcAft>
                <a:spcPts val="0"/>
              </a:spcAft>
              <a:buClr>
                <a:srgbClr val="000000"/>
              </a:buClr>
              <a:buSzPts val="3613"/>
              <a:buNone/>
            </a:pPr>
            <a:r>
              <a:rPr lang="en-GB" sz="2800" b="0" i="0" u="none" strike="noStrike" noProof="0" dirty="0">
                <a:solidFill>
                  <a:srgbClr val="000000"/>
                </a:solidFill>
                <a:latin typeface="Calibri"/>
                <a:ea typeface="Calibri"/>
                <a:cs typeface="Calibri"/>
                <a:sym typeface="Calibri"/>
              </a:rPr>
              <a:t>Who is responsible? Justify your decision </a:t>
            </a:r>
            <a:br>
              <a:rPr lang="en-GB" noProof="0" dirty="0"/>
            </a:br>
            <a:endParaRPr lang="en-GB" noProof="0" dirty="0"/>
          </a:p>
        </p:txBody>
      </p:sp>
      <p:pic>
        <p:nvPicPr>
          <p:cNvPr id="139" name="Google Shape;139;p3"/>
          <p:cNvPicPr preferRelativeResize="0"/>
          <p:nvPr/>
        </p:nvPicPr>
        <p:blipFill>
          <a:blip r:embed="rId3">
            <a:alphaModFix/>
          </a:blip>
          <a:stretch>
            <a:fillRect/>
          </a:stretch>
        </p:blipFill>
        <p:spPr>
          <a:xfrm>
            <a:off x="1319725" y="2918406"/>
            <a:ext cx="8791220" cy="3370295"/>
          </a:xfrm>
          <a:prstGeom prst="rect">
            <a:avLst/>
          </a:prstGeom>
          <a:noFill/>
          <a:ln>
            <a:noFill/>
          </a:ln>
        </p:spPr>
      </p:pic>
      <p:sp>
        <p:nvSpPr>
          <p:cNvPr id="2" name="Google Shape;89;p8">
            <a:extLst>
              <a:ext uri="{FF2B5EF4-FFF2-40B4-BE49-F238E27FC236}">
                <a16:creationId xmlns:a16="http://schemas.microsoft.com/office/drawing/2014/main" id="{7704F151-4292-007A-6F95-5EFF516C9BBE}"/>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838200" y="1412488"/>
            <a:ext cx="2899200" cy="4363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sz="4000" noProof="0" dirty="0">
                <a:solidFill>
                  <a:srgbClr val="FFFFFF"/>
                </a:solidFill>
                <a:latin typeface="Arial"/>
                <a:ea typeface="Arial"/>
                <a:cs typeface="Arial"/>
                <a:sym typeface="Arial"/>
              </a:rPr>
              <a:t>Individuals</a:t>
            </a:r>
            <a:endParaRPr lang="en-GB" noProof="0" dirty="0"/>
          </a:p>
        </p:txBody>
      </p:sp>
      <p:sp>
        <p:nvSpPr>
          <p:cNvPr id="147" name="Google Shape;147;p27"/>
          <p:cNvSpPr txBox="1"/>
          <p:nvPr/>
        </p:nvSpPr>
        <p:spPr>
          <a:xfrm>
            <a:off x="609599" y="1908786"/>
            <a:ext cx="10658913" cy="4363800"/>
          </a:xfrm>
          <a:prstGeom prst="rect">
            <a:avLst/>
          </a:prstGeom>
          <a:noFill/>
          <a:ln>
            <a:noFill/>
          </a:ln>
        </p:spPr>
        <p:txBody>
          <a:bodyPr spcFirstLastPara="1" wrap="square" lIns="91425" tIns="45700" rIns="91425" bIns="45700" anchor="t" anchorCtr="0">
            <a:normAutofit/>
          </a:bodyPr>
          <a:lstStyle/>
          <a:p>
            <a:pPr marL="457200" marR="0" lvl="0" indent="0" algn="l" rtl="0">
              <a:lnSpc>
                <a:spcPct val="90000"/>
              </a:lnSpc>
              <a:spcBef>
                <a:spcPts val="0"/>
              </a:spcBef>
              <a:spcAft>
                <a:spcPts val="0"/>
              </a:spcAft>
              <a:buNone/>
            </a:pPr>
            <a:r>
              <a:rPr lang="en-GB" sz="2400" b="0" i="0" u="none" strike="noStrike" cap="none" noProof="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The Premier League football club responsible for the highest carbon emissions is Chelsea FC. They are responsible for 6,621 tonnes of CO2</a:t>
            </a:r>
          </a:p>
        </p:txBody>
      </p:sp>
      <p:sp>
        <p:nvSpPr>
          <p:cNvPr id="148" name="Google Shape;148;p27" descr="Chelsea F.C. - Wikipedia"/>
          <p:cNvSpPr/>
          <p:nvPr/>
        </p:nvSpPr>
        <p:spPr>
          <a:xfrm>
            <a:off x="3432600" y="293914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en-GB" sz="1400" b="0" i="0" u="none" strike="noStrike" cap="none" noProof="0" dirty="0">
              <a:solidFill>
                <a:srgbClr val="000000"/>
              </a:solidFill>
              <a:latin typeface="Arial"/>
              <a:ea typeface="Arial"/>
              <a:cs typeface="Arial"/>
              <a:sym typeface="Arial"/>
            </a:endParaRPr>
          </a:p>
        </p:txBody>
      </p:sp>
      <p:sp>
        <p:nvSpPr>
          <p:cNvPr id="2" name="Google Shape;89;p8">
            <a:extLst>
              <a:ext uri="{FF2B5EF4-FFF2-40B4-BE49-F238E27FC236}">
                <a16:creationId xmlns:a16="http://schemas.microsoft.com/office/drawing/2014/main" id="{2202B3A7-11B8-CB1E-7D31-C485746D0526}"/>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sp>
        <p:nvSpPr>
          <p:cNvPr id="3" name="Google Shape;156;p28">
            <a:extLst>
              <a:ext uri="{FF2B5EF4-FFF2-40B4-BE49-F238E27FC236}">
                <a16:creationId xmlns:a16="http://schemas.microsoft.com/office/drawing/2014/main" id="{2FB8F94F-FBCC-66C7-FB0E-AD01DC5C4E49}"/>
              </a:ext>
            </a:extLst>
          </p:cNvPr>
          <p:cNvSpPr txBox="1">
            <a:spLocks/>
          </p:cNvSpPr>
          <p:nvPr/>
        </p:nvSpPr>
        <p:spPr>
          <a:xfrm>
            <a:off x="1026049" y="562055"/>
            <a:ext cx="3739341" cy="133083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dirty="0"/>
              <a:t>Did you know?</a:t>
            </a:r>
          </a:p>
        </p:txBody>
      </p:sp>
      <p:pic>
        <p:nvPicPr>
          <p:cNvPr id="5" name="Picture 4" descr="A close-up of a blue shirt&#10;&#10;AI-generated content may be incorrect.">
            <a:extLst>
              <a:ext uri="{FF2B5EF4-FFF2-40B4-BE49-F238E27FC236}">
                <a16:creationId xmlns:a16="http://schemas.microsoft.com/office/drawing/2014/main" id="{E5AA88C2-F6B5-F69A-1820-EFE311797E8B}"/>
              </a:ext>
            </a:extLst>
          </p:cNvPr>
          <p:cNvPicPr>
            <a:picLocks noChangeAspect="1"/>
          </p:cNvPicPr>
          <p:nvPr/>
        </p:nvPicPr>
        <p:blipFill>
          <a:blip r:embed="rId3"/>
          <a:srcRect l="27732" t="28220" r="30899" b="11088"/>
          <a:stretch>
            <a:fillRect/>
          </a:stretch>
        </p:blipFill>
        <p:spPr>
          <a:xfrm>
            <a:off x="3849043" y="2791046"/>
            <a:ext cx="3147180" cy="3078127"/>
          </a:xfrm>
          <a:prstGeom prst="rect">
            <a:avLst/>
          </a:prstGeom>
        </p:spPr>
      </p:pic>
      <p:sp>
        <p:nvSpPr>
          <p:cNvPr id="6" name="TextBox 5">
            <a:extLst>
              <a:ext uri="{FF2B5EF4-FFF2-40B4-BE49-F238E27FC236}">
                <a16:creationId xmlns:a16="http://schemas.microsoft.com/office/drawing/2014/main" id="{EAAC2FF7-9E9B-14CF-8AB9-9E8EFA8B8C88}"/>
              </a:ext>
            </a:extLst>
          </p:cNvPr>
          <p:cNvSpPr txBox="1"/>
          <p:nvPr/>
        </p:nvSpPr>
        <p:spPr>
          <a:xfrm>
            <a:off x="3737400" y="5980701"/>
            <a:ext cx="2660211" cy="307777"/>
          </a:xfrm>
          <a:prstGeom prst="rect">
            <a:avLst/>
          </a:prstGeom>
          <a:noFill/>
        </p:spPr>
        <p:txBody>
          <a:bodyPr wrap="square" rtlCol="0">
            <a:spAutoFit/>
          </a:bodyPr>
          <a:lstStyle/>
          <a:p>
            <a:r>
              <a:rPr lang="en-GB" dirty="0"/>
              <a:t> Simon Reza/</a:t>
            </a:r>
            <a:r>
              <a:rPr lang="en-GB" dirty="0" err="1"/>
              <a:t>Pexels</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838200" y="609600"/>
            <a:ext cx="3739341" cy="13308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noProof="0" dirty="0"/>
              <a:t>Companies…</a:t>
            </a:r>
          </a:p>
        </p:txBody>
      </p:sp>
      <p:sp>
        <p:nvSpPr>
          <p:cNvPr id="157" name="Google Shape;157;p28"/>
          <p:cNvSpPr txBox="1">
            <a:spLocks noGrp="1"/>
          </p:cNvSpPr>
          <p:nvPr>
            <p:ph type="body" idx="1"/>
          </p:nvPr>
        </p:nvSpPr>
        <p:spPr>
          <a:xfrm>
            <a:off x="862366" y="2194102"/>
            <a:ext cx="10503973" cy="390858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800"/>
              </a:spcBef>
              <a:spcAft>
                <a:spcPts val="0"/>
              </a:spcAft>
              <a:buClr>
                <a:schemeClr val="dk1"/>
              </a:buClr>
              <a:buSzPts val="2800"/>
              <a:buFont typeface="Arial"/>
              <a:buNone/>
            </a:pPr>
            <a:r>
              <a:rPr lang="en-GB" sz="2400" noProof="0" dirty="0"/>
              <a:t>Just 57 companies are linked to 80% of greenhouse gas emissions since 2016</a:t>
            </a:r>
          </a:p>
        </p:txBody>
      </p:sp>
      <p:sp>
        <p:nvSpPr>
          <p:cNvPr id="2" name="Google Shape;89;p8">
            <a:extLst>
              <a:ext uri="{FF2B5EF4-FFF2-40B4-BE49-F238E27FC236}">
                <a16:creationId xmlns:a16="http://schemas.microsoft.com/office/drawing/2014/main" id="{0D88C082-C95F-DE88-1F56-D37ADB76394C}"/>
              </a:ext>
            </a:extLst>
          </p:cNvPr>
          <p:cNvSpPr/>
          <p:nvPr/>
        </p:nvSpPr>
        <p:spPr>
          <a:xfrm>
            <a:off x="805" y="3343"/>
            <a:ext cx="12267395" cy="453857"/>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200" b="1" i="0" u="none" strike="noStrike" cap="none" noProof="0" dirty="0">
                <a:solidFill>
                  <a:srgbClr val="000000"/>
                </a:solidFill>
                <a:latin typeface="Calibri"/>
                <a:ea typeface="Calibri"/>
                <a:cs typeface="Calibri"/>
                <a:sym typeface="Calibri"/>
              </a:rPr>
              <a:t> </a:t>
            </a:r>
            <a:r>
              <a:rPr lang="en-GB" sz="2200" b="0" i="0" u="none" strike="noStrike" cap="none" noProof="0" dirty="0">
                <a:solidFill>
                  <a:srgbClr val="000000"/>
                </a:solidFill>
                <a:latin typeface="Calibri"/>
                <a:ea typeface="Calibri"/>
                <a:cs typeface="Calibri"/>
                <a:sym typeface="Calibri"/>
              </a:rPr>
              <a:t>Climate justice, who is responsible </a:t>
            </a:r>
            <a:endParaRPr lang="en-GB" sz="2200" b="0" i="0" u="none" strike="noStrike" cap="none" noProof="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1" i="0" u="none" strike="noStrike" cap="none" noProof="0" dirty="0">
              <a:solidFill>
                <a:srgbClr val="000000"/>
              </a:solidFill>
              <a:latin typeface="Calibri"/>
              <a:ea typeface="Calibri"/>
              <a:cs typeface="Calibri"/>
              <a:sym typeface="Calibri"/>
            </a:endParaRPr>
          </a:p>
        </p:txBody>
      </p:sp>
      <p:pic>
        <p:nvPicPr>
          <p:cNvPr id="4" name="Picture 3" descr="A gas station with signs&#10;&#10;AI-generated content may be incorrect.">
            <a:extLst>
              <a:ext uri="{FF2B5EF4-FFF2-40B4-BE49-F238E27FC236}">
                <a16:creationId xmlns:a16="http://schemas.microsoft.com/office/drawing/2014/main" id="{EA581CDA-65FC-FAF6-7160-C37421C166A8}"/>
              </a:ext>
            </a:extLst>
          </p:cNvPr>
          <p:cNvPicPr>
            <a:picLocks noChangeAspect="1"/>
          </p:cNvPicPr>
          <p:nvPr/>
        </p:nvPicPr>
        <p:blipFill>
          <a:blip r:embed="rId3"/>
          <a:stretch>
            <a:fillRect/>
          </a:stretch>
        </p:blipFill>
        <p:spPr>
          <a:xfrm>
            <a:off x="3039721" y="2805074"/>
            <a:ext cx="4916083" cy="3567226"/>
          </a:xfrm>
          <a:prstGeom prst="rect">
            <a:avLst/>
          </a:prstGeom>
        </p:spPr>
      </p:pic>
      <p:sp>
        <p:nvSpPr>
          <p:cNvPr id="5" name="TextBox 4">
            <a:extLst>
              <a:ext uri="{FF2B5EF4-FFF2-40B4-BE49-F238E27FC236}">
                <a16:creationId xmlns:a16="http://schemas.microsoft.com/office/drawing/2014/main" id="{9702004B-DC5D-C12A-A431-DC2F64EF7B3B}"/>
              </a:ext>
            </a:extLst>
          </p:cNvPr>
          <p:cNvSpPr txBox="1"/>
          <p:nvPr/>
        </p:nvSpPr>
        <p:spPr>
          <a:xfrm>
            <a:off x="4338084" y="6405883"/>
            <a:ext cx="2658139" cy="307777"/>
          </a:xfrm>
          <a:prstGeom prst="rect">
            <a:avLst/>
          </a:prstGeom>
          <a:noFill/>
        </p:spPr>
        <p:txBody>
          <a:bodyPr wrap="square" rtlCol="0">
            <a:spAutoFit/>
          </a:bodyPr>
          <a:lstStyle/>
          <a:p>
            <a:r>
              <a:rPr lang="en-GB" dirty="0"/>
              <a:t>Red Dot/</a:t>
            </a:r>
            <a:r>
              <a:rPr lang="en-GB" dirty="0" err="1"/>
              <a:t>Unsplash</a:t>
            </a: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2760</Words>
  <Application>Microsoft Office PowerPoint</Application>
  <PresentationFormat>Widescreen</PresentationFormat>
  <Paragraphs>186</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Arial Narrow</vt:lpstr>
      <vt:lpstr>Office Theme</vt:lpstr>
      <vt:lpstr>Recap Task</vt:lpstr>
      <vt:lpstr>Recap Task</vt:lpstr>
      <vt:lpstr>Is Greta correct?</vt:lpstr>
      <vt:lpstr>Who is responsible </vt:lpstr>
      <vt:lpstr>PowerPoint Presentation</vt:lpstr>
      <vt:lpstr>PowerPoint Presentation</vt:lpstr>
      <vt:lpstr>Who is responsible for climate change?</vt:lpstr>
      <vt:lpstr>Individuals</vt:lpstr>
      <vt:lpstr>Companies…</vt:lpstr>
      <vt:lpstr>Countries</vt:lpstr>
      <vt:lpstr>Discuss</vt:lpstr>
      <vt:lpstr>   Consumers?</vt:lpstr>
      <vt:lpstr>PowerPoint Presentation</vt:lpstr>
      <vt:lpstr>PowerPoint Presentation</vt:lpstr>
      <vt:lpstr>Article by Chris Waugh</vt:lpstr>
      <vt:lpstr>Resources: Additional resource if needed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gerard reilly</dc:creator>
  <cp:lastModifiedBy>Claire Brown</cp:lastModifiedBy>
  <cp:revision>13</cp:revision>
  <dcterms:created xsi:type="dcterms:W3CDTF">2023-12-02T09:35:34Z</dcterms:created>
  <dcterms:modified xsi:type="dcterms:W3CDTF">2025-07-30T16:34:50Z</dcterms:modified>
</cp:coreProperties>
</file>