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7E"/>
    <a:srgbClr val="C2D5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76710" autoAdjust="0"/>
  </p:normalViewPr>
  <p:slideViewPr>
    <p:cSldViewPr snapToGrid="0">
      <p:cViewPr varScale="1">
        <p:scale>
          <a:sx n="52" d="100"/>
          <a:sy n="52" d="100"/>
        </p:scale>
        <p:origin x="11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267B2-11A2-4A5D-975E-22CC90F6FEB2}" type="datetimeFigureOut">
              <a:rPr lang="en-GB" smtClean="0"/>
              <a:t>08/08/2018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2F5BB-3BBA-49D3-B84B-B222E55058BE}" type="slidenum">
              <a:rPr lang="en-GB" smtClean="0"/>
              <a:t>‹#›</a:t>
            </a:fld>
            <a:endParaRPr lang="en-GB"/>
          </a:p>
        </p:txBody>
      </p:sp>
    </p:spTree>
    <p:extLst>
      <p:ext uri="{BB962C8B-B14F-4D97-AF65-F5344CB8AC3E}">
        <p14:creationId xmlns:p14="http://schemas.microsoft.com/office/powerpoint/2010/main" val="321191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ps-coordinates.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orldpopulationreview.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mn-lt"/>
                <a:ea typeface="Calibri"/>
                <a:cs typeface="Calibri"/>
                <a:sym typeface="Calibri"/>
              </a:rPr>
              <a:t>All pictures on the PowerPoint from </a:t>
            </a:r>
            <a:r>
              <a:rPr lang="en-GB" sz="1200" b="0" i="0" u="sng" strike="noStrike" cap="none" dirty="0">
                <a:solidFill>
                  <a:schemeClr val="hlink"/>
                </a:solidFill>
                <a:latin typeface="+mn-lt"/>
                <a:ea typeface="Calibri"/>
                <a:cs typeface="Calibri"/>
                <a:sym typeface="Calibri"/>
                <a:hlinkClick r:id="rId3"/>
              </a:rPr>
              <a:t>https://pixabay.com/</a:t>
            </a:r>
            <a:endParaRPr lang="en-GB" sz="1200" b="0" i="0" u="none" strike="noStrike" cap="none" dirty="0">
              <a:solidFill>
                <a:schemeClr val="dk1"/>
              </a:solidFill>
              <a:latin typeface="+mn-lt"/>
              <a:ea typeface="Calibri"/>
              <a:cs typeface="Calibri"/>
              <a:sym typeface="Calibri"/>
            </a:endParaRPr>
          </a:p>
          <a:p>
            <a:endParaRPr lang="en-GB" dirty="0"/>
          </a:p>
        </p:txBody>
      </p:sp>
      <p:sp>
        <p:nvSpPr>
          <p:cNvPr id="4" name="Slide Number Placeholder 3"/>
          <p:cNvSpPr>
            <a:spLocks noGrp="1"/>
          </p:cNvSpPr>
          <p:nvPr>
            <p:ph type="sldNum" sz="quarter" idx="10"/>
          </p:nvPr>
        </p:nvSpPr>
        <p:spPr/>
        <p:txBody>
          <a:bodyPr/>
          <a:lstStyle/>
          <a:p>
            <a:fld id="{C602F5BB-3BBA-49D3-B84B-B222E55058BE}" type="slidenum">
              <a:rPr lang="en-GB" smtClean="0"/>
              <a:t>1</a:t>
            </a:fld>
            <a:endParaRPr lang="en-GB"/>
          </a:p>
        </p:txBody>
      </p:sp>
    </p:spTree>
    <p:extLst>
      <p:ext uri="{BB962C8B-B14F-4D97-AF65-F5344CB8AC3E}">
        <p14:creationId xmlns:p14="http://schemas.microsoft.com/office/powerpoint/2010/main" val="205721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1200" b="0" i="0" u="sng" strike="noStrike" cap="none" dirty="0">
                <a:solidFill>
                  <a:schemeClr val="dk1"/>
                </a:solidFill>
                <a:latin typeface="+mn-lt"/>
                <a:ea typeface="Calibri"/>
                <a:cs typeface="Calibri"/>
                <a:sym typeface="Calibri"/>
              </a:rPr>
              <a:t>Slide </a:t>
            </a:r>
            <a:r>
              <a:rPr lang="en-GB" u="sng" dirty="0"/>
              <a:t>10</a:t>
            </a:r>
            <a:r>
              <a:rPr lang="en-GB" sz="1200" b="0" i="0" u="sng" strike="noStrike" cap="none" dirty="0">
                <a:solidFill>
                  <a:schemeClr val="dk1"/>
                </a:solidFill>
                <a:latin typeface="+mn-lt"/>
                <a:ea typeface="Calibri"/>
                <a:cs typeface="Calibri"/>
                <a:sym typeface="Calibri"/>
              </a:rPr>
              <a:t>: </a:t>
            </a:r>
            <a:r>
              <a:rPr lang="en-GB" u="sng" dirty="0"/>
              <a:t>Map of Oman</a:t>
            </a:r>
            <a:r>
              <a:rPr lang="en-GB" sz="1200" b="0" i="0" u="none" strike="noStrike" cap="none" dirty="0">
                <a:solidFill>
                  <a:schemeClr val="dk1"/>
                </a:solidFill>
                <a:latin typeface="+mn-lt"/>
                <a:ea typeface="Calibri"/>
                <a:cs typeface="Calibri"/>
                <a:sym typeface="Calibri"/>
              </a:rPr>
              <a:t> </a:t>
            </a:r>
          </a:p>
          <a:p>
            <a:pPr marL="0" marR="0" lvl="0" indent="0" algn="l" rtl="0">
              <a:spcBef>
                <a:spcPts val="0"/>
              </a:spcBef>
              <a:spcAft>
                <a:spcPts val="0"/>
              </a:spcAft>
              <a:buNone/>
            </a:pPr>
            <a:r>
              <a:rPr lang="en-GB" sz="1200" b="0" i="0" u="none" strike="noStrike" cap="none" dirty="0">
                <a:solidFill>
                  <a:schemeClr val="dk1"/>
                </a:solidFill>
                <a:latin typeface="+mn-lt"/>
                <a:ea typeface="Calibri"/>
                <a:cs typeface="Calibri"/>
                <a:sym typeface="Calibri"/>
              </a:rPr>
              <a:t>Students will complete a </a:t>
            </a:r>
            <a:r>
              <a:rPr lang="en-GB" dirty="0"/>
              <a:t>mapping a</a:t>
            </a:r>
            <a:r>
              <a:rPr lang="en-GB" sz="1200" b="0" i="0" u="none" strike="noStrike" cap="none" dirty="0">
                <a:solidFill>
                  <a:schemeClr val="dk1"/>
                </a:solidFill>
                <a:latin typeface="+mn-lt"/>
                <a:ea typeface="Calibri"/>
                <a:cs typeface="Calibri"/>
                <a:sym typeface="Calibri"/>
              </a:rPr>
              <a:t>ctivity.</a:t>
            </a:r>
            <a:r>
              <a:rPr lang="en-GB" dirty="0"/>
              <a:t> Use the outline map, Map of Oman resource, atlases and Google Earth to help to complete a map.</a:t>
            </a:r>
            <a:endParaRPr lang="en-GB"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endParaRPr lang="en-GB"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C602F5BB-3BBA-49D3-B84B-B222E55058BE}" type="slidenum">
              <a:rPr lang="en-GB" smtClean="0"/>
              <a:t>10</a:t>
            </a:fld>
            <a:endParaRPr lang="en-GB"/>
          </a:p>
        </p:txBody>
      </p:sp>
    </p:spTree>
    <p:extLst>
      <p:ext uri="{BB962C8B-B14F-4D97-AF65-F5344CB8AC3E}">
        <p14:creationId xmlns:p14="http://schemas.microsoft.com/office/powerpoint/2010/main" val="424098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1200" b="0" i="0" u="sng" strike="noStrike" cap="none" dirty="0">
                <a:solidFill>
                  <a:schemeClr val="dk1"/>
                </a:solidFill>
                <a:latin typeface="+mn-lt"/>
                <a:ea typeface="Calibri"/>
                <a:cs typeface="Calibri"/>
                <a:sym typeface="Calibri"/>
              </a:rPr>
              <a:t>Slide </a:t>
            </a:r>
            <a:r>
              <a:rPr lang="en-GB" u="sng" dirty="0"/>
              <a:t>11</a:t>
            </a:r>
            <a:endParaRPr lang="en-GB"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GB" dirty="0"/>
              <a:t>What do you notice about Oman and UK?  How do they compare?  What is similar?  Why?  What is different?  Why? </a:t>
            </a:r>
            <a:endParaRPr lang="en-GB"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endParaRPr lang="en-GB"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C602F5BB-3BBA-49D3-B84B-B222E55058BE}" type="slidenum">
              <a:rPr lang="en-GB" smtClean="0"/>
              <a:t>11</a:t>
            </a:fld>
            <a:endParaRPr lang="en-GB"/>
          </a:p>
        </p:txBody>
      </p:sp>
    </p:spTree>
    <p:extLst>
      <p:ext uri="{BB962C8B-B14F-4D97-AF65-F5344CB8AC3E}">
        <p14:creationId xmlns:p14="http://schemas.microsoft.com/office/powerpoint/2010/main" val="255201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1200" b="0" i="0" u="sng" strike="noStrike" cap="none" dirty="0">
                <a:solidFill>
                  <a:schemeClr val="dk1"/>
                </a:solidFill>
                <a:latin typeface="+mn-lt"/>
                <a:ea typeface="Calibri"/>
                <a:cs typeface="Calibri"/>
                <a:sym typeface="Calibri"/>
              </a:rPr>
              <a:t>Slide 2: Relative Location.</a:t>
            </a:r>
            <a:endParaRPr lang="en-GB"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GB" sz="1200" b="0" i="0" u="none" strike="noStrike" cap="none" dirty="0">
                <a:solidFill>
                  <a:schemeClr val="dk1"/>
                </a:solidFill>
                <a:latin typeface="+mn-lt"/>
                <a:ea typeface="Calibri"/>
                <a:cs typeface="Calibri"/>
                <a:sym typeface="Calibri"/>
              </a:rPr>
              <a:t>Activity 1:  Resources: Blank map of Middle East.</a:t>
            </a:r>
          </a:p>
          <a:p>
            <a:pPr marL="0" marR="0" lvl="0" indent="0" algn="l" rtl="0">
              <a:spcBef>
                <a:spcPts val="0"/>
              </a:spcBef>
              <a:spcAft>
                <a:spcPts val="0"/>
              </a:spcAft>
              <a:buNone/>
            </a:pPr>
            <a:r>
              <a:rPr lang="en-GB" sz="1200" b="0" i="0" u="none" strike="noStrike" cap="none" dirty="0">
                <a:solidFill>
                  <a:schemeClr val="dk1"/>
                </a:solidFill>
                <a:latin typeface="+mn-lt"/>
                <a:ea typeface="Calibri"/>
                <a:cs typeface="Calibri"/>
                <a:sym typeface="Calibri"/>
              </a:rPr>
              <a:t>Students use the blank map of the Middle East to fill in the surrounding countries to Oman. They then write some sentences on the map to describe the relative location of Oman e.g. To the east of Saudi Arabia and the UAE, to the north-east of Yemen to the west of the Arabian Sea and to the South of Iran and the Gulf of Oman.</a:t>
            </a:r>
          </a:p>
          <a:p>
            <a:endParaRPr lang="en-GB" dirty="0"/>
          </a:p>
        </p:txBody>
      </p:sp>
      <p:sp>
        <p:nvSpPr>
          <p:cNvPr id="4" name="Slide Number Placeholder 3"/>
          <p:cNvSpPr>
            <a:spLocks noGrp="1"/>
          </p:cNvSpPr>
          <p:nvPr>
            <p:ph type="sldNum" sz="quarter" idx="10"/>
          </p:nvPr>
        </p:nvSpPr>
        <p:spPr/>
        <p:txBody>
          <a:bodyPr/>
          <a:lstStyle/>
          <a:p>
            <a:fld id="{C602F5BB-3BBA-49D3-B84B-B222E55058BE}" type="slidenum">
              <a:rPr lang="en-GB" smtClean="0"/>
              <a:t>2</a:t>
            </a:fld>
            <a:endParaRPr lang="en-GB"/>
          </a:p>
        </p:txBody>
      </p:sp>
    </p:spTree>
    <p:extLst>
      <p:ext uri="{BB962C8B-B14F-4D97-AF65-F5344CB8AC3E}">
        <p14:creationId xmlns:p14="http://schemas.microsoft.com/office/powerpoint/2010/main" val="1119493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1200" b="0" i="0" u="sng" strike="noStrike" cap="none" dirty="0">
                <a:solidFill>
                  <a:schemeClr val="dk1"/>
                </a:solidFill>
                <a:latin typeface="+mn-lt"/>
                <a:ea typeface="Calibri"/>
                <a:cs typeface="Calibri"/>
                <a:sym typeface="Calibri"/>
              </a:rPr>
              <a:t>Slide 3: Absolute Location</a:t>
            </a:r>
            <a:r>
              <a:rPr lang="en-GB" sz="1200" b="0" i="0" u="none" strike="noStrike" cap="none" dirty="0">
                <a:solidFill>
                  <a:schemeClr val="dk1"/>
                </a:solidFill>
                <a:latin typeface="+mn-lt"/>
                <a:ea typeface="Calibri"/>
                <a:cs typeface="Calibri"/>
                <a:sym typeface="Calibri"/>
              </a:rPr>
              <a:t>. </a:t>
            </a:r>
          </a:p>
          <a:p>
            <a:pPr marL="0" marR="0" lvl="0" indent="0" algn="l" rtl="0">
              <a:spcBef>
                <a:spcPts val="0"/>
              </a:spcBef>
              <a:spcAft>
                <a:spcPts val="0"/>
              </a:spcAft>
              <a:buNone/>
            </a:pPr>
            <a:r>
              <a:rPr lang="en-GB" sz="1200" b="0" i="0" u="none" strike="noStrike" cap="none" dirty="0">
                <a:solidFill>
                  <a:schemeClr val="dk1"/>
                </a:solidFill>
                <a:latin typeface="+mn-lt"/>
                <a:ea typeface="Calibri"/>
                <a:cs typeface="Calibri"/>
                <a:sym typeface="Calibri"/>
              </a:rPr>
              <a:t>Activity 2: Use </a:t>
            </a:r>
            <a:r>
              <a:rPr lang="en-GB" sz="1200" b="0" i="0" u="sng" strike="noStrike" cap="none" dirty="0">
                <a:solidFill>
                  <a:schemeClr val="hlink"/>
                </a:solidFill>
                <a:latin typeface="+mn-lt"/>
                <a:ea typeface="Calibri"/>
                <a:cs typeface="Calibri"/>
                <a:sym typeface="Calibri"/>
                <a:hlinkClick r:id="rId3"/>
              </a:rPr>
              <a:t>https://www.gps-coordinates.org/</a:t>
            </a:r>
            <a:r>
              <a:rPr lang="en-GB" sz="1200" b="0" i="0" u="none" strike="noStrike" cap="none" dirty="0">
                <a:solidFill>
                  <a:schemeClr val="dk1"/>
                </a:solidFill>
                <a:latin typeface="+mn-lt"/>
                <a:ea typeface="Calibri"/>
                <a:cs typeface="Calibri"/>
                <a:sym typeface="Calibri"/>
              </a:rPr>
              <a:t>  to locate the city nearest your school.</a:t>
            </a:r>
          </a:p>
          <a:p>
            <a:endParaRPr lang="en-GB" dirty="0"/>
          </a:p>
        </p:txBody>
      </p:sp>
      <p:sp>
        <p:nvSpPr>
          <p:cNvPr id="4" name="Slide Number Placeholder 3"/>
          <p:cNvSpPr>
            <a:spLocks noGrp="1"/>
          </p:cNvSpPr>
          <p:nvPr>
            <p:ph type="sldNum" sz="quarter" idx="10"/>
          </p:nvPr>
        </p:nvSpPr>
        <p:spPr/>
        <p:txBody>
          <a:bodyPr/>
          <a:lstStyle/>
          <a:p>
            <a:fld id="{C602F5BB-3BBA-49D3-B84B-B222E55058BE}" type="slidenum">
              <a:rPr lang="en-GB" smtClean="0"/>
              <a:t>3</a:t>
            </a:fld>
            <a:endParaRPr lang="en-GB"/>
          </a:p>
        </p:txBody>
      </p:sp>
    </p:spTree>
    <p:extLst>
      <p:ext uri="{BB962C8B-B14F-4D97-AF65-F5344CB8AC3E}">
        <p14:creationId xmlns:p14="http://schemas.microsoft.com/office/powerpoint/2010/main" val="120180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1200" b="0" i="0" u="sng" strike="noStrike" cap="none" dirty="0">
                <a:solidFill>
                  <a:schemeClr val="dk1"/>
                </a:solidFill>
                <a:latin typeface="+mn-lt"/>
                <a:ea typeface="Calibri"/>
                <a:cs typeface="Calibri"/>
                <a:sym typeface="Calibri"/>
              </a:rPr>
              <a:t>Slide 4: Physical Features of Oman: Deserts and Wadis. </a:t>
            </a:r>
            <a:endParaRPr lang="en-GB"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GB" sz="1200" b="0" i="0" u="none" strike="noStrike" cap="none" dirty="0">
                <a:solidFill>
                  <a:schemeClr val="dk1"/>
                </a:solidFill>
                <a:latin typeface="+mn-lt"/>
                <a:ea typeface="Calibri"/>
                <a:cs typeface="Calibri"/>
                <a:sym typeface="Calibri"/>
              </a:rPr>
              <a:t>Activity 3: Students name some physical features of the UK these can include as well as others: Mountains, hills, white cliffs, rivers, streams, moors etc.</a:t>
            </a:r>
          </a:p>
          <a:p>
            <a:endParaRPr lang="en-GB" dirty="0"/>
          </a:p>
        </p:txBody>
      </p:sp>
      <p:sp>
        <p:nvSpPr>
          <p:cNvPr id="4" name="Slide Number Placeholder 3"/>
          <p:cNvSpPr>
            <a:spLocks noGrp="1"/>
          </p:cNvSpPr>
          <p:nvPr>
            <p:ph type="sldNum" sz="quarter" idx="10"/>
          </p:nvPr>
        </p:nvSpPr>
        <p:spPr/>
        <p:txBody>
          <a:bodyPr/>
          <a:lstStyle/>
          <a:p>
            <a:fld id="{C602F5BB-3BBA-49D3-B84B-B222E55058BE}" type="slidenum">
              <a:rPr lang="en-GB" smtClean="0"/>
              <a:t>4</a:t>
            </a:fld>
            <a:endParaRPr lang="en-GB"/>
          </a:p>
        </p:txBody>
      </p:sp>
    </p:spTree>
    <p:extLst>
      <p:ext uri="{BB962C8B-B14F-4D97-AF65-F5344CB8AC3E}">
        <p14:creationId xmlns:p14="http://schemas.microsoft.com/office/powerpoint/2010/main" val="255386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02F5BB-3BBA-49D3-B84B-B222E55058BE}" type="slidenum">
              <a:rPr lang="en-GB" smtClean="0"/>
              <a:t>5</a:t>
            </a:fld>
            <a:endParaRPr lang="en-GB"/>
          </a:p>
        </p:txBody>
      </p:sp>
    </p:spTree>
    <p:extLst>
      <p:ext uri="{BB962C8B-B14F-4D97-AF65-F5344CB8AC3E}">
        <p14:creationId xmlns:p14="http://schemas.microsoft.com/office/powerpoint/2010/main" val="184316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1200" b="0" i="0" u="sng" strike="noStrike" cap="none" dirty="0">
                <a:solidFill>
                  <a:schemeClr val="dk1"/>
                </a:solidFill>
                <a:latin typeface="+mn-lt"/>
                <a:ea typeface="Calibri"/>
                <a:cs typeface="Calibri"/>
                <a:sym typeface="Calibri"/>
              </a:rPr>
              <a:t>Slide 6: Physical Features of Oman: Mountains.</a:t>
            </a:r>
            <a:endParaRPr lang="en-GB"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GB" sz="1200" b="0" i="0" u="none" strike="noStrike" cap="none" dirty="0">
                <a:solidFill>
                  <a:schemeClr val="dk1"/>
                </a:solidFill>
                <a:latin typeface="+mn-lt"/>
                <a:ea typeface="Calibri"/>
                <a:cs typeface="Calibri"/>
                <a:sym typeface="Calibri"/>
              </a:rPr>
              <a:t>Activity 4: Students compare the height of Ben Nevis with Jebel Shams. Answer: 1,683 m difference between Ben Nevis and Jebel Shams.</a:t>
            </a:r>
          </a:p>
        </p:txBody>
      </p:sp>
      <p:sp>
        <p:nvSpPr>
          <p:cNvPr id="4" name="Slide Number Placeholder 3"/>
          <p:cNvSpPr>
            <a:spLocks noGrp="1"/>
          </p:cNvSpPr>
          <p:nvPr>
            <p:ph type="sldNum" sz="quarter" idx="10"/>
          </p:nvPr>
        </p:nvSpPr>
        <p:spPr/>
        <p:txBody>
          <a:bodyPr/>
          <a:lstStyle/>
          <a:p>
            <a:fld id="{C602F5BB-3BBA-49D3-B84B-B222E55058BE}" type="slidenum">
              <a:rPr lang="en-GB" smtClean="0"/>
              <a:t>6</a:t>
            </a:fld>
            <a:endParaRPr lang="en-GB"/>
          </a:p>
        </p:txBody>
      </p:sp>
    </p:spTree>
    <p:extLst>
      <p:ext uri="{BB962C8B-B14F-4D97-AF65-F5344CB8AC3E}">
        <p14:creationId xmlns:p14="http://schemas.microsoft.com/office/powerpoint/2010/main" val="194556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endParaRPr lang="en-GB"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C602F5BB-3BBA-49D3-B84B-B222E55058BE}" type="slidenum">
              <a:rPr lang="en-GB" smtClean="0"/>
              <a:t>7</a:t>
            </a:fld>
            <a:endParaRPr lang="en-GB"/>
          </a:p>
        </p:txBody>
      </p:sp>
    </p:spTree>
    <p:extLst>
      <p:ext uri="{BB962C8B-B14F-4D97-AF65-F5344CB8AC3E}">
        <p14:creationId xmlns:p14="http://schemas.microsoft.com/office/powerpoint/2010/main" val="2375949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1200" b="0" i="0" u="sng" strike="noStrike" cap="none" dirty="0">
                <a:solidFill>
                  <a:schemeClr val="dk1"/>
                </a:solidFill>
                <a:latin typeface="+mn-lt"/>
                <a:ea typeface="Calibri"/>
                <a:cs typeface="Calibri"/>
                <a:sym typeface="Calibri"/>
              </a:rPr>
              <a:t>Slide 8: Human Settlements: UK and Oman</a:t>
            </a:r>
            <a:endParaRPr lang="en-GB"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GB" sz="1200" b="0" i="0" u="none" strike="noStrike" cap="none" dirty="0">
                <a:solidFill>
                  <a:schemeClr val="dk1"/>
                </a:solidFill>
                <a:latin typeface="+mn-lt"/>
                <a:ea typeface="Calibri"/>
                <a:cs typeface="Calibri"/>
                <a:sym typeface="Calibri"/>
              </a:rPr>
              <a:t>The statistics from this slide are from: </a:t>
            </a:r>
            <a:r>
              <a:rPr lang="en-GB" sz="1200" b="0" i="0" u="sng" strike="noStrike" cap="none" dirty="0">
                <a:solidFill>
                  <a:schemeClr val="hlink"/>
                </a:solidFill>
                <a:latin typeface="+mn-lt"/>
                <a:ea typeface="Calibri"/>
                <a:cs typeface="Calibri"/>
                <a:sym typeface="Calibri"/>
                <a:hlinkClick r:id="rId3"/>
              </a:rPr>
              <a:t>http://worldpopulationreview.com/</a:t>
            </a:r>
            <a:endParaRPr lang="en-GB" sz="1200" b="0"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None/>
            </a:pPr>
            <a:r>
              <a:rPr lang="en-GB" sz="1200" b="0" i="0" u="none" strike="noStrike" cap="none" dirty="0">
                <a:solidFill>
                  <a:schemeClr val="dk1"/>
                </a:solidFill>
                <a:latin typeface="+mn-lt"/>
                <a:ea typeface="Calibri"/>
                <a:cs typeface="Calibri"/>
                <a:sym typeface="Calibri"/>
              </a:rPr>
              <a:t>Activity 5: Students compare the population of Oman with the population of </a:t>
            </a:r>
            <a:r>
              <a:rPr lang="en-GB" dirty="0"/>
              <a:t>UK</a:t>
            </a:r>
            <a:r>
              <a:rPr lang="en-GB" sz="1200" b="0" i="0" u="none" strike="noStrike" cap="none" dirty="0">
                <a:solidFill>
                  <a:schemeClr val="dk1"/>
                </a:solidFill>
                <a:latin typeface="+mn-lt"/>
                <a:ea typeface="Calibri"/>
                <a:cs typeface="Calibri"/>
                <a:sym typeface="Calibri"/>
              </a:rPr>
              <a:t>. </a:t>
            </a:r>
            <a:r>
              <a:rPr lang="en-GB" dirty="0"/>
              <a:t>E.G.</a:t>
            </a:r>
            <a:r>
              <a:rPr lang="en-GB" sz="1200" b="0" i="0" u="none" strike="noStrike" cap="none" dirty="0">
                <a:solidFill>
                  <a:schemeClr val="dk1"/>
                </a:solidFill>
                <a:latin typeface="+mn-lt"/>
                <a:ea typeface="Calibri"/>
                <a:cs typeface="Calibri"/>
                <a:sym typeface="Calibri"/>
              </a:rPr>
              <a:t> </a:t>
            </a:r>
            <a:r>
              <a:rPr lang="en-GB" dirty="0"/>
              <a:t>t</a:t>
            </a:r>
            <a:r>
              <a:rPr lang="en-GB" sz="1200" b="0" i="0" u="none" strike="noStrike" cap="none" dirty="0">
                <a:solidFill>
                  <a:schemeClr val="dk1"/>
                </a:solidFill>
                <a:latin typeface="+mn-lt"/>
                <a:ea typeface="Calibri"/>
                <a:cs typeface="Calibri"/>
                <a:sym typeface="Calibri"/>
              </a:rPr>
              <a:t>he population of London is almost double the population of Oman.</a:t>
            </a:r>
          </a:p>
          <a:p>
            <a:pPr marL="0" marR="0" lvl="0" indent="0" algn="l" rtl="0">
              <a:spcBef>
                <a:spcPts val="0"/>
              </a:spcBef>
              <a:spcAft>
                <a:spcPts val="0"/>
              </a:spcAft>
              <a:buNone/>
            </a:pPr>
            <a:endParaRPr lang="en-GB"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C602F5BB-3BBA-49D3-B84B-B222E55058BE}" type="slidenum">
              <a:rPr lang="en-GB" smtClean="0"/>
              <a:t>8</a:t>
            </a:fld>
            <a:endParaRPr lang="en-GB"/>
          </a:p>
        </p:txBody>
      </p:sp>
    </p:spTree>
    <p:extLst>
      <p:ext uri="{BB962C8B-B14F-4D97-AF65-F5344CB8AC3E}">
        <p14:creationId xmlns:p14="http://schemas.microsoft.com/office/powerpoint/2010/main" val="155096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None/>
            </a:pPr>
            <a:r>
              <a:rPr lang="en-GB" sz="1200" b="0" i="0" u="sng" strike="noStrike" cap="none" dirty="0">
                <a:solidFill>
                  <a:schemeClr val="dk1"/>
                </a:solidFill>
                <a:latin typeface="+mn-lt"/>
                <a:ea typeface="Calibri"/>
                <a:cs typeface="Calibri"/>
                <a:sym typeface="Calibri"/>
              </a:rPr>
              <a:t>Slide 9: Google Maps</a:t>
            </a:r>
            <a:r>
              <a:rPr lang="en-GB" sz="1200" b="0" i="0" u="none" strike="noStrike" cap="none" dirty="0">
                <a:solidFill>
                  <a:schemeClr val="dk1"/>
                </a:solidFill>
                <a:latin typeface="+mn-lt"/>
                <a:ea typeface="Calibri"/>
                <a:cs typeface="Calibri"/>
                <a:sym typeface="Calibri"/>
              </a:rPr>
              <a:t> </a:t>
            </a:r>
          </a:p>
          <a:p>
            <a:pPr marL="0" marR="0" lvl="0" indent="0" algn="l" rtl="0">
              <a:spcBef>
                <a:spcPts val="0"/>
              </a:spcBef>
              <a:spcAft>
                <a:spcPts val="0"/>
              </a:spcAft>
              <a:buNone/>
            </a:pPr>
            <a:r>
              <a:rPr lang="en-GB" sz="1200" b="0" i="0" u="none" strike="noStrike" cap="none" dirty="0">
                <a:solidFill>
                  <a:schemeClr val="dk1"/>
                </a:solidFill>
                <a:latin typeface="+mn-lt"/>
                <a:ea typeface="Calibri"/>
                <a:cs typeface="Calibri"/>
                <a:sym typeface="Calibri"/>
              </a:rPr>
              <a:t>Students will complete a Google Maps Activity. Oman and UK: Using Google Maps Help Sheet is a separate document and is a Step by Step Guide to making a Google Map.</a:t>
            </a:r>
          </a:p>
          <a:p>
            <a:pPr marL="0" marR="0" lvl="0" indent="0" algn="l" rtl="0">
              <a:spcBef>
                <a:spcPts val="0"/>
              </a:spcBef>
              <a:spcAft>
                <a:spcPts val="0"/>
              </a:spcAft>
              <a:buNone/>
            </a:pPr>
            <a:endParaRPr lang="en-GB"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C602F5BB-3BBA-49D3-B84B-B222E55058BE}" type="slidenum">
              <a:rPr lang="en-GB" smtClean="0"/>
              <a:t>9</a:t>
            </a:fld>
            <a:endParaRPr lang="en-GB"/>
          </a:p>
        </p:txBody>
      </p:sp>
    </p:spTree>
    <p:extLst>
      <p:ext uri="{BB962C8B-B14F-4D97-AF65-F5344CB8AC3E}">
        <p14:creationId xmlns:p14="http://schemas.microsoft.com/office/powerpoint/2010/main" val="2840457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CFD6-8E9B-40AE-A37F-12CA789909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1D92FD-FAB5-4A0F-84D6-98D29D5342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A2272F-6FF1-49E4-B2A1-190A7B3FFA0E}"/>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5" name="Footer Placeholder 4">
            <a:extLst>
              <a:ext uri="{FF2B5EF4-FFF2-40B4-BE49-F238E27FC236}">
                <a16:creationId xmlns:a16="http://schemas.microsoft.com/office/drawing/2014/main" id="{5AF472DE-7DA5-4114-850F-9DECB7D346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D419EB-2119-4093-B31D-5CEFA8A1FC22}"/>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385436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6D76-251D-404A-B269-C9CE86E1E4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E1CA06-A1C4-4AED-B03A-6A89EA82B57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AF5FB9-9B25-4177-938F-0697C96F19EC}"/>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5" name="Footer Placeholder 4">
            <a:extLst>
              <a:ext uri="{FF2B5EF4-FFF2-40B4-BE49-F238E27FC236}">
                <a16:creationId xmlns:a16="http://schemas.microsoft.com/office/drawing/2014/main" id="{C6A18282-3B02-4316-8C88-EFB21C83FD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28F38E-7816-4F5A-8E88-528DA8A244EC}"/>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98014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C92A3-BCC4-494D-AE74-A6E099EC0E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B63817-3E94-4EBD-9820-96FD664CFD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A746C1-1F4C-4F4F-9854-FF45303BE46A}"/>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5" name="Footer Placeholder 4">
            <a:extLst>
              <a:ext uri="{FF2B5EF4-FFF2-40B4-BE49-F238E27FC236}">
                <a16:creationId xmlns:a16="http://schemas.microsoft.com/office/drawing/2014/main" id="{BA9FE46E-C420-456B-94E0-7CC5E39DB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528617-63D7-4042-9260-2730A0C0F470}"/>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144602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15BEA-33C8-4A58-B4B7-FD33787E37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3EE408-4887-444C-8918-30F95E1ABB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5ED807-B074-468F-9FAF-158D65990059}"/>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5" name="Footer Placeholder 4">
            <a:extLst>
              <a:ext uri="{FF2B5EF4-FFF2-40B4-BE49-F238E27FC236}">
                <a16:creationId xmlns:a16="http://schemas.microsoft.com/office/drawing/2014/main" id="{D417D562-4003-4701-8A87-9C87481729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B8D954-E6BE-469A-A8AD-3874AAEC8272}"/>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325637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F505-177E-45AA-8C0C-3CD256A9FD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628F0A-6AB5-450B-863E-9099C2622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8B07FD-DECF-4503-B6CA-398736AEFC0C}"/>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5" name="Footer Placeholder 4">
            <a:extLst>
              <a:ext uri="{FF2B5EF4-FFF2-40B4-BE49-F238E27FC236}">
                <a16:creationId xmlns:a16="http://schemas.microsoft.com/office/drawing/2014/main" id="{772F01FE-FDEB-4F17-9FE5-E1F4273FCD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1C413C-E7B8-4DC1-B5BB-8A8CB49A79B4}"/>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786308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8CE2-935A-4406-A4A0-4D7AD12273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A06FAB-EE41-4E50-B419-8692B90349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47E761-476B-4F99-B031-F4CE28AE16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635FBC-C7FE-4B4C-ABD3-1350C8042608}"/>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6" name="Footer Placeholder 5">
            <a:extLst>
              <a:ext uri="{FF2B5EF4-FFF2-40B4-BE49-F238E27FC236}">
                <a16:creationId xmlns:a16="http://schemas.microsoft.com/office/drawing/2014/main" id="{B8F5827F-2B10-4B0A-AB4E-15B12623BE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BB98F9-F003-417B-8920-25129CD90AE1}"/>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417479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36A1-0D37-40FB-94D6-64F095583E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AE2DC0-3731-4DAD-9763-F7A83C9FE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355F0D-0487-4DD6-9334-3DF5EA4F627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13FB76-86AB-4465-AF62-47701D8C1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1F0B6F7-2120-4A46-A31F-1A816D855D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D3A143-2D50-4B93-8D7D-F7BA4E898405}"/>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8" name="Footer Placeholder 7">
            <a:extLst>
              <a:ext uri="{FF2B5EF4-FFF2-40B4-BE49-F238E27FC236}">
                <a16:creationId xmlns:a16="http://schemas.microsoft.com/office/drawing/2014/main" id="{0321FE9B-4E0C-402D-96EC-ED2A40BDD1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6D5337-7394-48C8-97D4-3E81E509981E}"/>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251273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D213-10B2-4701-9403-13143E1EFA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A06FAC5-5F5A-40A6-93DE-3AEB9EFA9D69}"/>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4" name="Footer Placeholder 3">
            <a:extLst>
              <a:ext uri="{FF2B5EF4-FFF2-40B4-BE49-F238E27FC236}">
                <a16:creationId xmlns:a16="http://schemas.microsoft.com/office/drawing/2014/main" id="{3ADA1E0B-0E1B-4A92-A7D6-1450A323E10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0F9C40-B5D0-445A-9FCE-07496E9D1B99}"/>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175528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9FEFE-4D3D-454F-92DA-AAB79C7F771B}"/>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3" name="Footer Placeholder 2">
            <a:extLst>
              <a:ext uri="{FF2B5EF4-FFF2-40B4-BE49-F238E27FC236}">
                <a16:creationId xmlns:a16="http://schemas.microsoft.com/office/drawing/2014/main" id="{7DEB6D2F-C6EF-4A15-848F-450005A87C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14BC1F7-001E-468A-9B36-6BCEAC7694B7}"/>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71393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B08C4-1505-4B99-85B0-E0E8B10820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E300D22-715B-4713-958A-603EC35BE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2B667F-251F-49FE-A6D2-82F19EC52C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90B4E4-A3E0-49D4-9B4D-AE1B22F0ADB1}"/>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6" name="Footer Placeholder 5">
            <a:extLst>
              <a:ext uri="{FF2B5EF4-FFF2-40B4-BE49-F238E27FC236}">
                <a16:creationId xmlns:a16="http://schemas.microsoft.com/office/drawing/2014/main" id="{23F68F14-27C6-48E3-B0D7-8082C60CFF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B40313-5A42-4569-AF43-BD81D1BE4AFE}"/>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349151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F874E-6EE8-4FD9-AE66-479E4A3D0E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442D75-32D5-4BD4-AE80-0575E3ED45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B29CCC-5D87-4649-B2D9-DE3F33F2F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B0F57A-D275-4475-B43E-BD31A4D69627}"/>
              </a:ext>
            </a:extLst>
          </p:cNvPr>
          <p:cNvSpPr>
            <a:spLocks noGrp="1"/>
          </p:cNvSpPr>
          <p:nvPr>
            <p:ph type="dt" sz="half" idx="10"/>
          </p:nvPr>
        </p:nvSpPr>
        <p:spPr/>
        <p:txBody>
          <a:bodyPr/>
          <a:lstStyle/>
          <a:p>
            <a:fld id="{6FE82924-43F2-4C6E-96F6-CDA844F5750E}" type="datetimeFigureOut">
              <a:rPr lang="en-GB" smtClean="0"/>
              <a:t>08/08/2018</a:t>
            </a:fld>
            <a:endParaRPr lang="en-GB"/>
          </a:p>
        </p:txBody>
      </p:sp>
      <p:sp>
        <p:nvSpPr>
          <p:cNvPr id="6" name="Footer Placeholder 5">
            <a:extLst>
              <a:ext uri="{FF2B5EF4-FFF2-40B4-BE49-F238E27FC236}">
                <a16:creationId xmlns:a16="http://schemas.microsoft.com/office/drawing/2014/main" id="{F7F0CFFB-D6E5-4DF5-93BC-36DB7E9794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998DFA-31E3-477A-BE99-EAD28FC7DAA8}"/>
              </a:ext>
            </a:extLst>
          </p:cNvPr>
          <p:cNvSpPr>
            <a:spLocks noGrp="1"/>
          </p:cNvSpPr>
          <p:nvPr>
            <p:ph type="sldNum" sz="quarter" idx="12"/>
          </p:nvPr>
        </p:nvSpPr>
        <p:spPr/>
        <p:txBody>
          <a:bodyPr/>
          <a:lstStyle/>
          <a:p>
            <a:fld id="{091FDF7F-A0DD-4D6D-BFC5-5C44EC8B8A14}" type="slidenum">
              <a:rPr lang="en-GB" smtClean="0"/>
              <a:t>‹#›</a:t>
            </a:fld>
            <a:endParaRPr lang="en-GB"/>
          </a:p>
        </p:txBody>
      </p:sp>
    </p:spTree>
    <p:extLst>
      <p:ext uri="{BB962C8B-B14F-4D97-AF65-F5344CB8AC3E}">
        <p14:creationId xmlns:p14="http://schemas.microsoft.com/office/powerpoint/2010/main" val="80299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AED5C-4F9C-417D-B1FC-6ACF718E96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CB8C4D-26FE-43D8-B6EB-7E1FC6182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9B6F30-EFCF-4217-9F30-832DC2D3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82924-43F2-4C6E-96F6-CDA844F5750E}" type="datetimeFigureOut">
              <a:rPr lang="en-GB" smtClean="0"/>
              <a:t>08/08/2018</a:t>
            </a:fld>
            <a:endParaRPr lang="en-GB"/>
          </a:p>
        </p:txBody>
      </p:sp>
      <p:sp>
        <p:nvSpPr>
          <p:cNvPr id="5" name="Footer Placeholder 4">
            <a:extLst>
              <a:ext uri="{FF2B5EF4-FFF2-40B4-BE49-F238E27FC236}">
                <a16:creationId xmlns:a16="http://schemas.microsoft.com/office/drawing/2014/main" id="{2D8B4C68-8968-4E38-920E-E60E1B095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0F55AC-56F5-45A6-B748-FBEB356B1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FDF7F-A0DD-4D6D-BFC5-5C44EC8B8A14}" type="slidenum">
              <a:rPr lang="en-GB" smtClean="0"/>
              <a:t>‹#›</a:t>
            </a:fld>
            <a:endParaRPr lang="en-GB"/>
          </a:p>
        </p:txBody>
      </p:sp>
    </p:spTree>
    <p:extLst>
      <p:ext uri="{BB962C8B-B14F-4D97-AF65-F5344CB8AC3E}">
        <p14:creationId xmlns:p14="http://schemas.microsoft.com/office/powerpoint/2010/main" val="3903054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s://www.gps-coordinat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m.om/maps?source=tldsi&amp;hl=e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p:txBody>
          <a:bodyPr/>
          <a:lstStyle/>
          <a:p>
            <a:r>
              <a:rPr lang="en-GB" b="1" dirty="0">
                <a:solidFill>
                  <a:srgbClr val="003F7E"/>
                </a:solidFill>
              </a:rPr>
              <a:t>An Introduction to Oman</a:t>
            </a:r>
          </a:p>
        </p:txBody>
      </p:sp>
      <p:sp>
        <p:nvSpPr>
          <p:cNvPr id="3" name="Subtitle 2">
            <a:extLst>
              <a:ext uri="{FF2B5EF4-FFF2-40B4-BE49-F238E27FC236}">
                <a16:creationId xmlns:a16="http://schemas.microsoft.com/office/drawing/2014/main" id="{7CA7E8C2-5DD5-4604-B61F-3F0C7FB88D29}"/>
              </a:ext>
            </a:extLst>
          </p:cNvPr>
          <p:cNvSpPr>
            <a:spLocks noGrp="1"/>
          </p:cNvSpPr>
          <p:nvPr>
            <p:ph type="subTitle" idx="1"/>
          </p:nvPr>
        </p:nvSpPr>
        <p:spPr/>
        <p:txBody>
          <a:bodyPr/>
          <a:lstStyle/>
          <a:p>
            <a:r>
              <a:rPr lang="en-GB" b="1" dirty="0">
                <a:solidFill>
                  <a:srgbClr val="003F7E"/>
                </a:solidFill>
              </a:rPr>
              <a:t>A comparison of the UK and Oman</a:t>
            </a:r>
          </a:p>
        </p:txBody>
      </p:sp>
      <p:pic>
        <p:nvPicPr>
          <p:cNvPr id="6" name="Picture 5">
            <a:extLst>
              <a:ext uri="{FF2B5EF4-FFF2-40B4-BE49-F238E27FC236}">
                <a16:creationId xmlns:a16="http://schemas.microsoft.com/office/drawing/2014/main" id="{E4E46653-86DE-4F5C-BB04-7ACB1BCCF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3893326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a:xfrm>
            <a:off x="332129" y="308164"/>
            <a:ext cx="8986683" cy="779231"/>
          </a:xfrm>
        </p:spPr>
        <p:txBody>
          <a:bodyPr>
            <a:noAutofit/>
          </a:bodyPr>
          <a:lstStyle/>
          <a:p>
            <a:pPr algn="l"/>
            <a:r>
              <a:rPr lang="en-GB" sz="4400" b="1" dirty="0">
                <a:solidFill>
                  <a:srgbClr val="003F7E"/>
                </a:solidFill>
                <a:latin typeface="+mn-lt"/>
              </a:rPr>
              <a:t>Create your own map</a:t>
            </a:r>
          </a:p>
        </p:txBody>
      </p:sp>
      <p:sp>
        <p:nvSpPr>
          <p:cNvPr id="5" name="Shape 444">
            <a:extLst>
              <a:ext uri="{FF2B5EF4-FFF2-40B4-BE49-F238E27FC236}">
                <a16:creationId xmlns:a16="http://schemas.microsoft.com/office/drawing/2014/main" id="{2C50969D-DE8F-48F0-8A11-720AAAB9448B}"/>
              </a:ext>
            </a:extLst>
          </p:cNvPr>
          <p:cNvSpPr txBox="1">
            <a:spLocks/>
          </p:cNvSpPr>
          <p:nvPr/>
        </p:nvSpPr>
        <p:spPr>
          <a:xfrm>
            <a:off x="332129" y="564218"/>
            <a:ext cx="11527742" cy="5512117"/>
          </a:xfrm>
          <a:prstGeom prst="rect">
            <a:avLst/>
          </a:prstGeom>
          <a:noFill/>
          <a:ln>
            <a:noFill/>
          </a:ln>
        </p:spPr>
        <p:txBody>
          <a:bodyPr spcFirstLastPara="1" vert="horz" wrap="square" lIns="91425" tIns="45700" rIns="91425" bIns="4570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buClr>
                <a:schemeClr val="accent1"/>
              </a:buClr>
              <a:buSzPts val="1980"/>
            </a:pPr>
            <a:r>
              <a:rPr lang="en-GB" sz="2800" dirty="0">
                <a:latin typeface="Comfortaa"/>
                <a:ea typeface="Comfortaa"/>
                <a:cs typeface="Comfortaa"/>
                <a:sym typeface="Comfortaa"/>
              </a:rPr>
              <a:t>On the map outline, create a map of Oman showing its main physical and human features.</a:t>
            </a:r>
          </a:p>
          <a:p>
            <a:pPr algn="l">
              <a:lnSpc>
                <a:spcPct val="120000"/>
              </a:lnSpc>
              <a:buClr>
                <a:schemeClr val="accent1"/>
              </a:buClr>
              <a:buSzPts val="1980"/>
            </a:pPr>
            <a:r>
              <a:rPr lang="en-GB" sz="2800" dirty="0">
                <a:latin typeface="Comfortaa"/>
                <a:ea typeface="Comfortaa"/>
                <a:cs typeface="Comfortaa"/>
                <a:sym typeface="Comfortaa"/>
              </a:rPr>
              <a:t>Use the map of Oman, atlases and Google Earth to help you.</a:t>
            </a:r>
          </a:p>
          <a:p>
            <a:pPr algn="l">
              <a:lnSpc>
                <a:spcPct val="120000"/>
              </a:lnSpc>
              <a:buClr>
                <a:schemeClr val="accent1"/>
              </a:buClr>
              <a:buSzPts val="1980"/>
            </a:pPr>
            <a:r>
              <a:rPr lang="en-GB" sz="2800" dirty="0">
                <a:latin typeface="Comfortaa"/>
                <a:ea typeface="Comfortaa"/>
                <a:cs typeface="Comfortaa"/>
                <a:sym typeface="Comfortaa"/>
              </a:rPr>
              <a:t>Remember to include a key, north line and a title.</a:t>
            </a:r>
          </a:p>
          <a:p>
            <a:pPr algn="l">
              <a:lnSpc>
                <a:spcPct val="120000"/>
              </a:lnSpc>
              <a:buClr>
                <a:schemeClr val="accent1"/>
              </a:buClr>
              <a:buSzPts val="1980"/>
            </a:pPr>
            <a:r>
              <a:rPr lang="en-GB" sz="2800" dirty="0">
                <a:latin typeface="Comfortaa"/>
                <a:ea typeface="Comfortaa"/>
                <a:cs typeface="Comfortaa"/>
                <a:sym typeface="Comfortaa"/>
              </a:rPr>
              <a:t>When completed reflect on the differences and similarities between Oman and the UK.</a:t>
            </a:r>
          </a:p>
        </p:txBody>
      </p:sp>
      <p:pic>
        <p:nvPicPr>
          <p:cNvPr id="6" name="Picture 5">
            <a:extLst>
              <a:ext uri="{FF2B5EF4-FFF2-40B4-BE49-F238E27FC236}">
                <a16:creationId xmlns:a16="http://schemas.microsoft.com/office/drawing/2014/main" id="{EC2F2C58-F90E-463A-8740-8BF2DA384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2575805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a:xfrm>
            <a:off x="332129" y="308164"/>
            <a:ext cx="8986683" cy="779231"/>
          </a:xfrm>
        </p:spPr>
        <p:txBody>
          <a:bodyPr>
            <a:noAutofit/>
          </a:bodyPr>
          <a:lstStyle/>
          <a:p>
            <a:pPr algn="l"/>
            <a:r>
              <a:rPr lang="en-GB" sz="4400" b="1" dirty="0">
                <a:solidFill>
                  <a:srgbClr val="003F7E"/>
                </a:solidFill>
                <a:latin typeface="+mn-lt"/>
              </a:rPr>
              <a:t>Time for Reflection</a:t>
            </a:r>
          </a:p>
        </p:txBody>
      </p:sp>
      <p:sp>
        <p:nvSpPr>
          <p:cNvPr id="6" name="Shape 454">
            <a:extLst>
              <a:ext uri="{FF2B5EF4-FFF2-40B4-BE49-F238E27FC236}">
                <a16:creationId xmlns:a16="http://schemas.microsoft.com/office/drawing/2014/main" id="{758C5FA4-8D43-4C55-AD49-5088AB906F42}"/>
              </a:ext>
            </a:extLst>
          </p:cNvPr>
          <p:cNvSpPr txBox="1"/>
          <p:nvPr/>
        </p:nvSpPr>
        <p:spPr>
          <a:xfrm>
            <a:off x="4003212" y="2432400"/>
            <a:ext cx="3844455" cy="2535016"/>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2800" dirty="0"/>
              <a:t>Compare the UK and Oman.</a:t>
            </a:r>
            <a:endParaRPr sz="2800" dirty="0"/>
          </a:p>
          <a:p>
            <a:pPr marL="0" lvl="0" indent="0" algn="ctr">
              <a:spcBef>
                <a:spcPts val="0"/>
              </a:spcBef>
              <a:spcAft>
                <a:spcPts val="0"/>
              </a:spcAft>
              <a:buNone/>
            </a:pPr>
            <a:endParaRPr sz="2800" dirty="0"/>
          </a:p>
          <a:p>
            <a:pPr marL="0" lvl="0" indent="0" algn="ctr">
              <a:spcBef>
                <a:spcPts val="0"/>
              </a:spcBef>
              <a:spcAft>
                <a:spcPts val="0"/>
              </a:spcAft>
              <a:buNone/>
            </a:pPr>
            <a:r>
              <a:rPr lang="en-US" sz="2800" dirty="0"/>
              <a:t>What is </a:t>
            </a:r>
            <a:r>
              <a:rPr lang="en-US" sz="2800" b="1" dirty="0">
                <a:solidFill>
                  <a:srgbClr val="003F7E"/>
                </a:solidFill>
              </a:rPr>
              <a:t>similar</a:t>
            </a:r>
            <a:r>
              <a:rPr lang="en-US" sz="2800" dirty="0"/>
              <a:t>? Why?</a:t>
            </a:r>
            <a:endParaRPr sz="2800" dirty="0"/>
          </a:p>
          <a:p>
            <a:pPr marL="0" lvl="0" indent="0" algn="ctr">
              <a:spcBef>
                <a:spcPts val="0"/>
              </a:spcBef>
              <a:spcAft>
                <a:spcPts val="0"/>
              </a:spcAft>
              <a:buNone/>
            </a:pPr>
            <a:endParaRPr sz="2800" dirty="0"/>
          </a:p>
          <a:p>
            <a:pPr marL="0" lvl="0" indent="0" algn="ctr">
              <a:spcBef>
                <a:spcPts val="0"/>
              </a:spcBef>
              <a:spcAft>
                <a:spcPts val="0"/>
              </a:spcAft>
              <a:buNone/>
            </a:pPr>
            <a:r>
              <a:rPr lang="en-US" sz="2800" dirty="0"/>
              <a:t>What is </a:t>
            </a:r>
            <a:r>
              <a:rPr lang="en-US" sz="2800" b="1" dirty="0">
                <a:solidFill>
                  <a:srgbClr val="003F7E"/>
                </a:solidFill>
              </a:rPr>
              <a:t>different</a:t>
            </a:r>
            <a:r>
              <a:rPr lang="en-US" sz="2800" dirty="0"/>
              <a:t>? Why?</a:t>
            </a:r>
            <a:endParaRPr sz="2800" dirty="0"/>
          </a:p>
        </p:txBody>
      </p:sp>
      <p:pic>
        <p:nvPicPr>
          <p:cNvPr id="7" name="Shape 453">
            <a:extLst>
              <a:ext uri="{FF2B5EF4-FFF2-40B4-BE49-F238E27FC236}">
                <a16:creationId xmlns:a16="http://schemas.microsoft.com/office/drawing/2014/main" id="{B664E2AF-941D-4D1C-88AB-6D428E5C6988}"/>
              </a:ext>
            </a:extLst>
          </p:cNvPr>
          <p:cNvPicPr preferRelativeResize="0"/>
          <p:nvPr/>
        </p:nvPicPr>
        <p:blipFill rotWithShape="1">
          <a:blip r:embed="rId3">
            <a:alphaModFix/>
          </a:blip>
          <a:srcRect t="2643" r="6523" b="5163"/>
          <a:stretch/>
        </p:blipFill>
        <p:spPr>
          <a:xfrm>
            <a:off x="134043" y="1334529"/>
            <a:ext cx="3844455" cy="4868562"/>
          </a:xfrm>
          <a:prstGeom prst="rect">
            <a:avLst/>
          </a:prstGeom>
          <a:noFill/>
          <a:ln>
            <a:noFill/>
          </a:ln>
        </p:spPr>
      </p:pic>
      <p:pic>
        <p:nvPicPr>
          <p:cNvPr id="8" name="Shape 452">
            <a:extLst>
              <a:ext uri="{FF2B5EF4-FFF2-40B4-BE49-F238E27FC236}">
                <a16:creationId xmlns:a16="http://schemas.microsoft.com/office/drawing/2014/main" id="{AA8F6BFF-0B8E-4527-92A4-94852853A495}"/>
              </a:ext>
            </a:extLst>
          </p:cNvPr>
          <p:cNvPicPr preferRelativeResize="0"/>
          <p:nvPr/>
        </p:nvPicPr>
        <p:blipFill>
          <a:blip r:embed="rId4">
            <a:alphaModFix/>
          </a:blip>
          <a:stretch>
            <a:fillRect/>
          </a:stretch>
        </p:blipFill>
        <p:spPr>
          <a:xfrm>
            <a:off x="8141516" y="1334529"/>
            <a:ext cx="3743069" cy="5038975"/>
          </a:xfrm>
          <a:prstGeom prst="rect">
            <a:avLst/>
          </a:prstGeom>
          <a:noFill/>
          <a:ln>
            <a:noFill/>
          </a:ln>
        </p:spPr>
      </p:pic>
      <p:pic>
        <p:nvPicPr>
          <p:cNvPr id="9" name="Picture 8">
            <a:extLst>
              <a:ext uri="{FF2B5EF4-FFF2-40B4-BE49-F238E27FC236}">
                <a16:creationId xmlns:a16="http://schemas.microsoft.com/office/drawing/2014/main" id="{BDB79F5C-B632-4462-8CB8-EF77E60578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274456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a:xfrm>
            <a:off x="332129" y="308164"/>
            <a:ext cx="7279633" cy="779231"/>
          </a:xfrm>
        </p:spPr>
        <p:txBody>
          <a:bodyPr>
            <a:noAutofit/>
          </a:bodyPr>
          <a:lstStyle/>
          <a:p>
            <a:r>
              <a:rPr lang="en-GB" sz="4400" b="1" dirty="0">
                <a:solidFill>
                  <a:srgbClr val="003F7E"/>
                </a:solidFill>
                <a:latin typeface="+mn-lt"/>
              </a:rPr>
              <a:t>Where in the world is Oman?</a:t>
            </a:r>
          </a:p>
        </p:txBody>
      </p:sp>
      <p:pic>
        <p:nvPicPr>
          <p:cNvPr id="5" name="Picture 4">
            <a:extLst>
              <a:ext uri="{FF2B5EF4-FFF2-40B4-BE49-F238E27FC236}">
                <a16:creationId xmlns:a16="http://schemas.microsoft.com/office/drawing/2014/main" id="{FA7C83C7-AD3C-46B3-832D-AE7F79174608}"/>
              </a:ext>
            </a:extLst>
          </p:cNvPr>
          <p:cNvPicPr>
            <a:picLocks noChangeAspect="1"/>
          </p:cNvPicPr>
          <p:nvPr/>
        </p:nvPicPr>
        <p:blipFill>
          <a:blip r:embed="rId3"/>
          <a:stretch>
            <a:fillRect/>
          </a:stretch>
        </p:blipFill>
        <p:spPr>
          <a:xfrm>
            <a:off x="7939180" y="1392011"/>
            <a:ext cx="3920691" cy="5157825"/>
          </a:xfrm>
          <a:prstGeom prst="rect">
            <a:avLst/>
          </a:prstGeom>
        </p:spPr>
      </p:pic>
      <p:sp>
        <p:nvSpPr>
          <p:cNvPr id="6" name="Shape 354">
            <a:extLst>
              <a:ext uri="{FF2B5EF4-FFF2-40B4-BE49-F238E27FC236}">
                <a16:creationId xmlns:a16="http://schemas.microsoft.com/office/drawing/2014/main" id="{3696DBD0-0CA4-4D52-BB60-A46BF04838ED}"/>
              </a:ext>
            </a:extLst>
          </p:cNvPr>
          <p:cNvSpPr txBox="1"/>
          <p:nvPr/>
        </p:nvSpPr>
        <p:spPr>
          <a:xfrm>
            <a:off x="332128" y="1677625"/>
            <a:ext cx="6859503"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003F7E"/>
                </a:solidFill>
                <a:latin typeface="Calibri" panose="020F0502020204030204" pitchFamily="34" charset="0"/>
                <a:ea typeface="Comfortaa"/>
                <a:cs typeface="Calibri" panose="020F0502020204030204" pitchFamily="34" charset="0"/>
                <a:sym typeface="Comfortaa"/>
              </a:rPr>
              <a:t>Relative Location </a:t>
            </a:r>
            <a:r>
              <a:rPr lang="en-US" sz="2800" dirty="0">
                <a:solidFill>
                  <a:schemeClr val="dk1"/>
                </a:solidFill>
                <a:latin typeface="Calibri" panose="020F0502020204030204" pitchFamily="34" charset="0"/>
                <a:ea typeface="Comfortaa"/>
                <a:cs typeface="Calibri" panose="020F0502020204030204" pitchFamily="34" charset="0"/>
                <a:sym typeface="Comfortaa"/>
              </a:rPr>
              <a:t>is describing where a place is using the cardinal points of the compass</a:t>
            </a:r>
            <a:r>
              <a:rPr lang="en-US" sz="2800" b="1" dirty="0">
                <a:solidFill>
                  <a:schemeClr val="dk1"/>
                </a:solidFill>
                <a:latin typeface="Calibri" panose="020F0502020204030204" pitchFamily="34" charset="0"/>
                <a:ea typeface="Comfortaa"/>
                <a:cs typeface="Calibri" panose="020F0502020204030204" pitchFamily="34" charset="0"/>
                <a:sym typeface="Comfortaa"/>
              </a:rPr>
              <a:t>. </a:t>
            </a:r>
            <a:endParaRPr sz="2800" b="1" dirty="0">
              <a:solidFill>
                <a:schemeClr val="dk1"/>
              </a:solidFill>
              <a:latin typeface="Calibri" panose="020F0502020204030204" pitchFamily="34" charset="0"/>
              <a:ea typeface="Comfortaa"/>
              <a:cs typeface="Calibri" panose="020F0502020204030204" pitchFamily="34" charset="0"/>
              <a:sym typeface="Comfortaa"/>
            </a:endParaRPr>
          </a:p>
        </p:txBody>
      </p:sp>
      <p:sp>
        <p:nvSpPr>
          <p:cNvPr id="7" name="Shape 352">
            <a:extLst>
              <a:ext uri="{FF2B5EF4-FFF2-40B4-BE49-F238E27FC236}">
                <a16:creationId xmlns:a16="http://schemas.microsoft.com/office/drawing/2014/main" id="{7691B489-E16E-4BC7-9EBA-954AF58239AE}"/>
              </a:ext>
            </a:extLst>
          </p:cNvPr>
          <p:cNvSpPr txBox="1">
            <a:spLocks/>
          </p:cNvSpPr>
          <p:nvPr/>
        </p:nvSpPr>
        <p:spPr>
          <a:xfrm>
            <a:off x="332128" y="2989987"/>
            <a:ext cx="7607051" cy="3135614"/>
          </a:xfrm>
          <a:prstGeom prst="rect">
            <a:avLst/>
          </a:prstGeom>
          <a:noFill/>
          <a:ln>
            <a:noFill/>
          </a:ln>
        </p:spPr>
        <p:txBody>
          <a:bodyPr spcFirstLastPara="1" vert="horz" wrap="square" lIns="91425" tIns="45700" rIns="91425" bIns="4570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buClr>
                <a:schemeClr val="accent1"/>
              </a:buClr>
              <a:buSzPts val="1980"/>
            </a:pPr>
            <a:r>
              <a:rPr lang="en-GB" sz="2800" dirty="0">
                <a:solidFill>
                  <a:schemeClr val="dk1"/>
                </a:solidFill>
                <a:latin typeface="Calibri" panose="020F0502020204030204" pitchFamily="34" charset="0"/>
                <a:ea typeface="Comfortaa"/>
                <a:cs typeface="Calibri" panose="020F0502020204030204" pitchFamily="34" charset="0"/>
                <a:sym typeface="Comfortaa"/>
              </a:rPr>
              <a:t>The relative location of the UK is: </a:t>
            </a:r>
          </a:p>
          <a:p>
            <a:pPr algn="l">
              <a:lnSpc>
                <a:spcPct val="120000"/>
              </a:lnSpc>
              <a:spcBef>
                <a:spcPts val="0"/>
              </a:spcBef>
              <a:buClr>
                <a:schemeClr val="accent1"/>
              </a:buClr>
              <a:buSzPts val="1980"/>
            </a:pPr>
            <a:r>
              <a:rPr lang="en-GB" sz="2800" dirty="0">
                <a:solidFill>
                  <a:schemeClr val="dk1"/>
                </a:solidFill>
                <a:latin typeface="Calibri" panose="020F0502020204030204" pitchFamily="34" charset="0"/>
                <a:ea typeface="Comfortaa"/>
                <a:cs typeface="Calibri" panose="020F0502020204030204" pitchFamily="34" charset="0"/>
                <a:sym typeface="Comfortaa"/>
              </a:rPr>
              <a:t>The UK is north of France, to the west of Denmark and south of Iceland.</a:t>
            </a:r>
          </a:p>
          <a:p>
            <a:pPr algn="l">
              <a:lnSpc>
                <a:spcPct val="120000"/>
              </a:lnSpc>
              <a:spcBef>
                <a:spcPts val="0"/>
              </a:spcBef>
              <a:buClr>
                <a:schemeClr val="accent1"/>
              </a:buClr>
              <a:buSzPts val="1980"/>
            </a:pPr>
            <a:endParaRPr lang="en-GB" sz="2800" dirty="0">
              <a:latin typeface="Comfortaa"/>
              <a:ea typeface="Comfortaa"/>
              <a:cs typeface="Comfortaa"/>
              <a:sym typeface="Comfortaa"/>
            </a:endParaRPr>
          </a:p>
          <a:p>
            <a:pPr algn="l">
              <a:lnSpc>
                <a:spcPct val="120000"/>
              </a:lnSpc>
              <a:buClr>
                <a:schemeClr val="accent1"/>
              </a:buClr>
              <a:buSzPts val="1980"/>
            </a:pPr>
            <a:r>
              <a:rPr lang="en-GB" sz="2800" b="1" dirty="0">
                <a:solidFill>
                  <a:srgbClr val="003F7E"/>
                </a:solidFill>
                <a:ea typeface="Comfortaa"/>
                <a:cs typeface="Comfortaa"/>
                <a:sym typeface="Comfortaa"/>
              </a:rPr>
              <a:t>Activity 1: What is the relative location of Oman?</a:t>
            </a:r>
            <a:r>
              <a:rPr lang="en-GB" sz="2800" b="1" dirty="0">
                <a:solidFill>
                  <a:srgbClr val="003F7E"/>
                </a:solidFill>
                <a:ea typeface="Rockwell"/>
                <a:cs typeface="Rockwell"/>
                <a:sym typeface="Rockwell"/>
              </a:rPr>
              <a:t> </a:t>
            </a:r>
          </a:p>
        </p:txBody>
      </p:sp>
      <p:pic>
        <p:nvPicPr>
          <p:cNvPr id="9" name="Picture 8">
            <a:extLst>
              <a:ext uri="{FF2B5EF4-FFF2-40B4-BE49-F238E27FC236}">
                <a16:creationId xmlns:a16="http://schemas.microsoft.com/office/drawing/2014/main" id="{723E1380-25B2-47AA-8E32-EC2C48CB6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330615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a:xfrm>
            <a:off x="332129" y="308164"/>
            <a:ext cx="7279633" cy="779231"/>
          </a:xfrm>
        </p:spPr>
        <p:txBody>
          <a:bodyPr>
            <a:noAutofit/>
          </a:bodyPr>
          <a:lstStyle/>
          <a:p>
            <a:r>
              <a:rPr lang="en-GB" sz="4400" b="1" dirty="0">
                <a:solidFill>
                  <a:srgbClr val="003F7E"/>
                </a:solidFill>
                <a:latin typeface="+mn-lt"/>
              </a:rPr>
              <a:t>Where in the world is Muscat?</a:t>
            </a:r>
          </a:p>
        </p:txBody>
      </p:sp>
      <p:sp>
        <p:nvSpPr>
          <p:cNvPr id="6" name="Shape 354">
            <a:extLst>
              <a:ext uri="{FF2B5EF4-FFF2-40B4-BE49-F238E27FC236}">
                <a16:creationId xmlns:a16="http://schemas.microsoft.com/office/drawing/2014/main" id="{3696DBD0-0CA4-4D52-BB60-A46BF04838ED}"/>
              </a:ext>
            </a:extLst>
          </p:cNvPr>
          <p:cNvSpPr txBox="1"/>
          <p:nvPr/>
        </p:nvSpPr>
        <p:spPr>
          <a:xfrm>
            <a:off x="332128" y="1224169"/>
            <a:ext cx="11527743" cy="1015800"/>
          </a:xfrm>
          <a:prstGeom prst="rect">
            <a:avLst/>
          </a:prstGeom>
          <a:noFill/>
          <a:ln>
            <a:noFill/>
          </a:ln>
        </p:spPr>
        <p:txBody>
          <a:bodyPr spcFirstLastPara="1" wrap="square" lIns="91425" tIns="45700" rIns="91425" bIns="45700" anchor="t" anchorCtr="0">
            <a:noAutofit/>
          </a:bodyPr>
          <a:lstStyle/>
          <a:p>
            <a:pPr lvl="0"/>
            <a:r>
              <a:rPr lang="en-US" sz="2800" b="1" dirty="0">
                <a:solidFill>
                  <a:srgbClr val="003F7E"/>
                </a:solidFill>
                <a:latin typeface="Calibri" panose="020F0502020204030204" pitchFamily="34" charset="0"/>
                <a:ea typeface="Comfortaa"/>
                <a:cs typeface="Calibri" panose="020F0502020204030204" pitchFamily="34" charset="0"/>
                <a:sym typeface="Comfortaa"/>
              </a:rPr>
              <a:t>Absolute Location </a:t>
            </a:r>
            <a:r>
              <a:rPr lang="en-US" sz="2800" dirty="0">
                <a:solidFill>
                  <a:schemeClr val="dk1"/>
                </a:solidFill>
                <a:latin typeface="Calibri" panose="020F0502020204030204" pitchFamily="34" charset="0"/>
                <a:ea typeface="Comfortaa"/>
                <a:cs typeface="Calibri" panose="020F0502020204030204" pitchFamily="34" charset="0"/>
                <a:sym typeface="Comfortaa"/>
              </a:rPr>
              <a:t>is when latitude and longitude is used to describe where a place is.</a:t>
            </a:r>
            <a:endParaRPr sz="2800" dirty="0">
              <a:solidFill>
                <a:schemeClr val="dk1"/>
              </a:solidFill>
              <a:latin typeface="Calibri" panose="020F0502020204030204" pitchFamily="34" charset="0"/>
              <a:ea typeface="Comfortaa"/>
              <a:cs typeface="Calibri" panose="020F0502020204030204" pitchFamily="34" charset="0"/>
              <a:sym typeface="Comfortaa"/>
            </a:endParaRPr>
          </a:p>
        </p:txBody>
      </p:sp>
      <p:pic>
        <p:nvPicPr>
          <p:cNvPr id="8" name="Shape 364">
            <a:extLst>
              <a:ext uri="{FF2B5EF4-FFF2-40B4-BE49-F238E27FC236}">
                <a16:creationId xmlns:a16="http://schemas.microsoft.com/office/drawing/2014/main" id="{64D63A91-40CD-44AA-9246-4600322A58F4}"/>
              </a:ext>
            </a:extLst>
          </p:cNvPr>
          <p:cNvPicPr preferRelativeResize="0">
            <a:picLocks noChangeAspect="1"/>
          </p:cNvPicPr>
          <p:nvPr/>
        </p:nvPicPr>
        <p:blipFill rotWithShape="1">
          <a:blip r:embed="rId3">
            <a:alphaModFix/>
          </a:blip>
          <a:srcRect/>
          <a:stretch/>
        </p:blipFill>
        <p:spPr>
          <a:xfrm>
            <a:off x="6033282" y="1906741"/>
            <a:ext cx="5826589" cy="2783280"/>
          </a:xfrm>
          <a:prstGeom prst="rect">
            <a:avLst/>
          </a:prstGeom>
          <a:noFill/>
          <a:ln>
            <a:noFill/>
          </a:ln>
        </p:spPr>
      </p:pic>
      <p:sp>
        <p:nvSpPr>
          <p:cNvPr id="9" name="Shape 363">
            <a:extLst>
              <a:ext uri="{FF2B5EF4-FFF2-40B4-BE49-F238E27FC236}">
                <a16:creationId xmlns:a16="http://schemas.microsoft.com/office/drawing/2014/main" id="{976C545D-ED86-4537-B45A-7D2B27AF684D}"/>
              </a:ext>
            </a:extLst>
          </p:cNvPr>
          <p:cNvSpPr txBox="1">
            <a:spLocks/>
          </p:cNvSpPr>
          <p:nvPr/>
        </p:nvSpPr>
        <p:spPr>
          <a:xfrm>
            <a:off x="152400" y="2259999"/>
            <a:ext cx="6145533" cy="3207105"/>
          </a:xfrm>
          <a:prstGeom prst="rect">
            <a:avLst/>
          </a:prstGeom>
          <a:noFill/>
          <a:ln>
            <a:noFill/>
          </a:ln>
        </p:spPr>
        <p:txBody>
          <a:bodyPr spcFirstLastPara="1" vert="horz" wrap="square" lIns="91425" tIns="45700" rIns="91425" bIns="4570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buClr>
                <a:schemeClr val="accent1"/>
              </a:buClr>
              <a:buSzPts val="1832"/>
            </a:pPr>
            <a:r>
              <a:rPr lang="en-GB" sz="2600" b="1" dirty="0">
                <a:solidFill>
                  <a:srgbClr val="003F7E"/>
                </a:solidFill>
                <a:latin typeface="Calibri" panose="020F0502020204030204" pitchFamily="34" charset="0"/>
                <a:ea typeface="Comfortaa"/>
                <a:cs typeface="Calibri" panose="020F0502020204030204" pitchFamily="34" charset="0"/>
                <a:sym typeface="Comfortaa"/>
              </a:rPr>
              <a:t>Latitude</a:t>
            </a:r>
            <a:r>
              <a:rPr lang="en-GB" sz="2600" dirty="0">
                <a:solidFill>
                  <a:schemeClr val="dk1"/>
                </a:solidFill>
                <a:latin typeface="Calibri" panose="020F0502020204030204" pitchFamily="34" charset="0"/>
                <a:ea typeface="Comfortaa"/>
                <a:cs typeface="Calibri" panose="020F0502020204030204" pitchFamily="34" charset="0"/>
                <a:sym typeface="Comfortaa"/>
              </a:rPr>
              <a:t> These are invisible lines that run from east to west. The Equator is at zero degrees and splits the world up into the Northern and Southern Hemispheres.</a:t>
            </a:r>
            <a:endParaRPr lang="en-GB" sz="2600" dirty="0">
              <a:latin typeface="Calibri" panose="020F0502020204030204" pitchFamily="34" charset="0"/>
              <a:ea typeface="Comfortaa"/>
              <a:cs typeface="Calibri" panose="020F0502020204030204" pitchFamily="34" charset="0"/>
              <a:sym typeface="Comfortaa"/>
            </a:endParaRPr>
          </a:p>
          <a:p>
            <a:pPr algn="l">
              <a:lnSpc>
                <a:spcPct val="100000"/>
              </a:lnSpc>
              <a:buClr>
                <a:schemeClr val="accent1"/>
              </a:buClr>
              <a:buSzPts val="1832"/>
            </a:pPr>
            <a:r>
              <a:rPr lang="en-GB" sz="2600" b="1" dirty="0">
                <a:solidFill>
                  <a:srgbClr val="003F7E"/>
                </a:solidFill>
                <a:latin typeface="Calibri" panose="020F0502020204030204" pitchFamily="34" charset="0"/>
                <a:ea typeface="Comfortaa"/>
                <a:cs typeface="Calibri" panose="020F0502020204030204" pitchFamily="34" charset="0"/>
                <a:sym typeface="Comfortaa"/>
              </a:rPr>
              <a:t>Longitude</a:t>
            </a:r>
            <a:r>
              <a:rPr lang="en-GB" sz="2600" dirty="0">
                <a:solidFill>
                  <a:schemeClr val="dk1"/>
                </a:solidFill>
                <a:latin typeface="Calibri" panose="020F0502020204030204" pitchFamily="34" charset="0"/>
                <a:ea typeface="Comfortaa"/>
                <a:cs typeface="Calibri" panose="020F0502020204030204" pitchFamily="34" charset="0"/>
                <a:sym typeface="Comfortaa"/>
              </a:rPr>
              <a:t> These are invisible lines that run from north to south. The Prime (Greenwich) Meridian is at zero degrees.</a:t>
            </a:r>
            <a:endParaRPr lang="en-GB" sz="2600" dirty="0">
              <a:latin typeface="Calibri" panose="020F0502020204030204" pitchFamily="34" charset="0"/>
              <a:ea typeface="Comfortaa"/>
              <a:cs typeface="Calibri" panose="020F0502020204030204" pitchFamily="34" charset="0"/>
              <a:sym typeface="Comfortaa"/>
            </a:endParaRPr>
          </a:p>
        </p:txBody>
      </p:sp>
      <p:sp>
        <p:nvSpPr>
          <p:cNvPr id="3" name="Rectangle 2">
            <a:extLst>
              <a:ext uri="{FF2B5EF4-FFF2-40B4-BE49-F238E27FC236}">
                <a16:creationId xmlns:a16="http://schemas.microsoft.com/office/drawing/2014/main" id="{E1F4C2EA-0FFA-4876-9028-31A2748E6265}"/>
              </a:ext>
            </a:extLst>
          </p:cNvPr>
          <p:cNvSpPr/>
          <p:nvPr/>
        </p:nvSpPr>
        <p:spPr>
          <a:xfrm>
            <a:off x="5789032" y="5148642"/>
            <a:ext cx="6402968" cy="1384995"/>
          </a:xfrm>
          <a:prstGeom prst="rect">
            <a:avLst/>
          </a:prstGeom>
        </p:spPr>
        <p:txBody>
          <a:bodyPr wrap="square">
            <a:spAutoFit/>
          </a:bodyPr>
          <a:lstStyle/>
          <a:p>
            <a:pPr algn="ctr">
              <a:buClr>
                <a:schemeClr val="accent1"/>
              </a:buClr>
              <a:buSzPts val="2136"/>
            </a:pPr>
            <a:r>
              <a:rPr lang="en-GB" sz="2800" b="1" dirty="0">
                <a:solidFill>
                  <a:srgbClr val="003F7E"/>
                </a:solidFill>
                <a:latin typeface="Calibri" panose="020F0502020204030204" pitchFamily="34" charset="0"/>
                <a:ea typeface="Comfortaa"/>
                <a:cs typeface="Calibri" panose="020F0502020204030204" pitchFamily="34" charset="0"/>
                <a:sym typeface="Comfortaa"/>
              </a:rPr>
              <a:t>Activity 2: What is the Latitude and Longitude of your nearest city?</a:t>
            </a:r>
          </a:p>
          <a:p>
            <a:pPr algn="ctr">
              <a:buClr>
                <a:schemeClr val="accent1"/>
              </a:buClr>
              <a:buSzPts val="2136"/>
            </a:pPr>
            <a:r>
              <a:rPr lang="en-GB" sz="2800" u="sng" dirty="0">
                <a:solidFill>
                  <a:schemeClr val="hlink"/>
                </a:solidFill>
                <a:latin typeface="Comfortaa"/>
                <a:ea typeface="Comfortaa"/>
                <a:cs typeface="Comfortaa"/>
                <a:sym typeface="Comfortaa"/>
                <a:hlinkClick r:id="rId4"/>
              </a:rPr>
              <a:t>www.gps-coordinates.org/ </a:t>
            </a:r>
            <a:endParaRPr lang="en-GB" sz="2800" dirty="0">
              <a:solidFill>
                <a:schemeClr val="dk1"/>
              </a:solidFill>
              <a:latin typeface="Comfortaa"/>
              <a:ea typeface="Comfortaa"/>
              <a:cs typeface="Comfortaa"/>
              <a:sym typeface="Comfortaa"/>
            </a:endParaRPr>
          </a:p>
        </p:txBody>
      </p:sp>
      <p:sp>
        <p:nvSpPr>
          <p:cNvPr id="11" name="Rectangle: Rounded Corners 10">
            <a:extLst>
              <a:ext uri="{FF2B5EF4-FFF2-40B4-BE49-F238E27FC236}">
                <a16:creationId xmlns:a16="http://schemas.microsoft.com/office/drawing/2014/main" id="{92D5154E-4BFC-42A2-8011-16EEF94B82CD}"/>
              </a:ext>
            </a:extLst>
          </p:cNvPr>
          <p:cNvSpPr/>
          <p:nvPr/>
        </p:nvSpPr>
        <p:spPr>
          <a:xfrm>
            <a:off x="332128" y="5467104"/>
            <a:ext cx="3706472" cy="1082732"/>
          </a:xfrm>
          <a:prstGeom prst="roundRect">
            <a:avLst/>
          </a:prstGeom>
          <a:solidFill>
            <a:srgbClr val="C2D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63B1295-7408-4E0D-A5D9-D782B3707447}"/>
              </a:ext>
            </a:extLst>
          </p:cNvPr>
          <p:cNvSpPr/>
          <p:nvPr/>
        </p:nvSpPr>
        <p:spPr>
          <a:xfrm>
            <a:off x="332128" y="5609970"/>
            <a:ext cx="3473708" cy="830997"/>
          </a:xfrm>
          <a:prstGeom prst="rect">
            <a:avLst/>
          </a:prstGeom>
        </p:spPr>
        <p:txBody>
          <a:bodyPr wrap="none">
            <a:spAutoFit/>
          </a:bodyPr>
          <a:lstStyle/>
          <a:p>
            <a:pPr>
              <a:buClr>
                <a:schemeClr val="accent1"/>
              </a:buClr>
              <a:buSzPts val="1832"/>
            </a:pPr>
            <a:r>
              <a:rPr lang="en-GB" sz="2400" dirty="0">
                <a:solidFill>
                  <a:schemeClr val="dk1"/>
                </a:solidFill>
                <a:latin typeface="Calibri" panose="020F0502020204030204" pitchFamily="34" charset="0"/>
                <a:ea typeface="Comfortaa"/>
                <a:cs typeface="Calibri" panose="020F0502020204030204" pitchFamily="34" charset="0"/>
                <a:sym typeface="Comfortaa"/>
              </a:rPr>
              <a:t>Muscat: Latitude    23.5° N</a:t>
            </a:r>
          </a:p>
          <a:p>
            <a:pPr>
              <a:buClr>
                <a:schemeClr val="accent1"/>
              </a:buClr>
              <a:buSzPts val="1832"/>
            </a:pPr>
            <a:r>
              <a:rPr lang="en-GB" sz="2400" dirty="0">
                <a:solidFill>
                  <a:schemeClr val="dk1"/>
                </a:solidFill>
                <a:latin typeface="Calibri" panose="020F0502020204030204" pitchFamily="34" charset="0"/>
                <a:ea typeface="Comfortaa"/>
                <a:cs typeface="Calibri" panose="020F0502020204030204" pitchFamily="34" charset="0"/>
                <a:sym typeface="Comfortaa"/>
              </a:rPr>
              <a:t>	  Longitude 58.4° E</a:t>
            </a:r>
            <a:endParaRPr lang="en-GB" sz="2400" dirty="0">
              <a:latin typeface="Calibri" panose="020F0502020204030204" pitchFamily="34" charset="0"/>
              <a:ea typeface="Comfortaa"/>
              <a:cs typeface="Calibri" panose="020F0502020204030204" pitchFamily="34" charset="0"/>
              <a:sym typeface="Comfortaa"/>
            </a:endParaRPr>
          </a:p>
        </p:txBody>
      </p:sp>
      <p:pic>
        <p:nvPicPr>
          <p:cNvPr id="13" name="Picture 12">
            <a:extLst>
              <a:ext uri="{FF2B5EF4-FFF2-40B4-BE49-F238E27FC236}">
                <a16:creationId xmlns:a16="http://schemas.microsoft.com/office/drawing/2014/main" id="{256DAD19-D2A9-4936-AB8A-4534D34417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382602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a:xfrm>
            <a:off x="332129" y="308164"/>
            <a:ext cx="8605394" cy="779231"/>
          </a:xfrm>
        </p:spPr>
        <p:txBody>
          <a:bodyPr>
            <a:noAutofit/>
          </a:bodyPr>
          <a:lstStyle/>
          <a:p>
            <a:r>
              <a:rPr lang="en-GB" sz="4400" b="1" dirty="0">
                <a:solidFill>
                  <a:srgbClr val="003F7E"/>
                </a:solidFill>
                <a:latin typeface="+mn-lt"/>
              </a:rPr>
              <a:t>What are Oman’s Physical Features?</a:t>
            </a:r>
          </a:p>
        </p:txBody>
      </p:sp>
      <p:sp>
        <p:nvSpPr>
          <p:cNvPr id="6" name="Shape 354">
            <a:extLst>
              <a:ext uri="{FF2B5EF4-FFF2-40B4-BE49-F238E27FC236}">
                <a16:creationId xmlns:a16="http://schemas.microsoft.com/office/drawing/2014/main" id="{3696DBD0-0CA4-4D52-BB60-A46BF04838ED}"/>
              </a:ext>
            </a:extLst>
          </p:cNvPr>
          <p:cNvSpPr txBox="1"/>
          <p:nvPr/>
        </p:nvSpPr>
        <p:spPr>
          <a:xfrm>
            <a:off x="4410526" y="1224169"/>
            <a:ext cx="7449345" cy="988089"/>
          </a:xfrm>
          <a:prstGeom prst="rect">
            <a:avLst/>
          </a:prstGeom>
          <a:noFill/>
          <a:ln>
            <a:noFill/>
          </a:ln>
        </p:spPr>
        <p:txBody>
          <a:bodyPr spcFirstLastPara="1" wrap="square" lIns="91425" tIns="45700" rIns="91425" bIns="45700" anchor="t" anchorCtr="0">
            <a:noAutofit/>
          </a:bodyPr>
          <a:lstStyle/>
          <a:p>
            <a:pPr lvl="0"/>
            <a:r>
              <a:rPr lang="en-US" sz="2800" dirty="0">
                <a:latin typeface="Calibri" panose="020F0502020204030204" pitchFamily="34" charset="0"/>
                <a:ea typeface="Comfortaa"/>
                <a:cs typeface="Calibri" panose="020F0502020204030204" pitchFamily="34" charset="0"/>
                <a:sym typeface="Comfortaa"/>
              </a:rPr>
              <a:t>The </a:t>
            </a:r>
            <a:r>
              <a:rPr lang="en-US" sz="2800" b="1" dirty="0">
                <a:solidFill>
                  <a:srgbClr val="003F7E"/>
                </a:solidFill>
                <a:latin typeface="Calibri" panose="020F0502020204030204" pitchFamily="34" charset="0"/>
                <a:ea typeface="Comfortaa"/>
                <a:cs typeface="Calibri" panose="020F0502020204030204" pitchFamily="34" charset="0"/>
                <a:sym typeface="Comfortaa"/>
              </a:rPr>
              <a:t>Physical Features </a:t>
            </a:r>
            <a:r>
              <a:rPr lang="en-US" sz="2800" dirty="0">
                <a:latin typeface="Calibri" panose="020F0502020204030204" pitchFamily="34" charset="0"/>
                <a:ea typeface="Comfortaa"/>
                <a:cs typeface="Calibri" panose="020F0502020204030204" pitchFamily="34" charset="0"/>
                <a:sym typeface="Comfortaa"/>
              </a:rPr>
              <a:t>of a country are naturally occurring. They are not man-made.</a:t>
            </a:r>
            <a:endParaRPr sz="2800" dirty="0">
              <a:latin typeface="Calibri" panose="020F0502020204030204" pitchFamily="34" charset="0"/>
              <a:ea typeface="Comfortaa"/>
              <a:cs typeface="Calibri" panose="020F0502020204030204" pitchFamily="34" charset="0"/>
              <a:sym typeface="Comfortaa"/>
            </a:endParaRPr>
          </a:p>
        </p:txBody>
      </p:sp>
      <p:pic>
        <p:nvPicPr>
          <p:cNvPr id="12" name="Shape 376">
            <a:extLst>
              <a:ext uri="{FF2B5EF4-FFF2-40B4-BE49-F238E27FC236}">
                <a16:creationId xmlns:a16="http://schemas.microsoft.com/office/drawing/2014/main" id="{5515548A-6445-4690-812E-CA4FEFB6AEB3}"/>
              </a:ext>
            </a:extLst>
          </p:cNvPr>
          <p:cNvPicPr preferRelativeResize="0"/>
          <p:nvPr/>
        </p:nvPicPr>
        <p:blipFill rotWithShape="1">
          <a:blip r:embed="rId3">
            <a:alphaModFix/>
          </a:blip>
          <a:srcRect/>
          <a:stretch/>
        </p:blipFill>
        <p:spPr>
          <a:xfrm>
            <a:off x="332128" y="1224169"/>
            <a:ext cx="3502453" cy="5325667"/>
          </a:xfrm>
          <a:prstGeom prst="rect">
            <a:avLst/>
          </a:prstGeom>
          <a:noFill/>
          <a:ln>
            <a:noFill/>
          </a:ln>
        </p:spPr>
      </p:pic>
      <p:sp>
        <p:nvSpPr>
          <p:cNvPr id="13" name="Shape 374">
            <a:extLst>
              <a:ext uri="{FF2B5EF4-FFF2-40B4-BE49-F238E27FC236}">
                <a16:creationId xmlns:a16="http://schemas.microsoft.com/office/drawing/2014/main" id="{76EF16C4-7100-4876-8214-F084FDE0BEBE}"/>
              </a:ext>
            </a:extLst>
          </p:cNvPr>
          <p:cNvSpPr txBox="1">
            <a:spLocks/>
          </p:cNvSpPr>
          <p:nvPr/>
        </p:nvSpPr>
        <p:spPr>
          <a:xfrm>
            <a:off x="4410526" y="2033913"/>
            <a:ext cx="7449345" cy="3706177"/>
          </a:xfrm>
          <a:prstGeom prst="rect">
            <a:avLst/>
          </a:prstGeom>
          <a:noFill/>
          <a:ln>
            <a:noFill/>
          </a:ln>
        </p:spPr>
        <p:txBody>
          <a:bodyPr spcFirstLastPara="1" vert="horz" wrap="square" lIns="91425" tIns="45700" rIns="91425" bIns="4570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buClr>
                <a:schemeClr val="accent1"/>
              </a:buClr>
              <a:buSzPts val="1980"/>
            </a:pPr>
            <a:r>
              <a:rPr lang="en-GB" sz="2800" dirty="0">
                <a:solidFill>
                  <a:schemeClr val="dk1"/>
                </a:solidFill>
                <a:latin typeface="Comfortaa"/>
                <a:ea typeface="Comfortaa"/>
                <a:cs typeface="Comfortaa"/>
                <a:sym typeface="Comfortaa"/>
              </a:rPr>
              <a:t>Oman is characterised by its deserts, mountains, wadis and rocky coastline.</a:t>
            </a:r>
            <a:endParaRPr lang="en-GB" sz="2800" dirty="0">
              <a:latin typeface="Comfortaa"/>
              <a:ea typeface="Comfortaa"/>
              <a:cs typeface="Comfortaa"/>
              <a:sym typeface="Comfortaa"/>
            </a:endParaRPr>
          </a:p>
          <a:p>
            <a:pPr algn="l">
              <a:lnSpc>
                <a:spcPct val="120000"/>
              </a:lnSpc>
              <a:buClr>
                <a:schemeClr val="accent1"/>
              </a:buClr>
              <a:buSzPts val="1980"/>
            </a:pPr>
            <a:r>
              <a:rPr lang="en-GB" sz="2800" b="1" dirty="0">
                <a:solidFill>
                  <a:srgbClr val="003F7E"/>
                </a:solidFill>
                <a:latin typeface="Comfortaa"/>
                <a:ea typeface="Comfortaa"/>
                <a:cs typeface="Comfortaa"/>
                <a:sym typeface="Comfortaa"/>
              </a:rPr>
              <a:t>Wadis</a:t>
            </a:r>
            <a:r>
              <a:rPr lang="en-GB" sz="2800" dirty="0">
                <a:solidFill>
                  <a:schemeClr val="dk1"/>
                </a:solidFill>
                <a:latin typeface="Comfortaa"/>
                <a:ea typeface="Comfortaa"/>
                <a:cs typeface="Comfortaa"/>
                <a:sym typeface="Comfortaa"/>
              </a:rPr>
              <a:t> are valleys, ravines, or channels found in the Middle East region that are dry, except for in the rainy season.</a:t>
            </a:r>
          </a:p>
        </p:txBody>
      </p:sp>
      <p:sp>
        <p:nvSpPr>
          <p:cNvPr id="14" name="Shape 377">
            <a:extLst>
              <a:ext uri="{FF2B5EF4-FFF2-40B4-BE49-F238E27FC236}">
                <a16:creationId xmlns:a16="http://schemas.microsoft.com/office/drawing/2014/main" id="{98A3A5C7-B38D-4723-B2EF-941D8A1E6881}"/>
              </a:ext>
            </a:extLst>
          </p:cNvPr>
          <p:cNvSpPr txBox="1"/>
          <p:nvPr/>
        </p:nvSpPr>
        <p:spPr>
          <a:xfrm>
            <a:off x="4967871" y="5633831"/>
            <a:ext cx="6779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003F7E"/>
                </a:solidFill>
                <a:latin typeface="Comfortaa"/>
                <a:ea typeface="Comfortaa"/>
                <a:cs typeface="Comfortaa"/>
                <a:sym typeface="Comfortaa"/>
              </a:rPr>
              <a:t>Activity 3: What are the physical features of the UK?</a:t>
            </a:r>
            <a:endParaRPr sz="2800" b="1" dirty="0">
              <a:solidFill>
                <a:srgbClr val="003F7E"/>
              </a:solidFill>
              <a:latin typeface="Comfortaa"/>
              <a:ea typeface="Comfortaa"/>
              <a:cs typeface="Comfortaa"/>
              <a:sym typeface="Comfortaa"/>
            </a:endParaRPr>
          </a:p>
        </p:txBody>
      </p:sp>
      <p:pic>
        <p:nvPicPr>
          <p:cNvPr id="9" name="Picture 8">
            <a:extLst>
              <a:ext uri="{FF2B5EF4-FFF2-40B4-BE49-F238E27FC236}">
                <a16:creationId xmlns:a16="http://schemas.microsoft.com/office/drawing/2014/main" id="{2B976D1C-B399-4121-9D9C-22C761EC5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231230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a:xfrm>
            <a:off x="117988" y="118331"/>
            <a:ext cx="9143999" cy="779231"/>
          </a:xfrm>
        </p:spPr>
        <p:txBody>
          <a:bodyPr>
            <a:noAutofit/>
          </a:bodyPr>
          <a:lstStyle/>
          <a:p>
            <a:r>
              <a:rPr lang="en-GB" sz="4000" b="1" dirty="0">
                <a:solidFill>
                  <a:srgbClr val="003F7E"/>
                </a:solidFill>
                <a:latin typeface="+mn-lt"/>
              </a:rPr>
              <a:t>What do these Physical Features look like?</a:t>
            </a:r>
          </a:p>
        </p:txBody>
      </p:sp>
      <p:pic>
        <p:nvPicPr>
          <p:cNvPr id="8" name="Shape 385">
            <a:extLst>
              <a:ext uri="{FF2B5EF4-FFF2-40B4-BE49-F238E27FC236}">
                <a16:creationId xmlns:a16="http://schemas.microsoft.com/office/drawing/2014/main" id="{5E07F113-3AE6-4CD1-A3B9-8255350597E2}"/>
              </a:ext>
            </a:extLst>
          </p:cNvPr>
          <p:cNvPicPr preferRelativeResize="0">
            <a:picLocks/>
          </p:cNvPicPr>
          <p:nvPr/>
        </p:nvPicPr>
        <p:blipFill rotWithShape="1">
          <a:blip r:embed="rId3">
            <a:alphaModFix/>
          </a:blip>
          <a:srcRect/>
          <a:stretch/>
        </p:blipFill>
        <p:spPr>
          <a:xfrm>
            <a:off x="7750520" y="1577029"/>
            <a:ext cx="4109351" cy="3082013"/>
          </a:xfrm>
          <a:prstGeom prst="rect">
            <a:avLst/>
          </a:prstGeom>
          <a:noFill/>
          <a:ln>
            <a:noFill/>
          </a:ln>
        </p:spPr>
      </p:pic>
      <p:pic>
        <p:nvPicPr>
          <p:cNvPr id="9" name="Shape 386">
            <a:extLst>
              <a:ext uri="{FF2B5EF4-FFF2-40B4-BE49-F238E27FC236}">
                <a16:creationId xmlns:a16="http://schemas.microsoft.com/office/drawing/2014/main" id="{50D4562F-825E-43E1-88C6-05264E3513AB}"/>
              </a:ext>
            </a:extLst>
          </p:cNvPr>
          <p:cNvPicPr preferRelativeResize="0"/>
          <p:nvPr/>
        </p:nvPicPr>
        <p:blipFill rotWithShape="1">
          <a:blip r:embed="rId4">
            <a:alphaModFix/>
          </a:blip>
          <a:srcRect/>
          <a:stretch/>
        </p:blipFill>
        <p:spPr>
          <a:xfrm>
            <a:off x="332129" y="3429000"/>
            <a:ext cx="5481916" cy="3212652"/>
          </a:xfrm>
          <a:prstGeom prst="rect">
            <a:avLst/>
          </a:prstGeom>
          <a:noFill/>
          <a:ln>
            <a:noFill/>
          </a:ln>
        </p:spPr>
      </p:pic>
      <p:sp>
        <p:nvSpPr>
          <p:cNvPr id="10" name="Shape 387">
            <a:extLst>
              <a:ext uri="{FF2B5EF4-FFF2-40B4-BE49-F238E27FC236}">
                <a16:creationId xmlns:a16="http://schemas.microsoft.com/office/drawing/2014/main" id="{9A71E5B1-FA11-436F-B86F-CC71E3891B75}"/>
              </a:ext>
            </a:extLst>
          </p:cNvPr>
          <p:cNvSpPr txBox="1"/>
          <p:nvPr/>
        </p:nvSpPr>
        <p:spPr>
          <a:xfrm>
            <a:off x="332128" y="1363709"/>
            <a:ext cx="6599614"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Comfortaa"/>
                <a:ea typeface="Comfortaa"/>
                <a:cs typeface="Comfortaa"/>
                <a:sym typeface="Comfortaa"/>
              </a:rPr>
              <a:t>Oman’s </a:t>
            </a:r>
            <a:r>
              <a:rPr lang="en-US" sz="2800" b="1" dirty="0">
                <a:solidFill>
                  <a:srgbClr val="003F7E"/>
                </a:solidFill>
                <a:latin typeface="Comfortaa"/>
                <a:ea typeface="Comfortaa"/>
                <a:cs typeface="Comfortaa"/>
                <a:sym typeface="Comfortaa"/>
              </a:rPr>
              <a:t>deserts</a:t>
            </a:r>
            <a:r>
              <a:rPr lang="en-US" sz="2800" dirty="0">
                <a:solidFill>
                  <a:schemeClr val="dk1"/>
                </a:solidFill>
                <a:latin typeface="Comfortaa"/>
                <a:ea typeface="Comfortaa"/>
                <a:cs typeface="Comfortaa"/>
                <a:sym typeface="Comfortaa"/>
              </a:rPr>
              <a:t> are both rocky and sandy. Only small shrubs and trees grow in the dry conditions.</a:t>
            </a:r>
            <a:endParaRPr sz="2800" dirty="0">
              <a:solidFill>
                <a:schemeClr val="dk1"/>
              </a:solidFill>
              <a:latin typeface="Comfortaa"/>
              <a:ea typeface="Comfortaa"/>
              <a:cs typeface="Comfortaa"/>
              <a:sym typeface="Comfortaa"/>
            </a:endParaRPr>
          </a:p>
        </p:txBody>
      </p:sp>
      <p:sp>
        <p:nvSpPr>
          <p:cNvPr id="11" name="Shape 388">
            <a:extLst>
              <a:ext uri="{FF2B5EF4-FFF2-40B4-BE49-F238E27FC236}">
                <a16:creationId xmlns:a16="http://schemas.microsoft.com/office/drawing/2014/main" id="{23253FC5-FF0B-413F-8A24-3C732B101A59}"/>
              </a:ext>
            </a:extLst>
          </p:cNvPr>
          <p:cNvSpPr txBox="1"/>
          <p:nvPr/>
        </p:nvSpPr>
        <p:spPr>
          <a:xfrm>
            <a:off x="6096000" y="5035326"/>
            <a:ext cx="6045828" cy="19615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003F7E"/>
                </a:solidFill>
                <a:latin typeface="Comfortaa"/>
                <a:ea typeface="Comfortaa"/>
                <a:cs typeface="Comfortaa"/>
                <a:sym typeface="Comfortaa"/>
              </a:rPr>
              <a:t>Wadi </a:t>
            </a:r>
            <a:r>
              <a:rPr lang="en-US" sz="2800" b="1" dirty="0" err="1">
                <a:solidFill>
                  <a:srgbClr val="003F7E"/>
                </a:solidFill>
                <a:latin typeface="Comfortaa"/>
                <a:ea typeface="Comfortaa"/>
                <a:cs typeface="Comfortaa"/>
                <a:sym typeface="Comfortaa"/>
              </a:rPr>
              <a:t>Hashir</a:t>
            </a:r>
            <a:r>
              <a:rPr lang="en-US" sz="2800" dirty="0">
                <a:solidFill>
                  <a:schemeClr val="dk1"/>
                </a:solidFill>
                <a:latin typeface="Comfortaa"/>
                <a:ea typeface="Comfortaa"/>
                <a:cs typeface="Comfortaa"/>
                <a:sym typeface="Comfortaa"/>
              </a:rPr>
              <a:t> is an example of a rocky desert and </a:t>
            </a:r>
            <a:r>
              <a:rPr lang="en-US" sz="2800" b="1" dirty="0">
                <a:solidFill>
                  <a:srgbClr val="003F7E"/>
                </a:solidFill>
                <a:latin typeface="Comfortaa"/>
                <a:ea typeface="Comfortaa"/>
                <a:cs typeface="Comfortaa"/>
                <a:sym typeface="Comfortaa"/>
              </a:rPr>
              <a:t>Sharqiya Sands </a:t>
            </a:r>
            <a:r>
              <a:rPr lang="en-US" sz="2800" dirty="0">
                <a:solidFill>
                  <a:schemeClr val="dk1"/>
                </a:solidFill>
                <a:latin typeface="Comfortaa"/>
                <a:ea typeface="Comfortaa"/>
                <a:cs typeface="Comfortaa"/>
                <a:sym typeface="Comfortaa"/>
              </a:rPr>
              <a:t>is an example of a sandy desert in Oman.</a:t>
            </a:r>
            <a:endParaRPr sz="2800" dirty="0">
              <a:solidFill>
                <a:schemeClr val="dk1"/>
              </a:solidFill>
              <a:latin typeface="Comfortaa"/>
              <a:ea typeface="Comfortaa"/>
              <a:cs typeface="Comfortaa"/>
              <a:sym typeface="Comfortaa"/>
            </a:endParaRPr>
          </a:p>
        </p:txBody>
      </p:sp>
      <p:pic>
        <p:nvPicPr>
          <p:cNvPr id="12" name="Picture 11">
            <a:extLst>
              <a:ext uri="{FF2B5EF4-FFF2-40B4-BE49-F238E27FC236}">
                <a16:creationId xmlns:a16="http://schemas.microsoft.com/office/drawing/2014/main" id="{9CDF5A33-32E5-4ECE-9660-EBDDB30A44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261786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a:xfrm>
            <a:off x="117988" y="118331"/>
            <a:ext cx="9143999" cy="779231"/>
          </a:xfrm>
        </p:spPr>
        <p:txBody>
          <a:bodyPr>
            <a:noAutofit/>
          </a:bodyPr>
          <a:lstStyle/>
          <a:p>
            <a:r>
              <a:rPr lang="en-GB" sz="4000" b="1" dirty="0">
                <a:solidFill>
                  <a:srgbClr val="003F7E"/>
                </a:solidFill>
                <a:latin typeface="+mn-lt"/>
              </a:rPr>
              <a:t>What do these Physical Features look like?</a:t>
            </a:r>
          </a:p>
        </p:txBody>
      </p:sp>
      <p:sp>
        <p:nvSpPr>
          <p:cNvPr id="12" name="Shape 397">
            <a:extLst>
              <a:ext uri="{FF2B5EF4-FFF2-40B4-BE49-F238E27FC236}">
                <a16:creationId xmlns:a16="http://schemas.microsoft.com/office/drawing/2014/main" id="{C695E2E3-C248-4DC2-98F3-016BB76CA56A}"/>
              </a:ext>
            </a:extLst>
          </p:cNvPr>
          <p:cNvSpPr txBox="1">
            <a:spLocks/>
          </p:cNvSpPr>
          <p:nvPr/>
        </p:nvSpPr>
        <p:spPr>
          <a:xfrm>
            <a:off x="233241" y="897562"/>
            <a:ext cx="7731562" cy="4267561"/>
          </a:xfrm>
          <a:prstGeom prst="rect">
            <a:avLst/>
          </a:prstGeom>
          <a:noFill/>
          <a:ln>
            <a:noFill/>
          </a:ln>
        </p:spPr>
        <p:txBody>
          <a:bodyPr spcFirstLastPara="1" vert="horz" wrap="square" lIns="91425" tIns="45700" rIns="91425" bIns="4570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buClr>
                <a:schemeClr val="accent1"/>
              </a:buClr>
              <a:buSzPts val="1980"/>
            </a:pPr>
            <a:r>
              <a:rPr lang="en-GB" sz="2800" dirty="0">
                <a:solidFill>
                  <a:schemeClr val="dk1"/>
                </a:solidFill>
                <a:latin typeface="Comfortaa"/>
                <a:ea typeface="Comfortaa"/>
                <a:cs typeface="Comfortaa"/>
                <a:sym typeface="Comfortaa"/>
              </a:rPr>
              <a:t>The highest mountain in Oman is </a:t>
            </a:r>
            <a:r>
              <a:rPr lang="en-GB" sz="2800" b="1" dirty="0">
                <a:solidFill>
                  <a:srgbClr val="003F7E"/>
                </a:solidFill>
                <a:latin typeface="Comfortaa"/>
                <a:ea typeface="Comfortaa"/>
                <a:cs typeface="Comfortaa"/>
                <a:sym typeface="Comfortaa"/>
              </a:rPr>
              <a:t>Jebel Shams </a:t>
            </a:r>
            <a:r>
              <a:rPr lang="en-GB" sz="2800" dirty="0">
                <a:solidFill>
                  <a:schemeClr val="dk1"/>
                </a:solidFill>
                <a:latin typeface="Comfortaa"/>
                <a:ea typeface="Comfortaa"/>
                <a:cs typeface="Comfortaa"/>
                <a:sym typeface="Comfortaa"/>
              </a:rPr>
              <a:t>measured at 3,028m. This is over double the height of </a:t>
            </a:r>
            <a:r>
              <a:rPr lang="en-GB" sz="2800" b="1" dirty="0">
                <a:solidFill>
                  <a:srgbClr val="003F7E"/>
                </a:solidFill>
                <a:latin typeface="Comfortaa"/>
                <a:ea typeface="Comfortaa"/>
                <a:cs typeface="Comfortaa"/>
                <a:sym typeface="Comfortaa"/>
              </a:rPr>
              <a:t>Ben Nevis</a:t>
            </a:r>
            <a:r>
              <a:rPr lang="en-GB" sz="2800" dirty="0">
                <a:solidFill>
                  <a:schemeClr val="dk1"/>
                </a:solidFill>
                <a:latin typeface="Comfortaa"/>
                <a:ea typeface="Comfortaa"/>
                <a:cs typeface="Comfortaa"/>
                <a:sym typeface="Comfortaa"/>
              </a:rPr>
              <a:t>, the highest mountain in the UK, which is measured at 1,345 m.</a:t>
            </a:r>
            <a:endParaRPr lang="en-GB" sz="3600" dirty="0">
              <a:latin typeface="Comfortaa"/>
              <a:ea typeface="Comfortaa"/>
              <a:cs typeface="Comfortaa"/>
              <a:sym typeface="Comfortaa"/>
            </a:endParaRPr>
          </a:p>
          <a:p>
            <a:pPr algn="l">
              <a:lnSpc>
                <a:spcPct val="120000"/>
              </a:lnSpc>
              <a:buClr>
                <a:schemeClr val="accent1"/>
              </a:buClr>
              <a:buSzPts val="1980"/>
            </a:pPr>
            <a:r>
              <a:rPr lang="en-GB" sz="2800" b="1" dirty="0">
                <a:solidFill>
                  <a:srgbClr val="003F7E"/>
                </a:solidFill>
                <a:latin typeface="Comfortaa"/>
                <a:ea typeface="Comfortaa"/>
                <a:cs typeface="Comfortaa"/>
                <a:sym typeface="Comfortaa"/>
              </a:rPr>
              <a:t>Jebel</a:t>
            </a:r>
            <a:r>
              <a:rPr lang="en-GB" sz="2800" dirty="0">
                <a:solidFill>
                  <a:schemeClr val="dk1"/>
                </a:solidFill>
                <a:latin typeface="Comfortaa"/>
                <a:ea typeface="Comfortaa"/>
                <a:cs typeface="Comfortaa"/>
                <a:sym typeface="Comfortaa"/>
              </a:rPr>
              <a:t> means mountain in Arabic.</a:t>
            </a:r>
            <a:endParaRPr lang="en-GB" sz="3600" dirty="0">
              <a:latin typeface="Comfortaa"/>
              <a:ea typeface="Comfortaa"/>
              <a:cs typeface="Comfortaa"/>
              <a:sym typeface="Comfortaa"/>
            </a:endParaRPr>
          </a:p>
          <a:p>
            <a:pPr algn="l">
              <a:lnSpc>
                <a:spcPct val="120000"/>
              </a:lnSpc>
              <a:buClr>
                <a:schemeClr val="accent1"/>
              </a:buClr>
              <a:buSzPts val="1980"/>
            </a:pPr>
            <a:r>
              <a:rPr lang="en-GB" sz="2800" b="1" dirty="0">
                <a:solidFill>
                  <a:srgbClr val="003F7E"/>
                </a:solidFill>
                <a:latin typeface="Comfortaa"/>
                <a:ea typeface="Comfortaa"/>
                <a:cs typeface="Comfortaa"/>
                <a:sym typeface="Comfortaa"/>
              </a:rPr>
              <a:t>Jebel Shams </a:t>
            </a:r>
            <a:r>
              <a:rPr lang="en-GB" sz="2800" dirty="0">
                <a:solidFill>
                  <a:schemeClr val="dk1"/>
                </a:solidFill>
                <a:latin typeface="Comfortaa"/>
                <a:ea typeface="Comfortaa"/>
                <a:cs typeface="Comfortaa"/>
                <a:sym typeface="Comfortaa"/>
              </a:rPr>
              <a:t>is located in the Al Hajar mountain range in the north-east of Oman.</a:t>
            </a:r>
            <a:endParaRPr lang="en-GB" sz="1800" dirty="0">
              <a:solidFill>
                <a:schemeClr val="dk1"/>
              </a:solidFill>
              <a:latin typeface="Rockwell"/>
              <a:ea typeface="Rockwell"/>
              <a:cs typeface="Rockwell"/>
              <a:sym typeface="Rockwell"/>
            </a:endParaRPr>
          </a:p>
        </p:txBody>
      </p:sp>
      <p:pic>
        <p:nvPicPr>
          <p:cNvPr id="13" name="Shape 402">
            <a:extLst>
              <a:ext uri="{FF2B5EF4-FFF2-40B4-BE49-F238E27FC236}">
                <a16:creationId xmlns:a16="http://schemas.microsoft.com/office/drawing/2014/main" id="{9C043D2C-3801-4C24-B287-118A3909F24C}"/>
              </a:ext>
            </a:extLst>
          </p:cNvPr>
          <p:cNvPicPr preferRelativeResize="0"/>
          <p:nvPr/>
        </p:nvPicPr>
        <p:blipFill rotWithShape="1">
          <a:blip r:embed="rId3">
            <a:alphaModFix/>
          </a:blip>
          <a:srcRect/>
          <a:stretch/>
        </p:blipFill>
        <p:spPr>
          <a:xfrm>
            <a:off x="8105189" y="1099282"/>
            <a:ext cx="3754682" cy="2816012"/>
          </a:xfrm>
          <a:prstGeom prst="rect">
            <a:avLst/>
          </a:prstGeom>
          <a:noFill/>
          <a:ln>
            <a:noFill/>
          </a:ln>
        </p:spPr>
      </p:pic>
      <p:pic>
        <p:nvPicPr>
          <p:cNvPr id="14" name="Shape 400">
            <a:extLst>
              <a:ext uri="{FF2B5EF4-FFF2-40B4-BE49-F238E27FC236}">
                <a16:creationId xmlns:a16="http://schemas.microsoft.com/office/drawing/2014/main" id="{3AC3CEF6-0B5A-4E52-A63F-ED3F6BBC7AB4}"/>
              </a:ext>
            </a:extLst>
          </p:cNvPr>
          <p:cNvPicPr preferRelativeResize="0"/>
          <p:nvPr/>
        </p:nvPicPr>
        <p:blipFill rotWithShape="1">
          <a:blip r:embed="rId4">
            <a:alphaModFix/>
          </a:blip>
          <a:srcRect/>
          <a:stretch/>
        </p:blipFill>
        <p:spPr>
          <a:xfrm>
            <a:off x="8178944" y="4364154"/>
            <a:ext cx="3639429" cy="2045283"/>
          </a:xfrm>
          <a:prstGeom prst="rect">
            <a:avLst/>
          </a:prstGeom>
          <a:noFill/>
          <a:ln>
            <a:noFill/>
          </a:ln>
        </p:spPr>
      </p:pic>
      <p:sp>
        <p:nvSpPr>
          <p:cNvPr id="15" name="Shape 401">
            <a:extLst>
              <a:ext uri="{FF2B5EF4-FFF2-40B4-BE49-F238E27FC236}">
                <a16:creationId xmlns:a16="http://schemas.microsoft.com/office/drawing/2014/main" id="{ACF16B8A-10B4-428F-94B5-B6321E49CD1D}"/>
              </a:ext>
            </a:extLst>
          </p:cNvPr>
          <p:cNvSpPr txBox="1"/>
          <p:nvPr/>
        </p:nvSpPr>
        <p:spPr>
          <a:xfrm>
            <a:off x="8454757" y="6425911"/>
            <a:ext cx="4020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omfortaa"/>
                <a:ea typeface="Comfortaa"/>
                <a:cs typeface="Comfortaa"/>
                <a:sym typeface="Comfortaa"/>
              </a:rPr>
              <a:t>Ben Nevis, Grampian Mountains, UK</a:t>
            </a:r>
            <a:endParaRPr sz="1800" dirty="0">
              <a:solidFill>
                <a:schemeClr val="dk1"/>
              </a:solidFill>
              <a:latin typeface="Comfortaa"/>
              <a:ea typeface="Comfortaa"/>
              <a:cs typeface="Comfortaa"/>
              <a:sym typeface="Comfortaa"/>
            </a:endParaRPr>
          </a:p>
        </p:txBody>
      </p:sp>
      <p:sp>
        <p:nvSpPr>
          <p:cNvPr id="16" name="Shape 403">
            <a:extLst>
              <a:ext uri="{FF2B5EF4-FFF2-40B4-BE49-F238E27FC236}">
                <a16:creationId xmlns:a16="http://schemas.microsoft.com/office/drawing/2014/main" id="{A1DDDC4D-F3A4-4CBD-AC05-F8B51C69E9C9}"/>
              </a:ext>
            </a:extLst>
          </p:cNvPr>
          <p:cNvSpPr txBox="1"/>
          <p:nvPr/>
        </p:nvSpPr>
        <p:spPr>
          <a:xfrm>
            <a:off x="8267902" y="3981196"/>
            <a:ext cx="40905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omfortaa"/>
                <a:ea typeface="Comfortaa"/>
                <a:cs typeface="Comfortaa"/>
                <a:sym typeface="Comfortaa"/>
              </a:rPr>
              <a:t>Jebel Shams, Al Hajar Mountains, Oman</a:t>
            </a:r>
            <a:endParaRPr sz="1800" dirty="0">
              <a:solidFill>
                <a:schemeClr val="dk1"/>
              </a:solidFill>
              <a:latin typeface="Comfortaa"/>
              <a:ea typeface="Comfortaa"/>
              <a:cs typeface="Comfortaa"/>
              <a:sym typeface="Comfortaa"/>
            </a:endParaRPr>
          </a:p>
        </p:txBody>
      </p:sp>
      <p:sp>
        <p:nvSpPr>
          <p:cNvPr id="17" name="Shape 399">
            <a:extLst>
              <a:ext uri="{FF2B5EF4-FFF2-40B4-BE49-F238E27FC236}">
                <a16:creationId xmlns:a16="http://schemas.microsoft.com/office/drawing/2014/main" id="{78A8D827-17B8-4735-AF2C-D62168F17B2E}"/>
              </a:ext>
            </a:extLst>
          </p:cNvPr>
          <p:cNvSpPr txBox="1"/>
          <p:nvPr/>
        </p:nvSpPr>
        <p:spPr>
          <a:xfrm>
            <a:off x="117988" y="5386795"/>
            <a:ext cx="7731562" cy="6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003F7E"/>
                </a:solidFill>
                <a:latin typeface="Comfortaa"/>
                <a:ea typeface="Comfortaa"/>
                <a:cs typeface="Comfortaa"/>
                <a:sym typeface="Comfortaa"/>
              </a:rPr>
              <a:t>Activity 4: What is the difference in </a:t>
            </a:r>
            <a:r>
              <a:rPr lang="en-US" sz="2800" b="1" dirty="0" err="1">
                <a:solidFill>
                  <a:srgbClr val="003F7E"/>
                </a:solidFill>
                <a:latin typeface="Comfortaa"/>
                <a:ea typeface="Comfortaa"/>
                <a:cs typeface="Comfortaa"/>
                <a:sym typeface="Comfortaa"/>
              </a:rPr>
              <a:t>metres</a:t>
            </a:r>
            <a:r>
              <a:rPr lang="en-US" sz="2800" b="1" dirty="0">
                <a:solidFill>
                  <a:srgbClr val="003F7E"/>
                </a:solidFill>
                <a:latin typeface="Comfortaa"/>
                <a:ea typeface="Comfortaa"/>
                <a:cs typeface="Comfortaa"/>
                <a:sym typeface="Comfortaa"/>
              </a:rPr>
              <a:t> between the height of Ben Nevis and Jebel Shams?</a:t>
            </a:r>
            <a:endParaRPr sz="2800" b="1" dirty="0">
              <a:solidFill>
                <a:srgbClr val="003F7E"/>
              </a:solidFill>
              <a:latin typeface="Comfortaa"/>
              <a:ea typeface="Comfortaa"/>
              <a:cs typeface="Comfortaa"/>
              <a:sym typeface="Comfortaa"/>
            </a:endParaRPr>
          </a:p>
        </p:txBody>
      </p:sp>
      <p:pic>
        <p:nvPicPr>
          <p:cNvPr id="10" name="Picture 9">
            <a:extLst>
              <a:ext uri="{FF2B5EF4-FFF2-40B4-BE49-F238E27FC236}">
                <a16:creationId xmlns:a16="http://schemas.microsoft.com/office/drawing/2014/main" id="{CE6BCBD5-F810-48BC-B007-1BF1EC5C83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255782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a:xfrm>
            <a:off x="117988" y="118331"/>
            <a:ext cx="9143999" cy="779231"/>
          </a:xfrm>
        </p:spPr>
        <p:txBody>
          <a:bodyPr>
            <a:noAutofit/>
          </a:bodyPr>
          <a:lstStyle/>
          <a:p>
            <a:r>
              <a:rPr lang="en-GB" sz="4000" b="1" dirty="0">
                <a:solidFill>
                  <a:srgbClr val="003F7E"/>
                </a:solidFill>
                <a:latin typeface="+mn-lt"/>
              </a:rPr>
              <a:t>What do these Physical Features look like?</a:t>
            </a:r>
          </a:p>
        </p:txBody>
      </p:sp>
      <p:sp>
        <p:nvSpPr>
          <p:cNvPr id="10" name="Shape 414">
            <a:extLst>
              <a:ext uri="{FF2B5EF4-FFF2-40B4-BE49-F238E27FC236}">
                <a16:creationId xmlns:a16="http://schemas.microsoft.com/office/drawing/2014/main" id="{AE5F16B3-8FAB-4D81-BC9F-7F4D5E317DE9}"/>
              </a:ext>
            </a:extLst>
          </p:cNvPr>
          <p:cNvSpPr txBox="1"/>
          <p:nvPr/>
        </p:nvSpPr>
        <p:spPr>
          <a:xfrm>
            <a:off x="4984956" y="1319618"/>
            <a:ext cx="6874916" cy="1200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003F7E"/>
                </a:solidFill>
                <a:latin typeface="Calibri" panose="020F0502020204030204" pitchFamily="34" charset="0"/>
                <a:ea typeface="Comfortaa"/>
                <a:cs typeface="Calibri" panose="020F0502020204030204" pitchFamily="34" charset="0"/>
                <a:sym typeface="Comfortaa"/>
              </a:rPr>
              <a:t>Arches</a:t>
            </a:r>
            <a:r>
              <a:rPr lang="en-US" sz="2800" dirty="0">
                <a:solidFill>
                  <a:schemeClr val="dk1"/>
                </a:solidFill>
                <a:latin typeface="Calibri" panose="020F0502020204030204" pitchFamily="34" charset="0"/>
                <a:ea typeface="Comfortaa"/>
                <a:cs typeface="Calibri" panose="020F0502020204030204" pitchFamily="34" charset="0"/>
                <a:sym typeface="Comfortaa"/>
              </a:rPr>
              <a:t> are caused by the sea eroding the rocky coastline. </a:t>
            </a:r>
            <a:r>
              <a:rPr lang="en-US" sz="2800" b="1" dirty="0">
                <a:solidFill>
                  <a:srgbClr val="003F7E"/>
                </a:solidFill>
                <a:latin typeface="Calibri" panose="020F0502020204030204" pitchFamily="34" charset="0"/>
                <a:ea typeface="Comfortaa"/>
                <a:cs typeface="Calibri" panose="020F0502020204030204" pitchFamily="34" charset="0"/>
                <a:sym typeface="Comfortaa"/>
              </a:rPr>
              <a:t>Stacks</a:t>
            </a:r>
            <a:r>
              <a:rPr lang="en-US" sz="2800" dirty="0">
                <a:solidFill>
                  <a:schemeClr val="dk1"/>
                </a:solidFill>
                <a:latin typeface="Calibri" panose="020F0502020204030204" pitchFamily="34" charset="0"/>
                <a:ea typeface="Comfortaa"/>
                <a:cs typeface="Calibri" panose="020F0502020204030204" pitchFamily="34" charset="0"/>
                <a:sym typeface="Comfortaa"/>
              </a:rPr>
              <a:t> are left behind when the arch collapses.</a:t>
            </a:r>
            <a:endParaRPr sz="2800" dirty="0">
              <a:solidFill>
                <a:schemeClr val="dk1"/>
              </a:solidFill>
              <a:latin typeface="Calibri" panose="020F0502020204030204" pitchFamily="34" charset="0"/>
              <a:ea typeface="Comfortaa"/>
              <a:cs typeface="Calibri" panose="020F0502020204030204" pitchFamily="34" charset="0"/>
              <a:sym typeface="Comfortaa"/>
            </a:endParaRPr>
          </a:p>
        </p:txBody>
      </p:sp>
      <p:pic>
        <p:nvPicPr>
          <p:cNvPr id="18" name="Shape 410">
            <a:extLst>
              <a:ext uri="{FF2B5EF4-FFF2-40B4-BE49-F238E27FC236}">
                <a16:creationId xmlns:a16="http://schemas.microsoft.com/office/drawing/2014/main" id="{4D9ED544-B3BD-42EE-BAB5-49AFC24F6619}"/>
              </a:ext>
            </a:extLst>
          </p:cNvPr>
          <p:cNvPicPr preferRelativeResize="0">
            <a:picLocks/>
          </p:cNvPicPr>
          <p:nvPr/>
        </p:nvPicPr>
        <p:blipFill rotWithShape="1">
          <a:blip r:embed="rId3">
            <a:alphaModFix/>
          </a:blip>
          <a:srcRect b="14073"/>
          <a:stretch/>
        </p:blipFill>
        <p:spPr>
          <a:xfrm>
            <a:off x="312669" y="1005356"/>
            <a:ext cx="4038832" cy="2602817"/>
          </a:xfrm>
          <a:prstGeom prst="rect">
            <a:avLst/>
          </a:prstGeom>
          <a:noFill/>
          <a:ln>
            <a:noFill/>
          </a:ln>
        </p:spPr>
      </p:pic>
      <p:sp>
        <p:nvSpPr>
          <p:cNvPr id="19" name="Shape 415">
            <a:extLst>
              <a:ext uri="{FF2B5EF4-FFF2-40B4-BE49-F238E27FC236}">
                <a16:creationId xmlns:a16="http://schemas.microsoft.com/office/drawing/2014/main" id="{71F863ED-E467-44D6-A941-29834FFE9FCC}"/>
              </a:ext>
            </a:extLst>
          </p:cNvPr>
          <p:cNvSpPr txBox="1"/>
          <p:nvPr/>
        </p:nvSpPr>
        <p:spPr>
          <a:xfrm>
            <a:off x="312669" y="3657911"/>
            <a:ext cx="3300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omfortaa"/>
                <a:ea typeface="Comfortaa"/>
                <a:cs typeface="Comfortaa"/>
                <a:sym typeface="Comfortaa"/>
              </a:rPr>
              <a:t>Sea-Arch, Muscat, Oman</a:t>
            </a:r>
            <a:endParaRPr sz="1800" dirty="0">
              <a:solidFill>
                <a:schemeClr val="dk1"/>
              </a:solidFill>
              <a:latin typeface="Comfortaa"/>
              <a:ea typeface="Comfortaa"/>
              <a:cs typeface="Comfortaa"/>
              <a:sym typeface="Comfortaa"/>
            </a:endParaRPr>
          </a:p>
        </p:txBody>
      </p:sp>
      <p:pic>
        <p:nvPicPr>
          <p:cNvPr id="20" name="Shape 412">
            <a:extLst>
              <a:ext uri="{FF2B5EF4-FFF2-40B4-BE49-F238E27FC236}">
                <a16:creationId xmlns:a16="http://schemas.microsoft.com/office/drawing/2014/main" id="{077E8CD5-A9C5-48A4-81B3-863E573F7148}"/>
              </a:ext>
            </a:extLst>
          </p:cNvPr>
          <p:cNvPicPr preferRelativeResize="0"/>
          <p:nvPr/>
        </p:nvPicPr>
        <p:blipFill rotWithShape="1">
          <a:blip r:embed="rId4">
            <a:alphaModFix/>
          </a:blip>
          <a:srcRect t="7614"/>
          <a:stretch/>
        </p:blipFill>
        <p:spPr>
          <a:xfrm>
            <a:off x="312670" y="4078796"/>
            <a:ext cx="4038831" cy="2288661"/>
          </a:xfrm>
          <a:prstGeom prst="rect">
            <a:avLst/>
          </a:prstGeom>
          <a:noFill/>
          <a:ln>
            <a:noFill/>
          </a:ln>
        </p:spPr>
      </p:pic>
      <p:sp>
        <p:nvSpPr>
          <p:cNvPr id="21" name="Shape 413">
            <a:extLst>
              <a:ext uri="{FF2B5EF4-FFF2-40B4-BE49-F238E27FC236}">
                <a16:creationId xmlns:a16="http://schemas.microsoft.com/office/drawing/2014/main" id="{EF70AFC1-025F-4E09-835A-6F414C9C0A41}"/>
              </a:ext>
            </a:extLst>
          </p:cNvPr>
          <p:cNvSpPr txBox="1"/>
          <p:nvPr/>
        </p:nvSpPr>
        <p:spPr>
          <a:xfrm>
            <a:off x="312601" y="6430644"/>
            <a:ext cx="4038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err="1">
                <a:solidFill>
                  <a:schemeClr val="dk1"/>
                </a:solidFill>
                <a:latin typeface="Comfortaa"/>
                <a:ea typeface="Comfortaa"/>
                <a:cs typeface="Comfortaa"/>
                <a:sym typeface="Comfortaa"/>
              </a:rPr>
              <a:t>Durdle</a:t>
            </a:r>
            <a:r>
              <a:rPr lang="en-US" sz="1800" dirty="0">
                <a:solidFill>
                  <a:schemeClr val="dk1"/>
                </a:solidFill>
                <a:latin typeface="Comfortaa"/>
                <a:ea typeface="Comfortaa"/>
                <a:cs typeface="Comfortaa"/>
                <a:sym typeface="Comfortaa"/>
              </a:rPr>
              <a:t> Door, Dorset UK</a:t>
            </a:r>
            <a:endParaRPr sz="1800" dirty="0">
              <a:solidFill>
                <a:schemeClr val="dk1"/>
              </a:solidFill>
              <a:latin typeface="Comfortaa"/>
              <a:ea typeface="Comfortaa"/>
              <a:cs typeface="Comfortaa"/>
              <a:sym typeface="Comfortaa"/>
            </a:endParaRPr>
          </a:p>
        </p:txBody>
      </p:sp>
      <p:sp>
        <p:nvSpPr>
          <p:cNvPr id="22" name="Shape 416">
            <a:extLst>
              <a:ext uri="{FF2B5EF4-FFF2-40B4-BE49-F238E27FC236}">
                <a16:creationId xmlns:a16="http://schemas.microsoft.com/office/drawing/2014/main" id="{0A6DEC8B-B7E9-4207-9E4A-5DB3E8F95185}"/>
              </a:ext>
            </a:extLst>
          </p:cNvPr>
          <p:cNvSpPr txBox="1"/>
          <p:nvPr/>
        </p:nvSpPr>
        <p:spPr>
          <a:xfrm>
            <a:off x="4984956" y="2967335"/>
            <a:ext cx="6607276"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Comfortaa"/>
                <a:ea typeface="Comfortaa"/>
                <a:cs typeface="Comfortaa"/>
                <a:sym typeface="Comfortaa"/>
              </a:rPr>
              <a:t>Both the UK and Oman have arches and stacks.</a:t>
            </a:r>
            <a:endParaRPr sz="2800" dirty="0">
              <a:solidFill>
                <a:schemeClr val="dk1"/>
              </a:solidFill>
              <a:latin typeface="Comfortaa"/>
              <a:ea typeface="Comfortaa"/>
              <a:cs typeface="Comfortaa"/>
              <a:sym typeface="Comfortaa"/>
            </a:endParaRPr>
          </a:p>
        </p:txBody>
      </p:sp>
      <p:pic>
        <p:nvPicPr>
          <p:cNvPr id="11" name="Picture 10">
            <a:extLst>
              <a:ext uri="{FF2B5EF4-FFF2-40B4-BE49-F238E27FC236}">
                <a16:creationId xmlns:a16="http://schemas.microsoft.com/office/drawing/2014/main" id="{791FF04E-35E1-466C-8EDF-6DFB02F36F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411499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a:xfrm>
            <a:off x="174813" y="308164"/>
            <a:ext cx="9143999" cy="779231"/>
          </a:xfrm>
        </p:spPr>
        <p:txBody>
          <a:bodyPr>
            <a:noAutofit/>
          </a:bodyPr>
          <a:lstStyle/>
          <a:p>
            <a:r>
              <a:rPr lang="en-GB" sz="4400" b="1" dirty="0">
                <a:solidFill>
                  <a:srgbClr val="003F7E"/>
                </a:solidFill>
                <a:latin typeface="+mn-lt"/>
              </a:rPr>
              <a:t>What are Oman’s main settlements?</a:t>
            </a:r>
          </a:p>
        </p:txBody>
      </p:sp>
      <p:graphicFrame>
        <p:nvGraphicFramePr>
          <p:cNvPr id="11" name="Shape 424">
            <a:extLst>
              <a:ext uri="{FF2B5EF4-FFF2-40B4-BE49-F238E27FC236}">
                <a16:creationId xmlns:a16="http://schemas.microsoft.com/office/drawing/2014/main" id="{AF1381BE-573C-457C-9099-0BAF4A5788B8}"/>
              </a:ext>
            </a:extLst>
          </p:cNvPr>
          <p:cNvGraphicFramePr/>
          <p:nvPr>
            <p:extLst>
              <p:ext uri="{D42A27DB-BD31-4B8C-83A1-F6EECF244321}">
                <p14:modId xmlns:p14="http://schemas.microsoft.com/office/powerpoint/2010/main" val="2916016810"/>
              </p:ext>
            </p:extLst>
          </p:nvPr>
        </p:nvGraphicFramePr>
        <p:xfrm>
          <a:off x="293388" y="1488799"/>
          <a:ext cx="3957335" cy="3779187"/>
        </p:xfrm>
        <a:graphic>
          <a:graphicData uri="http://schemas.openxmlformats.org/drawingml/2006/table">
            <a:tbl>
              <a:tblPr firstRow="1" bandRow="1">
                <a:noFill/>
              </a:tblPr>
              <a:tblGrid>
                <a:gridCol w="2301529">
                  <a:extLst>
                    <a:ext uri="{9D8B030D-6E8A-4147-A177-3AD203B41FA5}">
                      <a16:colId xmlns:a16="http://schemas.microsoft.com/office/drawing/2014/main" val="20000"/>
                    </a:ext>
                  </a:extLst>
                </a:gridCol>
                <a:gridCol w="1655806">
                  <a:extLst>
                    <a:ext uri="{9D8B030D-6E8A-4147-A177-3AD203B41FA5}">
                      <a16:colId xmlns:a16="http://schemas.microsoft.com/office/drawing/2014/main" val="20001"/>
                    </a:ext>
                  </a:extLst>
                </a:gridCol>
              </a:tblGrid>
              <a:tr h="578717">
                <a:tc>
                  <a:txBody>
                    <a:bodyPr/>
                    <a:lstStyle/>
                    <a:p>
                      <a:pPr marL="0" marR="0" lvl="0" indent="0" algn="l" rtl="0">
                        <a:spcBef>
                          <a:spcPts val="0"/>
                        </a:spcBef>
                        <a:spcAft>
                          <a:spcPts val="0"/>
                        </a:spcAft>
                        <a:buNone/>
                      </a:pPr>
                      <a:r>
                        <a:rPr lang="en-US" sz="2400" b="1" u="none" strike="noStrike" cap="none" dirty="0">
                          <a:solidFill>
                            <a:srgbClr val="003F7E"/>
                          </a:solidFill>
                          <a:latin typeface="Comfortaa"/>
                          <a:ea typeface="Comfortaa"/>
                          <a:cs typeface="Comfortaa"/>
                          <a:sym typeface="Comfortaa"/>
                        </a:rPr>
                        <a:t>Oman Cities</a:t>
                      </a:r>
                      <a:endParaRPr sz="2400" b="1" dirty="0">
                        <a:solidFill>
                          <a:srgbClr val="003F7E"/>
                        </a:solidFill>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5E8"/>
                    </a:solidFill>
                  </a:tcPr>
                </a:tc>
                <a:tc>
                  <a:txBody>
                    <a:bodyPr/>
                    <a:lstStyle/>
                    <a:p>
                      <a:pPr marL="0" marR="0" lvl="0" indent="0" algn="l" rtl="0">
                        <a:spcBef>
                          <a:spcPts val="0"/>
                        </a:spcBef>
                        <a:spcAft>
                          <a:spcPts val="0"/>
                        </a:spcAft>
                        <a:buNone/>
                      </a:pPr>
                      <a:r>
                        <a:rPr lang="en-US" sz="2400" b="1" dirty="0">
                          <a:solidFill>
                            <a:srgbClr val="003F7E"/>
                          </a:solidFill>
                          <a:latin typeface="Comfortaa"/>
                          <a:ea typeface="Comfortaa"/>
                          <a:cs typeface="Comfortaa"/>
                          <a:sym typeface="Comfortaa"/>
                        </a:rPr>
                        <a:t>Population</a:t>
                      </a:r>
                      <a:endParaRPr sz="2400" b="1" dirty="0">
                        <a:solidFill>
                          <a:srgbClr val="003F7E"/>
                        </a:solidFill>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5E8"/>
                    </a:solidFill>
                  </a:tcPr>
                </a:tc>
                <a:extLst>
                  <a:ext uri="{0D108BD9-81ED-4DB2-BD59-A6C34878D82A}">
                    <a16:rowId xmlns:a16="http://schemas.microsoft.com/office/drawing/2014/main" val="10000"/>
                  </a:ext>
                </a:extLst>
              </a:tr>
              <a:tr h="343846">
                <a:tc>
                  <a:txBody>
                    <a:bodyPr/>
                    <a:lstStyle/>
                    <a:p>
                      <a:pPr marL="0" marR="0" lvl="0" indent="0" algn="l" rtl="0">
                        <a:spcBef>
                          <a:spcPts val="0"/>
                        </a:spcBef>
                        <a:spcAft>
                          <a:spcPts val="0"/>
                        </a:spcAft>
                        <a:buNone/>
                      </a:pPr>
                      <a:r>
                        <a:rPr lang="en-US" sz="2400" dirty="0">
                          <a:latin typeface="Comfortaa"/>
                          <a:ea typeface="Comfortaa"/>
                          <a:cs typeface="Comfortaa"/>
                          <a:sym typeface="Comfortaa"/>
                        </a:rPr>
                        <a:t>Muscat (Capital)</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797,000</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0" marR="0" lvl="0" indent="0" algn="l" rtl="0">
                        <a:spcBef>
                          <a:spcPts val="0"/>
                        </a:spcBef>
                        <a:spcAft>
                          <a:spcPts val="0"/>
                        </a:spcAft>
                        <a:buNone/>
                      </a:pPr>
                      <a:r>
                        <a:rPr lang="en-US" sz="2400" dirty="0" err="1">
                          <a:latin typeface="Comfortaa"/>
                          <a:ea typeface="Comfortaa"/>
                          <a:cs typeface="Comfortaa"/>
                          <a:sym typeface="Comfortaa"/>
                        </a:rPr>
                        <a:t>Seeb</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237,816</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0" marR="0" lvl="0" indent="0" algn="l" rtl="0">
                        <a:spcBef>
                          <a:spcPts val="0"/>
                        </a:spcBef>
                        <a:spcAft>
                          <a:spcPts val="0"/>
                        </a:spcAft>
                        <a:buNone/>
                      </a:pPr>
                      <a:r>
                        <a:rPr lang="en-US" sz="2400" dirty="0">
                          <a:latin typeface="Comfortaa"/>
                          <a:ea typeface="Comfortaa"/>
                          <a:cs typeface="Comfortaa"/>
                          <a:sym typeface="Comfortaa"/>
                        </a:rPr>
                        <a:t>Salalah</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163,140</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0" marR="0" lvl="0" indent="0" algn="l" rtl="0">
                        <a:spcBef>
                          <a:spcPts val="0"/>
                        </a:spcBef>
                        <a:spcAft>
                          <a:spcPts val="0"/>
                        </a:spcAft>
                        <a:buNone/>
                      </a:pPr>
                      <a:r>
                        <a:rPr lang="en-US" sz="2400" dirty="0" err="1">
                          <a:latin typeface="Comfortaa"/>
                          <a:ea typeface="Comfortaa"/>
                          <a:cs typeface="Comfortaa"/>
                          <a:sym typeface="Comfortaa"/>
                        </a:rPr>
                        <a:t>Bawshar</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159,487</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0" marR="0" lvl="0" indent="0" algn="l" rtl="0">
                        <a:spcBef>
                          <a:spcPts val="0"/>
                        </a:spcBef>
                        <a:spcAft>
                          <a:spcPts val="0"/>
                        </a:spcAft>
                        <a:buNone/>
                      </a:pPr>
                      <a:r>
                        <a:rPr lang="en-US" sz="2400">
                          <a:latin typeface="Comfortaa"/>
                          <a:ea typeface="Comfortaa"/>
                          <a:cs typeface="Comfortaa"/>
                          <a:sym typeface="Comfortaa"/>
                        </a:rPr>
                        <a:t>Sohar</a:t>
                      </a:r>
                      <a:endParaRPr sz="240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108,274</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4650">
                <a:tc>
                  <a:txBody>
                    <a:bodyPr/>
                    <a:lstStyle/>
                    <a:p>
                      <a:pPr marL="0" marR="0" lvl="0" indent="0" algn="l" rtl="0">
                        <a:spcBef>
                          <a:spcPts val="0"/>
                        </a:spcBef>
                        <a:spcAft>
                          <a:spcPts val="0"/>
                        </a:spcAft>
                        <a:buNone/>
                      </a:pPr>
                      <a:r>
                        <a:rPr lang="en-US" sz="2400">
                          <a:latin typeface="Comfortaa"/>
                          <a:ea typeface="Comfortaa"/>
                          <a:cs typeface="Comfortaa"/>
                          <a:sym typeface="Comfortaa"/>
                        </a:rPr>
                        <a:t>As Suwayq</a:t>
                      </a:r>
                      <a:endParaRPr sz="240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107,143</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4650">
                <a:tc>
                  <a:txBody>
                    <a:bodyPr/>
                    <a:lstStyle/>
                    <a:p>
                      <a:pPr marL="0" marR="0" lvl="0" indent="0" algn="l" rtl="0">
                        <a:spcBef>
                          <a:spcPts val="0"/>
                        </a:spcBef>
                        <a:spcAft>
                          <a:spcPts val="0"/>
                        </a:spcAft>
                        <a:buNone/>
                      </a:pPr>
                      <a:r>
                        <a:rPr lang="en-US" sz="2400">
                          <a:latin typeface="Comfortaa"/>
                          <a:ea typeface="Comfortaa"/>
                          <a:cs typeface="Comfortaa"/>
                          <a:sym typeface="Comfortaa"/>
                        </a:rPr>
                        <a:t>Ibri</a:t>
                      </a:r>
                      <a:endParaRPr sz="240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101,640</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13" name="Shape 425">
            <a:extLst>
              <a:ext uri="{FF2B5EF4-FFF2-40B4-BE49-F238E27FC236}">
                <a16:creationId xmlns:a16="http://schemas.microsoft.com/office/drawing/2014/main" id="{88D71B1A-C4CB-4E8E-B1EF-7571ED1D8A3A}"/>
              </a:ext>
            </a:extLst>
          </p:cNvPr>
          <p:cNvGraphicFramePr/>
          <p:nvPr>
            <p:extLst>
              <p:ext uri="{D42A27DB-BD31-4B8C-83A1-F6EECF244321}">
                <p14:modId xmlns:p14="http://schemas.microsoft.com/office/powerpoint/2010/main" val="3363579384"/>
              </p:ext>
            </p:extLst>
          </p:nvPr>
        </p:nvGraphicFramePr>
        <p:xfrm>
          <a:off x="4497856" y="1488799"/>
          <a:ext cx="3954164" cy="3788999"/>
        </p:xfrm>
        <a:graphic>
          <a:graphicData uri="http://schemas.openxmlformats.org/drawingml/2006/table">
            <a:tbl>
              <a:tblPr firstRow="1" bandRow="1">
                <a:noFill/>
              </a:tblPr>
              <a:tblGrid>
                <a:gridCol w="2298358">
                  <a:extLst>
                    <a:ext uri="{9D8B030D-6E8A-4147-A177-3AD203B41FA5}">
                      <a16:colId xmlns:a16="http://schemas.microsoft.com/office/drawing/2014/main" val="20000"/>
                    </a:ext>
                  </a:extLst>
                </a:gridCol>
                <a:gridCol w="1655806">
                  <a:extLst>
                    <a:ext uri="{9D8B030D-6E8A-4147-A177-3AD203B41FA5}">
                      <a16:colId xmlns:a16="http://schemas.microsoft.com/office/drawing/2014/main" val="20001"/>
                    </a:ext>
                  </a:extLst>
                </a:gridCol>
              </a:tblGrid>
              <a:tr h="586744">
                <a:tc>
                  <a:txBody>
                    <a:bodyPr/>
                    <a:lstStyle/>
                    <a:p>
                      <a:pPr marL="0" marR="0" lvl="0" indent="0" algn="l" rtl="0">
                        <a:spcBef>
                          <a:spcPts val="0"/>
                        </a:spcBef>
                        <a:spcAft>
                          <a:spcPts val="0"/>
                        </a:spcAft>
                        <a:buNone/>
                      </a:pPr>
                      <a:r>
                        <a:rPr lang="en-US" sz="2400" b="1" dirty="0">
                          <a:solidFill>
                            <a:srgbClr val="003F7E"/>
                          </a:solidFill>
                          <a:latin typeface="Comfortaa"/>
                          <a:ea typeface="Comfortaa"/>
                          <a:cs typeface="Comfortaa"/>
                          <a:sym typeface="Comfortaa"/>
                        </a:rPr>
                        <a:t>UK Cities</a:t>
                      </a:r>
                      <a:endParaRPr sz="2400" b="1" dirty="0">
                        <a:solidFill>
                          <a:srgbClr val="003F7E"/>
                        </a:solidFill>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5E8"/>
                    </a:solidFill>
                  </a:tcPr>
                </a:tc>
                <a:tc>
                  <a:txBody>
                    <a:bodyPr/>
                    <a:lstStyle/>
                    <a:p>
                      <a:pPr marL="0" marR="0" lvl="0" indent="0" algn="l" rtl="0">
                        <a:spcBef>
                          <a:spcPts val="0"/>
                        </a:spcBef>
                        <a:spcAft>
                          <a:spcPts val="0"/>
                        </a:spcAft>
                        <a:buNone/>
                      </a:pPr>
                      <a:r>
                        <a:rPr lang="en-US" sz="2400" b="1" dirty="0">
                          <a:solidFill>
                            <a:srgbClr val="003F7E"/>
                          </a:solidFill>
                          <a:latin typeface="Comfortaa"/>
                          <a:ea typeface="Comfortaa"/>
                          <a:cs typeface="Comfortaa"/>
                          <a:sym typeface="Comfortaa"/>
                        </a:rPr>
                        <a:t>Population</a:t>
                      </a:r>
                      <a:endParaRPr sz="2400" b="1" dirty="0">
                        <a:solidFill>
                          <a:srgbClr val="003F7E"/>
                        </a:solidFill>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5E8"/>
                    </a:solidFill>
                  </a:tcPr>
                </a:tc>
                <a:extLst>
                  <a:ext uri="{0D108BD9-81ED-4DB2-BD59-A6C34878D82A}">
                    <a16:rowId xmlns:a16="http://schemas.microsoft.com/office/drawing/2014/main" val="10000"/>
                  </a:ext>
                </a:extLst>
              </a:tr>
              <a:tr h="457465">
                <a:tc>
                  <a:txBody>
                    <a:bodyPr/>
                    <a:lstStyle/>
                    <a:p>
                      <a:pPr marL="0" marR="0" lvl="0" indent="0" algn="l" rtl="0">
                        <a:spcBef>
                          <a:spcPts val="0"/>
                        </a:spcBef>
                        <a:spcAft>
                          <a:spcPts val="0"/>
                        </a:spcAft>
                        <a:buNone/>
                      </a:pPr>
                      <a:r>
                        <a:rPr lang="en-US" sz="2400" dirty="0">
                          <a:latin typeface="Comfortaa"/>
                          <a:ea typeface="Comfortaa"/>
                          <a:cs typeface="Comfortaa"/>
                          <a:sym typeface="Comfortaa"/>
                        </a:rPr>
                        <a:t>London (Capital)</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8,869,898</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7465">
                <a:tc>
                  <a:txBody>
                    <a:bodyPr/>
                    <a:lstStyle/>
                    <a:p>
                      <a:pPr marL="0" marR="0" lvl="0" indent="0" algn="l" rtl="0">
                        <a:spcBef>
                          <a:spcPts val="0"/>
                        </a:spcBef>
                        <a:spcAft>
                          <a:spcPts val="0"/>
                        </a:spcAft>
                        <a:buNone/>
                      </a:pPr>
                      <a:r>
                        <a:rPr lang="en-US" sz="2400" dirty="0">
                          <a:latin typeface="Comfortaa"/>
                          <a:ea typeface="Comfortaa"/>
                          <a:cs typeface="Comfortaa"/>
                          <a:sym typeface="Comfortaa"/>
                        </a:rPr>
                        <a:t>Birmingham</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1,140,754</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465">
                <a:tc>
                  <a:txBody>
                    <a:bodyPr/>
                    <a:lstStyle/>
                    <a:p>
                      <a:pPr marL="0" marR="0" lvl="0" indent="0" algn="l" rtl="0">
                        <a:spcBef>
                          <a:spcPts val="0"/>
                        </a:spcBef>
                        <a:spcAft>
                          <a:spcPts val="0"/>
                        </a:spcAft>
                        <a:buNone/>
                      </a:pPr>
                      <a:r>
                        <a:rPr lang="en-US" sz="2400" dirty="0">
                          <a:latin typeface="Comfortaa"/>
                          <a:ea typeface="Comfortaa"/>
                          <a:cs typeface="Comfortaa"/>
                          <a:sym typeface="Comfortaa"/>
                        </a:rPr>
                        <a:t>Glasgow</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612,040</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7465">
                <a:tc>
                  <a:txBody>
                    <a:bodyPr/>
                    <a:lstStyle/>
                    <a:p>
                      <a:pPr marL="0" marR="0" lvl="0" indent="0" algn="l" rtl="0">
                        <a:spcBef>
                          <a:spcPts val="0"/>
                        </a:spcBef>
                        <a:spcAft>
                          <a:spcPts val="0"/>
                        </a:spcAft>
                        <a:buNone/>
                      </a:pPr>
                      <a:r>
                        <a:rPr lang="en-US" sz="2400">
                          <a:latin typeface="Comfortaa"/>
                          <a:ea typeface="Comfortaa"/>
                          <a:cs typeface="Comfortaa"/>
                          <a:sym typeface="Comfortaa"/>
                        </a:rPr>
                        <a:t>Liverpool</a:t>
                      </a:r>
                      <a:endParaRPr sz="240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571, 733</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7465">
                <a:tc>
                  <a:txBody>
                    <a:bodyPr/>
                    <a:lstStyle/>
                    <a:p>
                      <a:pPr marL="0" marR="0" lvl="0" indent="0" algn="l" rtl="0">
                        <a:spcBef>
                          <a:spcPts val="0"/>
                        </a:spcBef>
                        <a:spcAft>
                          <a:spcPts val="0"/>
                        </a:spcAft>
                        <a:buNone/>
                      </a:pPr>
                      <a:r>
                        <a:rPr lang="en-US" sz="2400">
                          <a:latin typeface="Comfortaa"/>
                          <a:ea typeface="Comfortaa"/>
                          <a:cs typeface="Comfortaa"/>
                          <a:sym typeface="Comfortaa"/>
                        </a:rPr>
                        <a:t>Bristol</a:t>
                      </a:r>
                      <a:endParaRPr sz="240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567,111</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57465">
                <a:tc>
                  <a:txBody>
                    <a:bodyPr/>
                    <a:lstStyle/>
                    <a:p>
                      <a:pPr marL="0" marR="0" lvl="0" indent="0" algn="l" rtl="0">
                        <a:spcBef>
                          <a:spcPts val="0"/>
                        </a:spcBef>
                        <a:spcAft>
                          <a:spcPts val="0"/>
                        </a:spcAft>
                        <a:buNone/>
                      </a:pPr>
                      <a:r>
                        <a:rPr lang="en-US" sz="2400">
                          <a:latin typeface="Comfortaa"/>
                          <a:ea typeface="Comfortaa"/>
                          <a:cs typeface="Comfortaa"/>
                          <a:sym typeface="Comfortaa"/>
                        </a:rPr>
                        <a:t>Manchester</a:t>
                      </a:r>
                      <a:endParaRPr sz="240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549,305</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57465">
                <a:tc>
                  <a:txBody>
                    <a:bodyPr/>
                    <a:lstStyle/>
                    <a:p>
                      <a:pPr marL="0" marR="0" lvl="0" indent="0" algn="l" rtl="0">
                        <a:spcBef>
                          <a:spcPts val="0"/>
                        </a:spcBef>
                        <a:spcAft>
                          <a:spcPts val="0"/>
                        </a:spcAft>
                        <a:buNone/>
                      </a:pPr>
                      <a:r>
                        <a:rPr lang="en-US" sz="2400">
                          <a:latin typeface="Comfortaa"/>
                          <a:ea typeface="Comfortaa"/>
                          <a:cs typeface="Comfortaa"/>
                          <a:sym typeface="Comfortaa"/>
                        </a:rPr>
                        <a:t>Sheffield</a:t>
                      </a:r>
                      <a:endParaRPr sz="240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2400" dirty="0">
                          <a:latin typeface="Comfortaa"/>
                          <a:ea typeface="Comfortaa"/>
                          <a:cs typeface="Comfortaa"/>
                          <a:sym typeface="Comfortaa"/>
                        </a:rPr>
                        <a:t>541, 763</a:t>
                      </a:r>
                      <a:endParaRPr sz="2400" dirty="0">
                        <a:latin typeface="Comfortaa"/>
                        <a:ea typeface="Comfortaa"/>
                        <a:cs typeface="Comfortaa"/>
                        <a:sym typeface="Comfortaa"/>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4" name="Shape 426">
            <a:extLst>
              <a:ext uri="{FF2B5EF4-FFF2-40B4-BE49-F238E27FC236}">
                <a16:creationId xmlns:a16="http://schemas.microsoft.com/office/drawing/2014/main" id="{2F311A6B-FCD7-42A2-A19C-3294453BBE18}"/>
              </a:ext>
            </a:extLst>
          </p:cNvPr>
          <p:cNvSpPr txBox="1"/>
          <p:nvPr/>
        </p:nvSpPr>
        <p:spPr>
          <a:xfrm>
            <a:off x="8635071" y="2493309"/>
            <a:ext cx="3045467" cy="12464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Comfortaa"/>
                <a:ea typeface="Comfortaa"/>
                <a:cs typeface="Comfortaa"/>
                <a:sym typeface="Comfortaa"/>
              </a:rPr>
              <a:t>UK Total Population</a:t>
            </a:r>
          </a:p>
          <a:p>
            <a:pPr marL="0" marR="0" lvl="0" indent="0" algn="l" rtl="0">
              <a:spcBef>
                <a:spcPts val="0"/>
              </a:spcBef>
              <a:spcAft>
                <a:spcPts val="0"/>
              </a:spcAft>
              <a:buNone/>
            </a:pPr>
            <a:r>
              <a:rPr lang="en-US" sz="2800" dirty="0">
                <a:solidFill>
                  <a:schemeClr val="dk1"/>
                </a:solidFill>
                <a:latin typeface="Comfortaa"/>
                <a:ea typeface="Comfortaa"/>
                <a:cs typeface="Comfortaa"/>
                <a:sym typeface="Comfortaa"/>
              </a:rPr>
              <a:t>2018:  </a:t>
            </a:r>
            <a:r>
              <a:rPr lang="en-US" sz="2800" b="1" dirty="0">
                <a:solidFill>
                  <a:srgbClr val="003F7E"/>
                </a:solidFill>
                <a:latin typeface="Comfortaa"/>
                <a:ea typeface="Comfortaa"/>
                <a:cs typeface="Comfortaa"/>
                <a:sym typeface="Comfortaa"/>
              </a:rPr>
              <a:t>66,484,380</a:t>
            </a:r>
            <a:endParaRPr sz="2800" b="1" dirty="0">
              <a:solidFill>
                <a:srgbClr val="003F7E"/>
              </a:solidFill>
              <a:latin typeface="Comfortaa"/>
              <a:ea typeface="Comfortaa"/>
              <a:cs typeface="Comfortaa"/>
              <a:sym typeface="Comfortaa"/>
            </a:endParaRPr>
          </a:p>
        </p:txBody>
      </p:sp>
      <p:sp>
        <p:nvSpPr>
          <p:cNvPr id="15" name="Shape 428">
            <a:extLst>
              <a:ext uri="{FF2B5EF4-FFF2-40B4-BE49-F238E27FC236}">
                <a16:creationId xmlns:a16="http://schemas.microsoft.com/office/drawing/2014/main" id="{36844088-909A-4087-832D-DDDF1A2960AD}"/>
              </a:ext>
            </a:extLst>
          </p:cNvPr>
          <p:cNvSpPr txBox="1"/>
          <p:nvPr/>
        </p:nvSpPr>
        <p:spPr>
          <a:xfrm>
            <a:off x="195251" y="5924194"/>
            <a:ext cx="11996749"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dirty="0">
                <a:solidFill>
                  <a:srgbClr val="003F7E"/>
                </a:solidFill>
                <a:latin typeface="Comfortaa"/>
                <a:ea typeface="Comfortaa"/>
                <a:cs typeface="Comfortaa"/>
                <a:sym typeface="Comfortaa"/>
              </a:rPr>
              <a:t>Activity 5: What do you notice about the populations of UK and Oman?  </a:t>
            </a:r>
            <a:endParaRPr sz="2800" b="1" dirty="0">
              <a:solidFill>
                <a:srgbClr val="003F7E"/>
              </a:solidFill>
              <a:latin typeface="Comfortaa"/>
              <a:ea typeface="Comfortaa"/>
              <a:cs typeface="Comfortaa"/>
              <a:sym typeface="Comfortaa"/>
            </a:endParaRPr>
          </a:p>
        </p:txBody>
      </p:sp>
      <p:sp>
        <p:nvSpPr>
          <p:cNvPr id="16" name="Shape 426">
            <a:extLst>
              <a:ext uri="{FF2B5EF4-FFF2-40B4-BE49-F238E27FC236}">
                <a16:creationId xmlns:a16="http://schemas.microsoft.com/office/drawing/2014/main" id="{BD3327E3-F05D-46D2-BE06-9E8768D83EE0}"/>
              </a:ext>
            </a:extLst>
          </p:cNvPr>
          <p:cNvSpPr txBox="1"/>
          <p:nvPr/>
        </p:nvSpPr>
        <p:spPr>
          <a:xfrm>
            <a:off x="8635071" y="1379529"/>
            <a:ext cx="3507501"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Comfortaa"/>
                <a:ea typeface="Comfortaa"/>
                <a:cs typeface="Comfortaa"/>
                <a:sym typeface="Comfortaa"/>
              </a:rPr>
              <a:t>Oman Total Population</a:t>
            </a:r>
          </a:p>
          <a:p>
            <a:pPr marL="0" marR="0" lvl="0" indent="0" algn="l" rtl="0">
              <a:spcBef>
                <a:spcPts val="0"/>
              </a:spcBef>
              <a:spcAft>
                <a:spcPts val="0"/>
              </a:spcAft>
              <a:buNone/>
            </a:pPr>
            <a:r>
              <a:rPr lang="en-US" sz="2800" dirty="0">
                <a:solidFill>
                  <a:schemeClr val="dk1"/>
                </a:solidFill>
                <a:latin typeface="Comfortaa"/>
                <a:ea typeface="Comfortaa"/>
                <a:cs typeface="Comfortaa"/>
                <a:sym typeface="Comfortaa"/>
              </a:rPr>
              <a:t>2018:  </a:t>
            </a:r>
            <a:r>
              <a:rPr lang="en-US" sz="2800" b="1" dirty="0">
                <a:solidFill>
                  <a:srgbClr val="003F7E"/>
                </a:solidFill>
                <a:latin typeface="Comfortaa"/>
                <a:ea typeface="Comfortaa"/>
                <a:cs typeface="Comfortaa"/>
                <a:sym typeface="Comfortaa"/>
              </a:rPr>
              <a:t>4,786,266</a:t>
            </a:r>
            <a:endParaRPr sz="2800" b="1" dirty="0">
              <a:solidFill>
                <a:srgbClr val="003F7E"/>
              </a:solidFill>
              <a:latin typeface="Comfortaa"/>
              <a:ea typeface="Comfortaa"/>
              <a:cs typeface="Comfortaa"/>
              <a:sym typeface="Comfortaa"/>
            </a:endParaRPr>
          </a:p>
        </p:txBody>
      </p:sp>
      <p:pic>
        <p:nvPicPr>
          <p:cNvPr id="10" name="Picture 9">
            <a:extLst>
              <a:ext uri="{FF2B5EF4-FFF2-40B4-BE49-F238E27FC236}">
                <a16:creationId xmlns:a16="http://schemas.microsoft.com/office/drawing/2014/main" id="{09F0CD06-C727-4A0F-838A-90B764520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275588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AE669-6F80-497A-8E4A-8A54B378B659}"/>
              </a:ext>
            </a:extLst>
          </p:cNvPr>
          <p:cNvSpPr>
            <a:spLocks noGrp="1"/>
          </p:cNvSpPr>
          <p:nvPr>
            <p:ph type="ctrTitle"/>
          </p:nvPr>
        </p:nvSpPr>
        <p:spPr>
          <a:xfrm>
            <a:off x="332129" y="308164"/>
            <a:ext cx="8986683" cy="779231"/>
          </a:xfrm>
        </p:spPr>
        <p:txBody>
          <a:bodyPr>
            <a:noAutofit/>
          </a:bodyPr>
          <a:lstStyle/>
          <a:p>
            <a:pPr algn="l"/>
            <a:r>
              <a:rPr lang="en-GB" sz="4400" b="1" dirty="0">
                <a:solidFill>
                  <a:srgbClr val="003F7E"/>
                </a:solidFill>
                <a:latin typeface="+mn-lt"/>
              </a:rPr>
              <a:t>Create your own map</a:t>
            </a:r>
          </a:p>
        </p:txBody>
      </p:sp>
      <p:sp>
        <p:nvSpPr>
          <p:cNvPr id="9" name="Shape 436">
            <a:extLst>
              <a:ext uri="{FF2B5EF4-FFF2-40B4-BE49-F238E27FC236}">
                <a16:creationId xmlns:a16="http://schemas.microsoft.com/office/drawing/2014/main" id="{79325C3F-6A78-461F-8C30-C804379239A6}"/>
              </a:ext>
            </a:extLst>
          </p:cNvPr>
          <p:cNvSpPr txBox="1">
            <a:spLocks/>
          </p:cNvSpPr>
          <p:nvPr/>
        </p:nvSpPr>
        <p:spPr>
          <a:xfrm>
            <a:off x="575944" y="934273"/>
            <a:ext cx="11075282" cy="4021185"/>
          </a:xfrm>
          <a:prstGeom prst="rect">
            <a:avLst/>
          </a:prstGeom>
          <a:noFill/>
          <a:ln>
            <a:noFill/>
          </a:ln>
        </p:spPr>
        <p:txBody>
          <a:bodyPr spcFirstLastPara="1" vert="horz" wrap="square" lIns="91425" tIns="45700" rIns="91425" bIns="4570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buClr>
                <a:schemeClr val="accent1"/>
              </a:buClr>
              <a:buSzPts val="1980"/>
            </a:pPr>
            <a:r>
              <a:rPr lang="en-GB" sz="2800" u="sng" dirty="0">
                <a:solidFill>
                  <a:schemeClr val="hlink"/>
                </a:solidFill>
                <a:latin typeface="Comfortaa"/>
                <a:ea typeface="Comfortaa"/>
                <a:cs typeface="Comfortaa"/>
                <a:sym typeface="Comfortaa"/>
                <a:hlinkClick r:id="rId3"/>
              </a:rPr>
              <a:t>Google Maps</a:t>
            </a:r>
            <a:endParaRPr lang="en-GB" sz="2800" dirty="0">
              <a:solidFill>
                <a:schemeClr val="dk1"/>
              </a:solidFill>
              <a:latin typeface="Comfortaa"/>
              <a:ea typeface="Comfortaa"/>
              <a:cs typeface="Comfortaa"/>
              <a:sym typeface="Comfortaa"/>
            </a:endParaRPr>
          </a:p>
          <a:p>
            <a:pPr algn="l">
              <a:lnSpc>
                <a:spcPct val="120000"/>
              </a:lnSpc>
              <a:buClr>
                <a:schemeClr val="accent1"/>
              </a:buClr>
              <a:buSzPts val="1980"/>
            </a:pPr>
            <a:r>
              <a:rPr lang="en-GB" sz="2800" dirty="0">
                <a:solidFill>
                  <a:schemeClr val="dk1"/>
                </a:solidFill>
                <a:latin typeface="Comfortaa"/>
                <a:ea typeface="Comfortaa"/>
                <a:cs typeface="Comfortaa"/>
                <a:sym typeface="Comfortaa"/>
              </a:rPr>
              <a:t>Use the link to Google Maps and the help sheet to create a map of Muscat, Oman’s Capital City.</a:t>
            </a:r>
            <a:endParaRPr lang="en-GB" sz="2800" dirty="0">
              <a:latin typeface="Comfortaa"/>
              <a:ea typeface="Comfortaa"/>
              <a:cs typeface="Comfortaa"/>
              <a:sym typeface="Comfortaa"/>
            </a:endParaRPr>
          </a:p>
          <a:p>
            <a:pPr algn="l">
              <a:lnSpc>
                <a:spcPct val="120000"/>
              </a:lnSpc>
              <a:buClr>
                <a:schemeClr val="accent1"/>
              </a:buClr>
              <a:buSzPts val="1980"/>
            </a:pPr>
            <a:r>
              <a:rPr lang="en-GB" sz="2800" dirty="0">
                <a:solidFill>
                  <a:schemeClr val="dk1"/>
                </a:solidFill>
                <a:latin typeface="Comfortaa"/>
                <a:ea typeface="Comfortaa"/>
                <a:cs typeface="Comfortaa"/>
                <a:sym typeface="Comfortaa"/>
              </a:rPr>
              <a:t>When completed, reflect on the differences and similarities between Oman and the UK</a:t>
            </a:r>
          </a:p>
        </p:txBody>
      </p:sp>
      <p:pic>
        <p:nvPicPr>
          <p:cNvPr id="5" name="Picture 4">
            <a:extLst>
              <a:ext uri="{FF2B5EF4-FFF2-40B4-BE49-F238E27FC236}">
                <a16:creationId xmlns:a16="http://schemas.microsoft.com/office/drawing/2014/main" id="{93BE48C9-AA34-4F0F-A1BD-CB84CE237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4625" y="214060"/>
            <a:ext cx="2242427" cy="625696"/>
          </a:xfrm>
          <a:prstGeom prst="rect">
            <a:avLst/>
          </a:prstGeom>
        </p:spPr>
      </p:pic>
    </p:spTree>
    <p:extLst>
      <p:ext uri="{BB962C8B-B14F-4D97-AF65-F5344CB8AC3E}">
        <p14:creationId xmlns:p14="http://schemas.microsoft.com/office/powerpoint/2010/main" val="3002049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909</Words>
  <Application>Microsoft Office PowerPoint</Application>
  <PresentationFormat>Widescreen</PresentationFormat>
  <Paragraphs>119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Comfortaa</vt:lpstr>
      <vt:lpstr>Rockwell</vt:lpstr>
      <vt:lpstr>Office Theme</vt:lpstr>
      <vt:lpstr>An Introduction to Oman</vt:lpstr>
      <vt:lpstr>Where in the world is Oman?</vt:lpstr>
      <vt:lpstr>Where in the world is Muscat?</vt:lpstr>
      <vt:lpstr>What are Oman’s Physical Features?</vt:lpstr>
      <vt:lpstr>What do these Physical Features look like?</vt:lpstr>
      <vt:lpstr>What do these Physical Features look like?</vt:lpstr>
      <vt:lpstr>What do these Physical Features look like?</vt:lpstr>
      <vt:lpstr>What are Oman’s main settlements?</vt:lpstr>
      <vt:lpstr>Create your own map</vt:lpstr>
      <vt:lpstr>Create your own map</vt:lpstr>
      <vt:lpstr>Time for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Oman</dc:title>
  <dc:creator>Chloe Searl</dc:creator>
  <cp:lastModifiedBy>Chloe Searl</cp:lastModifiedBy>
  <cp:revision>8</cp:revision>
  <dcterms:created xsi:type="dcterms:W3CDTF">2018-08-06T07:51:57Z</dcterms:created>
  <dcterms:modified xsi:type="dcterms:W3CDTF">2018-08-08T07:48:00Z</dcterms:modified>
</cp:coreProperties>
</file>