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99" r:id="rId2"/>
    <p:sldId id="325" r:id="rId3"/>
    <p:sldId id="327" r:id="rId4"/>
    <p:sldId id="292" r:id="rId5"/>
    <p:sldId id="315" r:id="rId6"/>
    <p:sldId id="319" r:id="rId7"/>
    <p:sldId id="320" r:id="rId8"/>
    <p:sldId id="32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149D6A-69AB-43C8-8634-DD92B6562B4A}" v="5" dt="2022-02-21T11:37:06.7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4" d="100"/>
          <a:sy n="64" d="100"/>
        </p:scale>
        <p:origin x="6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userId="b67acbd404e246bb" providerId="LiveId" clId="{33149D6A-69AB-43C8-8634-DD92B6562B4A}"/>
    <pc:docChg chg="undo custSel modSld">
      <pc:chgData name="Paula" userId="b67acbd404e246bb" providerId="LiveId" clId="{33149D6A-69AB-43C8-8634-DD92B6562B4A}" dt="2022-02-21T11:43:58.758" v="7" actId="22"/>
      <pc:docMkLst>
        <pc:docMk/>
      </pc:docMkLst>
      <pc:sldChg chg="addSp delSp modSp mod">
        <pc:chgData name="Paula" userId="b67acbd404e246bb" providerId="LiveId" clId="{33149D6A-69AB-43C8-8634-DD92B6562B4A}" dt="2022-02-21T11:43:58.758" v="7" actId="22"/>
        <pc:sldMkLst>
          <pc:docMk/>
          <pc:sldMk cId="1976136093" sldId="319"/>
        </pc:sldMkLst>
        <pc:spChg chg="mod">
          <ac:chgData name="Paula" userId="b67acbd404e246bb" providerId="LiveId" clId="{33149D6A-69AB-43C8-8634-DD92B6562B4A}" dt="2022-02-21T10:48:30.857" v="1" actId="14100"/>
          <ac:spMkLst>
            <pc:docMk/>
            <pc:sldMk cId="1976136093" sldId="319"/>
            <ac:spMk id="4" creationId="{211995B7-0ED8-48AF-991C-53D9C99DDFE5}"/>
          </ac:spMkLst>
        </pc:spChg>
        <pc:spChg chg="mod">
          <ac:chgData name="Paula" userId="b67acbd404e246bb" providerId="LiveId" clId="{33149D6A-69AB-43C8-8634-DD92B6562B4A}" dt="2022-02-21T10:48:41.955" v="2" actId="20577"/>
          <ac:spMkLst>
            <pc:docMk/>
            <pc:sldMk cId="1976136093" sldId="319"/>
            <ac:spMk id="7" creationId="{B9249B6E-7168-40E5-91E8-85F3F3C0A672}"/>
          </ac:spMkLst>
        </pc:spChg>
        <pc:spChg chg="add del mod">
          <ac:chgData name="Paula" userId="b67acbd404e246bb" providerId="LiveId" clId="{33149D6A-69AB-43C8-8634-DD92B6562B4A}" dt="2022-02-21T11:43:58.758" v="7" actId="22"/>
          <ac:spMkLst>
            <pc:docMk/>
            <pc:sldMk cId="1976136093" sldId="319"/>
            <ac:spMk id="9" creationId="{6958910A-5319-4783-A3C4-566378EE0143}"/>
          </ac:spMkLst>
        </pc:spChg>
      </pc:sldChg>
      <pc:sldChg chg="modSp mod">
        <pc:chgData name="Paula" userId="b67acbd404e246bb" providerId="LiveId" clId="{33149D6A-69AB-43C8-8634-DD92B6562B4A}" dt="2022-02-21T11:37:12.275" v="3" actId="14100"/>
        <pc:sldMkLst>
          <pc:docMk/>
          <pc:sldMk cId="2407950881" sldId="326"/>
        </pc:sldMkLst>
        <pc:spChg chg="mod">
          <ac:chgData name="Paula" userId="b67acbd404e246bb" providerId="LiveId" clId="{33149D6A-69AB-43C8-8634-DD92B6562B4A}" dt="2022-02-21T11:37:12.275" v="3" actId="14100"/>
          <ac:spMkLst>
            <pc:docMk/>
            <pc:sldMk cId="2407950881" sldId="326"/>
            <ac:spMk id="8" creationId="{9ADEA306-6D4D-4D77-ACA8-F7ED6675CE3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A6998-7026-465D-A817-609A61EB462E}" type="datetimeFigureOut">
              <a:rPr lang="en-GB" smtClean="0"/>
              <a:t>21/02/2022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C81347-70F8-45B6-B4CE-9219857FA790}" type="slidenum">
              <a:rPr lang="en-GB" smtClean="0"/>
              <a:t>‹#›</a:t>
            </a:fld>
            <a:endParaRPr lang="en-GB"/>
          </a:p>
        </p:txBody>
      </p:sp>
    </p:spTree>
    <p:extLst>
      <p:ext uri="{BB962C8B-B14F-4D97-AF65-F5344CB8AC3E}">
        <p14:creationId xmlns:p14="http://schemas.microsoft.com/office/powerpoint/2010/main" val="132129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7541" y="188641"/>
            <a:ext cx="7389779"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31942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1"/>
            <a:ext cx="7328363"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054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0"/>
            <a:ext cx="7232352"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20320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8072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6930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8500" y="188913"/>
            <a:ext cx="7296811"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609600" y="177281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412578"/>
            <a:ext cx="5386917"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77281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412578"/>
            <a:ext cx="5389033"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974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8500" y="206902"/>
            <a:ext cx="7232352"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1558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43848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9370912"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8" y="188913"/>
            <a:ext cx="6970645"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93709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316878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32382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1" y="188914"/>
            <a:ext cx="7295852"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9812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7564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839200" y="6248400"/>
            <a:ext cx="2540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4368800" y="6248400"/>
            <a:ext cx="38608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2032000" y="6248400"/>
            <a:ext cx="17272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53794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968501" y="188641"/>
            <a:ext cx="7295852"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2032000" y="2060576"/>
            <a:ext cx="93472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88392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43688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20320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8288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1800"/>
          </a:p>
        </p:txBody>
      </p:sp>
      <p:sp>
        <p:nvSpPr>
          <p:cNvPr id="46088" name="Oval 8"/>
          <p:cNvSpPr>
            <a:spLocks noChangeArrowheads="1"/>
          </p:cNvSpPr>
          <p:nvPr userDrawn="1"/>
        </p:nvSpPr>
        <p:spPr bwMode="auto">
          <a:xfrm>
            <a:off x="203200" y="838200"/>
            <a:ext cx="3048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719667" y="838200"/>
            <a:ext cx="3048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1236133" y="838200"/>
            <a:ext cx="3048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23615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endurance22.org/expedition-team" TargetMode="External"/><Relationship Id="rId2" Type="http://schemas.openxmlformats.org/officeDocument/2006/relationships/hyperlink" Target="https://www.rgs.org/schools/teaching-resources/exploring-shackleton%E2%80%99s-antarctica/"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twitter.com/thehistoryguy/status/1490415756026302468?s=20&amp;t=HNrg8yOKNcOA8lejKoGbPA" TargetMode="External"/><Relationship Id="rId1" Type="http://schemas.openxmlformats.org/officeDocument/2006/relationships/slideLayout" Target="../slideLayouts/slideLayout2.xml"/><Relationship Id="rId4" Type="http://schemas.openxmlformats.org/officeDocument/2006/relationships/hyperlink" Target="https://www.youtube.com/watch?v=CVbMgoXVhSo"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marinetraffic.com/" TargetMode="External"/><Relationship Id="rId2" Type="http://schemas.openxmlformats.org/officeDocument/2006/relationships/hyperlink" Target="https://www.marinetraffic.com/en/ais/details/ships/shipid:743976/mmsi:601986000/imo:9577135/vessel:S_A_AGULHAS_II"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durance22.org/expedition-blog/5-february-2022"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040170" y="188914"/>
            <a:ext cx="7218704" cy="1439887"/>
          </a:xfrm>
        </p:spPr>
        <p:txBody>
          <a:bodyPr anchor="t"/>
          <a:lstStyle/>
          <a:p>
            <a:pPr algn="ctr"/>
            <a:r>
              <a:rPr lang="en-GB" altLang="en-US" b="1" dirty="0"/>
              <a:t>Parallel Lives: thinking </a:t>
            </a:r>
            <a:r>
              <a:rPr lang="en-GB" altLang="en-US" b="1"/>
              <a:t>about evidence</a:t>
            </a:r>
            <a:endParaRPr lang="en-US" altLang="en-US" b="1" dirty="0"/>
          </a:p>
        </p:txBody>
      </p:sp>
      <p:sp>
        <p:nvSpPr>
          <p:cNvPr id="69635" name="Rectangle 3"/>
          <p:cNvSpPr>
            <a:spLocks noGrp="1" noChangeArrowheads="1"/>
          </p:cNvSpPr>
          <p:nvPr>
            <p:ph type="body" sz="half" idx="1"/>
          </p:nvPr>
        </p:nvSpPr>
        <p:spPr/>
        <p:txBody>
          <a:bodyPr/>
          <a:lstStyle/>
          <a:p>
            <a:pPr>
              <a:buFont typeface="Wingdings" pitchFamily="2" charset="2"/>
              <a:buNone/>
            </a:pPr>
            <a:r>
              <a:rPr lang="en-GB" altLang="en-US" sz="2600" dirty="0"/>
              <a:t> </a:t>
            </a:r>
            <a:endParaRPr lang="en-US" altLang="en-US" sz="2600" dirty="0"/>
          </a:p>
        </p:txBody>
      </p:sp>
      <p:sp>
        <p:nvSpPr>
          <p:cNvPr id="69636" name="Oval 4"/>
          <p:cNvSpPr>
            <a:spLocks noChangeArrowheads="1"/>
          </p:cNvSpPr>
          <p:nvPr/>
        </p:nvSpPr>
        <p:spPr bwMode="auto">
          <a:xfrm>
            <a:off x="1774826" y="2924945"/>
            <a:ext cx="2665413" cy="2663825"/>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7" name="Oval 5"/>
          <p:cNvSpPr>
            <a:spLocks noChangeArrowheads="1"/>
          </p:cNvSpPr>
          <p:nvPr/>
        </p:nvSpPr>
        <p:spPr bwMode="auto">
          <a:xfrm>
            <a:off x="4799806" y="2924945"/>
            <a:ext cx="2592388" cy="2663825"/>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altLang="en-US">
              <a:solidFill>
                <a:srgbClr val="336699"/>
              </a:solidFill>
              <a:latin typeface="Arial" charset="0"/>
            </a:endParaRPr>
          </a:p>
        </p:txBody>
      </p:sp>
      <p:sp>
        <p:nvSpPr>
          <p:cNvPr id="69638" name="Oval 6"/>
          <p:cNvSpPr>
            <a:spLocks noChangeArrowheads="1"/>
          </p:cNvSpPr>
          <p:nvPr/>
        </p:nvSpPr>
        <p:spPr bwMode="auto">
          <a:xfrm>
            <a:off x="7751763" y="2924945"/>
            <a:ext cx="2627312" cy="2663825"/>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9" name="Text Box 7"/>
          <p:cNvSpPr txBox="1">
            <a:spLocks noChangeArrowheads="1"/>
          </p:cNvSpPr>
          <p:nvPr/>
        </p:nvSpPr>
        <p:spPr bwMode="auto">
          <a:xfrm>
            <a:off x="2135189" y="3572645"/>
            <a:ext cx="20161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800" dirty="0">
                <a:solidFill>
                  <a:srgbClr val="FFFFFF"/>
                </a:solidFill>
                <a:latin typeface="Helvetica" pitchFamily="34" charset="0"/>
              </a:rPr>
              <a:t>Shackleton 100</a:t>
            </a:r>
            <a:endParaRPr lang="en-US" altLang="en-US" sz="2800" dirty="0">
              <a:solidFill>
                <a:srgbClr val="FFFFFF"/>
              </a:solidFill>
              <a:latin typeface="Helvetica" pitchFamily="34" charset="0"/>
            </a:endParaRPr>
          </a:p>
        </p:txBody>
      </p:sp>
      <p:sp>
        <p:nvSpPr>
          <p:cNvPr id="69640" name="Text Box 8"/>
          <p:cNvSpPr txBox="1">
            <a:spLocks noChangeArrowheads="1"/>
          </p:cNvSpPr>
          <p:nvPr/>
        </p:nvSpPr>
        <p:spPr bwMode="auto">
          <a:xfrm>
            <a:off x="5087939" y="3572645"/>
            <a:ext cx="22320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altLang="en-US" sz="2800" dirty="0">
                <a:solidFill>
                  <a:srgbClr val="FFFFFF"/>
                </a:solidFill>
                <a:latin typeface="Helvetica" pitchFamily="34" charset="0"/>
              </a:rPr>
              <a:t>Endurance 100</a:t>
            </a:r>
            <a:endParaRPr lang="en-US" altLang="en-US" sz="2800" dirty="0">
              <a:solidFill>
                <a:srgbClr val="FFFFFF"/>
              </a:solidFill>
              <a:latin typeface="Helvetica" pitchFamily="34" charset="0"/>
            </a:endParaRPr>
          </a:p>
        </p:txBody>
      </p:sp>
      <p:sp>
        <p:nvSpPr>
          <p:cNvPr id="69642" name="Text Box 10"/>
          <p:cNvSpPr txBox="1">
            <a:spLocks noChangeArrowheads="1"/>
          </p:cNvSpPr>
          <p:nvPr/>
        </p:nvSpPr>
        <p:spPr bwMode="auto">
          <a:xfrm>
            <a:off x="7967664" y="3933007"/>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ltLang="en-US">
              <a:solidFill>
                <a:srgbClr val="000000"/>
              </a:solidFill>
              <a:latin typeface="Arial" charset="0"/>
            </a:endParaRPr>
          </a:p>
        </p:txBody>
      </p:sp>
      <p:sp>
        <p:nvSpPr>
          <p:cNvPr id="69645" name="Text Box 13"/>
          <p:cNvSpPr txBox="1">
            <a:spLocks noChangeArrowheads="1"/>
          </p:cNvSpPr>
          <p:nvPr/>
        </p:nvSpPr>
        <p:spPr bwMode="auto">
          <a:xfrm>
            <a:off x="7659345" y="3607221"/>
            <a:ext cx="281214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Aft>
                <a:spcPct val="0"/>
              </a:spcAft>
            </a:pPr>
            <a:r>
              <a:rPr lang="en-GB" altLang="en-US" sz="2800" dirty="0">
                <a:solidFill>
                  <a:srgbClr val="FFFFFF"/>
                </a:solidFill>
                <a:latin typeface="Helvetica" pitchFamily="34" charset="0"/>
              </a:rPr>
              <a:t>Geography History</a:t>
            </a:r>
          </a:p>
          <a:p>
            <a:pPr algn="ctr" fontAlgn="base">
              <a:spcAft>
                <a:spcPct val="0"/>
              </a:spcAft>
            </a:pPr>
            <a:r>
              <a:rPr lang="en-GB" altLang="en-US" sz="2800" dirty="0">
                <a:solidFill>
                  <a:srgbClr val="FFFFFF"/>
                </a:solidFill>
                <a:latin typeface="Helvetica" pitchFamily="34" charset="0"/>
              </a:rPr>
              <a:t>Critical thinking</a:t>
            </a:r>
            <a:endParaRPr lang="en-US" altLang="en-US" sz="2800" dirty="0">
              <a:solidFill>
                <a:srgbClr val="FFFFFF"/>
              </a:solidFill>
              <a:latin typeface="Helvetica" pitchFamily="34" charset="0"/>
            </a:endParaRPr>
          </a:p>
        </p:txBody>
      </p:sp>
      <p:sp>
        <p:nvSpPr>
          <p:cNvPr id="2" name="Slide Number Placeholder 1">
            <a:extLst>
              <a:ext uri="{FF2B5EF4-FFF2-40B4-BE49-F238E27FC236}">
                <a16:creationId xmlns:a16="http://schemas.microsoft.com/office/drawing/2014/main" id="{ABAE6946-373A-40B2-8947-1F538DA7F237}"/>
              </a:ext>
            </a:extLst>
          </p:cNvPr>
          <p:cNvSpPr>
            <a:spLocks noGrp="1"/>
          </p:cNvSpPr>
          <p:nvPr>
            <p:ph type="sldNum" sz="quarter" idx="12"/>
          </p:nvPr>
        </p:nvSpPr>
        <p:spPr/>
        <p:txBody>
          <a:bodyPr/>
          <a:lstStyle/>
          <a:p>
            <a:fld id="{99EC163C-451A-4E6F-ACF7-668EB3869707}" type="slidenum">
              <a:rPr lang="en-GB" altLang="en-US" smtClean="0"/>
              <a:pPr/>
              <a:t>1</a:t>
            </a:fld>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032794-0E8A-41FE-86ED-71FC1A29058D}"/>
              </a:ext>
            </a:extLst>
          </p:cNvPr>
          <p:cNvSpPr txBox="1"/>
          <p:nvPr/>
        </p:nvSpPr>
        <p:spPr>
          <a:xfrm>
            <a:off x="238940" y="1783550"/>
            <a:ext cx="11510411" cy="4154984"/>
          </a:xfrm>
          <a:prstGeom prst="rect">
            <a:avLst/>
          </a:prstGeom>
          <a:noFill/>
        </p:spPr>
        <p:txBody>
          <a:bodyPr wrap="square" rtlCol="0">
            <a:spAutoFit/>
          </a:bodyPr>
          <a:lstStyle/>
          <a:p>
            <a:r>
              <a:rPr lang="en-GB" sz="2000" i="1" dirty="0"/>
              <a:t>The story so far in brief…</a:t>
            </a:r>
          </a:p>
          <a:p>
            <a:r>
              <a:rPr lang="en-GB" sz="2000" b="1" dirty="0">
                <a:solidFill>
                  <a:srgbClr val="212121"/>
                </a:solidFill>
              </a:rPr>
              <a:t>In 1914 </a:t>
            </a:r>
            <a:r>
              <a:rPr lang="en-GB" sz="2000" dirty="0">
                <a:solidFill>
                  <a:srgbClr val="212121"/>
                </a:solidFill>
              </a:rPr>
              <a:t>the explorer Sir Ernest Shackleton set out on an ambitious expedition to cross the continent of Antarctica from one side to the other. He failed. However he achieved one of the greatest feats of turn of the century polar exploration; he returned with all his 27 men – alive, despite the loss of his ship. Shackleton’s ship, the Endurance, was crushed and sank in ice in the Weddell Sea, before his team could even begin that ill-fated attempt to cross the hostile continent of Antarctica. </a:t>
            </a:r>
          </a:p>
          <a:p>
            <a:r>
              <a:rPr lang="en-GB" i="1" dirty="0">
                <a:solidFill>
                  <a:srgbClr val="212121"/>
                </a:solidFill>
              </a:rPr>
              <a:t>Find out more here </a:t>
            </a:r>
            <a:r>
              <a:rPr lang="en-GB" dirty="0">
                <a:hlinkClick r:id="rId2"/>
              </a:rPr>
              <a:t>Royal Geographical Society - Geography resources for teachers (rgs.org)</a:t>
            </a:r>
            <a:endParaRPr lang="en-GB" dirty="0">
              <a:solidFill>
                <a:srgbClr val="212121"/>
              </a:solidFill>
            </a:endParaRPr>
          </a:p>
          <a:p>
            <a:endParaRPr lang="en-GB" sz="2400" dirty="0">
              <a:solidFill>
                <a:srgbClr val="212121"/>
              </a:solidFill>
            </a:endParaRPr>
          </a:p>
          <a:p>
            <a:endParaRPr lang="en-GB" sz="2400" dirty="0">
              <a:solidFill>
                <a:srgbClr val="212121"/>
              </a:solidFill>
            </a:endParaRPr>
          </a:p>
          <a:p>
            <a:r>
              <a:rPr lang="en-GB" sz="2000" b="1" dirty="0">
                <a:solidFill>
                  <a:srgbClr val="212121"/>
                </a:solidFill>
              </a:rPr>
              <a:t>In 2022</a:t>
            </a:r>
            <a:r>
              <a:rPr lang="en-GB" sz="2000" dirty="0">
                <a:solidFill>
                  <a:srgbClr val="212121"/>
                </a:solidFill>
              </a:rPr>
              <a:t>, the Centenary of Shackleton’s death, Dan Snow is travelling to Antarctica on board the S.A. Agulhas II, as part of the Endurance22 expedition, in an attempt to locate the missing wreck of Shackleton’s ship. </a:t>
            </a:r>
          </a:p>
          <a:p>
            <a:r>
              <a:rPr lang="en-GB" i="1" dirty="0">
                <a:solidFill>
                  <a:srgbClr val="212121"/>
                </a:solidFill>
              </a:rPr>
              <a:t>Find out more here </a:t>
            </a:r>
            <a:r>
              <a:rPr lang="en-GB" dirty="0">
                <a:hlinkClick r:id="rId3"/>
              </a:rPr>
              <a:t>Expedition Team - Endurance22</a:t>
            </a:r>
            <a:endParaRPr lang="en-GB" dirty="0">
              <a:solidFill>
                <a:srgbClr val="212121"/>
              </a:solidFill>
            </a:endParaRPr>
          </a:p>
        </p:txBody>
      </p:sp>
      <p:sp>
        <p:nvSpPr>
          <p:cNvPr id="7" name="Rectangle 2">
            <a:extLst>
              <a:ext uri="{FF2B5EF4-FFF2-40B4-BE49-F238E27FC236}">
                <a16:creationId xmlns:a16="http://schemas.microsoft.com/office/drawing/2014/main" id="{9ABA092E-D0FB-4AD7-9E14-A122E2A53A8C}"/>
              </a:ext>
            </a:extLst>
          </p:cNvPr>
          <p:cNvSpPr txBox="1">
            <a:spLocks noChangeArrowheads="1"/>
          </p:cNvSpPr>
          <p:nvPr/>
        </p:nvSpPr>
        <p:spPr>
          <a:xfrm>
            <a:off x="2999656" y="260712"/>
            <a:ext cx="5424264" cy="1320660"/>
          </a:xfrm>
          <a:prstGeom prst="rect">
            <a:avLst/>
          </a:prstGeom>
          <a:solidFill>
            <a:srgbClr val="F54C00"/>
          </a:solidFill>
        </p:spPr>
        <p:txBody>
          <a:bodyPr/>
          <a:lst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a:lstStyle>
          <a:p>
            <a:pPr algn="ctr"/>
            <a:r>
              <a:rPr lang="en-GB" altLang="en-US" b="1" kern="0" dirty="0">
                <a:solidFill>
                  <a:schemeClr val="bg1"/>
                </a:solidFill>
              </a:rPr>
              <a:t>The Story So Far… </a:t>
            </a:r>
          </a:p>
          <a:p>
            <a:pPr algn="ctr"/>
            <a:r>
              <a:rPr lang="en-GB" altLang="en-US" b="1" kern="0" dirty="0">
                <a:solidFill>
                  <a:schemeClr val="bg1"/>
                </a:solidFill>
              </a:rPr>
              <a:t>In brief </a:t>
            </a:r>
          </a:p>
        </p:txBody>
      </p:sp>
      <p:sp>
        <p:nvSpPr>
          <p:cNvPr id="8" name="Slide Number Placeholder 7">
            <a:extLst>
              <a:ext uri="{FF2B5EF4-FFF2-40B4-BE49-F238E27FC236}">
                <a16:creationId xmlns:a16="http://schemas.microsoft.com/office/drawing/2014/main" id="{E329C075-0E3A-4C31-BEF5-840680767701}"/>
              </a:ext>
            </a:extLst>
          </p:cNvPr>
          <p:cNvSpPr>
            <a:spLocks noGrp="1"/>
          </p:cNvSpPr>
          <p:nvPr>
            <p:ph type="sldNum" sz="quarter" idx="12"/>
          </p:nvPr>
        </p:nvSpPr>
        <p:spPr>
          <a:xfrm>
            <a:off x="10941657" y="6243805"/>
            <a:ext cx="1129342" cy="457200"/>
          </a:xfrm>
        </p:spPr>
        <p:txBody>
          <a:bodyPr/>
          <a:lstStyle/>
          <a:p>
            <a:fld id="{C3D577BE-B60F-4443-89BA-AC6850FF3B72}" type="slidenum">
              <a:rPr lang="en-GB" altLang="en-US" smtClean="0"/>
              <a:pPr/>
              <a:t>2</a:t>
            </a:fld>
            <a:endParaRPr lang="en-GB" altLang="en-US" dirty="0"/>
          </a:p>
        </p:txBody>
      </p:sp>
    </p:spTree>
    <p:extLst>
      <p:ext uri="{BB962C8B-B14F-4D97-AF65-F5344CB8AC3E}">
        <p14:creationId xmlns:p14="http://schemas.microsoft.com/office/powerpoint/2010/main" val="48907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61AE1-3835-4B78-A28F-C8470FDA61A6}"/>
              </a:ext>
            </a:extLst>
          </p:cNvPr>
          <p:cNvSpPr>
            <a:spLocks noGrp="1"/>
          </p:cNvSpPr>
          <p:nvPr>
            <p:ph type="title"/>
          </p:nvPr>
        </p:nvSpPr>
        <p:spPr>
          <a:solidFill>
            <a:srgbClr val="797E0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GB" b="1" dirty="0">
                <a:solidFill>
                  <a:schemeClr val="bg1"/>
                </a:solidFill>
              </a:rPr>
              <a:t>What does reliable evidence look like?</a:t>
            </a:r>
          </a:p>
        </p:txBody>
      </p:sp>
      <p:sp>
        <p:nvSpPr>
          <p:cNvPr id="3" name="Slide Number Placeholder 2">
            <a:extLst>
              <a:ext uri="{FF2B5EF4-FFF2-40B4-BE49-F238E27FC236}">
                <a16:creationId xmlns:a16="http://schemas.microsoft.com/office/drawing/2014/main" id="{22E4C87B-3D73-435A-9175-0EB4EB5E059E}"/>
              </a:ext>
            </a:extLst>
          </p:cNvPr>
          <p:cNvSpPr>
            <a:spLocks noGrp="1"/>
          </p:cNvSpPr>
          <p:nvPr>
            <p:ph type="sldNum" sz="quarter" idx="12"/>
          </p:nvPr>
        </p:nvSpPr>
        <p:spPr/>
        <p:txBody>
          <a:bodyPr/>
          <a:lstStyle/>
          <a:p>
            <a:fld id="{1147EEAF-DD4E-4CF4-BBA0-EAA76F911A92}" type="slidenum">
              <a:rPr lang="en-GB" altLang="en-US" smtClean="0"/>
              <a:pPr/>
              <a:t>3</a:t>
            </a:fld>
            <a:endParaRPr lang="en-GB" altLang="en-US"/>
          </a:p>
        </p:txBody>
      </p:sp>
      <p:sp>
        <p:nvSpPr>
          <p:cNvPr id="4" name="TextBox 3">
            <a:extLst>
              <a:ext uri="{FF2B5EF4-FFF2-40B4-BE49-F238E27FC236}">
                <a16:creationId xmlns:a16="http://schemas.microsoft.com/office/drawing/2014/main" id="{4F51C8A7-9B04-4C8B-A1C1-9DA9045B31EC}"/>
              </a:ext>
            </a:extLst>
          </p:cNvPr>
          <p:cNvSpPr txBox="1"/>
          <p:nvPr/>
        </p:nvSpPr>
        <p:spPr>
          <a:xfrm>
            <a:off x="1465797" y="2435337"/>
            <a:ext cx="8238790" cy="3108543"/>
          </a:xfrm>
          <a:prstGeom prst="rect">
            <a:avLst/>
          </a:prstGeom>
          <a:noFill/>
        </p:spPr>
        <p:txBody>
          <a:bodyPr wrap="square" rtlCol="0">
            <a:spAutoFit/>
          </a:bodyPr>
          <a:lstStyle/>
          <a:p>
            <a:r>
              <a:rPr lang="en-GB" sz="2800" dirty="0"/>
              <a:t>What do we mean by evidence?</a:t>
            </a:r>
          </a:p>
          <a:p>
            <a:endParaRPr lang="en-GB" sz="2800" dirty="0"/>
          </a:p>
          <a:p>
            <a:r>
              <a:rPr lang="en-GB" sz="2800" dirty="0"/>
              <a:t>What kind of evidence do we use for the past?</a:t>
            </a:r>
          </a:p>
          <a:p>
            <a:endParaRPr lang="en-GB" sz="2800" dirty="0"/>
          </a:p>
          <a:p>
            <a:r>
              <a:rPr lang="en-GB" sz="2800" dirty="0"/>
              <a:t>What evidence do we use in the present?</a:t>
            </a:r>
          </a:p>
          <a:p>
            <a:endParaRPr lang="en-GB" sz="2800" dirty="0"/>
          </a:p>
          <a:p>
            <a:r>
              <a:rPr lang="en-GB" sz="2800" dirty="0"/>
              <a:t>How can we check if evidence is reliable?</a:t>
            </a:r>
          </a:p>
        </p:txBody>
      </p:sp>
    </p:spTree>
    <p:extLst>
      <p:ext uri="{BB962C8B-B14F-4D97-AF65-F5344CB8AC3E}">
        <p14:creationId xmlns:p14="http://schemas.microsoft.com/office/powerpoint/2010/main" val="1416106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449123" y="260712"/>
            <a:ext cx="6529458" cy="1320660"/>
          </a:xfrm>
          <a:solidFill>
            <a:srgbClr val="F54C00"/>
          </a:solidFill>
        </p:spPr>
        <p:txBody>
          <a:bodyPr/>
          <a:lstStyle/>
          <a:p>
            <a:pPr algn="ctr"/>
            <a:r>
              <a:rPr lang="en-GB" altLang="en-US" b="1" dirty="0">
                <a:solidFill>
                  <a:schemeClr val="bg1"/>
                </a:solidFill>
              </a:rPr>
              <a:t>Leaving for Antarctica</a:t>
            </a:r>
            <a:br>
              <a:rPr lang="en-GB" altLang="en-US" dirty="0"/>
            </a:br>
            <a:r>
              <a:rPr lang="en-GB" altLang="en-US" b="1" dirty="0">
                <a:solidFill>
                  <a:schemeClr val="bg1"/>
                </a:solidFill>
              </a:rPr>
              <a:t>Then and Now</a:t>
            </a:r>
          </a:p>
        </p:txBody>
      </p:sp>
      <p:sp>
        <p:nvSpPr>
          <p:cNvPr id="56327" name="Rectangle 7"/>
          <p:cNvSpPr>
            <a:spLocks noGrp="1" noChangeArrowheads="1"/>
          </p:cNvSpPr>
          <p:nvPr>
            <p:ph type="body" idx="1"/>
          </p:nvPr>
        </p:nvSpPr>
        <p:spPr>
          <a:xfrm>
            <a:off x="184049" y="5670546"/>
            <a:ext cx="2058299" cy="648345"/>
          </a:xfrm>
          <a:noFill/>
          <a:ln/>
        </p:spPr>
        <p:txBody>
          <a:bodyPr/>
          <a:lstStyle/>
          <a:p>
            <a:pPr marL="0" indent="0">
              <a:buNone/>
            </a:pPr>
            <a:r>
              <a:rPr lang="en-GB" altLang="en-US" sz="1800" dirty="0"/>
              <a:t>Evidence: </a:t>
            </a:r>
            <a:r>
              <a:rPr lang="en-GB" sz="1800" dirty="0">
                <a:hlinkClick r:id="rId2"/>
              </a:rPr>
              <a:t>Source Dan Snow, </a:t>
            </a:r>
            <a:r>
              <a:rPr lang="en-GB" sz="1800" dirty="0" err="1">
                <a:hlinkClick r:id="rId2"/>
              </a:rPr>
              <a:t>TikTok</a:t>
            </a:r>
            <a:r>
              <a:rPr lang="en-GB" sz="1800" dirty="0">
                <a:hlinkClick r:id="rId2"/>
              </a:rPr>
              <a:t> on Twitter</a:t>
            </a:r>
            <a:endParaRPr lang="en-GB" sz="1800" dirty="0"/>
          </a:p>
          <a:p>
            <a:pPr marL="0" indent="0">
              <a:buNone/>
            </a:pPr>
            <a:endParaRPr lang="en-GB" altLang="en-US" sz="1800" dirty="0"/>
          </a:p>
        </p:txBody>
      </p:sp>
      <p:sp>
        <p:nvSpPr>
          <p:cNvPr id="2" name="TextBox 1">
            <a:extLst>
              <a:ext uri="{FF2B5EF4-FFF2-40B4-BE49-F238E27FC236}">
                <a16:creationId xmlns:a16="http://schemas.microsoft.com/office/drawing/2014/main" id="{AF77C5BF-128A-4DDA-A103-B2DA61FD7186}"/>
              </a:ext>
            </a:extLst>
          </p:cNvPr>
          <p:cNvSpPr txBox="1"/>
          <p:nvPr/>
        </p:nvSpPr>
        <p:spPr>
          <a:xfrm>
            <a:off x="2725426" y="1983131"/>
            <a:ext cx="4392190" cy="2554545"/>
          </a:xfrm>
          <a:prstGeom prst="rect">
            <a:avLst/>
          </a:prstGeom>
          <a:solidFill>
            <a:schemeClr val="bg2">
              <a:lumMod val="20000"/>
              <a:lumOff val="80000"/>
            </a:schemeClr>
          </a:solidFill>
        </p:spPr>
        <p:txBody>
          <a:bodyPr wrap="square" rtlCol="0">
            <a:spAutoFit/>
          </a:bodyPr>
          <a:lstStyle/>
          <a:p>
            <a:r>
              <a:rPr lang="en-GB" sz="2000" b="1" dirty="0"/>
              <a:t>Then</a:t>
            </a:r>
          </a:p>
          <a:p>
            <a:r>
              <a:rPr lang="en-GB" sz="2000" b="1" dirty="0"/>
              <a:t>When</a:t>
            </a:r>
            <a:r>
              <a:rPr lang="en-GB" sz="2000" dirty="0"/>
              <a:t>: 08:45 am, 5</a:t>
            </a:r>
            <a:r>
              <a:rPr lang="en-GB" sz="2000" baseline="30000" dirty="0"/>
              <a:t>th</a:t>
            </a:r>
            <a:r>
              <a:rPr lang="en-GB" sz="2000" dirty="0"/>
              <a:t> December 1914</a:t>
            </a:r>
          </a:p>
          <a:p>
            <a:r>
              <a:rPr lang="en-GB" sz="2000" b="1" dirty="0"/>
              <a:t>From</a:t>
            </a:r>
            <a:r>
              <a:rPr lang="en-GB" sz="2000" dirty="0"/>
              <a:t>: South Georgia </a:t>
            </a:r>
          </a:p>
          <a:p>
            <a:r>
              <a:rPr lang="en-GB" sz="2000" b="1" dirty="0"/>
              <a:t>Weather</a:t>
            </a:r>
            <a:r>
              <a:rPr lang="en-GB" sz="2000" dirty="0"/>
              <a:t>: NW wind, sleet, snow</a:t>
            </a:r>
          </a:p>
          <a:p>
            <a:r>
              <a:rPr lang="en-GB" sz="2000" b="1" dirty="0"/>
              <a:t>Food</a:t>
            </a:r>
            <a:r>
              <a:rPr lang="en-GB" sz="2000" dirty="0"/>
              <a:t>: a ton of dripping whale meat</a:t>
            </a:r>
          </a:p>
          <a:p>
            <a:r>
              <a:rPr lang="en-GB" sz="2000" b="1" dirty="0"/>
              <a:t>Fuel</a:t>
            </a:r>
            <a:r>
              <a:rPr lang="en-GB" sz="2000" dirty="0"/>
              <a:t>: a mound of coal</a:t>
            </a:r>
          </a:p>
          <a:p>
            <a:r>
              <a:rPr lang="en-GB" sz="2000" b="1" dirty="0"/>
              <a:t>Destination</a:t>
            </a:r>
            <a:r>
              <a:rPr lang="en-GB" sz="2000" dirty="0"/>
              <a:t>: the Weddell Sea</a:t>
            </a:r>
          </a:p>
          <a:p>
            <a:endParaRPr lang="en-GB" sz="2000" dirty="0"/>
          </a:p>
        </p:txBody>
      </p:sp>
      <p:sp>
        <p:nvSpPr>
          <p:cNvPr id="6" name="TextBox 5">
            <a:extLst>
              <a:ext uri="{FF2B5EF4-FFF2-40B4-BE49-F238E27FC236}">
                <a16:creationId xmlns:a16="http://schemas.microsoft.com/office/drawing/2014/main" id="{1AE59FCB-3AD1-4400-860C-7F071E81D814}"/>
              </a:ext>
            </a:extLst>
          </p:cNvPr>
          <p:cNvSpPr txBox="1"/>
          <p:nvPr/>
        </p:nvSpPr>
        <p:spPr>
          <a:xfrm>
            <a:off x="7344441" y="1983130"/>
            <a:ext cx="4244266" cy="2554545"/>
          </a:xfrm>
          <a:prstGeom prst="rect">
            <a:avLst/>
          </a:prstGeom>
          <a:solidFill>
            <a:schemeClr val="accent1">
              <a:lumMod val="20000"/>
              <a:lumOff val="80000"/>
            </a:schemeClr>
          </a:solidFill>
        </p:spPr>
        <p:txBody>
          <a:bodyPr wrap="square" rtlCol="0">
            <a:spAutoFit/>
          </a:bodyPr>
          <a:lstStyle/>
          <a:p>
            <a:r>
              <a:rPr lang="en-GB" sz="2000" b="1" dirty="0"/>
              <a:t>Now</a:t>
            </a:r>
          </a:p>
          <a:p>
            <a:r>
              <a:rPr lang="en-GB" sz="2000" b="1" dirty="0"/>
              <a:t>When</a:t>
            </a:r>
            <a:r>
              <a:rPr lang="en-GB" sz="2000" dirty="0"/>
              <a:t>: 5</a:t>
            </a:r>
            <a:r>
              <a:rPr lang="en-GB" sz="2000" baseline="30000" dirty="0"/>
              <a:t>th</a:t>
            </a:r>
            <a:r>
              <a:rPr lang="en-GB" sz="2000" dirty="0"/>
              <a:t> February 2022</a:t>
            </a:r>
          </a:p>
          <a:p>
            <a:r>
              <a:rPr lang="en-GB" sz="2000" b="1" dirty="0"/>
              <a:t>From</a:t>
            </a:r>
            <a:r>
              <a:rPr lang="en-GB" sz="2000" dirty="0"/>
              <a:t>: Cape Town, South Africa</a:t>
            </a:r>
          </a:p>
          <a:p>
            <a:r>
              <a:rPr lang="en-GB" sz="2000" b="1" dirty="0"/>
              <a:t>Weather</a:t>
            </a:r>
            <a:r>
              <a:rPr lang="en-GB" sz="2000" dirty="0"/>
              <a:t>: warm sunshine</a:t>
            </a:r>
          </a:p>
          <a:p>
            <a:r>
              <a:rPr lang="en-GB" sz="2000" b="1" dirty="0"/>
              <a:t>Food</a:t>
            </a:r>
            <a:r>
              <a:rPr lang="en-GB" sz="2000" dirty="0"/>
              <a:t>:</a:t>
            </a:r>
          </a:p>
          <a:p>
            <a:r>
              <a:rPr lang="en-GB" sz="2000" b="1" dirty="0"/>
              <a:t>Fuel</a:t>
            </a:r>
            <a:r>
              <a:rPr lang="en-GB" sz="2000" dirty="0"/>
              <a:t>:</a:t>
            </a:r>
          </a:p>
          <a:p>
            <a:r>
              <a:rPr lang="en-GB" sz="2000" b="1" dirty="0"/>
              <a:t>Destination</a:t>
            </a:r>
            <a:r>
              <a:rPr lang="en-GB" sz="2000" dirty="0"/>
              <a:t>: the Weddell Sea</a:t>
            </a:r>
          </a:p>
          <a:p>
            <a:endParaRPr lang="en-GB" sz="2000" dirty="0"/>
          </a:p>
        </p:txBody>
      </p:sp>
      <p:sp>
        <p:nvSpPr>
          <p:cNvPr id="7" name="TextBox 6">
            <a:extLst>
              <a:ext uri="{FF2B5EF4-FFF2-40B4-BE49-F238E27FC236}">
                <a16:creationId xmlns:a16="http://schemas.microsoft.com/office/drawing/2014/main" id="{451D1604-3DFB-456F-8A8D-FE6869813D10}"/>
              </a:ext>
            </a:extLst>
          </p:cNvPr>
          <p:cNvSpPr txBox="1"/>
          <p:nvPr/>
        </p:nvSpPr>
        <p:spPr>
          <a:xfrm>
            <a:off x="2656502" y="4623850"/>
            <a:ext cx="8825948" cy="1323439"/>
          </a:xfrm>
          <a:prstGeom prst="rect">
            <a:avLst/>
          </a:prstGeom>
          <a:noFill/>
        </p:spPr>
        <p:txBody>
          <a:bodyPr wrap="square" rtlCol="0">
            <a:spAutoFit/>
          </a:bodyPr>
          <a:lstStyle/>
          <a:p>
            <a:pPr algn="ctr"/>
            <a:r>
              <a:rPr lang="en-GB" sz="2000" i="1" dirty="0"/>
              <a:t>Evidence sourced from Dan Snow and social media feeds.</a:t>
            </a:r>
          </a:p>
          <a:p>
            <a:pPr algn="ctr"/>
            <a:r>
              <a:rPr lang="en-GB" sz="2000" i="1" dirty="0"/>
              <a:t> How does he know? What evidence supports the detail from ‘Then’?</a:t>
            </a:r>
          </a:p>
          <a:p>
            <a:pPr algn="ctr"/>
            <a:r>
              <a:rPr lang="en-GB" sz="2000" i="1" dirty="0"/>
              <a:t>Can you research to complete the missing gaps above?</a:t>
            </a:r>
          </a:p>
          <a:p>
            <a:pPr algn="ctr"/>
            <a:endParaRPr lang="en-GB" sz="2000" i="1" dirty="0"/>
          </a:p>
        </p:txBody>
      </p:sp>
      <p:sp>
        <p:nvSpPr>
          <p:cNvPr id="4" name="Slide Number Placeholder 3">
            <a:extLst>
              <a:ext uri="{FF2B5EF4-FFF2-40B4-BE49-F238E27FC236}">
                <a16:creationId xmlns:a16="http://schemas.microsoft.com/office/drawing/2014/main" id="{1892916D-ECB2-41A3-B562-8146F088A63C}"/>
              </a:ext>
            </a:extLst>
          </p:cNvPr>
          <p:cNvSpPr>
            <a:spLocks noGrp="1"/>
          </p:cNvSpPr>
          <p:nvPr>
            <p:ph type="sldNum" sz="quarter" idx="12"/>
          </p:nvPr>
        </p:nvSpPr>
        <p:spPr>
          <a:xfrm>
            <a:off x="10903874" y="6318891"/>
            <a:ext cx="1236559" cy="457200"/>
          </a:xfrm>
        </p:spPr>
        <p:txBody>
          <a:bodyPr/>
          <a:lstStyle/>
          <a:p>
            <a:fld id="{639D9BD6-16DF-460D-8818-BAFF0451FD4D}" type="slidenum">
              <a:rPr lang="en-GB" altLang="en-US" smtClean="0"/>
              <a:pPr/>
              <a:t>4</a:t>
            </a:fld>
            <a:endParaRPr lang="en-GB" altLang="en-US" dirty="0"/>
          </a:p>
        </p:txBody>
      </p:sp>
      <p:pic>
        <p:nvPicPr>
          <p:cNvPr id="9" name="Picture 8">
            <a:extLst>
              <a:ext uri="{FF2B5EF4-FFF2-40B4-BE49-F238E27FC236}">
                <a16:creationId xmlns:a16="http://schemas.microsoft.com/office/drawing/2014/main" id="{7B6F4EB1-8829-40E9-95F4-BD97E4C98D1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22952" y="1603654"/>
            <a:ext cx="2325055" cy="4027911"/>
          </a:xfrm>
          <a:prstGeom prst="rect">
            <a:avLst/>
          </a:prstGeom>
        </p:spPr>
      </p:pic>
      <p:sp>
        <p:nvSpPr>
          <p:cNvPr id="10" name="TextBox 9">
            <a:extLst>
              <a:ext uri="{FF2B5EF4-FFF2-40B4-BE49-F238E27FC236}">
                <a16:creationId xmlns:a16="http://schemas.microsoft.com/office/drawing/2014/main" id="{50FF99B3-B329-48F9-B4EF-03AAC64918E0}"/>
              </a:ext>
            </a:extLst>
          </p:cNvPr>
          <p:cNvSpPr txBox="1"/>
          <p:nvPr/>
        </p:nvSpPr>
        <p:spPr>
          <a:xfrm>
            <a:off x="3264340" y="6227956"/>
            <a:ext cx="8010731" cy="369332"/>
          </a:xfrm>
          <a:prstGeom prst="rect">
            <a:avLst/>
          </a:prstGeom>
          <a:noFill/>
        </p:spPr>
        <p:txBody>
          <a:bodyPr wrap="square">
            <a:spAutoFit/>
          </a:bodyPr>
          <a:lstStyle/>
          <a:p>
            <a:r>
              <a:rPr lang="en-GB" dirty="0">
                <a:hlinkClick r:id="rId4"/>
              </a:rPr>
              <a:t>History Hit Live | Endurance22 Expedition Launch - YouTube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3C52FF5-B53A-4B15-9618-288689E722C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19173" y="1591588"/>
            <a:ext cx="4061147" cy="4749477"/>
          </a:xfrm>
          <a:prstGeom prst="rect">
            <a:avLst/>
          </a:prstGeom>
        </p:spPr>
      </p:pic>
      <p:sp>
        <p:nvSpPr>
          <p:cNvPr id="5" name="TextBox 4">
            <a:extLst>
              <a:ext uri="{FF2B5EF4-FFF2-40B4-BE49-F238E27FC236}">
                <a16:creationId xmlns:a16="http://schemas.microsoft.com/office/drawing/2014/main" id="{7CFB8010-7C1A-43A2-B562-99ED6884F73C}"/>
              </a:ext>
            </a:extLst>
          </p:cNvPr>
          <p:cNvSpPr txBox="1"/>
          <p:nvPr/>
        </p:nvSpPr>
        <p:spPr>
          <a:xfrm>
            <a:off x="4843750" y="2128777"/>
            <a:ext cx="6772993" cy="3046988"/>
          </a:xfrm>
          <a:prstGeom prst="rect">
            <a:avLst/>
          </a:prstGeom>
          <a:noFill/>
        </p:spPr>
        <p:txBody>
          <a:bodyPr wrap="square" rtlCol="0">
            <a:spAutoFit/>
          </a:bodyPr>
          <a:lstStyle/>
          <a:p>
            <a:pPr fontAlgn="base">
              <a:spcBef>
                <a:spcPct val="0"/>
              </a:spcBef>
              <a:spcAft>
                <a:spcPct val="0"/>
              </a:spcAft>
            </a:pPr>
            <a:r>
              <a:rPr lang="en-GB" sz="2400" dirty="0">
                <a:solidFill>
                  <a:srgbClr val="000000"/>
                </a:solidFill>
                <a:latin typeface="Helvetica" pitchFamily="34" charset="0"/>
              </a:rPr>
              <a:t>Where in the world is this?</a:t>
            </a:r>
          </a:p>
          <a:p>
            <a:pPr fontAlgn="base">
              <a:spcBef>
                <a:spcPct val="0"/>
              </a:spcBef>
              <a:spcAft>
                <a:spcPct val="0"/>
              </a:spcAft>
            </a:pPr>
            <a:endParaRPr lang="en-GB" sz="2400" dirty="0">
              <a:solidFill>
                <a:srgbClr val="000000"/>
              </a:solidFill>
              <a:latin typeface="Helvetica" pitchFamily="34" charset="0"/>
            </a:endParaRPr>
          </a:p>
          <a:p>
            <a:pPr fontAlgn="base">
              <a:spcBef>
                <a:spcPct val="0"/>
              </a:spcBef>
              <a:spcAft>
                <a:spcPct val="0"/>
              </a:spcAft>
            </a:pPr>
            <a:r>
              <a:rPr lang="en-GB" sz="2400" dirty="0">
                <a:solidFill>
                  <a:srgbClr val="000000"/>
                </a:solidFill>
                <a:latin typeface="Helvetica" pitchFamily="34" charset="0"/>
              </a:rPr>
              <a:t>How long will it take to sail to the Weddell Sea?</a:t>
            </a:r>
          </a:p>
          <a:p>
            <a:pPr fontAlgn="base">
              <a:spcBef>
                <a:spcPct val="0"/>
              </a:spcBef>
              <a:spcAft>
                <a:spcPct val="0"/>
              </a:spcAft>
            </a:pPr>
            <a:endParaRPr lang="en-GB" sz="2400" dirty="0">
              <a:solidFill>
                <a:srgbClr val="000000"/>
              </a:solidFill>
              <a:latin typeface="Helvetica" pitchFamily="34" charset="0"/>
            </a:endParaRPr>
          </a:p>
          <a:p>
            <a:pPr fontAlgn="base">
              <a:spcBef>
                <a:spcPct val="0"/>
              </a:spcBef>
              <a:spcAft>
                <a:spcPct val="0"/>
              </a:spcAft>
            </a:pPr>
            <a:r>
              <a:rPr lang="en-GB" sz="2400" dirty="0">
                <a:solidFill>
                  <a:srgbClr val="000000"/>
                </a:solidFill>
                <a:latin typeface="Helvetica" pitchFamily="34" charset="0"/>
              </a:rPr>
              <a:t>What does ‘astern’ mean? </a:t>
            </a:r>
          </a:p>
          <a:p>
            <a:pPr fontAlgn="base">
              <a:spcBef>
                <a:spcPct val="0"/>
              </a:spcBef>
              <a:spcAft>
                <a:spcPct val="0"/>
              </a:spcAft>
            </a:pPr>
            <a:endParaRPr lang="en-GB" sz="2400" dirty="0">
              <a:solidFill>
                <a:srgbClr val="000000"/>
              </a:solidFill>
              <a:latin typeface="Helvetica" pitchFamily="34" charset="0"/>
            </a:endParaRPr>
          </a:p>
          <a:p>
            <a:pPr fontAlgn="base">
              <a:spcBef>
                <a:spcPct val="0"/>
              </a:spcBef>
              <a:spcAft>
                <a:spcPct val="0"/>
              </a:spcAft>
            </a:pPr>
            <a:r>
              <a:rPr lang="en-GB" sz="2400" dirty="0">
                <a:solidFill>
                  <a:srgbClr val="000000"/>
                </a:solidFill>
                <a:latin typeface="Helvetica" pitchFamily="34" charset="0"/>
              </a:rPr>
              <a:t>Which direction are they headed?</a:t>
            </a:r>
          </a:p>
          <a:p>
            <a:pPr fontAlgn="base">
              <a:spcBef>
                <a:spcPct val="0"/>
              </a:spcBef>
              <a:spcAft>
                <a:spcPct val="0"/>
              </a:spcAft>
            </a:pPr>
            <a:endParaRPr lang="en-GB" sz="2400" dirty="0">
              <a:solidFill>
                <a:srgbClr val="000000"/>
              </a:solidFill>
              <a:latin typeface="Helvetica" pitchFamily="34" charset="0"/>
            </a:endParaRPr>
          </a:p>
        </p:txBody>
      </p:sp>
      <p:sp>
        <p:nvSpPr>
          <p:cNvPr id="7" name="TextBox 6">
            <a:extLst>
              <a:ext uri="{FF2B5EF4-FFF2-40B4-BE49-F238E27FC236}">
                <a16:creationId xmlns:a16="http://schemas.microsoft.com/office/drawing/2014/main" id="{EAE78056-5296-4129-BBB6-70351708D85E}"/>
              </a:ext>
            </a:extLst>
          </p:cNvPr>
          <p:cNvSpPr txBox="1"/>
          <p:nvPr/>
        </p:nvSpPr>
        <p:spPr>
          <a:xfrm>
            <a:off x="6096000" y="5067922"/>
            <a:ext cx="4791394" cy="709309"/>
          </a:xfrm>
          <a:prstGeom prst="rect">
            <a:avLst/>
          </a:prstGeom>
          <a:noFill/>
        </p:spPr>
        <p:txBody>
          <a:bodyPr wrap="square">
            <a:spAutoFit/>
          </a:bodyPr>
          <a:lstStyle/>
          <a:p>
            <a:pPr fontAlgn="base">
              <a:spcBef>
                <a:spcPct val="0"/>
              </a:spcBef>
              <a:spcAft>
                <a:spcPct val="0"/>
              </a:spcAft>
            </a:pPr>
            <a:r>
              <a:rPr lang="en-GB" sz="2000" b="1" dirty="0">
                <a:solidFill>
                  <a:srgbClr val="000000"/>
                </a:solidFill>
                <a:latin typeface="Helvetica" pitchFamily="34" charset="0"/>
              </a:rPr>
              <a:t>What information does this Tweet tell us? How reliable is this evidence?</a:t>
            </a:r>
            <a:endParaRPr lang="en-GB" sz="2000" dirty="0">
              <a:solidFill>
                <a:srgbClr val="000000"/>
              </a:solidFill>
              <a:latin typeface="Helvetica" pitchFamily="34" charset="0"/>
            </a:endParaRPr>
          </a:p>
        </p:txBody>
      </p:sp>
      <p:sp>
        <p:nvSpPr>
          <p:cNvPr id="9" name="TextBox 8">
            <a:extLst>
              <a:ext uri="{FF2B5EF4-FFF2-40B4-BE49-F238E27FC236}">
                <a16:creationId xmlns:a16="http://schemas.microsoft.com/office/drawing/2014/main" id="{F4C03D30-DF95-40A9-B875-F1B5D0120C48}"/>
              </a:ext>
            </a:extLst>
          </p:cNvPr>
          <p:cNvSpPr txBox="1"/>
          <p:nvPr/>
        </p:nvSpPr>
        <p:spPr>
          <a:xfrm>
            <a:off x="579939" y="6282977"/>
            <a:ext cx="4509393" cy="523220"/>
          </a:xfrm>
          <a:prstGeom prst="rect">
            <a:avLst/>
          </a:prstGeom>
          <a:noFill/>
        </p:spPr>
        <p:txBody>
          <a:bodyPr wrap="square">
            <a:spAutoFit/>
          </a:bodyPr>
          <a:lstStyle/>
          <a:p>
            <a:pPr fontAlgn="base">
              <a:spcBef>
                <a:spcPct val="0"/>
              </a:spcBef>
              <a:spcAft>
                <a:spcPct val="0"/>
              </a:spcAft>
            </a:pPr>
            <a:r>
              <a:rPr lang="en-GB" sz="1400" dirty="0">
                <a:solidFill>
                  <a:srgbClr val="000000"/>
                </a:solidFill>
                <a:latin typeface="Helvetica" pitchFamily="34" charset="0"/>
              </a:rPr>
              <a:t>Dan Snow’s Tweet that the expedition to search for the wreck of the Endurance had just left South Africa</a:t>
            </a:r>
          </a:p>
        </p:txBody>
      </p:sp>
      <p:sp>
        <p:nvSpPr>
          <p:cNvPr id="10" name="TextBox 9">
            <a:extLst>
              <a:ext uri="{FF2B5EF4-FFF2-40B4-BE49-F238E27FC236}">
                <a16:creationId xmlns:a16="http://schemas.microsoft.com/office/drawing/2014/main" id="{1BC0DCF4-7DD7-402A-AA6C-1F432A20E84D}"/>
              </a:ext>
            </a:extLst>
          </p:cNvPr>
          <p:cNvSpPr txBox="1"/>
          <p:nvPr/>
        </p:nvSpPr>
        <p:spPr>
          <a:xfrm>
            <a:off x="2127473" y="236840"/>
            <a:ext cx="6772993" cy="1354748"/>
          </a:xfrm>
          <a:prstGeom prst="rect">
            <a:avLst/>
          </a:prstGeom>
          <a:solidFill>
            <a:srgbClr val="740160"/>
          </a:solidFill>
          <a:ln>
            <a:noFill/>
          </a:ln>
          <a:effectLst/>
        </p:spPr>
        <p:txBody>
          <a:bodyPr vert="horz" wrap="square" lIns="91440" tIns="45720" rIns="91440" bIns="45720" numCol="1" anchor="t" anchorCtr="0" compatLnSpc="1">
            <a:prstTxWarp prst="textNoShape">
              <a:avLst/>
            </a:prstTxWarp>
          </a:bodyPr>
          <a:lstStyle>
            <a:defPPr>
              <a:defRPr lang="en-GB"/>
            </a:defPPr>
            <a:lvl1pPr fontAlgn="base">
              <a:spcBef>
                <a:spcPct val="0"/>
              </a:spcBef>
              <a:spcAft>
                <a:spcPct val="0"/>
              </a:spcAft>
              <a:defRPr sz="4000" b="1" kern="0">
                <a:solidFill>
                  <a:schemeClr val="bg1"/>
                </a:solidFill>
                <a:latin typeface="+mj-lt"/>
                <a:ea typeface="+mj-ea"/>
                <a:cs typeface="+mj-cs"/>
              </a:defRPr>
            </a:lvl1pPr>
            <a:lvl2pPr fontAlgn="base">
              <a:spcBef>
                <a:spcPct val="0"/>
              </a:spcBef>
              <a:spcAft>
                <a:spcPct val="0"/>
              </a:spcAft>
              <a:defRPr sz="6300">
                <a:solidFill>
                  <a:schemeClr val="tx2"/>
                </a:solidFill>
                <a:latin typeface="Helvetica" pitchFamily="34" charset="0"/>
              </a:defRPr>
            </a:lvl2pPr>
            <a:lvl3pPr fontAlgn="base">
              <a:spcBef>
                <a:spcPct val="0"/>
              </a:spcBef>
              <a:spcAft>
                <a:spcPct val="0"/>
              </a:spcAft>
              <a:defRPr sz="6300">
                <a:solidFill>
                  <a:schemeClr val="tx2"/>
                </a:solidFill>
                <a:latin typeface="Helvetica" pitchFamily="34" charset="0"/>
              </a:defRPr>
            </a:lvl3pPr>
            <a:lvl4pPr fontAlgn="base">
              <a:spcBef>
                <a:spcPct val="0"/>
              </a:spcBef>
              <a:spcAft>
                <a:spcPct val="0"/>
              </a:spcAft>
              <a:defRPr sz="6300">
                <a:solidFill>
                  <a:schemeClr val="tx2"/>
                </a:solidFill>
                <a:latin typeface="Helvetica" pitchFamily="34" charset="0"/>
              </a:defRPr>
            </a:lvl4pPr>
            <a:lvl5pPr fontAlgn="base">
              <a:spcBef>
                <a:spcPct val="0"/>
              </a:spcBef>
              <a:spcAft>
                <a:spcPct val="0"/>
              </a:spcAft>
              <a:defRPr sz="6300">
                <a:solidFill>
                  <a:schemeClr val="tx2"/>
                </a:solidFill>
                <a:latin typeface="Helvetica" pitchFamily="34" charset="0"/>
              </a:defRPr>
            </a:lvl5pPr>
            <a:lvl6pPr marL="457200" fontAlgn="base">
              <a:spcBef>
                <a:spcPct val="0"/>
              </a:spcBef>
              <a:spcAft>
                <a:spcPct val="0"/>
              </a:spcAft>
              <a:defRPr sz="6300">
                <a:solidFill>
                  <a:schemeClr val="tx2"/>
                </a:solidFill>
                <a:latin typeface="Helvetica" pitchFamily="34" charset="0"/>
              </a:defRPr>
            </a:lvl6pPr>
            <a:lvl7pPr marL="914400" fontAlgn="base">
              <a:spcBef>
                <a:spcPct val="0"/>
              </a:spcBef>
              <a:spcAft>
                <a:spcPct val="0"/>
              </a:spcAft>
              <a:defRPr sz="6300">
                <a:solidFill>
                  <a:schemeClr val="tx2"/>
                </a:solidFill>
                <a:latin typeface="Helvetica" pitchFamily="34" charset="0"/>
              </a:defRPr>
            </a:lvl7pPr>
            <a:lvl8pPr marL="1371600" fontAlgn="base">
              <a:spcBef>
                <a:spcPct val="0"/>
              </a:spcBef>
              <a:spcAft>
                <a:spcPct val="0"/>
              </a:spcAft>
              <a:defRPr sz="6300">
                <a:solidFill>
                  <a:schemeClr val="tx2"/>
                </a:solidFill>
                <a:latin typeface="Helvetica" pitchFamily="34" charset="0"/>
              </a:defRPr>
            </a:lvl8pPr>
            <a:lvl9pPr marL="1828800" fontAlgn="base">
              <a:spcBef>
                <a:spcPct val="0"/>
              </a:spcBef>
              <a:spcAft>
                <a:spcPct val="0"/>
              </a:spcAft>
              <a:defRPr sz="6300">
                <a:solidFill>
                  <a:schemeClr val="tx2"/>
                </a:solidFill>
                <a:latin typeface="Helvetica" pitchFamily="34" charset="0"/>
              </a:defRPr>
            </a:lvl9pPr>
          </a:lstStyle>
          <a:p>
            <a:pPr algn="ctr"/>
            <a:r>
              <a:rPr lang="en-GB" dirty="0"/>
              <a:t>S.A. Agulhas II leaving port</a:t>
            </a:r>
          </a:p>
          <a:p>
            <a:pPr algn="ctr"/>
            <a:r>
              <a:rPr lang="en-GB" dirty="0"/>
              <a:t> </a:t>
            </a:r>
            <a:r>
              <a:rPr lang="en-GB" sz="2800" dirty="0"/>
              <a:t>Evidence source: social media</a:t>
            </a:r>
          </a:p>
        </p:txBody>
      </p:sp>
      <p:sp>
        <p:nvSpPr>
          <p:cNvPr id="2" name="Slide Number Placeholder 1">
            <a:extLst>
              <a:ext uri="{FF2B5EF4-FFF2-40B4-BE49-F238E27FC236}">
                <a16:creationId xmlns:a16="http://schemas.microsoft.com/office/drawing/2014/main" id="{E6BDA1FD-6DCC-48BF-9B73-84BD663F5586}"/>
              </a:ext>
            </a:extLst>
          </p:cNvPr>
          <p:cNvSpPr>
            <a:spLocks noGrp="1"/>
          </p:cNvSpPr>
          <p:nvPr>
            <p:ph type="sldNum" sz="quarter" idx="12"/>
          </p:nvPr>
        </p:nvSpPr>
        <p:spPr>
          <a:xfrm>
            <a:off x="11216333" y="6248400"/>
            <a:ext cx="832201" cy="457200"/>
          </a:xfrm>
        </p:spPr>
        <p:txBody>
          <a:bodyPr/>
          <a:lstStyle/>
          <a:p>
            <a:fld id="{C3D577BE-B60F-4443-89BA-AC6850FF3B72}" type="slidenum">
              <a:rPr lang="en-GB" altLang="en-US" smtClean="0"/>
              <a:pPr/>
              <a:t>5</a:t>
            </a:fld>
            <a:endParaRPr lang="en-GB" altLang="en-US" dirty="0"/>
          </a:p>
        </p:txBody>
      </p:sp>
    </p:spTree>
    <p:extLst>
      <p:ext uri="{BB962C8B-B14F-4D97-AF65-F5344CB8AC3E}">
        <p14:creationId xmlns:p14="http://schemas.microsoft.com/office/powerpoint/2010/main" val="192491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99CBB-27DD-4EF7-9667-A92A37CA2CDD}"/>
              </a:ext>
            </a:extLst>
          </p:cNvPr>
          <p:cNvSpPr>
            <a:spLocks noGrp="1"/>
          </p:cNvSpPr>
          <p:nvPr>
            <p:ph type="title"/>
          </p:nvPr>
        </p:nvSpPr>
        <p:spPr>
          <a:solidFill>
            <a:srgbClr val="B70005"/>
          </a:solidFill>
          <a:ln>
            <a:noFill/>
          </a:ln>
          <a:effectLst/>
        </p:spPr>
        <p:txBody>
          <a:bodyPr vert="horz" wrap="square" lIns="91440" tIns="45720" rIns="91440" bIns="45720" numCol="1" anchor="t" anchorCtr="0" compatLnSpc="1">
            <a:prstTxWarp prst="textNoShape">
              <a:avLst/>
            </a:prstTxWarp>
          </a:bodyPr>
          <a:lstStyle/>
          <a:p>
            <a:pPr algn="ctr"/>
            <a:r>
              <a:rPr lang="en-GB" b="1" dirty="0">
                <a:solidFill>
                  <a:schemeClr val="bg1"/>
                </a:solidFill>
              </a:rPr>
              <a:t>S.A. Agulhas II leaving port</a:t>
            </a:r>
            <a:br>
              <a:rPr lang="en-GB" dirty="0"/>
            </a:br>
            <a:r>
              <a:rPr lang="en-GB" sz="2400" b="1" dirty="0">
                <a:solidFill>
                  <a:schemeClr val="bg1"/>
                </a:solidFill>
              </a:rPr>
              <a:t>Evidence source: GIS and Marine Tracking</a:t>
            </a:r>
          </a:p>
        </p:txBody>
      </p:sp>
      <p:sp>
        <p:nvSpPr>
          <p:cNvPr id="4" name="TextBox 3">
            <a:extLst>
              <a:ext uri="{FF2B5EF4-FFF2-40B4-BE49-F238E27FC236}">
                <a16:creationId xmlns:a16="http://schemas.microsoft.com/office/drawing/2014/main" id="{211995B7-0ED8-48AF-991C-53D9C99DDFE5}"/>
              </a:ext>
            </a:extLst>
          </p:cNvPr>
          <p:cNvSpPr txBox="1"/>
          <p:nvPr/>
        </p:nvSpPr>
        <p:spPr>
          <a:xfrm>
            <a:off x="1411356" y="2228379"/>
            <a:ext cx="9442174" cy="830997"/>
          </a:xfrm>
          <a:prstGeom prst="rect">
            <a:avLst/>
          </a:prstGeom>
          <a:noFill/>
        </p:spPr>
        <p:txBody>
          <a:bodyPr wrap="square">
            <a:spAutoFit/>
          </a:bodyPr>
          <a:lstStyle/>
          <a:p>
            <a:pPr fontAlgn="base">
              <a:spcBef>
                <a:spcPct val="0"/>
              </a:spcBef>
              <a:spcAft>
                <a:spcPct val="0"/>
              </a:spcAft>
            </a:pPr>
            <a:r>
              <a:rPr lang="en-GB" sz="2400" b="1" dirty="0">
                <a:solidFill>
                  <a:srgbClr val="FF9900">
                    <a:lumMod val="75000"/>
                  </a:srgbClr>
                </a:solidFill>
              </a:rPr>
              <a:t>The vessel departed from CAPE TOWN, on 2022-02-05 18:07 Local Time (UTC +2) </a:t>
            </a:r>
          </a:p>
        </p:txBody>
      </p:sp>
      <p:sp>
        <p:nvSpPr>
          <p:cNvPr id="6" name="TextBox 5">
            <a:extLst>
              <a:ext uri="{FF2B5EF4-FFF2-40B4-BE49-F238E27FC236}">
                <a16:creationId xmlns:a16="http://schemas.microsoft.com/office/drawing/2014/main" id="{2F8F8826-3867-47D3-BC5D-5D0CA101F3A1}"/>
              </a:ext>
            </a:extLst>
          </p:cNvPr>
          <p:cNvSpPr txBox="1"/>
          <p:nvPr/>
        </p:nvSpPr>
        <p:spPr>
          <a:xfrm>
            <a:off x="115896" y="5829607"/>
            <a:ext cx="4541904" cy="954107"/>
          </a:xfrm>
          <a:prstGeom prst="rect">
            <a:avLst/>
          </a:prstGeom>
          <a:noFill/>
        </p:spPr>
        <p:txBody>
          <a:bodyPr wrap="square">
            <a:spAutoFit/>
          </a:bodyPr>
          <a:lstStyle/>
          <a:p>
            <a:pPr fontAlgn="base">
              <a:spcBef>
                <a:spcPct val="0"/>
              </a:spcBef>
              <a:spcAft>
                <a:spcPct val="0"/>
              </a:spcAft>
            </a:pPr>
            <a:r>
              <a:rPr lang="en-GB" sz="1400" dirty="0">
                <a:solidFill>
                  <a:srgbClr val="FF9900">
                    <a:lumMod val="75000"/>
                  </a:srgbClr>
                </a:solidFill>
                <a:latin typeface="Helvetica" pitchFamily="34" charset="0"/>
                <a:hlinkClick r:id="rId2">
                  <a:extLst>
                    <a:ext uri="{A12FA001-AC4F-418D-AE19-62706E023703}">
                      <ahyp:hlinkClr xmlns:ahyp="http://schemas.microsoft.com/office/drawing/2018/hyperlinkcolor" val="tx"/>
                    </a:ext>
                  </a:extLst>
                </a:hlinkClick>
              </a:rPr>
              <a:t>Ship S.A.AGULHAS II (Research/Survey Vessel) Registered in South Africa - Vessel details, Current position and Voyage information - IMO 9577135, MMSI 601986000, Call Sign ZSNO | AIS Marine Traffic</a:t>
            </a:r>
            <a:endParaRPr lang="en-GB" sz="1400" dirty="0">
              <a:solidFill>
                <a:srgbClr val="FF9900">
                  <a:lumMod val="75000"/>
                </a:srgbClr>
              </a:solidFill>
              <a:latin typeface="Helvetica" pitchFamily="34" charset="0"/>
            </a:endParaRPr>
          </a:p>
        </p:txBody>
      </p:sp>
      <p:sp>
        <p:nvSpPr>
          <p:cNvPr id="7" name="TextBox 6">
            <a:extLst>
              <a:ext uri="{FF2B5EF4-FFF2-40B4-BE49-F238E27FC236}">
                <a16:creationId xmlns:a16="http://schemas.microsoft.com/office/drawing/2014/main" id="{B9249B6E-7168-40E5-91E8-85F3F3C0A672}"/>
              </a:ext>
            </a:extLst>
          </p:cNvPr>
          <p:cNvSpPr txBox="1"/>
          <p:nvPr/>
        </p:nvSpPr>
        <p:spPr>
          <a:xfrm>
            <a:off x="1103244" y="3059376"/>
            <a:ext cx="8523228" cy="1938992"/>
          </a:xfrm>
          <a:prstGeom prst="rect">
            <a:avLst/>
          </a:prstGeom>
          <a:noFill/>
          <a:ln>
            <a:noFill/>
          </a:ln>
        </p:spPr>
        <p:txBody>
          <a:bodyPr wrap="square" rtlCol="0">
            <a:spAutoFit/>
          </a:bodyPr>
          <a:lstStyle/>
          <a:p>
            <a:pPr fontAlgn="base">
              <a:spcBef>
                <a:spcPct val="0"/>
              </a:spcBef>
              <a:spcAft>
                <a:spcPct val="0"/>
              </a:spcAft>
            </a:pPr>
            <a:endParaRPr lang="en-GB" sz="2400" dirty="0">
              <a:solidFill>
                <a:srgbClr val="000000"/>
              </a:solidFill>
              <a:latin typeface="Helvetica" pitchFamily="34" charset="0"/>
            </a:endParaRPr>
          </a:p>
          <a:p>
            <a:pPr fontAlgn="base">
              <a:spcBef>
                <a:spcPct val="0"/>
              </a:spcBef>
              <a:spcAft>
                <a:spcPct val="0"/>
              </a:spcAft>
            </a:pPr>
            <a:r>
              <a:rPr lang="en-GB" sz="2400" dirty="0">
                <a:solidFill>
                  <a:srgbClr val="000000"/>
                </a:solidFill>
                <a:latin typeface="Helvetica" pitchFamily="34" charset="0"/>
              </a:rPr>
              <a:t>How reliable is this evidence? </a:t>
            </a:r>
          </a:p>
          <a:p>
            <a:pPr fontAlgn="base">
              <a:spcBef>
                <a:spcPct val="0"/>
              </a:spcBef>
              <a:spcAft>
                <a:spcPct val="0"/>
              </a:spcAft>
            </a:pPr>
            <a:r>
              <a:rPr lang="en-GB" sz="2400" dirty="0">
                <a:solidFill>
                  <a:srgbClr val="000000"/>
                </a:solidFill>
                <a:latin typeface="Helvetica" pitchFamily="34" charset="0"/>
              </a:rPr>
              <a:t>How does it compare with the Tweet? </a:t>
            </a:r>
          </a:p>
          <a:p>
            <a:pPr fontAlgn="base">
              <a:spcBef>
                <a:spcPct val="0"/>
              </a:spcBef>
              <a:spcAft>
                <a:spcPct val="0"/>
              </a:spcAft>
            </a:pPr>
            <a:endParaRPr lang="en-GB" sz="2400" i="1" dirty="0">
              <a:solidFill>
                <a:srgbClr val="000000"/>
              </a:solidFill>
              <a:latin typeface="Helvetica" pitchFamily="34" charset="0"/>
            </a:endParaRPr>
          </a:p>
          <a:p>
            <a:pPr fontAlgn="base">
              <a:spcBef>
                <a:spcPct val="0"/>
              </a:spcBef>
              <a:spcAft>
                <a:spcPct val="0"/>
              </a:spcAft>
            </a:pPr>
            <a:r>
              <a:rPr lang="en-GB" sz="2400" i="1" dirty="0">
                <a:solidFill>
                  <a:srgbClr val="000000"/>
                </a:solidFill>
                <a:latin typeface="Helvetica" pitchFamily="34" charset="0"/>
              </a:rPr>
              <a:t>(Cape Town (local time) is 2 hours ahead of Universal Time)</a:t>
            </a:r>
          </a:p>
        </p:txBody>
      </p:sp>
      <p:sp>
        <p:nvSpPr>
          <p:cNvPr id="3" name="Slide Number Placeholder 2">
            <a:extLst>
              <a:ext uri="{FF2B5EF4-FFF2-40B4-BE49-F238E27FC236}">
                <a16:creationId xmlns:a16="http://schemas.microsoft.com/office/drawing/2014/main" id="{C7849289-EB77-4373-A78A-FCD9AFC529F1}"/>
              </a:ext>
            </a:extLst>
          </p:cNvPr>
          <p:cNvSpPr>
            <a:spLocks noGrp="1"/>
          </p:cNvSpPr>
          <p:nvPr>
            <p:ph type="sldNum" sz="quarter" idx="12"/>
          </p:nvPr>
        </p:nvSpPr>
        <p:spPr>
          <a:xfrm>
            <a:off x="11161193" y="6326514"/>
            <a:ext cx="914911" cy="457200"/>
          </a:xfrm>
        </p:spPr>
        <p:txBody>
          <a:bodyPr/>
          <a:lstStyle/>
          <a:p>
            <a:fld id="{1147EEAF-DD4E-4CF4-BBA0-EAA76F911A92}" type="slidenum">
              <a:rPr lang="en-GB" altLang="en-US" smtClean="0"/>
              <a:pPr/>
              <a:t>6</a:t>
            </a:fld>
            <a:endParaRPr lang="en-GB" altLang="en-US"/>
          </a:p>
        </p:txBody>
      </p:sp>
      <p:sp>
        <p:nvSpPr>
          <p:cNvPr id="8" name="TextBox 7">
            <a:extLst>
              <a:ext uri="{FF2B5EF4-FFF2-40B4-BE49-F238E27FC236}">
                <a16:creationId xmlns:a16="http://schemas.microsoft.com/office/drawing/2014/main" id="{E2355C66-E9EF-4936-9448-089E4D99528C}"/>
              </a:ext>
            </a:extLst>
          </p:cNvPr>
          <p:cNvSpPr txBox="1"/>
          <p:nvPr/>
        </p:nvSpPr>
        <p:spPr>
          <a:xfrm>
            <a:off x="248128" y="5460033"/>
            <a:ext cx="5029200" cy="369332"/>
          </a:xfrm>
          <a:prstGeom prst="rect">
            <a:avLst/>
          </a:prstGeom>
          <a:noFill/>
        </p:spPr>
        <p:txBody>
          <a:bodyPr wrap="square">
            <a:spAutoFit/>
          </a:bodyPr>
          <a:lstStyle/>
          <a:p>
            <a:pPr fontAlgn="base">
              <a:spcBef>
                <a:spcPct val="0"/>
              </a:spcBef>
              <a:spcAft>
                <a:spcPct val="0"/>
              </a:spcAft>
            </a:pPr>
            <a:r>
              <a:rPr lang="en-GB" sz="1800" dirty="0">
                <a:solidFill>
                  <a:srgbClr val="000000"/>
                </a:solidFill>
                <a:latin typeface="Helvetica" pitchFamily="34" charset="0"/>
              </a:rPr>
              <a:t>Departure details from </a:t>
            </a:r>
            <a:r>
              <a:rPr lang="en-GB" sz="1800" dirty="0">
                <a:solidFill>
                  <a:srgbClr val="000000"/>
                </a:solidFill>
                <a:latin typeface="Helvetica" pitchFamily="34" charset="0"/>
                <a:hlinkClick r:id="rId3"/>
              </a:rPr>
              <a:t>www.marinetraffic.com</a:t>
            </a:r>
            <a:r>
              <a:rPr lang="en-GB" sz="1800" dirty="0">
                <a:solidFill>
                  <a:srgbClr val="000000"/>
                </a:solidFill>
                <a:latin typeface="Helvetica" pitchFamily="34" charset="0"/>
              </a:rPr>
              <a:t> </a:t>
            </a:r>
          </a:p>
        </p:txBody>
      </p:sp>
    </p:spTree>
    <p:extLst>
      <p:ext uri="{BB962C8B-B14F-4D97-AF65-F5344CB8AC3E}">
        <p14:creationId xmlns:p14="http://schemas.microsoft.com/office/powerpoint/2010/main" val="1976136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E9B68FCD-302B-4032-A536-D4CE2CCC74AE}"/>
              </a:ext>
            </a:extLst>
          </p:cNvPr>
          <p:cNvCxnSpPr>
            <a:cxnSpLocks/>
          </p:cNvCxnSpPr>
          <p:nvPr/>
        </p:nvCxnSpPr>
        <p:spPr>
          <a:xfrm>
            <a:off x="605608" y="2990606"/>
            <a:ext cx="10908776" cy="0"/>
          </a:xfrm>
          <a:prstGeom prst="line">
            <a:avLst/>
          </a:prstGeom>
          <a:ln w="57150">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99E21E62-0243-4F8A-BA59-9F688EF87D6A}"/>
              </a:ext>
            </a:extLst>
          </p:cNvPr>
          <p:cNvSpPr txBox="1"/>
          <p:nvPr/>
        </p:nvSpPr>
        <p:spPr>
          <a:xfrm>
            <a:off x="8721017" y="1931753"/>
            <a:ext cx="2016224" cy="646331"/>
          </a:xfrm>
          <a:prstGeom prst="rect">
            <a:avLst/>
          </a:prstGeom>
          <a:noFill/>
        </p:spPr>
        <p:txBody>
          <a:bodyPr wrap="square" rtlCol="0">
            <a:spAutoFit/>
          </a:bodyPr>
          <a:lstStyle/>
          <a:p>
            <a:pPr algn="ctr" fontAlgn="base">
              <a:spcBef>
                <a:spcPct val="0"/>
              </a:spcBef>
              <a:spcAft>
                <a:spcPct val="0"/>
              </a:spcAft>
            </a:pPr>
            <a:r>
              <a:rPr lang="en-GB" dirty="0">
                <a:solidFill>
                  <a:srgbClr val="000000"/>
                </a:solidFill>
                <a:latin typeface="Helvetica" pitchFamily="34" charset="0"/>
              </a:rPr>
              <a:t>Good Evidence</a:t>
            </a:r>
          </a:p>
          <a:p>
            <a:pPr algn="ctr" fontAlgn="base">
              <a:spcBef>
                <a:spcPct val="0"/>
              </a:spcBef>
              <a:spcAft>
                <a:spcPct val="0"/>
              </a:spcAft>
            </a:pPr>
            <a:r>
              <a:rPr lang="en-GB" i="1" dirty="0">
                <a:solidFill>
                  <a:srgbClr val="000000"/>
                </a:solidFill>
                <a:latin typeface="Helvetica" pitchFamily="34" charset="0"/>
              </a:rPr>
              <a:t>Confident</a:t>
            </a:r>
          </a:p>
        </p:txBody>
      </p:sp>
      <p:sp>
        <p:nvSpPr>
          <p:cNvPr id="8" name="TextBox 7">
            <a:extLst>
              <a:ext uri="{FF2B5EF4-FFF2-40B4-BE49-F238E27FC236}">
                <a16:creationId xmlns:a16="http://schemas.microsoft.com/office/drawing/2014/main" id="{6141CEF1-884F-4681-BE3B-B485C32A856C}"/>
              </a:ext>
            </a:extLst>
          </p:cNvPr>
          <p:cNvSpPr txBox="1"/>
          <p:nvPr/>
        </p:nvSpPr>
        <p:spPr>
          <a:xfrm>
            <a:off x="1047257" y="1931753"/>
            <a:ext cx="2016224" cy="646331"/>
          </a:xfrm>
          <a:prstGeom prst="rect">
            <a:avLst/>
          </a:prstGeom>
          <a:noFill/>
        </p:spPr>
        <p:txBody>
          <a:bodyPr wrap="square" rtlCol="0">
            <a:spAutoFit/>
          </a:bodyPr>
          <a:lstStyle/>
          <a:p>
            <a:pPr algn="ctr" fontAlgn="base">
              <a:spcBef>
                <a:spcPct val="0"/>
              </a:spcBef>
              <a:spcAft>
                <a:spcPct val="0"/>
              </a:spcAft>
            </a:pPr>
            <a:r>
              <a:rPr lang="en-GB" dirty="0">
                <a:solidFill>
                  <a:srgbClr val="000000"/>
                </a:solidFill>
                <a:latin typeface="Helvetica" pitchFamily="34" charset="0"/>
              </a:rPr>
              <a:t>Poor Evidence</a:t>
            </a:r>
          </a:p>
          <a:p>
            <a:pPr algn="ctr" fontAlgn="base">
              <a:spcBef>
                <a:spcPct val="0"/>
              </a:spcBef>
              <a:spcAft>
                <a:spcPct val="0"/>
              </a:spcAft>
            </a:pPr>
            <a:r>
              <a:rPr lang="en-GB" i="1" dirty="0">
                <a:solidFill>
                  <a:srgbClr val="000000"/>
                </a:solidFill>
                <a:latin typeface="Helvetica" pitchFamily="34" charset="0"/>
              </a:rPr>
              <a:t>Uncertain</a:t>
            </a:r>
          </a:p>
        </p:txBody>
      </p:sp>
      <p:sp>
        <p:nvSpPr>
          <p:cNvPr id="11" name="TextBox 10">
            <a:extLst>
              <a:ext uri="{FF2B5EF4-FFF2-40B4-BE49-F238E27FC236}">
                <a16:creationId xmlns:a16="http://schemas.microsoft.com/office/drawing/2014/main" id="{0787BCFE-A401-4B4E-91E9-71EDB51A721D}"/>
              </a:ext>
            </a:extLst>
          </p:cNvPr>
          <p:cNvSpPr txBox="1"/>
          <p:nvPr/>
        </p:nvSpPr>
        <p:spPr>
          <a:xfrm>
            <a:off x="171777" y="4342075"/>
            <a:ext cx="5937810" cy="1754326"/>
          </a:xfrm>
          <a:prstGeom prst="rect">
            <a:avLst/>
          </a:prstGeom>
          <a:noFill/>
        </p:spPr>
        <p:txBody>
          <a:bodyPr wrap="square" rtlCol="0">
            <a:spAutoFit/>
          </a:bodyPr>
          <a:lstStyle/>
          <a:p>
            <a:pPr marL="342900" indent="-342900" fontAlgn="base">
              <a:spcBef>
                <a:spcPct val="0"/>
              </a:spcBef>
              <a:spcAft>
                <a:spcPct val="0"/>
              </a:spcAft>
              <a:buFontTx/>
              <a:buAutoNum type="arabicPeriod"/>
            </a:pPr>
            <a:r>
              <a:rPr lang="en-GB" dirty="0">
                <a:solidFill>
                  <a:srgbClr val="000000"/>
                </a:solidFill>
                <a:latin typeface="Helvetica" pitchFamily="34" charset="0"/>
              </a:rPr>
              <a:t>I know the date that the ship left port. </a:t>
            </a:r>
          </a:p>
          <a:p>
            <a:pPr marL="342900" indent="-342900" fontAlgn="base">
              <a:spcBef>
                <a:spcPct val="0"/>
              </a:spcBef>
              <a:spcAft>
                <a:spcPct val="0"/>
              </a:spcAft>
              <a:buFontTx/>
              <a:buAutoNum type="arabicPeriod"/>
            </a:pPr>
            <a:r>
              <a:rPr lang="en-GB" dirty="0">
                <a:solidFill>
                  <a:srgbClr val="000000"/>
                </a:solidFill>
                <a:latin typeface="Helvetica" pitchFamily="34" charset="0"/>
              </a:rPr>
              <a:t>I know what time of day the ship left.</a:t>
            </a:r>
          </a:p>
          <a:p>
            <a:pPr marL="342900" indent="-342900" fontAlgn="base">
              <a:spcBef>
                <a:spcPct val="0"/>
              </a:spcBef>
              <a:spcAft>
                <a:spcPct val="0"/>
              </a:spcAft>
              <a:buFontTx/>
              <a:buAutoNum type="arabicPeriod"/>
            </a:pPr>
            <a:r>
              <a:rPr lang="en-GB" dirty="0">
                <a:solidFill>
                  <a:srgbClr val="000000"/>
                </a:solidFill>
                <a:latin typeface="Helvetica" pitchFamily="34" charset="0"/>
              </a:rPr>
              <a:t>I know the time zone.</a:t>
            </a:r>
          </a:p>
          <a:p>
            <a:pPr marL="342900" indent="-342900" fontAlgn="base">
              <a:spcBef>
                <a:spcPct val="0"/>
              </a:spcBef>
              <a:spcAft>
                <a:spcPct val="0"/>
              </a:spcAft>
              <a:buFontTx/>
              <a:buAutoNum type="arabicPeriod"/>
            </a:pPr>
            <a:r>
              <a:rPr lang="en-GB" dirty="0">
                <a:solidFill>
                  <a:srgbClr val="000000"/>
                </a:solidFill>
                <a:latin typeface="Helvetica" pitchFamily="34" charset="0"/>
              </a:rPr>
              <a:t>I know what the weather was like as the ship left port. </a:t>
            </a:r>
          </a:p>
          <a:p>
            <a:pPr marL="342900" indent="-342900" fontAlgn="base">
              <a:spcBef>
                <a:spcPct val="0"/>
              </a:spcBef>
              <a:spcAft>
                <a:spcPct val="0"/>
              </a:spcAft>
              <a:buFontTx/>
              <a:buAutoNum type="arabicPeriod"/>
            </a:pPr>
            <a:r>
              <a:rPr lang="en-GB" dirty="0">
                <a:solidFill>
                  <a:srgbClr val="000000"/>
                </a:solidFill>
                <a:latin typeface="Helvetica" pitchFamily="34" charset="0"/>
              </a:rPr>
              <a:t>I know in what direction the ship is headed. </a:t>
            </a:r>
          </a:p>
          <a:p>
            <a:pPr fontAlgn="base">
              <a:spcBef>
                <a:spcPct val="0"/>
              </a:spcBef>
              <a:spcAft>
                <a:spcPct val="0"/>
              </a:spcAft>
            </a:pPr>
            <a:endParaRPr lang="en-GB" dirty="0">
              <a:solidFill>
                <a:srgbClr val="000000"/>
              </a:solidFill>
              <a:latin typeface="Helvetica" pitchFamily="34" charset="0"/>
            </a:endParaRPr>
          </a:p>
        </p:txBody>
      </p:sp>
      <p:sp>
        <p:nvSpPr>
          <p:cNvPr id="13" name="Title 1">
            <a:extLst>
              <a:ext uri="{FF2B5EF4-FFF2-40B4-BE49-F238E27FC236}">
                <a16:creationId xmlns:a16="http://schemas.microsoft.com/office/drawing/2014/main" id="{A43AD8E7-4BFB-4C79-A404-3651A78309FC}"/>
              </a:ext>
            </a:extLst>
          </p:cNvPr>
          <p:cNvSpPr>
            <a:spLocks noGrp="1"/>
          </p:cNvSpPr>
          <p:nvPr>
            <p:ph type="title"/>
          </p:nvPr>
        </p:nvSpPr>
        <p:spPr>
          <a:xfrm>
            <a:off x="2288297" y="341956"/>
            <a:ext cx="6800563" cy="1421898"/>
          </a:xfrm>
          <a:solidFill>
            <a:srgbClr val="797E01"/>
          </a:solidFill>
          <a:ln>
            <a:noFill/>
          </a:ln>
          <a:effectLst/>
        </p:spPr>
        <p:txBody>
          <a:bodyPr vert="horz" wrap="square" lIns="91440" tIns="45720" rIns="91440" bIns="45720" numCol="1" anchor="t" anchorCtr="0" compatLnSpc="1">
            <a:prstTxWarp prst="textNoShape">
              <a:avLst/>
            </a:prstTxWarp>
          </a:bodyPr>
          <a:lstStyle/>
          <a:p>
            <a:pPr algn="ctr"/>
            <a:r>
              <a:rPr lang="en-GB" b="1" dirty="0">
                <a:solidFill>
                  <a:schemeClr val="bg1"/>
                </a:solidFill>
              </a:rPr>
              <a:t>Checking Evidence</a:t>
            </a:r>
            <a:br>
              <a:rPr lang="en-GB" b="1" dirty="0">
                <a:solidFill>
                  <a:schemeClr val="bg1"/>
                </a:solidFill>
              </a:rPr>
            </a:br>
            <a:br>
              <a:rPr lang="en-GB" b="1" dirty="0">
                <a:solidFill>
                  <a:schemeClr val="bg1"/>
                </a:solidFill>
              </a:rPr>
            </a:br>
            <a:endParaRPr lang="en-GB" sz="2800" b="1" dirty="0">
              <a:solidFill>
                <a:schemeClr val="bg1"/>
              </a:solidFill>
            </a:endParaRPr>
          </a:p>
        </p:txBody>
      </p:sp>
      <p:sp>
        <p:nvSpPr>
          <p:cNvPr id="14" name="TextBox 13">
            <a:extLst>
              <a:ext uri="{FF2B5EF4-FFF2-40B4-BE49-F238E27FC236}">
                <a16:creationId xmlns:a16="http://schemas.microsoft.com/office/drawing/2014/main" id="{638AE731-58EB-4DF3-B4C7-A97C9B0168D3}"/>
              </a:ext>
            </a:extLst>
          </p:cNvPr>
          <p:cNvSpPr txBox="1"/>
          <p:nvPr/>
        </p:nvSpPr>
        <p:spPr>
          <a:xfrm>
            <a:off x="1627312" y="6237312"/>
            <a:ext cx="8865368" cy="369332"/>
          </a:xfrm>
          <a:prstGeom prst="rect">
            <a:avLst/>
          </a:prstGeom>
          <a:noFill/>
        </p:spPr>
        <p:txBody>
          <a:bodyPr wrap="square" rtlCol="0">
            <a:spAutoFit/>
          </a:bodyPr>
          <a:lstStyle/>
          <a:p>
            <a:pPr algn="ctr" fontAlgn="base">
              <a:spcBef>
                <a:spcPct val="0"/>
              </a:spcBef>
              <a:spcAft>
                <a:spcPct val="0"/>
              </a:spcAft>
            </a:pPr>
            <a:r>
              <a:rPr lang="en-GB" i="1" dirty="0">
                <a:solidFill>
                  <a:srgbClr val="000000"/>
                </a:solidFill>
                <a:latin typeface="Helvetica" pitchFamily="34" charset="0"/>
              </a:rPr>
              <a:t>What else does the evidence tell us, from both sources? Where else could we look?</a:t>
            </a:r>
          </a:p>
        </p:txBody>
      </p:sp>
      <p:sp>
        <p:nvSpPr>
          <p:cNvPr id="2" name="Slide Number Placeholder 1">
            <a:extLst>
              <a:ext uri="{FF2B5EF4-FFF2-40B4-BE49-F238E27FC236}">
                <a16:creationId xmlns:a16="http://schemas.microsoft.com/office/drawing/2014/main" id="{BE2A2CBE-C241-4B40-973E-70AC72C2DA4D}"/>
              </a:ext>
            </a:extLst>
          </p:cNvPr>
          <p:cNvSpPr>
            <a:spLocks noGrp="1"/>
          </p:cNvSpPr>
          <p:nvPr>
            <p:ph type="sldNum" sz="quarter" idx="12"/>
          </p:nvPr>
        </p:nvSpPr>
        <p:spPr>
          <a:xfrm>
            <a:off x="11395537" y="6317325"/>
            <a:ext cx="703541" cy="457200"/>
          </a:xfrm>
        </p:spPr>
        <p:txBody>
          <a:bodyPr/>
          <a:lstStyle/>
          <a:p>
            <a:fld id="{1147EEAF-DD4E-4CF4-BBA0-EAA76F911A92}" type="slidenum">
              <a:rPr lang="en-GB" altLang="en-US" smtClean="0"/>
              <a:pPr/>
              <a:t>7</a:t>
            </a:fld>
            <a:endParaRPr lang="en-GB" altLang="en-US" dirty="0"/>
          </a:p>
        </p:txBody>
      </p:sp>
      <p:sp>
        <p:nvSpPr>
          <p:cNvPr id="15" name="TextBox 14">
            <a:extLst>
              <a:ext uri="{FF2B5EF4-FFF2-40B4-BE49-F238E27FC236}">
                <a16:creationId xmlns:a16="http://schemas.microsoft.com/office/drawing/2014/main" id="{381E378C-4026-4229-9C6F-8A8882D27F9A}"/>
              </a:ext>
            </a:extLst>
          </p:cNvPr>
          <p:cNvSpPr txBox="1"/>
          <p:nvPr/>
        </p:nvSpPr>
        <p:spPr>
          <a:xfrm>
            <a:off x="6294340" y="4342075"/>
            <a:ext cx="5897660" cy="1477328"/>
          </a:xfrm>
          <a:prstGeom prst="rect">
            <a:avLst/>
          </a:prstGeom>
          <a:noFill/>
        </p:spPr>
        <p:txBody>
          <a:bodyPr wrap="square">
            <a:spAutoFit/>
          </a:bodyPr>
          <a:lstStyle/>
          <a:p>
            <a:pPr fontAlgn="base">
              <a:spcBef>
                <a:spcPct val="0"/>
              </a:spcBef>
              <a:spcAft>
                <a:spcPct val="0"/>
              </a:spcAft>
            </a:pPr>
            <a:r>
              <a:rPr lang="en-GB" dirty="0">
                <a:solidFill>
                  <a:srgbClr val="000000"/>
                </a:solidFill>
                <a:latin typeface="Helvetica" pitchFamily="34" charset="0"/>
              </a:rPr>
              <a:t>6. I know the date that the ship left port.</a:t>
            </a:r>
          </a:p>
          <a:p>
            <a:pPr fontAlgn="base">
              <a:spcBef>
                <a:spcPct val="0"/>
              </a:spcBef>
              <a:spcAft>
                <a:spcPct val="0"/>
              </a:spcAft>
            </a:pPr>
            <a:r>
              <a:rPr lang="en-GB" dirty="0">
                <a:solidFill>
                  <a:srgbClr val="000000"/>
                </a:solidFill>
                <a:latin typeface="Helvetica" pitchFamily="34" charset="0"/>
              </a:rPr>
              <a:t>7. I know what time of day the ship left.</a:t>
            </a:r>
          </a:p>
          <a:p>
            <a:pPr fontAlgn="base">
              <a:spcBef>
                <a:spcPct val="0"/>
              </a:spcBef>
              <a:spcAft>
                <a:spcPct val="0"/>
              </a:spcAft>
            </a:pPr>
            <a:r>
              <a:rPr lang="en-GB" dirty="0">
                <a:solidFill>
                  <a:srgbClr val="000000"/>
                </a:solidFill>
                <a:latin typeface="Helvetica" pitchFamily="34" charset="0"/>
              </a:rPr>
              <a:t>8. I know the time zone.</a:t>
            </a:r>
          </a:p>
          <a:p>
            <a:pPr fontAlgn="base">
              <a:spcBef>
                <a:spcPct val="0"/>
              </a:spcBef>
              <a:spcAft>
                <a:spcPct val="0"/>
              </a:spcAft>
            </a:pPr>
            <a:r>
              <a:rPr lang="en-GB" dirty="0">
                <a:solidFill>
                  <a:srgbClr val="000000"/>
                </a:solidFill>
                <a:latin typeface="Helvetica" pitchFamily="34" charset="0"/>
              </a:rPr>
              <a:t>9. I know what the weather was like as the ship left port. </a:t>
            </a:r>
          </a:p>
          <a:p>
            <a:pPr fontAlgn="base">
              <a:spcBef>
                <a:spcPct val="0"/>
              </a:spcBef>
              <a:spcAft>
                <a:spcPct val="0"/>
              </a:spcAft>
            </a:pPr>
            <a:r>
              <a:rPr lang="en-GB" dirty="0">
                <a:solidFill>
                  <a:srgbClr val="000000"/>
                </a:solidFill>
                <a:latin typeface="Helvetica" pitchFamily="34" charset="0"/>
              </a:rPr>
              <a:t>10. I know in what direction the ship is headed. </a:t>
            </a:r>
          </a:p>
        </p:txBody>
      </p:sp>
      <p:sp>
        <p:nvSpPr>
          <p:cNvPr id="3" name="TextBox 2">
            <a:extLst>
              <a:ext uri="{FF2B5EF4-FFF2-40B4-BE49-F238E27FC236}">
                <a16:creationId xmlns:a16="http://schemas.microsoft.com/office/drawing/2014/main" id="{10C8AAB9-BC39-40F4-AED5-1210869F6AE8}"/>
              </a:ext>
            </a:extLst>
          </p:cNvPr>
          <p:cNvSpPr txBox="1"/>
          <p:nvPr/>
        </p:nvSpPr>
        <p:spPr>
          <a:xfrm>
            <a:off x="775622" y="3877618"/>
            <a:ext cx="3249576" cy="369332"/>
          </a:xfrm>
          <a:prstGeom prst="rect">
            <a:avLst/>
          </a:prstGeom>
          <a:noFill/>
        </p:spPr>
        <p:txBody>
          <a:bodyPr wrap="square" rtlCol="0">
            <a:spAutoFit/>
          </a:bodyPr>
          <a:lstStyle/>
          <a:p>
            <a:r>
              <a:rPr lang="en-GB" b="1" dirty="0"/>
              <a:t>Evidence from the Tweet</a:t>
            </a:r>
          </a:p>
        </p:txBody>
      </p:sp>
      <p:sp>
        <p:nvSpPr>
          <p:cNvPr id="12" name="TextBox 11">
            <a:extLst>
              <a:ext uri="{FF2B5EF4-FFF2-40B4-BE49-F238E27FC236}">
                <a16:creationId xmlns:a16="http://schemas.microsoft.com/office/drawing/2014/main" id="{10B7C0F9-19BF-44A2-96A2-5ADA3ECD951A}"/>
              </a:ext>
            </a:extLst>
          </p:cNvPr>
          <p:cNvSpPr txBox="1"/>
          <p:nvPr/>
        </p:nvSpPr>
        <p:spPr>
          <a:xfrm>
            <a:off x="6644170" y="3877618"/>
            <a:ext cx="3997791" cy="369332"/>
          </a:xfrm>
          <a:prstGeom prst="rect">
            <a:avLst/>
          </a:prstGeom>
          <a:noFill/>
        </p:spPr>
        <p:txBody>
          <a:bodyPr wrap="square" rtlCol="0">
            <a:spAutoFit/>
          </a:bodyPr>
          <a:lstStyle/>
          <a:p>
            <a:r>
              <a:rPr lang="en-GB" b="1" dirty="0"/>
              <a:t>Evidence from the marine tracker</a:t>
            </a:r>
          </a:p>
        </p:txBody>
      </p:sp>
    </p:spTree>
    <p:extLst>
      <p:ext uri="{BB962C8B-B14F-4D97-AF65-F5344CB8AC3E}">
        <p14:creationId xmlns:p14="http://schemas.microsoft.com/office/powerpoint/2010/main" val="2975621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CD8928A-D1B5-4038-81B8-D1664C122271}"/>
              </a:ext>
            </a:extLst>
          </p:cNvPr>
          <p:cNvSpPr>
            <a:spLocks noGrp="1"/>
          </p:cNvSpPr>
          <p:nvPr>
            <p:ph type="sldNum" sz="quarter" idx="12"/>
          </p:nvPr>
        </p:nvSpPr>
        <p:spPr>
          <a:xfrm>
            <a:off x="10927871" y="6317324"/>
            <a:ext cx="812289" cy="457200"/>
          </a:xfrm>
        </p:spPr>
        <p:txBody>
          <a:bodyPr/>
          <a:lstStyle/>
          <a:p>
            <a:fld id="{C3D577BE-B60F-4443-89BA-AC6850FF3B72}" type="slidenum">
              <a:rPr lang="en-GB" altLang="en-US" smtClean="0"/>
              <a:pPr/>
              <a:t>8</a:t>
            </a:fld>
            <a:endParaRPr lang="en-GB" altLang="en-US" dirty="0"/>
          </a:p>
        </p:txBody>
      </p:sp>
      <p:sp>
        <p:nvSpPr>
          <p:cNvPr id="5" name="Speech Bubble: Rectangle with Corners Rounded 4">
            <a:extLst>
              <a:ext uri="{FF2B5EF4-FFF2-40B4-BE49-F238E27FC236}">
                <a16:creationId xmlns:a16="http://schemas.microsoft.com/office/drawing/2014/main" id="{D197B9A8-F647-4EFC-BAC9-038EF8F37F4F}"/>
              </a:ext>
            </a:extLst>
          </p:cNvPr>
          <p:cNvSpPr/>
          <p:nvPr/>
        </p:nvSpPr>
        <p:spPr>
          <a:xfrm>
            <a:off x="117323" y="1698243"/>
            <a:ext cx="4224131" cy="3685169"/>
          </a:xfrm>
          <a:prstGeom prst="wedgeRoundRectCallout">
            <a:avLst>
              <a:gd name="adj1" fmla="val -51005"/>
              <a:gd name="adj2" fmla="val 6021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base"/>
            <a:r>
              <a:rPr lang="en-GB" sz="2000" b="1" i="0" dirty="0">
                <a:solidFill>
                  <a:srgbClr val="132B57"/>
                </a:solidFill>
                <a:effectLst/>
              </a:rPr>
              <a:t>5 February 2022</a:t>
            </a:r>
          </a:p>
          <a:p>
            <a:pPr algn="l" fontAlgn="base"/>
            <a:r>
              <a:rPr lang="en-GB" sz="2000" b="0" i="0" dirty="0">
                <a:solidFill>
                  <a:srgbClr val="222222"/>
                </a:solidFill>
                <a:effectLst/>
              </a:rPr>
              <a:t>And so with bands playing, drums beating, banners flying and every dog in Cape Town barking, we are – chin forward – on our way.</a:t>
            </a:r>
          </a:p>
          <a:p>
            <a:pPr algn="l" fontAlgn="base"/>
            <a:r>
              <a:rPr lang="en-GB" sz="2000" b="1" i="0" dirty="0">
                <a:solidFill>
                  <a:srgbClr val="222222"/>
                </a:solidFill>
                <a:effectLst/>
              </a:rPr>
              <a:t>Soon after 9 am </a:t>
            </a:r>
            <a:r>
              <a:rPr lang="en-GB" sz="2000" b="0" i="0" dirty="0">
                <a:solidFill>
                  <a:srgbClr val="222222"/>
                </a:solidFill>
                <a:effectLst/>
              </a:rPr>
              <a:t>we slipped our lines and eased out into the steam…</a:t>
            </a:r>
          </a:p>
          <a:p>
            <a:pPr algn="l" fontAlgn="base"/>
            <a:r>
              <a:rPr lang="en-GB" sz="2000" dirty="0">
                <a:hlinkClick r:id="rId2"/>
              </a:rPr>
              <a:t>Endurance22 Expedition Blog: 5 February 2022 -</a:t>
            </a:r>
            <a:endParaRPr lang="en-GB" sz="2000" b="0" i="0" dirty="0">
              <a:solidFill>
                <a:srgbClr val="222222"/>
              </a:solidFill>
              <a:effectLst/>
            </a:endParaRPr>
          </a:p>
        </p:txBody>
      </p:sp>
      <p:sp>
        <p:nvSpPr>
          <p:cNvPr id="6" name="TextBox 5">
            <a:extLst>
              <a:ext uri="{FF2B5EF4-FFF2-40B4-BE49-F238E27FC236}">
                <a16:creationId xmlns:a16="http://schemas.microsoft.com/office/drawing/2014/main" id="{47B79E65-DDE6-4AA5-B762-C36E4E62AD0B}"/>
              </a:ext>
            </a:extLst>
          </p:cNvPr>
          <p:cNvSpPr txBox="1"/>
          <p:nvPr/>
        </p:nvSpPr>
        <p:spPr>
          <a:xfrm>
            <a:off x="2127473" y="236840"/>
            <a:ext cx="6772993" cy="1354748"/>
          </a:xfrm>
          <a:prstGeom prst="rect">
            <a:avLst/>
          </a:prstGeom>
          <a:solidFill>
            <a:srgbClr val="740160"/>
          </a:solidFill>
          <a:ln>
            <a:noFill/>
          </a:ln>
          <a:effectLst/>
        </p:spPr>
        <p:txBody>
          <a:bodyPr vert="horz" wrap="square" lIns="91440" tIns="45720" rIns="91440" bIns="45720" numCol="1" anchor="t" anchorCtr="0" compatLnSpc="1">
            <a:prstTxWarp prst="textNoShape">
              <a:avLst/>
            </a:prstTxWarp>
          </a:bodyPr>
          <a:lstStyle>
            <a:defPPr>
              <a:defRPr lang="en-GB"/>
            </a:defPPr>
            <a:lvl1pPr fontAlgn="base">
              <a:spcBef>
                <a:spcPct val="0"/>
              </a:spcBef>
              <a:spcAft>
                <a:spcPct val="0"/>
              </a:spcAft>
              <a:defRPr sz="4000" b="1" kern="0">
                <a:solidFill>
                  <a:schemeClr val="bg1"/>
                </a:solidFill>
                <a:latin typeface="+mj-lt"/>
                <a:ea typeface="+mj-ea"/>
                <a:cs typeface="+mj-cs"/>
              </a:defRPr>
            </a:lvl1pPr>
            <a:lvl2pPr fontAlgn="base">
              <a:spcBef>
                <a:spcPct val="0"/>
              </a:spcBef>
              <a:spcAft>
                <a:spcPct val="0"/>
              </a:spcAft>
              <a:defRPr sz="6300">
                <a:solidFill>
                  <a:schemeClr val="tx2"/>
                </a:solidFill>
                <a:latin typeface="Helvetica" pitchFamily="34" charset="0"/>
              </a:defRPr>
            </a:lvl2pPr>
            <a:lvl3pPr fontAlgn="base">
              <a:spcBef>
                <a:spcPct val="0"/>
              </a:spcBef>
              <a:spcAft>
                <a:spcPct val="0"/>
              </a:spcAft>
              <a:defRPr sz="6300">
                <a:solidFill>
                  <a:schemeClr val="tx2"/>
                </a:solidFill>
                <a:latin typeface="Helvetica" pitchFamily="34" charset="0"/>
              </a:defRPr>
            </a:lvl3pPr>
            <a:lvl4pPr fontAlgn="base">
              <a:spcBef>
                <a:spcPct val="0"/>
              </a:spcBef>
              <a:spcAft>
                <a:spcPct val="0"/>
              </a:spcAft>
              <a:defRPr sz="6300">
                <a:solidFill>
                  <a:schemeClr val="tx2"/>
                </a:solidFill>
                <a:latin typeface="Helvetica" pitchFamily="34" charset="0"/>
              </a:defRPr>
            </a:lvl4pPr>
            <a:lvl5pPr fontAlgn="base">
              <a:spcBef>
                <a:spcPct val="0"/>
              </a:spcBef>
              <a:spcAft>
                <a:spcPct val="0"/>
              </a:spcAft>
              <a:defRPr sz="6300">
                <a:solidFill>
                  <a:schemeClr val="tx2"/>
                </a:solidFill>
                <a:latin typeface="Helvetica" pitchFamily="34" charset="0"/>
              </a:defRPr>
            </a:lvl5pPr>
            <a:lvl6pPr marL="457200" fontAlgn="base">
              <a:spcBef>
                <a:spcPct val="0"/>
              </a:spcBef>
              <a:spcAft>
                <a:spcPct val="0"/>
              </a:spcAft>
              <a:defRPr sz="6300">
                <a:solidFill>
                  <a:schemeClr val="tx2"/>
                </a:solidFill>
                <a:latin typeface="Helvetica" pitchFamily="34" charset="0"/>
              </a:defRPr>
            </a:lvl6pPr>
            <a:lvl7pPr marL="914400" fontAlgn="base">
              <a:spcBef>
                <a:spcPct val="0"/>
              </a:spcBef>
              <a:spcAft>
                <a:spcPct val="0"/>
              </a:spcAft>
              <a:defRPr sz="6300">
                <a:solidFill>
                  <a:schemeClr val="tx2"/>
                </a:solidFill>
                <a:latin typeface="Helvetica" pitchFamily="34" charset="0"/>
              </a:defRPr>
            </a:lvl7pPr>
            <a:lvl8pPr marL="1371600" fontAlgn="base">
              <a:spcBef>
                <a:spcPct val="0"/>
              </a:spcBef>
              <a:spcAft>
                <a:spcPct val="0"/>
              </a:spcAft>
              <a:defRPr sz="6300">
                <a:solidFill>
                  <a:schemeClr val="tx2"/>
                </a:solidFill>
                <a:latin typeface="Helvetica" pitchFamily="34" charset="0"/>
              </a:defRPr>
            </a:lvl8pPr>
            <a:lvl9pPr marL="1828800" fontAlgn="base">
              <a:spcBef>
                <a:spcPct val="0"/>
              </a:spcBef>
              <a:spcAft>
                <a:spcPct val="0"/>
              </a:spcAft>
              <a:defRPr sz="6300">
                <a:solidFill>
                  <a:schemeClr val="tx2"/>
                </a:solidFill>
                <a:latin typeface="Helvetica" pitchFamily="34" charset="0"/>
              </a:defRPr>
            </a:lvl9pPr>
          </a:lstStyle>
          <a:p>
            <a:pPr algn="ctr"/>
            <a:r>
              <a:rPr lang="en-GB" dirty="0"/>
              <a:t>Triangulating Evidence</a:t>
            </a:r>
            <a:endParaRPr lang="en-GB" sz="2800" dirty="0"/>
          </a:p>
        </p:txBody>
      </p:sp>
      <p:pic>
        <p:nvPicPr>
          <p:cNvPr id="4" name="Picture 3">
            <a:extLst>
              <a:ext uri="{FF2B5EF4-FFF2-40B4-BE49-F238E27FC236}">
                <a16:creationId xmlns:a16="http://schemas.microsoft.com/office/drawing/2014/main" id="{760BF25E-8B52-49CE-A9FC-1A851EC7D48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643191" y="1698243"/>
            <a:ext cx="4224131" cy="4922917"/>
          </a:xfrm>
          <a:prstGeom prst="rect">
            <a:avLst/>
          </a:prstGeom>
        </p:spPr>
      </p:pic>
      <p:sp>
        <p:nvSpPr>
          <p:cNvPr id="8" name="TextBox 7">
            <a:extLst>
              <a:ext uri="{FF2B5EF4-FFF2-40B4-BE49-F238E27FC236}">
                <a16:creationId xmlns:a16="http://schemas.microsoft.com/office/drawing/2014/main" id="{9ADEA306-6D4D-4D77-ACA8-F7ED6675CE30}"/>
              </a:ext>
            </a:extLst>
          </p:cNvPr>
          <p:cNvSpPr txBox="1"/>
          <p:nvPr/>
        </p:nvSpPr>
        <p:spPr>
          <a:xfrm>
            <a:off x="2127473" y="5622594"/>
            <a:ext cx="5088336" cy="707886"/>
          </a:xfrm>
          <a:prstGeom prst="rect">
            <a:avLst/>
          </a:prstGeom>
          <a:noFill/>
        </p:spPr>
        <p:txBody>
          <a:bodyPr wrap="square">
            <a:spAutoFit/>
          </a:bodyPr>
          <a:lstStyle/>
          <a:p>
            <a:pPr fontAlgn="base">
              <a:spcBef>
                <a:spcPct val="0"/>
              </a:spcBef>
              <a:spcAft>
                <a:spcPct val="0"/>
              </a:spcAft>
            </a:pPr>
            <a:r>
              <a:rPr lang="en-GB" sz="2000" dirty="0">
                <a:solidFill>
                  <a:srgbClr val="FF9900">
                    <a:lumMod val="75000"/>
                  </a:srgbClr>
                </a:solidFill>
              </a:rPr>
              <a:t>The vessel departed from </a:t>
            </a:r>
            <a:r>
              <a:rPr lang="en-GB" sz="2000" b="1" dirty="0">
                <a:solidFill>
                  <a:srgbClr val="FF9900">
                    <a:lumMod val="75000"/>
                  </a:srgbClr>
                </a:solidFill>
              </a:rPr>
              <a:t>CAPE TOWN, </a:t>
            </a:r>
            <a:r>
              <a:rPr lang="en-GB" sz="2000" dirty="0">
                <a:solidFill>
                  <a:srgbClr val="FF9900">
                    <a:lumMod val="75000"/>
                  </a:srgbClr>
                </a:solidFill>
              </a:rPr>
              <a:t>on 2022-02-05 </a:t>
            </a:r>
            <a:r>
              <a:rPr lang="en-GB" sz="2000" b="1" dirty="0">
                <a:solidFill>
                  <a:srgbClr val="FF9900">
                    <a:lumMod val="75000"/>
                  </a:srgbClr>
                </a:solidFill>
              </a:rPr>
              <a:t>18:07</a:t>
            </a:r>
            <a:r>
              <a:rPr lang="en-GB" sz="2000" dirty="0">
                <a:solidFill>
                  <a:srgbClr val="FF9900">
                    <a:lumMod val="75000"/>
                  </a:srgbClr>
                </a:solidFill>
              </a:rPr>
              <a:t> Local Time (UTC +2) </a:t>
            </a:r>
          </a:p>
        </p:txBody>
      </p:sp>
      <p:sp>
        <p:nvSpPr>
          <p:cNvPr id="9" name="TextBox 8">
            <a:extLst>
              <a:ext uri="{FF2B5EF4-FFF2-40B4-BE49-F238E27FC236}">
                <a16:creationId xmlns:a16="http://schemas.microsoft.com/office/drawing/2014/main" id="{505B9AEA-3043-412A-B607-C4964ED2827A}"/>
              </a:ext>
            </a:extLst>
          </p:cNvPr>
          <p:cNvSpPr txBox="1"/>
          <p:nvPr/>
        </p:nvSpPr>
        <p:spPr>
          <a:xfrm>
            <a:off x="4442792" y="2146852"/>
            <a:ext cx="3101008" cy="1200329"/>
          </a:xfrm>
          <a:prstGeom prst="rect">
            <a:avLst/>
          </a:prstGeom>
          <a:noFill/>
        </p:spPr>
        <p:txBody>
          <a:bodyPr wrap="square" rtlCol="0">
            <a:spAutoFit/>
          </a:bodyPr>
          <a:lstStyle/>
          <a:p>
            <a:r>
              <a:rPr lang="en-GB" dirty="0"/>
              <a:t>ALL agree February 5</a:t>
            </a:r>
            <a:r>
              <a:rPr lang="en-GB" baseline="30000" dirty="0"/>
              <a:t>th</a:t>
            </a:r>
            <a:r>
              <a:rPr lang="en-GB" dirty="0"/>
              <a:t> 2022</a:t>
            </a:r>
          </a:p>
          <a:p>
            <a:endParaRPr lang="en-GB" dirty="0"/>
          </a:p>
          <a:p>
            <a:r>
              <a:rPr lang="en-GB" dirty="0"/>
              <a:t>Do they all give exactly the </a:t>
            </a:r>
            <a:r>
              <a:rPr lang="en-GB"/>
              <a:t>same evidence?</a:t>
            </a:r>
            <a:endParaRPr lang="en-GB" dirty="0"/>
          </a:p>
        </p:txBody>
      </p:sp>
    </p:spTree>
    <p:extLst>
      <p:ext uri="{BB962C8B-B14F-4D97-AF65-F5344CB8AC3E}">
        <p14:creationId xmlns:p14="http://schemas.microsoft.com/office/powerpoint/2010/main" val="2407950881"/>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793</Words>
  <Application>Microsoft Office PowerPoint</Application>
  <PresentationFormat>Widescreen</PresentationFormat>
  <Paragraphs>98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Helvetica</vt:lpstr>
      <vt:lpstr>Times New Roman</vt:lpstr>
      <vt:lpstr>Wingdings</vt:lpstr>
      <vt:lpstr>RGS-IBG master slide</vt:lpstr>
      <vt:lpstr>Parallel Lives: thinking about evidence</vt:lpstr>
      <vt:lpstr>PowerPoint Presentation</vt:lpstr>
      <vt:lpstr>What does reliable evidence look like?</vt:lpstr>
      <vt:lpstr>Leaving for Antarctica Then and Now</vt:lpstr>
      <vt:lpstr>PowerPoint Presentation</vt:lpstr>
      <vt:lpstr>S.A. Agulhas II leaving port Evidence source: GIS and Marine Tracking</vt:lpstr>
      <vt:lpstr>Checking Evidence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Then and Now: setting out for an Antarctic Adventure</dc:title>
  <dc:creator>Paula Owens</dc:creator>
  <cp:lastModifiedBy>Paula</cp:lastModifiedBy>
  <cp:revision>2</cp:revision>
  <dcterms:created xsi:type="dcterms:W3CDTF">2022-02-08T14:06:58Z</dcterms:created>
  <dcterms:modified xsi:type="dcterms:W3CDTF">2022-02-21T11:44:05Z</dcterms:modified>
</cp:coreProperties>
</file>