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15"/>
  </p:notesMasterIdLst>
  <p:sldIdLst>
    <p:sldId id="299" r:id="rId3"/>
    <p:sldId id="292" r:id="rId4"/>
    <p:sldId id="306" r:id="rId5"/>
    <p:sldId id="288" r:id="rId6"/>
    <p:sldId id="308" r:id="rId7"/>
    <p:sldId id="303" r:id="rId8"/>
    <p:sldId id="300" r:id="rId9"/>
    <p:sldId id="316" r:id="rId10"/>
    <p:sldId id="301" r:id="rId11"/>
    <p:sldId id="322" r:id="rId12"/>
    <p:sldId id="324" r:id="rId13"/>
    <p:sldId id="323"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15B"/>
    <a:srgbClr val="CE5300"/>
    <a:srgbClr val="B70005"/>
    <a:srgbClr val="D6621A"/>
    <a:srgbClr val="797E01"/>
    <a:srgbClr val="740160"/>
    <a:srgbClr val="F54C00"/>
    <a:srgbClr val="D65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31" autoAdjust="0"/>
    <p:restoredTop sz="83304" autoAdjust="0"/>
  </p:normalViewPr>
  <p:slideViewPr>
    <p:cSldViewPr showGuides="1">
      <p:cViewPr>
        <p:scale>
          <a:sx n="66" d="100"/>
          <a:sy n="66" d="100"/>
        </p:scale>
        <p:origin x="-2934" y="-792"/>
      </p:cViewPr>
      <p:guideLst>
        <p:guide orient="horz" pos="119"/>
        <p:guide pos="9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658FE4-48FA-43F3-8BE5-6EFD7F55F99D}" type="datetimeFigureOut">
              <a:rPr lang="en-US" smtClean="0"/>
              <a:t>6/6/2016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BB5D2-1A2A-45D8-B427-19850905FF79}" type="slidenum">
              <a:rPr lang="en-US" smtClean="0"/>
              <a:t>‹#›</a:t>
            </a:fld>
            <a:endParaRPr lang="en-US"/>
          </a:p>
        </p:txBody>
      </p:sp>
    </p:spTree>
    <p:extLst>
      <p:ext uri="{BB962C8B-B14F-4D97-AF65-F5344CB8AC3E}">
        <p14:creationId xmlns:p14="http://schemas.microsoft.com/office/powerpoint/2010/main" val="3377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How would you feel if you received this letter?  </a:t>
            </a:r>
          </a:p>
          <a:p>
            <a:r>
              <a:rPr lang="en-US" i="0" dirty="0" smtClean="0"/>
              <a:t>How many different methods of transport</a:t>
            </a:r>
            <a:r>
              <a:rPr lang="en-US" i="0" baseline="0" dirty="0" smtClean="0"/>
              <a:t> can you think of?  What is your favourite and why?  </a:t>
            </a:r>
          </a:p>
          <a:p>
            <a:r>
              <a:rPr lang="en-US" i="0" baseline="0" dirty="0" smtClean="0"/>
              <a:t>Where are you going?  How will you get there?  Which continent do you live on and which does James live on? </a:t>
            </a:r>
          </a:p>
          <a:p>
            <a:r>
              <a:rPr lang="en-US" i="0" baseline="0" dirty="0" smtClean="0"/>
              <a:t>Which countries will you need to fly over?</a:t>
            </a:r>
          </a:p>
          <a:p>
            <a:endParaRPr lang="en-US" i="0" baseline="0" dirty="0" smtClean="0"/>
          </a:p>
        </p:txBody>
      </p:sp>
      <p:sp>
        <p:nvSpPr>
          <p:cNvPr id="4" name="Slide Number Placeholder 3"/>
          <p:cNvSpPr>
            <a:spLocks noGrp="1"/>
          </p:cNvSpPr>
          <p:nvPr>
            <p:ph type="sldNum" sz="quarter" idx="10"/>
          </p:nvPr>
        </p:nvSpPr>
        <p:spPr/>
        <p:txBody>
          <a:bodyPr/>
          <a:lstStyle/>
          <a:p>
            <a:fld id="{19ABB5D2-1A2A-45D8-B427-19850905FF79}" type="slidenum">
              <a:rPr lang="en-US" smtClean="0"/>
              <a:t>3</a:t>
            </a:fld>
            <a:endParaRPr lang="en-US"/>
          </a:p>
        </p:txBody>
      </p:sp>
    </p:spTree>
    <p:extLst>
      <p:ext uri="{BB962C8B-B14F-4D97-AF65-F5344CB8AC3E}">
        <p14:creationId xmlns:p14="http://schemas.microsoft.com/office/powerpoint/2010/main" val="95317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time is your flight to Hong Kong? </a:t>
            </a:r>
            <a:r>
              <a:rPr lang="en-US" baseline="0" dirty="0" smtClean="0"/>
              <a:t>What does the departure board say you should do?  </a:t>
            </a:r>
          </a:p>
          <a:p>
            <a:endParaRPr lang="en-US" dirty="0" smtClean="0"/>
          </a:p>
          <a:p>
            <a:r>
              <a:rPr lang="en-US" dirty="0" smtClean="0"/>
              <a:t>How would you feel now?  Do you know the 24</a:t>
            </a:r>
            <a:r>
              <a:rPr lang="en-US" baseline="0" dirty="0" smtClean="0"/>
              <a:t> hour clock?  </a:t>
            </a:r>
          </a:p>
          <a:p>
            <a:endParaRPr lang="en-US" dirty="0"/>
          </a:p>
        </p:txBody>
      </p:sp>
      <p:sp>
        <p:nvSpPr>
          <p:cNvPr id="4" name="Slide Number Placeholder 3"/>
          <p:cNvSpPr>
            <a:spLocks noGrp="1"/>
          </p:cNvSpPr>
          <p:nvPr>
            <p:ph type="sldNum" sz="quarter" idx="10"/>
          </p:nvPr>
        </p:nvSpPr>
        <p:spPr/>
        <p:txBody>
          <a:bodyPr/>
          <a:lstStyle/>
          <a:p>
            <a:fld id="{19ABB5D2-1A2A-45D8-B427-19850905FF79}" type="slidenum">
              <a:rPr lang="en-US" smtClean="0"/>
              <a:t>4</a:t>
            </a:fld>
            <a:endParaRPr lang="en-US"/>
          </a:p>
        </p:txBody>
      </p:sp>
    </p:spTree>
    <p:extLst>
      <p:ext uri="{BB962C8B-B14F-4D97-AF65-F5344CB8AC3E}">
        <p14:creationId xmlns:p14="http://schemas.microsoft.com/office/powerpoint/2010/main" val="237729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your plane a few hours before you fly.  It is summer and it is getting dark.  What can you see is happening to the plane?  How many people will it carry?  How long do you think it is?</a:t>
            </a:r>
          </a:p>
          <a:p>
            <a:endParaRPr lang="en-US" dirty="0"/>
          </a:p>
        </p:txBody>
      </p:sp>
      <p:sp>
        <p:nvSpPr>
          <p:cNvPr id="4" name="Slide Number Placeholder 3"/>
          <p:cNvSpPr>
            <a:spLocks noGrp="1"/>
          </p:cNvSpPr>
          <p:nvPr>
            <p:ph type="sldNum" sz="quarter" idx="10"/>
          </p:nvPr>
        </p:nvSpPr>
        <p:spPr/>
        <p:txBody>
          <a:bodyPr/>
          <a:lstStyle/>
          <a:p>
            <a:fld id="{19ABB5D2-1A2A-45D8-B427-19850905FF79}" type="slidenum">
              <a:rPr lang="en-US" smtClean="0"/>
              <a:t>5</a:t>
            </a:fld>
            <a:endParaRPr lang="en-US"/>
          </a:p>
        </p:txBody>
      </p:sp>
    </p:spTree>
    <p:extLst>
      <p:ext uri="{BB962C8B-B14F-4D97-AF65-F5344CB8AC3E}">
        <p14:creationId xmlns:p14="http://schemas.microsoft.com/office/powerpoint/2010/main" val="2020926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the atlas to look</a:t>
            </a:r>
            <a:r>
              <a:rPr lang="en-US" baseline="0" dirty="0" smtClean="0"/>
              <a:t> at the countries you might be flying over.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Your plane is in London on the ground – when it takes off, which direction will</a:t>
            </a:r>
            <a:r>
              <a:rPr lang="en-US" baseline="0" dirty="0" smtClean="0"/>
              <a:t> you be flying?  Do you fly over ocean or land? The yellow flightpath passes near to three capital cities.  Which countries are they the capital city of?  Which country do you fly over for the longest time and distance?  Can you name the area between Delhi and Chengdu? </a:t>
            </a:r>
          </a:p>
          <a:p>
            <a:endParaRPr lang="en-US" baseline="0" dirty="0" smtClean="0"/>
          </a:p>
        </p:txBody>
      </p:sp>
      <p:sp>
        <p:nvSpPr>
          <p:cNvPr id="4" name="Slide Number Placeholder 3"/>
          <p:cNvSpPr>
            <a:spLocks noGrp="1"/>
          </p:cNvSpPr>
          <p:nvPr>
            <p:ph type="sldNum" sz="quarter" idx="10"/>
          </p:nvPr>
        </p:nvSpPr>
        <p:spPr/>
        <p:txBody>
          <a:bodyPr/>
          <a:lstStyle/>
          <a:p>
            <a:fld id="{19ABB5D2-1A2A-45D8-B427-19850905FF79}" type="slidenum">
              <a:rPr lang="en-US" smtClean="0"/>
              <a:t>6</a:t>
            </a:fld>
            <a:endParaRPr lang="en-US"/>
          </a:p>
        </p:txBody>
      </p:sp>
    </p:spTree>
    <p:extLst>
      <p:ext uri="{BB962C8B-B14F-4D97-AF65-F5344CB8AC3E}">
        <p14:creationId xmlns:p14="http://schemas.microsoft.com/office/powerpoint/2010/main" val="228701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flying over a cold country even though it is early summer.</a:t>
            </a:r>
            <a:r>
              <a:rPr lang="en-US" baseline="0" dirty="0" smtClean="0"/>
              <a:t>  What do you notice?</a:t>
            </a:r>
            <a:endParaRPr lang="en-US" dirty="0"/>
          </a:p>
        </p:txBody>
      </p:sp>
      <p:sp>
        <p:nvSpPr>
          <p:cNvPr id="4" name="Slide Number Placeholder 3"/>
          <p:cNvSpPr>
            <a:spLocks noGrp="1"/>
          </p:cNvSpPr>
          <p:nvPr>
            <p:ph type="sldNum" sz="quarter" idx="10"/>
          </p:nvPr>
        </p:nvSpPr>
        <p:spPr/>
        <p:txBody>
          <a:bodyPr/>
          <a:lstStyle/>
          <a:p>
            <a:fld id="{19ABB5D2-1A2A-45D8-B427-19850905FF79}" type="slidenum">
              <a:rPr lang="en-US" smtClean="0"/>
              <a:t>7</a:t>
            </a:fld>
            <a:endParaRPr lang="en-US"/>
          </a:p>
        </p:txBody>
      </p:sp>
    </p:spTree>
    <p:extLst>
      <p:ext uri="{BB962C8B-B14F-4D97-AF65-F5344CB8AC3E}">
        <p14:creationId xmlns:p14="http://schemas.microsoft.com/office/powerpoint/2010/main" val="3634167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are flying over another country now. Which country are you looking down on?  What kind of landscape is it?</a:t>
            </a:r>
            <a:endParaRPr lang="en-US" dirty="0"/>
          </a:p>
        </p:txBody>
      </p:sp>
      <p:sp>
        <p:nvSpPr>
          <p:cNvPr id="4" name="Slide Number Placeholder 3"/>
          <p:cNvSpPr>
            <a:spLocks noGrp="1"/>
          </p:cNvSpPr>
          <p:nvPr>
            <p:ph type="sldNum" sz="quarter" idx="10"/>
          </p:nvPr>
        </p:nvSpPr>
        <p:spPr/>
        <p:txBody>
          <a:bodyPr/>
          <a:lstStyle/>
          <a:p>
            <a:fld id="{19ABB5D2-1A2A-45D8-B427-19850905FF79}" type="slidenum">
              <a:rPr lang="en-US" smtClean="0"/>
              <a:t>8</a:t>
            </a:fld>
            <a:endParaRPr lang="en-US"/>
          </a:p>
        </p:txBody>
      </p:sp>
    </p:spTree>
    <p:extLst>
      <p:ext uri="{BB962C8B-B14F-4D97-AF65-F5344CB8AC3E}">
        <p14:creationId xmlns:p14="http://schemas.microsoft.com/office/powerpoint/2010/main" val="363416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would you describe the airport? Where are the runways?  Where is the terminal building?  Where is the road and the railway?</a:t>
            </a:r>
          </a:p>
          <a:p>
            <a:endParaRPr lang="en-US" baseline="0" dirty="0" smtClean="0"/>
          </a:p>
          <a:p>
            <a:r>
              <a:rPr lang="en-US" dirty="0" smtClean="0"/>
              <a:t>Hong Kong</a:t>
            </a:r>
            <a:r>
              <a:rPr lang="en-US" baseline="0" dirty="0" smtClean="0"/>
              <a:t> International Airport is built on reclaimed land from the sea, north of Lantau Island.  It is man made island built for the airport only.  The sea was shallow here so a big wall was built on the sea bed around the edge and then sea water was pumped out and then rocks and earth were used to build new land above the level of the sea.  I</a:t>
            </a:r>
            <a:r>
              <a:rPr lang="en-US" dirty="0" smtClean="0"/>
              <a:t>t can be hazy around the airport as</a:t>
            </a:r>
            <a:r>
              <a:rPr lang="en-US" baseline="0" dirty="0" smtClean="0"/>
              <a:t> in summer it is very humid and hot </a:t>
            </a:r>
            <a:r>
              <a:rPr lang="en-US" dirty="0" smtClean="0"/>
              <a:t>and sometimes</a:t>
            </a:r>
            <a:r>
              <a:rPr lang="en-US" baseline="0" dirty="0" smtClean="0"/>
              <a:t> Hong Kong is polluted.  The planes add to the pollution.</a:t>
            </a:r>
            <a:endParaRPr lang="en-US" dirty="0"/>
          </a:p>
        </p:txBody>
      </p:sp>
      <p:sp>
        <p:nvSpPr>
          <p:cNvPr id="4" name="Slide Number Placeholder 3"/>
          <p:cNvSpPr>
            <a:spLocks noGrp="1"/>
          </p:cNvSpPr>
          <p:nvPr>
            <p:ph type="sldNum" sz="quarter" idx="10"/>
          </p:nvPr>
        </p:nvSpPr>
        <p:spPr/>
        <p:txBody>
          <a:bodyPr/>
          <a:lstStyle/>
          <a:p>
            <a:fld id="{19ABB5D2-1A2A-45D8-B427-19850905FF79}" type="slidenum">
              <a:rPr lang="en-US" smtClean="0"/>
              <a:t>9</a:t>
            </a:fld>
            <a:endParaRPr lang="en-US"/>
          </a:p>
        </p:txBody>
      </p:sp>
    </p:spTree>
    <p:extLst>
      <p:ext uri="{BB962C8B-B14F-4D97-AF65-F5344CB8AC3E}">
        <p14:creationId xmlns:p14="http://schemas.microsoft.com/office/powerpoint/2010/main" val="337214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smtClean="0"/>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smtClean="0"/>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76375" y="188913"/>
            <a:ext cx="5471889" cy="1871935"/>
          </a:xfrm>
        </p:spPr>
        <p:txBody>
          <a:bodyPr anchor="t"/>
          <a:lstStyle/>
          <a:p>
            <a:r>
              <a:rPr lang="en-US" altLang="en-US" sz="3600" b="1" dirty="0" smtClean="0">
                <a:effectLst>
                  <a:outerShdw blurRad="38100" dist="38100" dir="2700000" algn="tl">
                    <a:srgbClr val="000000">
                      <a:alpha val="43137"/>
                    </a:srgbClr>
                  </a:outerShdw>
                </a:effectLst>
              </a:rPr>
              <a:t>Lesson one:</a:t>
            </a:r>
            <a:br>
              <a:rPr lang="en-US" altLang="en-US" sz="3600" b="1" dirty="0" smtClean="0">
                <a:effectLst>
                  <a:outerShdw blurRad="38100" dist="38100" dir="2700000" algn="tl">
                    <a:srgbClr val="000000">
                      <a:alpha val="43137"/>
                    </a:srgbClr>
                  </a:outerShdw>
                </a:effectLst>
              </a:rPr>
            </a:br>
            <a:r>
              <a:rPr lang="en-US" altLang="en-US" sz="3600" b="1" dirty="0" smtClean="0">
                <a:effectLst>
                  <a:outerShdw blurRad="38100" dist="38100" dir="2700000" algn="tl">
                    <a:srgbClr val="000000">
                      <a:alpha val="43137"/>
                    </a:srgbClr>
                  </a:outerShdw>
                </a:effectLst>
              </a:rPr>
              <a:t>Would you like </a:t>
            </a:r>
            <a:r>
              <a:rPr lang="en-US" altLang="en-US" sz="3600" b="1" dirty="0">
                <a:effectLst>
                  <a:outerShdw blurRad="38100" dist="38100" dir="2700000" algn="tl">
                    <a:srgbClr val="000000">
                      <a:alpha val="43137"/>
                    </a:srgbClr>
                  </a:outerShdw>
                </a:effectLst>
              </a:rPr>
              <a:t>to </a:t>
            </a:r>
            <a:r>
              <a:rPr lang="en-US" altLang="en-US" sz="3600" b="1" dirty="0" smtClean="0">
                <a:effectLst>
                  <a:outerShdw blurRad="38100" dist="38100" dir="2700000" algn="tl">
                    <a:srgbClr val="000000">
                      <a:alpha val="43137"/>
                    </a:srgbClr>
                  </a:outerShdw>
                </a:effectLst>
              </a:rPr>
              <a:t>travel </a:t>
            </a:r>
            <a:r>
              <a:rPr lang="en-US" altLang="en-US" sz="3600" b="1" dirty="0">
                <a:effectLst>
                  <a:outerShdw blurRad="38100" dist="38100" dir="2700000" algn="tl">
                    <a:srgbClr val="000000">
                      <a:alpha val="43137"/>
                    </a:srgbClr>
                  </a:outerShdw>
                </a:effectLst>
              </a:rPr>
              <a:t>to Hong Kong? </a:t>
            </a:r>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b="1" dirty="0"/>
          </a:p>
        </p:txBody>
      </p:sp>
      <p:sp>
        <p:nvSpPr>
          <p:cNvPr id="69636" name="Oval 4"/>
          <p:cNvSpPr>
            <a:spLocks noChangeArrowheads="1"/>
          </p:cNvSpPr>
          <p:nvPr/>
        </p:nvSpPr>
        <p:spPr bwMode="auto">
          <a:xfrm>
            <a:off x="250825" y="2924944"/>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7" name="Oval 5"/>
          <p:cNvSpPr>
            <a:spLocks noChangeArrowheads="1"/>
          </p:cNvSpPr>
          <p:nvPr/>
        </p:nvSpPr>
        <p:spPr bwMode="auto">
          <a:xfrm>
            <a:off x="3276600" y="2924944"/>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solidFill>
                <a:srgbClr val="336699"/>
              </a:solidFill>
              <a:latin typeface="Arial" charset="0"/>
            </a:endParaRPr>
          </a:p>
        </p:txBody>
      </p:sp>
      <p:sp>
        <p:nvSpPr>
          <p:cNvPr id="69638" name="Oval 6"/>
          <p:cNvSpPr>
            <a:spLocks noChangeArrowheads="1"/>
          </p:cNvSpPr>
          <p:nvPr/>
        </p:nvSpPr>
        <p:spPr bwMode="auto">
          <a:xfrm>
            <a:off x="6227763" y="2924944"/>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2" name="Text Box 10"/>
          <p:cNvSpPr txBox="1">
            <a:spLocks noChangeArrowheads="1"/>
          </p:cNvSpPr>
          <p:nvPr/>
        </p:nvSpPr>
        <p:spPr bwMode="auto">
          <a:xfrm>
            <a:off x="6443663"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5496272" cy="1438299"/>
          </a:xfrm>
          <a:solidFill>
            <a:srgbClr val="740160"/>
          </a:solidFill>
        </p:spPr>
        <p:txBody>
          <a:bodyPr/>
          <a:lstStyle/>
          <a:p>
            <a:r>
              <a:rPr lang="en-US" dirty="0" smtClean="0">
                <a:solidFill>
                  <a:schemeClr val="bg1"/>
                </a:solidFill>
              </a:rPr>
              <a:t>Main activity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971600" y="1916832"/>
            <a:ext cx="7010400" cy="3960440"/>
          </a:xfrm>
        </p:spPr>
        <p:txBody>
          <a:bodyPr/>
          <a:lstStyle/>
          <a:p>
            <a:r>
              <a:rPr lang="en-US" dirty="0" smtClean="0"/>
              <a:t>Use your blank world map to label the countries that </a:t>
            </a:r>
            <a:r>
              <a:rPr lang="en-US" dirty="0" smtClean="0"/>
              <a:t>your plane </a:t>
            </a:r>
            <a:r>
              <a:rPr lang="en-US" dirty="0" smtClean="0"/>
              <a:t>passes over on its journey from London to Hong Kong. </a:t>
            </a:r>
          </a:p>
          <a:p>
            <a:r>
              <a:rPr lang="en-US" dirty="0" smtClean="0"/>
              <a:t>Mark on the flight path.</a:t>
            </a:r>
          </a:p>
          <a:p>
            <a:r>
              <a:rPr lang="en-US" dirty="0" smtClean="0"/>
              <a:t>Remember to add a map key and title. </a:t>
            </a:r>
            <a:endParaRPr lang="en-US" dirty="0"/>
          </a:p>
        </p:txBody>
      </p:sp>
    </p:spTree>
    <p:extLst>
      <p:ext uri="{BB962C8B-B14F-4D97-AF65-F5344CB8AC3E}">
        <p14:creationId xmlns:p14="http://schemas.microsoft.com/office/powerpoint/2010/main" val="422902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6621A"/>
          </a:solidFill>
        </p:spPr>
        <p:txBody>
          <a:bodyPr/>
          <a:lstStyle/>
          <a:p>
            <a:r>
              <a:rPr lang="en-GB" dirty="0" smtClean="0">
                <a:solidFill>
                  <a:schemeClr val="bg1"/>
                </a:solidFill>
              </a:rPr>
              <a:t>Extension</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Using </a:t>
            </a:r>
            <a:r>
              <a:rPr lang="en-GB" dirty="0"/>
              <a:t>the </a:t>
            </a:r>
            <a:r>
              <a:rPr lang="en-GB" dirty="0" smtClean="0"/>
              <a:t>globe, </a:t>
            </a:r>
            <a:r>
              <a:rPr lang="en-GB" dirty="0"/>
              <a:t>plan a </a:t>
            </a:r>
            <a:r>
              <a:rPr lang="en-GB" dirty="0" smtClean="0"/>
              <a:t>‘round </a:t>
            </a:r>
            <a:r>
              <a:rPr lang="en-GB" dirty="0"/>
              <a:t>the </a:t>
            </a:r>
            <a:r>
              <a:rPr lang="en-GB" dirty="0" smtClean="0"/>
              <a:t>world’ </a:t>
            </a:r>
            <a:r>
              <a:rPr lang="en-GB" dirty="0"/>
              <a:t>itinerary including the </a:t>
            </a:r>
            <a:r>
              <a:rPr lang="en-GB" dirty="0" smtClean="0"/>
              <a:t>cities of London, </a:t>
            </a:r>
            <a:r>
              <a:rPr lang="en-GB" dirty="0"/>
              <a:t>Hong Kong, Toronto, and New York. </a:t>
            </a:r>
            <a:endParaRPr lang="en-GB" dirty="0" smtClean="0"/>
          </a:p>
          <a:p>
            <a:r>
              <a:rPr lang="en-GB" dirty="0"/>
              <a:t>N</a:t>
            </a:r>
            <a:r>
              <a:rPr lang="en-GB" dirty="0" smtClean="0"/>
              <a:t>ote </a:t>
            </a:r>
            <a:r>
              <a:rPr lang="en-GB" dirty="0"/>
              <a:t>three physical features (oceans, mountain ranges) or places they pass </a:t>
            </a:r>
            <a:r>
              <a:rPr lang="en-GB" dirty="0" smtClean="0"/>
              <a:t>over</a:t>
            </a:r>
            <a:r>
              <a:rPr lang="en-GB" dirty="0"/>
              <a:t> </a:t>
            </a:r>
            <a:r>
              <a:rPr lang="en-GB" dirty="0" smtClean="0"/>
              <a:t>using the different types of map </a:t>
            </a:r>
            <a:r>
              <a:rPr lang="en-GB" smtClean="0"/>
              <a:t>in the atlas. </a:t>
            </a:r>
            <a:endParaRPr lang="en-GB" dirty="0"/>
          </a:p>
          <a:p>
            <a:endParaRPr lang="en-GB" dirty="0"/>
          </a:p>
        </p:txBody>
      </p:sp>
    </p:spTree>
    <p:extLst>
      <p:ext uri="{BB962C8B-B14F-4D97-AF65-F5344CB8AC3E}">
        <p14:creationId xmlns:p14="http://schemas.microsoft.com/office/powerpoint/2010/main" val="303969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97E01"/>
          </a:solidFill>
        </p:spPr>
        <p:txBody>
          <a:bodyPr/>
          <a:lstStyle/>
          <a:p>
            <a:r>
              <a:rPr lang="en-GB" dirty="0" smtClean="0">
                <a:solidFill>
                  <a:schemeClr val="bg1"/>
                </a:solidFill>
              </a:rPr>
              <a:t>Plenary</a:t>
            </a:r>
            <a:endParaRPr lang="en-GB" dirty="0">
              <a:solidFill>
                <a:schemeClr val="bg1"/>
              </a:solidFill>
            </a:endParaRPr>
          </a:p>
        </p:txBody>
      </p:sp>
      <p:sp>
        <p:nvSpPr>
          <p:cNvPr id="3" name="Content Placeholder 2"/>
          <p:cNvSpPr>
            <a:spLocks noGrp="1"/>
          </p:cNvSpPr>
          <p:nvPr>
            <p:ph idx="1"/>
          </p:nvPr>
        </p:nvSpPr>
        <p:spPr>
          <a:xfrm>
            <a:off x="971600" y="2060575"/>
            <a:ext cx="7562800" cy="4248745"/>
          </a:xfrm>
        </p:spPr>
        <p:txBody>
          <a:bodyPr/>
          <a:lstStyle/>
          <a:p>
            <a:r>
              <a:rPr lang="en-GB" dirty="0" smtClean="0"/>
              <a:t>How </a:t>
            </a:r>
            <a:r>
              <a:rPr lang="en-GB" dirty="0"/>
              <a:t>many countries did you travel over to reach Hong Kong</a:t>
            </a:r>
            <a:r>
              <a:rPr lang="en-GB" dirty="0" smtClean="0"/>
              <a:t>?</a:t>
            </a:r>
          </a:p>
          <a:p>
            <a:r>
              <a:rPr lang="en-GB" dirty="0"/>
              <a:t>Which countries did you fly over?</a:t>
            </a:r>
          </a:p>
          <a:p>
            <a:r>
              <a:rPr lang="en-GB" dirty="0"/>
              <a:t>Which continent is Hong Kong </a:t>
            </a:r>
            <a:r>
              <a:rPr lang="en-GB" dirty="0" smtClean="0"/>
              <a:t>in?</a:t>
            </a:r>
          </a:p>
          <a:p>
            <a:r>
              <a:rPr lang="en-GB" dirty="0" smtClean="0"/>
              <a:t>Which different landscapes and climates did you pass over?</a:t>
            </a:r>
            <a:endParaRPr lang="en-GB" dirty="0"/>
          </a:p>
          <a:p>
            <a:pPr marL="0" indent="0">
              <a:buNone/>
            </a:pPr>
            <a:endParaRPr lang="en-GB" dirty="0"/>
          </a:p>
        </p:txBody>
      </p:sp>
    </p:spTree>
    <p:extLst>
      <p:ext uri="{BB962C8B-B14F-4D97-AF65-F5344CB8AC3E}">
        <p14:creationId xmlns:p14="http://schemas.microsoft.com/office/powerpoint/2010/main" val="79764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75656" y="299348"/>
            <a:ext cx="5424264" cy="1320660"/>
          </a:xfrm>
          <a:solidFill>
            <a:srgbClr val="F54C00"/>
          </a:solidFill>
        </p:spPr>
        <p:txBody>
          <a:bodyPr/>
          <a:lstStyle/>
          <a:p>
            <a:r>
              <a:rPr lang="en-GB" altLang="en-US" sz="3200" b="1" i="1" dirty="0" smtClean="0">
                <a:solidFill>
                  <a:schemeClr val="bg1"/>
                </a:solidFill>
              </a:rPr>
              <a:t>Where is Hong Kong?</a:t>
            </a:r>
            <a:r>
              <a:rPr lang="en-GB" altLang="en-US" sz="3200" b="1" dirty="0" smtClean="0">
                <a:solidFill>
                  <a:schemeClr val="bg1"/>
                </a:solidFill>
              </a:rPr>
              <a:t/>
            </a:r>
            <a:br>
              <a:rPr lang="en-GB" altLang="en-US" sz="3200" b="1" dirty="0" smtClean="0">
                <a:solidFill>
                  <a:schemeClr val="bg1"/>
                </a:solidFill>
              </a:rPr>
            </a:br>
            <a:endParaRPr lang="en-GB" altLang="en-US" sz="3200" b="1" i="1" dirty="0">
              <a:solidFill>
                <a:schemeClr val="bg1"/>
              </a:solidFill>
            </a:endParaRPr>
          </a:p>
        </p:txBody>
      </p:sp>
      <p:sp>
        <p:nvSpPr>
          <p:cNvPr id="56327" name="Rectangle 7"/>
          <p:cNvSpPr>
            <a:spLocks noGrp="1" noChangeArrowheads="1"/>
          </p:cNvSpPr>
          <p:nvPr>
            <p:ph type="body" idx="1"/>
          </p:nvPr>
        </p:nvSpPr>
        <p:spPr>
          <a:xfrm>
            <a:off x="755576" y="2060575"/>
            <a:ext cx="7778824" cy="3959225"/>
          </a:xfrm>
          <a:noFill/>
          <a:ln/>
        </p:spPr>
        <p:txBody>
          <a:bodyPr/>
          <a:lstStyle/>
          <a:p>
            <a:r>
              <a:rPr lang="en-GB" altLang="en-US" sz="2000" dirty="0" smtClean="0">
                <a:solidFill>
                  <a:srgbClr val="FF0000"/>
                </a:solidFill>
              </a:rPr>
              <a:t>You will</a:t>
            </a:r>
            <a:r>
              <a:rPr lang="en-GB" altLang="en-US" sz="2000" dirty="0" smtClean="0"/>
              <a:t>: </a:t>
            </a:r>
          </a:p>
          <a:p>
            <a:pPr lvl="1"/>
            <a:r>
              <a:rPr lang="en-GB" altLang="en-US" sz="2000" dirty="0"/>
              <a:t>u</a:t>
            </a:r>
            <a:r>
              <a:rPr lang="en-GB" altLang="en-US" sz="2000" dirty="0" smtClean="0"/>
              <a:t>se a </a:t>
            </a:r>
            <a:r>
              <a:rPr lang="en-GB" altLang="en-US" sz="2000" dirty="0" smtClean="0"/>
              <a:t>globe and an atlas;</a:t>
            </a:r>
          </a:p>
          <a:p>
            <a:pPr lvl="1"/>
            <a:r>
              <a:rPr lang="en-GB" altLang="en-US" sz="2000" dirty="0" smtClean="0"/>
              <a:t>be taken on a journey to Hong Kong from London.</a:t>
            </a:r>
          </a:p>
          <a:p>
            <a:r>
              <a:rPr lang="en-GB" altLang="en-US" sz="2000" dirty="0" smtClean="0">
                <a:solidFill>
                  <a:srgbClr val="FF0000"/>
                </a:solidFill>
              </a:rPr>
              <a:t>This will help you to:</a:t>
            </a:r>
            <a:r>
              <a:rPr lang="en-GB" altLang="en-US" sz="2000" dirty="0" smtClean="0"/>
              <a:t> </a:t>
            </a:r>
          </a:p>
          <a:p>
            <a:pPr lvl="1"/>
            <a:r>
              <a:rPr lang="en-GB" altLang="en-US" sz="2000" dirty="0" smtClean="0"/>
              <a:t>find out where Hong Kong is in the world;</a:t>
            </a:r>
          </a:p>
          <a:p>
            <a:pPr lvl="1"/>
            <a:r>
              <a:rPr lang="en-GB" altLang="en-US" sz="2000" dirty="0" smtClean="0"/>
              <a:t>learn key geographical words for directions - North, South East and West, words for continents and oceans - Europe Asia and America, [and the Pacific and the Atlantic];</a:t>
            </a:r>
            <a:r>
              <a:rPr lang="en-US" altLang="en-US" sz="2000" b="1" dirty="0" smtClean="0">
                <a:effectLst>
                  <a:outerShdw blurRad="38100" dist="38100" dir="2700000" algn="tl">
                    <a:srgbClr val="000000">
                      <a:alpha val="43137"/>
                    </a:srgbClr>
                  </a:outerShdw>
                </a:effectLst>
              </a:rPr>
              <a:t> </a:t>
            </a:r>
            <a:r>
              <a:rPr lang="en-GB" altLang="en-US" sz="2000" dirty="0" smtClean="0"/>
              <a:t>and</a:t>
            </a:r>
          </a:p>
          <a:p>
            <a:pPr lvl="1"/>
            <a:r>
              <a:rPr lang="en-GB" altLang="en-US" sz="2000" dirty="0" smtClean="0"/>
              <a:t>learn about globes and maps, journeys around the world and major countries like Russia, China, [Canada and USA].</a:t>
            </a:r>
            <a:endParaRPr lang="en-GB" alt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2800" b="1" kern="0" dirty="0" smtClean="0">
                <a:solidFill>
                  <a:schemeClr val="bg1"/>
                </a:solidFill>
              </a:rPr>
              <a:t>Your invitation </a:t>
            </a:r>
          </a:p>
          <a:p>
            <a:r>
              <a:rPr lang="en-GB" altLang="en-US" sz="2800" b="1" i="1" kern="0" dirty="0" smtClean="0">
                <a:solidFill>
                  <a:schemeClr val="bg1"/>
                </a:solidFill>
              </a:rPr>
              <a:t>Where is Hong Kong?</a:t>
            </a:r>
            <a:endParaRPr lang="en-GB" altLang="en-US" sz="2800" b="1" i="1" kern="0" dirty="0">
              <a:solidFill>
                <a:schemeClr val="bg1"/>
              </a:solidFill>
            </a:endParaRPr>
          </a:p>
          <a:p>
            <a:endParaRPr lang="en-GB" altLang="en-US" sz="2800" b="1" i="1" kern="0" dirty="0">
              <a:solidFill>
                <a:schemeClr val="bg1"/>
              </a:solidFill>
            </a:endParaRPr>
          </a:p>
        </p:txBody>
      </p:sp>
      <p:sp>
        <p:nvSpPr>
          <p:cNvPr id="2" name="Content Placeholder 1"/>
          <p:cNvSpPr>
            <a:spLocks noGrp="1"/>
          </p:cNvSpPr>
          <p:nvPr>
            <p:ph idx="1"/>
          </p:nvPr>
        </p:nvSpPr>
        <p:spPr>
          <a:xfrm>
            <a:off x="323528" y="2060575"/>
            <a:ext cx="8424936" cy="4680793"/>
          </a:xfrm>
          <a:pattFill prst="pct25">
            <a:fgClr>
              <a:schemeClr val="accent1">
                <a:lumMod val="20000"/>
                <a:lumOff val="80000"/>
              </a:schemeClr>
            </a:fgClr>
            <a:bgClr>
              <a:schemeClr val="bg1"/>
            </a:bgClr>
          </a:pattFill>
          <a:effectLst>
            <a:softEdge rad="127000"/>
          </a:effectLst>
        </p:spPr>
        <p:txBody>
          <a:bodyPr lIns="182880" tIns="91440" rIns="182880" bIns="91440"/>
          <a:lstStyle/>
          <a:p>
            <a:pPr marL="0" indent="0" algn="r">
              <a:buNone/>
            </a:pPr>
            <a:r>
              <a:rPr lang="en-US" sz="2200" i="1" dirty="0" smtClean="0"/>
              <a:t>Yung </a:t>
            </a:r>
            <a:r>
              <a:rPr lang="en-US" sz="2200" i="1" dirty="0" err="1" smtClean="0"/>
              <a:t>Shue</a:t>
            </a:r>
            <a:r>
              <a:rPr lang="en-US" sz="2200" i="1" dirty="0" smtClean="0"/>
              <a:t> Wan</a:t>
            </a:r>
          </a:p>
          <a:p>
            <a:pPr marL="0" indent="0" algn="r">
              <a:buNone/>
            </a:pPr>
            <a:r>
              <a:rPr lang="en-US" sz="2200" i="1" dirty="0" err="1" smtClean="0"/>
              <a:t>Lamma</a:t>
            </a:r>
            <a:r>
              <a:rPr lang="en-US" sz="2200" i="1" dirty="0" smtClean="0"/>
              <a:t> Island,</a:t>
            </a:r>
          </a:p>
          <a:p>
            <a:pPr marL="0" indent="0" algn="r">
              <a:buNone/>
            </a:pPr>
            <a:r>
              <a:rPr lang="en-US" sz="2200" i="1" dirty="0" smtClean="0"/>
              <a:t>Hong Kong</a:t>
            </a:r>
          </a:p>
          <a:p>
            <a:pPr marL="0" indent="0" algn="r">
              <a:buNone/>
            </a:pPr>
            <a:r>
              <a:rPr lang="en-US" sz="2200" i="1" dirty="0" smtClean="0"/>
              <a:t>13</a:t>
            </a:r>
            <a:r>
              <a:rPr lang="en-US" sz="2200" i="1" baseline="30000" dirty="0" smtClean="0"/>
              <a:t>th</a:t>
            </a:r>
            <a:r>
              <a:rPr lang="en-US" sz="2200" i="1" dirty="0" smtClean="0"/>
              <a:t> May 2016</a:t>
            </a:r>
          </a:p>
          <a:p>
            <a:pPr marL="0" indent="0">
              <a:buNone/>
            </a:pPr>
            <a:r>
              <a:rPr lang="en-US" sz="2200" i="1" dirty="0" smtClean="0">
                <a:latin typeface="Adobe Hebrew" pitchFamily="18" charset="-79"/>
                <a:cs typeface="Adobe Hebrew" pitchFamily="18" charset="-79"/>
              </a:rPr>
              <a:t>Dear  Cousin Sophie,</a:t>
            </a:r>
          </a:p>
          <a:p>
            <a:pPr marL="0" indent="0">
              <a:buNone/>
            </a:pPr>
            <a:r>
              <a:rPr lang="en-US" sz="2200" i="1" dirty="0" smtClean="0">
                <a:latin typeface="Adobe Hebrew" pitchFamily="18" charset="-79"/>
                <a:cs typeface="Adobe Hebrew" pitchFamily="18" charset="-79"/>
              </a:rPr>
              <a:t>Please could you come and visit me in Hong Kong? You will fly over  many countries.  I like to look at an atlas when I travel.  You will use so many different ways to get here. I like the ferry </a:t>
            </a:r>
            <a:r>
              <a:rPr lang="en-US" sz="2200" i="1" dirty="0" smtClean="0">
                <a:latin typeface="Adobe Hebrew" pitchFamily="18" charset="-79"/>
                <a:cs typeface="Adobe Hebrew" pitchFamily="18" charset="-79"/>
              </a:rPr>
              <a:t>best to travel across the </a:t>
            </a:r>
            <a:r>
              <a:rPr lang="en-US" sz="2200" i="1" dirty="0" err="1" smtClean="0">
                <a:latin typeface="Adobe Hebrew" pitchFamily="18" charset="-79"/>
                <a:cs typeface="Adobe Hebrew" pitchFamily="18" charset="-79"/>
              </a:rPr>
              <a:t>harbour</a:t>
            </a:r>
            <a:r>
              <a:rPr lang="en-US" sz="2200" i="1" dirty="0" smtClean="0">
                <a:latin typeface="Adobe Hebrew" pitchFamily="18" charset="-79"/>
                <a:cs typeface="Adobe Hebrew" pitchFamily="18" charset="-79"/>
              </a:rPr>
              <a:t>, </a:t>
            </a:r>
            <a:r>
              <a:rPr lang="en-US" sz="2200" i="1" dirty="0" smtClean="0">
                <a:latin typeface="Adobe Hebrew" pitchFamily="18" charset="-79"/>
                <a:cs typeface="Adobe Hebrew" pitchFamily="18" charset="-79"/>
              </a:rPr>
              <a:t>but I also like my bicycle except when it is too hot and we have suitcases to carry.  </a:t>
            </a:r>
          </a:p>
          <a:p>
            <a:pPr marL="0" indent="0">
              <a:buNone/>
            </a:pPr>
            <a:r>
              <a:rPr lang="en-US" sz="2200" i="1" dirty="0" smtClean="0">
                <a:latin typeface="Adobe Hebrew" pitchFamily="18" charset="-79"/>
                <a:cs typeface="Adobe Hebrew" pitchFamily="18" charset="-79"/>
              </a:rPr>
              <a:t>Looking forward to seeing you soon.</a:t>
            </a:r>
          </a:p>
          <a:p>
            <a:pPr marL="0" indent="0">
              <a:buNone/>
            </a:pPr>
            <a:r>
              <a:rPr lang="en-US" sz="2200" i="1" dirty="0" smtClean="0">
                <a:latin typeface="Adobe Hebrew" pitchFamily="18" charset="-79"/>
                <a:cs typeface="Adobe Hebrew" pitchFamily="18" charset="-79"/>
              </a:rPr>
              <a:t>James</a:t>
            </a:r>
          </a:p>
        </p:txBody>
      </p:sp>
    </p:spTree>
    <p:extLst>
      <p:ext uri="{BB962C8B-B14F-4D97-AF65-F5344CB8AC3E}">
        <p14:creationId xmlns:p14="http://schemas.microsoft.com/office/powerpoint/2010/main" val="281482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424264"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2800" b="1" kern="0" dirty="0" smtClean="0">
                <a:solidFill>
                  <a:schemeClr val="bg1"/>
                </a:solidFill>
              </a:rPr>
              <a:t>London Heathrow Airport </a:t>
            </a:r>
          </a:p>
          <a:p>
            <a:r>
              <a:rPr lang="en-GB" altLang="en-US" sz="2800" b="1" i="1" kern="0" dirty="0" smtClean="0">
                <a:solidFill>
                  <a:schemeClr val="bg1"/>
                </a:solidFill>
              </a:rPr>
              <a:t>Which is your flight?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384" t="35316" r="28308" b="32342"/>
          <a:stretch/>
        </p:blipFill>
        <p:spPr bwMode="auto">
          <a:xfrm>
            <a:off x="903875" y="1810500"/>
            <a:ext cx="6605330" cy="4716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438078" y="6571809"/>
            <a:ext cx="1071127" cy="230832"/>
          </a:xfrm>
          <a:prstGeom prst="rect">
            <a:avLst/>
          </a:prstGeom>
        </p:spPr>
        <p:txBody>
          <a:bodyPr wrap="none">
            <a:spAutoFit/>
          </a:bodyPr>
          <a:lstStyle/>
          <a:p>
            <a:pPr lvl="0"/>
            <a:r>
              <a:rPr lang="en-GB" sz="900" dirty="0">
                <a:solidFill>
                  <a:srgbClr val="000000"/>
                </a:solidFill>
              </a:rPr>
              <a:t>Ross </a:t>
            </a:r>
            <a:r>
              <a:rPr lang="en-GB" sz="900" dirty="0" err="1">
                <a:solidFill>
                  <a:srgbClr val="000000"/>
                </a:solidFill>
              </a:rPr>
              <a:t>Burrough</a:t>
            </a:r>
            <a:r>
              <a:rPr lang="en-GB" sz="900" dirty="0">
                <a:solidFill>
                  <a:srgbClr val="000000"/>
                </a:solidFill>
              </a:rPr>
              <a:t> ©</a:t>
            </a:r>
            <a:endParaRPr lang="en-US" sz="900"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424264" cy="1320660"/>
          </a:xfrm>
          <a:prstGeom prst="rect">
            <a:avLst/>
          </a:prstGeom>
          <a:solidFill>
            <a:srgbClr val="D6621A"/>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2800" b="1" kern="0" dirty="0" smtClean="0">
                <a:solidFill>
                  <a:schemeClr val="bg1"/>
                </a:solidFill>
              </a:rPr>
              <a:t>Your </a:t>
            </a:r>
            <a:r>
              <a:rPr lang="en-GB" altLang="en-US" sz="2800" b="1" kern="0" dirty="0" smtClean="0">
                <a:solidFill>
                  <a:schemeClr val="bg1"/>
                </a:solidFill>
              </a:rPr>
              <a:t>plane </a:t>
            </a:r>
            <a:endParaRPr lang="en-GB" altLang="en-US" sz="2800" b="1" kern="0" dirty="0" smtClean="0">
              <a:solidFill>
                <a:schemeClr val="bg1"/>
              </a:solidFill>
            </a:endParaRPr>
          </a:p>
          <a:p>
            <a:r>
              <a:rPr lang="en-GB" altLang="en-US" sz="2400" b="1" i="1" kern="0" dirty="0" smtClean="0">
                <a:solidFill>
                  <a:schemeClr val="bg1"/>
                </a:solidFill>
              </a:rPr>
              <a:t>Do you know how long it takes to fly to Hong Kong?</a:t>
            </a:r>
            <a:endParaRPr lang="en-GB" altLang="en-US" sz="2400" b="1" i="1" kern="0" dirty="0">
              <a:solidFill>
                <a:schemeClr val="bg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958" t="42414" r="19744" b="28793"/>
          <a:stretch/>
        </p:blipFill>
        <p:spPr bwMode="auto">
          <a:xfrm>
            <a:off x="323528" y="1921442"/>
            <a:ext cx="8478261" cy="3523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704879" y="5445224"/>
            <a:ext cx="1071127" cy="230832"/>
          </a:xfrm>
          <a:prstGeom prst="rect">
            <a:avLst/>
          </a:prstGeom>
        </p:spPr>
        <p:txBody>
          <a:bodyPr wrap="none">
            <a:spAutoFit/>
          </a:bodyPr>
          <a:lstStyle/>
          <a:p>
            <a:pPr lvl="0"/>
            <a:r>
              <a:rPr lang="en-GB" sz="900" dirty="0">
                <a:solidFill>
                  <a:srgbClr val="000000"/>
                </a:solidFill>
              </a:rPr>
              <a:t>Ross </a:t>
            </a:r>
            <a:r>
              <a:rPr lang="en-GB" sz="900" dirty="0" err="1">
                <a:solidFill>
                  <a:srgbClr val="000000"/>
                </a:solidFill>
              </a:rPr>
              <a:t>Burrough</a:t>
            </a:r>
            <a:r>
              <a:rPr lang="en-GB" sz="900" dirty="0">
                <a:solidFill>
                  <a:srgbClr val="000000"/>
                </a:solidFill>
              </a:rPr>
              <a:t> ©</a:t>
            </a:r>
            <a:endParaRPr lang="en-US" sz="900" dirty="0">
              <a:solidFill>
                <a:srgbClr val="000000"/>
              </a:solidFill>
            </a:endParaRPr>
          </a:p>
        </p:txBody>
      </p:sp>
    </p:spTree>
    <p:extLst>
      <p:ext uri="{BB962C8B-B14F-4D97-AF65-F5344CB8AC3E}">
        <p14:creationId xmlns:p14="http://schemas.microsoft.com/office/powerpoint/2010/main" val="3369354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760640" cy="1320660"/>
          </a:xfrm>
          <a:prstGeom prst="rect">
            <a:avLst/>
          </a:prstGeom>
          <a:solidFill>
            <a:srgbClr val="797E01"/>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2800" b="1" kern="0" dirty="0" smtClean="0">
                <a:solidFill>
                  <a:schemeClr val="bg1"/>
                </a:solidFill>
              </a:rPr>
              <a:t>You need to travel 10 000 km over Europe and Asia </a:t>
            </a:r>
          </a:p>
          <a:p>
            <a:r>
              <a:rPr lang="en-GB" altLang="en-US" sz="2800" b="1" i="1" kern="0" dirty="0" smtClean="0">
                <a:solidFill>
                  <a:schemeClr val="bg1"/>
                </a:solidFill>
              </a:rPr>
              <a:t>Which direction are you flying?</a:t>
            </a:r>
          </a:p>
          <a:p>
            <a:r>
              <a:rPr lang="en-GB" altLang="en-US" sz="2800" b="1" i="1" kern="0" dirty="0" smtClean="0">
                <a:solidFill>
                  <a:schemeClr val="bg1"/>
                </a:solidFill>
              </a:rPr>
              <a:t>What do you see?</a:t>
            </a:r>
            <a:endParaRPr lang="en-GB" altLang="en-US" sz="2800" b="1" i="1" kern="0" dirty="0">
              <a:solidFill>
                <a:schemeClr val="bg1"/>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686" t="36488" r="23667" b="33212"/>
          <a:stretch/>
        </p:blipFill>
        <p:spPr bwMode="auto">
          <a:xfrm>
            <a:off x="1259632" y="1916832"/>
            <a:ext cx="6718882"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907387" y="5635292"/>
            <a:ext cx="1071127" cy="230832"/>
          </a:xfrm>
          <a:prstGeom prst="rect">
            <a:avLst/>
          </a:prstGeom>
        </p:spPr>
        <p:txBody>
          <a:bodyPr wrap="none">
            <a:spAutoFit/>
          </a:bodyPr>
          <a:lstStyle/>
          <a:p>
            <a:pPr lvl="0"/>
            <a:r>
              <a:rPr lang="en-GB" sz="900" dirty="0">
                <a:solidFill>
                  <a:srgbClr val="000000"/>
                </a:solidFill>
              </a:rPr>
              <a:t>Ross </a:t>
            </a:r>
            <a:r>
              <a:rPr lang="en-GB" sz="900" dirty="0" err="1">
                <a:solidFill>
                  <a:srgbClr val="000000"/>
                </a:solidFill>
              </a:rPr>
              <a:t>Burrough</a:t>
            </a:r>
            <a:r>
              <a:rPr lang="en-GB" sz="900" dirty="0">
                <a:solidFill>
                  <a:srgbClr val="000000"/>
                </a:solidFill>
              </a:rPr>
              <a:t> ©</a:t>
            </a:r>
            <a:endParaRPr lang="en-US" sz="900" dirty="0">
              <a:solidFill>
                <a:srgbClr val="000000"/>
              </a:solidFill>
            </a:endParaRPr>
          </a:p>
        </p:txBody>
      </p:sp>
    </p:spTree>
    <p:extLst>
      <p:ext uri="{BB962C8B-B14F-4D97-AF65-F5344CB8AC3E}">
        <p14:creationId xmlns:p14="http://schemas.microsoft.com/office/powerpoint/2010/main" val="2815933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424264" cy="1320660"/>
          </a:xfrm>
          <a:prstGeom prst="rect">
            <a:avLst/>
          </a:prstGeom>
          <a:solidFill>
            <a:srgbClr val="B70005"/>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2800" b="1" kern="0" dirty="0" smtClean="0">
                <a:solidFill>
                  <a:schemeClr val="bg1"/>
                </a:solidFill>
              </a:rPr>
              <a:t>You are half way to HK</a:t>
            </a:r>
          </a:p>
          <a:p>
            <a:r>
              <a:rPr lang="en-GB" altLang="en-US" sz="2800" b="1" i="1" kern="0" dirty="0" smtClean="0">
                <a:solidFill>
                  <a:schemeClr val="bg1"/>
                </a:solidFill>
              </a:rPr>
              <a:t>Which country are you looking down upon?</a:t>
            </a:r>
            <a:endParaRPr lang="en-GB" altLang="en-US" sz="2800" b="1" i="1" kern="0" dirty="0">
              <a:solidFill>
                <a:schemeClr val="bg1"/>
              </a:solidFill>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827" t="34573" r="26453" b="27344"/>
          <a:stretch/>
        </p:blipFill>
        <p:spPr bwMode="auto">
          <a:xfrm>
            <a:off x="1137883" y="1832709"/>
            <a:ext cx="6406058" cy="466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60232" y="6520404"/>
            <a:ext cx="1071127" cy="230832"/>
          </a:xfrm>
          <a:prstGeom prst="rect">
            <a:avLst/>
          </a:prstGeom>
        </p:spPr>
        <p:txBody>
          <a:bodyPr wrap="none">
            <a:spAutoFit/>
          </a:bodyPr>
          <a:lstStyle/>
          <a:p>
            <a:pPr lvl="0"/>
            <a:r>
              <a:rPr lang="en-GB" sz="900" dirty="0">
                <a:solidFill>
                  <a:srgbClr val="000000"/>
                </a:solidFill>
              </a:rPr>
              <a:t>Ross </a:t>
            </a:r>
            <a:r>
              <a:rPr lang="en-GB" sz="900" dirty="0" err="1">
                <a:solidFill>
                  <a:srgbClr val="000000"/>
                </a:solidFill>
              </a:rPr>
              <a:t>Burrough</a:t>
            </a:r>
            <a:r>
              <a:rPr lang="en-GB" sz="900" dirty="0">
                <a:solidFill>
                  <a:srgbClr val="000000"/>
                </a:solidFill>
              </a:rPr>
              <a:t> ©</a:t>
            </a:r>
            <a:endParaRPr lang="en-US" sz="900" dirty="0">
              <a:solidFill>
                <a:srgbClr val="000000"/>
              </a:solidFill>
            </a:endParaRPr>
          </a:p>
        </p:txBody>
      </p:sp>
    </p:spTree>
    <p:extLst>
      <p:ext uri="{BB962C8B-B14F-4D97-AF65-F5344CB8AC3E}">
        <p14:creationId xmlns:p14="http://schemas.microsoft.com/office/powerpoint/2010/main" val="2341222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75656" y="299348"/>
            <a:ext cx="5760640" cy="1329452"/>
          </a:xfrm>
          <a:prstGeom prst="rect">
            <a:avLst/>
          </a:prstGeom>
          <a:solidFill>
            <a:srgbClr val="CE5300"/>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GB" altLang="en-US" sz="2800" b="1" kern="0" dirty="0" smtClean="0">
                <a:solidFill>
                  <a:schemeClr val="bg1"/>
                </a:solidFill>
              </a:rPr>
              <a:t>You are more than ¾ of the way to </a:t>
            </a:r>
            <a:r>
              <a:rPr lang="en-GB" altLang="en-US" sz="2800" b="1" kern="0" dirty="0" smtClean="0">
                <a:solidFill>
                  <a:schemeClr val="bg1"/>
                </a:solidFill>
              </a:rPr>
              <a:t>Hong </a:t>
            </a:r>
            <a:r>
              <a:rPr lang="en-GB" altLang="en-US" sz="2800" b="1" kern="0" dirty="0" err="1" smtClean="0">
                <a:solidFill>
                  <a:schemeClr val="bg1"/>
                </a:solidFill>
              </a:rPr>
              <a:t>KongK</a:t>
            </a:r>
            <a:r>
              <a:rPr lang="en-GB" altLang="en-US" sz="2800" b="1" kern="0" dirty="0" smtClean="0">
                <a:solidFill>
                  <a:schemeClr val="bg1"/>
                </a:solidFill>
              </a:rPr>
              <a:t>.</a:t>
            </a:r>
            <a:r>
              <a:rPr lang="en-GB" altLang="en-US" sz="2800" b="1" kern="0" dirty="0">
                <a:solidFill>
                  <a:schemeClr val="bg1"/>
                </a:solidFill>
              </a:rPr>
              <a:t> </a:t>
            </a:r>
            <a:r>
              <a:rPr lang="en-GB" altLang="en-US" sz="2800" b="1" kern="0" dirty="0" smtClean="0">
                <a:solidFill>
                  <a:schemeClr val="bg1"/>
                </a:solidFill>
              </a:rPr>
              <a:t> </a:t>
            </a:r>
            <a:r>
              <a:rPr lang="en-GB" altLang="en-US" sz="2800" b="1" i="1" kern="0" dirty="0" smtClean="0">
                <a:solidFill>
                  <a:schemeClr val="bg1"/>
                </a:solidFill>
              </a:rPr>
              <a:t>Which country are you looking down upon</a:t>
            </a:r>
            <a:r>
              <a:rPr lang="en-GB" altLang="en-US" sz="2800" b="1" i="1" kern="0" dirty="0" smtClean="0">
                <a:solidFill>
                  <a:schemeClr val="bg1"/>
                </a:solidFill>
              </a:rPr>
              <a:t>? </a:t>
            </a:r>
            <a:endParaRPr lang="en-GB" altLang="en-US" sz="2800" b="1" i="1" kern="0" dirty="0">
              <a:solidFill>
                <a:schemeClr val="bg1"/>
              </a:solidFill>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569" t="37140" r="26060" b="31430"/>
          <a:stretch/>
        </p:blipFill>
        <p:spPr bwMode="auto">
          <a:xfrm>
            <a:off x="1151620" y="1988840"/>
            <a:ext cx="6408712" cy="388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489205" y="5882821"/>
            <a:ext cx="1071127" cy="230832"/>
          </a:xfrm>
          <a:prstGeom prst="rect">
            <a:avLst/>
          </a:prstGeom>
        </p:spPr>
        <p:txBody>
          <a:bodyPr wrap="none">
            <a:spAutoFit/>
          </a:bodyPr>
          <a:lstStyle/>
          <a:p>
            <a:pPr lvl="0"/>
            <a:r>
              <a:rPr lang="en-GB" sz="900" dirty="0">
                <a:solidFill>
                  <a:srgbClr val="000000"/>
                </a:solidFill>
              </a:rPr>
              <a:t>Ross </a:t>
            </a:r>
            <a:r>
              <a:rPr lang="en-GB" sz="900" dirty="0" err="1">
                <a:solidFill>
                  <a:srgbClr val="000000"/>
                </a:solidFill>
              </a:rPr>
              <a:t>Burrough</a:t>
            </a:r>
            <a:r>
              <a:rPr lang="en-GB" sz="900" dirty="0">
                <a:solidFill>
                  <a:srgbClr val="000000"/>
                </a:solidFill>
              </a:rPr>
              <a:t> ©</a:t>
            </a:r>
            <a:endParaRPr lang="en-US" sz="900" dirty="0">
              <a:solidFill>
                <a:srgbClr val="000000"/>
              </a:solidFill>
            </a:endParaRPr>
          </a:p>
        </p:txBody>
      </p:sp>
    </p:spTree>
    <p:extLst>
      <p:ext uri="{BB962C8B-B14F-4D97-AF65-F5344CB8AC3E}">
        <p14:creationId xmlns:p14="http://schemas.microsoft.com/office/powerpoint/2010/main" val="1923625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75656" y="299348"/>
            <a:ext cx="5832648" cy="1320660"/>
          </a:xfrm>
          <a:prstGeom prst="rect">
            <a:avLst/>
          </a:prstGeom>
          <a:solidFill>
            <a:srgbClr val="01415B"/>
          </a:solidFill>
          <a:ln>
            <a:noFill/>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6300">
                <a:solidFill>
                  <a:schemeClr val="tx2"/>
                </a:solidFill>
                <a:latin typeface="Helvetica" pitchFamily="34" charset="0"/>
              </a:defRPr>
            </a:lvl2pPr>
            <a:lvl3pPr algn="l" rtl="0" fontAlgn="base">
              <a:spcBef>
                <a:spcPct val="0"/>
              </a:spcBef>
              <a:spcAft>
                <a:spcPct val="0"/>
              </a:spcAft>
              <a:defRPr sz="6300">
                <a:solidFill>
                  <a:schemeClr val="tx2"/>
                </a:solidFill>
                <a:latin typeface="Helvetica" pitchFamily="34" charset="0"/>
              </a:defRPr>
            </a:lvl3pPr>
            <a:lvl4pPr algn="l" rtl="0" fontAlgn="base">
              <a:spcBef>
                <a:spcPct val="0"/>
              </a:spcBef>
              <a:spcAft>
                <a:spcPct val="0"/>
              </a:spcAft>
              <a:defRPr sz="6300">
                <a:solidFill>
                  <a:schemeClr val="tx2"/>
                </a:solidFill>
                <a:latin typeface="Helvetica" pitchFamily="34" charset="0"/>
              </a:defRPr>
            </a:lvl4pPr>
            <a:lvl5pPr algn="l" rtl="0" fontAlgn="base">
              <a:spcBef>
                <a:spcPct val="0"/>
              </a:spcBef>
              <a:spcAft>
                <a:spcPct val="0"/>
              </a:spcAft>
              <a:defRPr sz="6300">
                <a:solidFill>
                  <a:schemeClr val="tx2"/>
                </a:solidFill>
                <a:latin typeface="Helvetica" pitchFamily="34" charset="0"/>
              </a:defRPr>
            </a:lvl5pPr>
            <a:lvl6pPr marL="457200" algn="l" rtl="0" fontAlgn="base">
              <a:spcBef>
                <a:spcPct val="0"/>
              </a:spcBef>
              <a:spcAft>
                <a:spcPct val="0"/>
              </a:spcAft>
              <a:defRPr sz="6300">
                <a:solidFill>
                  <a:schemeClr val="tx2"/>
                </a:solidFill>
                <a:latin typeface="Helvetica" pitchFamily="34" charset="0"/>
              </a:defRPr>
            </a:lvl6pPr>
            <a:lvl7pPr marL="914400" algn="l" rtl="0" fontAlgn="base">
              <a:spcBef>
                <a:spcPct val="0"/>
              </a:spcBef>
              <a:spcAft>
                <a:spcPct val="0"/>
              </a:spcAft>
              <a:defRPr sz="6300">
                <a:solidFill>
                  <a:schemeClr val="tx2"/>
                </a:solidFill>
                <a:latin typeface="Helvetica" pitchFamily="34" charset="0"/>
              </a:defRPr>
            </a:lvl7pPr>
            <a:lvl8pPr marL="1371600" algn="l" rtl="0" fontAlgn="base">
              <a:spcBef>
                <a:spcPct val="0"/>
              </a:spcBef>
              <a:spcAft>
                <a:spcPct val="0"/>
              </a:spcAft>
              <a:defRPr sz="6300">
                <a:solidFill>
                  <a:schemeClr val="tx2"/>
                </a:solidFill>
                <a:latin typeface="Helvetica" pitchFamily="34" charset="0"/>
              </a:defRPr>
            </a:lvl8pPr>
            <a:lvl9pPr marL="1828800" algn="l" rtl="0" fontAlgn="base">
              <a:spcBef>
                <a:spcPct val="0"/>
              </a:spcBef>
              <a:spcAft>
                <a:spcPct val="0"/>
              </a:spcAft>
              <a:defRPr sz="6300">
                <a:solidFill>
                  <a:schemeClr val="tx2"/>
                </a:solidFill>
                <a:latin typeface="Helvetica" pitchFamily="34" charset="0"/>
              </a:defRPr>
            </a:lvl9pPr>
          </a:lstStyle>
          <a:p>
            <a:r>
              <a:rPr lang="en-US" altLang="en-US" sz="2800" b="1" kern="0" dirty="0" smtClean="0">
                <a:solidFill>
                  <a:schemeClr val="bg1"/>
                </a:solidFill>
              </a:rPr>
              <a:t>You will shortly be landing at Hong Kong International Airport.</a:t>
            </a:r>
            <a:endParaRPr lang="en-US" altLang="en-US" sz="2800" b="1" kern="0" dirty="0">
              <a:solidFill>
                <a:schemeClr val="bg1"/>
              </a:solidFill>
            </a:endParaRPr>
          </a:p>
          <a:p>
            <a:r>
              <a:rPr lang="en-US" altLang="en-US" sz="2400" b="1" i="1" kern="0" dirty="0" smtClean="0">
                <a:solidFill>
                  <a:schemeClr val="bg1"/>
                </a:solidFill>
              </a:rPr>
              <a:t>What do you notice about the airport?</a:t>
            </a:r>
            <a:endParaRPr lang="en-US" altLang="en-US" sz="2400" b="1" i="1" kern="0" dirty="0">
              <a:solidFill>
                <a:schemeClr val="bg1"/>
              </a:solidFill>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02" t="36266" r="21031" b="31867"/>
          <a:stretch/>
        </p:blipFill>
        <p:spPr bwMode="auto">
          <a:xfrm>
            <a:off x="755576" y="2060848"/>
            <a:ext cx="792008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528915" y="5968330"/>
            <a:ext cx="1071127" cy="230832"/>
          </a:xfrm>
          <a:prstGeom prst="rect">
            <a:avLst/>
          </a:prstGeom>
        </p:spPr>
        <p:txBody>
          <a:bodyPr wrap="none">
            <a:spAutoFit/>
          </a:bodyPr>
          <a:lstStyle/>
          <a:p>
            <a:pPr lvl="0"/>
            <a:r>
              <a:rPr lang="en-GB" sz="900" dirty="0">
                <a:solidFill>
                  <a:srgbClr val="000000"/>
                </a:solidFill>
              </a:rPr>
              <a:t>Ross </a:t>
            </a:r>
            <a:r>
              <a:rPr lang="en-GB" sz="900" dirty="0" err="1">
                <a:solidFill>
                  <a:srgbClr val="000000"/>
                </a:solidFill>
              </a:rPr>
              <a:t>Burrough</a:t>
            </a:r>
            <a:r>
              <a:rPr lang="en-GB" sz="900" dirty="0">
                <a:solidFill>
                  <a:srgbClr val="000000"/>
                </a:solidFill>
              </a:rPr>
              <a:t> ©</a:t>
            </a:r>
            <a:endParaRPr lang="en-US" sz="900" dirty="0">
              <a:solidFill>
                <a:srgbClr val="000000"/>
              </a:solidFill>
            </a:endParaRPr>
          </a:p>
        </p:txBody>
      </p:sp>
    </p:spTree>
    <p:extLst>
      <p:ext uri="{BB962C8B-B14F-4D97-AF65-F5344CB8AC3E}">
        <p14:creationId xmlns:p14="http://schemas.microsoft.com/office/powerpoint/2010/main" val="2571080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RGS-IBG Powerpoint templat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DCC6E43-1930-49C4-B8FE-2C2CB5E247B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RGS-IBG Powerpoint template</Template>
  <TotalTime>1347</TotalTime>
  <Words>850</Words>
  <Application>Microsoft Office PowerPoint</Application>
  <PresentationFormat>On-screen Show (4:3)</PresentationFormat>
  <Paragraphs>73</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RGS-IBG Powerpoint template</vt:lpstr>
      <vt:lpstr>Lesson one: Would you like to travel to Hong Kong? </vt:lpstr>
      <vt:lpstr>Where is Hong Kong?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 activity  </vt:lpstr>
      <vt:lpstr>Extension</vt:lpstr>
      <vt:lpstr>Plenary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Bryony Collins</dc:creator>
  <cp:lastModifiedBy>Steve Brace</cp:lastModifiedBy>
  <cp:revision>78</cp:revision>
  <dcterms:created xsi:type="dcterms:W3CDTF">2015-02-19T09:33:17Z</dcterms:created>
  <dcterms:modified xsi:type="dcterms:W3CDTF">2016-06-06T12:35:59Z</dcterms:modified>
</cp:coreProperties>
</file>