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11" r:id="rId2"/>
    <p:sldId id="428" r:id="rId3"/>
    <p:sldId id="414" r:id="rId4"/>
    <p:sldId id="262" r:id="rId5"/>
    <p:sldId id="347" r:id="rId6"/>
    <p:sldId id="429" r:id="rId7"/>
    <p:sldId id="43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9" autoAdjust="0"/>
    <p:restoredTop sz="94660"/>
  </p:normalViewPr>
  <p:slideViewPr>
    <p:cSldViewPr snapToGrid="0">
      <p:cViewPr varScale="1">
        <p:scale>
          <a:sx n="58" d="100"/>
          <a:sy n="58" d="100"/>
        </p:scale>
        <p:origin x="4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EBC05-CEBB-444E-A64F-6E33A7703D86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B2646-DE2C-465A-B764-1A217A6574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56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Alternative 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08DB-0480-7142-AD99-7991A42AE2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07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333D5-421D-BC47-AB04-11C9A3CB2D6F}" type="slidenum">
              <a:rPr lang="en-US"/>
              <a:pPr/>
              <a:t>2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957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Inuit wooden maps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18573-0D21-4B6B-8688-85313779255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54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3C8E3-BD88-4E23-A2A1-94ECBA045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E0582E-5098-48EB-8D2C-AF863AEF4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94FDD-D6AC-4CAB-B46E-586AE713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E072-0541-445F-A0B8-6DA04E32EB5F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628AB-F966-4766-8A6A-BB37AD9E5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63443-4185-44B5-9E2D-A8EE9EF5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8FA-9D5A-4895-8E90-364FEB12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79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1C1B-B7F3-449A-B72C-0BB9EB95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BDB22-66FB-4092-B61D-E8436EE83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BD2CA-2AFE-4BBD-8631-6404EF94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E072-0541-445F-A0B8-6DA04E32EB5F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BBC5C-793E-4113-9B5C-942D39009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E8261-BBEE-48D6-9AED-77471AD7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8FA-9D5A-4895-8E90-364FEB12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23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EC1926-7E62-42CA-A7C7-1B808A3CCB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A57A7B-B0E6-4AFB-A574-FC8AC1D6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229A0-4980-4C0F-A6BE-3512611A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E072-0541-445F-A0B8-6DA04E32EB5F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8303D-306F-4EB6-A740-A09699EF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46354-9F3A-49DD-9058-3A441E6F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8FA-9D5A-4895-8E90-364FEB12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2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62A45-06AD-45FE-8146-9E7D3971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65805-1E30-4C4E-AAFA-FD90F3E14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E3FDE-B8F4-4818-AAD7-B6F051E52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E072-0541-445F-A0B8-6DA04E32EB5F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F20A7-CC4C-4917-BC06-26B792025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75DC5-8FA4-47AF-9100-B6E316AD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8FA-9D5A-4895-8E90-364FEB12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29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F28D4-CFDF-4A30-9ADD-F0EDB20BB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96B61-8B80-4783-8D45-66947864E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2986C-ACDA-4D2A-8F8C-B0ED82AAA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E072-0541-445F-A0B8-6DA04E32EB5F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E152C-D819-41E9-B2AC-D4EF92DE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2FD67-1DE5-478E-BA34-4D255CC4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8FA-9D5A-4895-8E90-364FEB12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01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6C173-C92E-4735-AC67-9339CD4D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0E613-2396-4FBD-8942-1F0C8D5BB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38DAF-F85A-4BFD-A7C4-0AB9E567B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C093D-7744-4AF5-8EB8-1F404BB41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E072-0541-445F-A0B8-6DA04E32EB5F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22E43-E66B-4300-99ED-04C9D3AE0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3DF97-1017-411B-8FF7-B620AE9B8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8FA-9D5A-4895-8E90-364FEB12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76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86ACA-07E9-485F-989E-0C73E8619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174E9-2974-4A74-B10D-18482D43F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249AC8-BFC6-492B-84B7-B2514D725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87A962-998E-4E8C-990B-8CD5292F0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AB2E52-DC34-41D5-91EA-C7D5DC523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80FA8D-BCBF-4CC0-AEB8-324164C7F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E072-0541-445F-A0B8-6DA04E32EB5F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AD98AC-EFA6-43E4-9D47-BE158F02C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F6886-14A3-4823-910F-671ABD260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8FA-9D5A-4895-8E90-364FEB12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87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24A74-2984-419F-A4DE-C887E63F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EF02A3-E3F7-4382-A366-F0D3C55EA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E072-0541-445F-A0B8-6DA04E32EB5F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A5536-27F6-48E6-ADE7-062BA7F9E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B4FC4-5E9F-4598-9BE3-DFCCDB28A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8FA-9D5A-4895-8E90-364FEB12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06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ED174-6A4C-484C-B237-745A480DE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E072-0541-445F-A0B8-6DA04E32EB5F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1A556A-A1B3-4E8E-9E8E-45F1AAEC6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32D6C-D56F-4200-85B3-FB15BD70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8FA-9D5A-4895-8E90-364FEB12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88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7B2FB-F68D-4A9E-A1B6-D8854AE7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31AC9-65F9-4C66-B408-8568FC695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87328C-BAFC-4557-BA2A-605207861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BEAAE-F2B7-4660-9C13-5AABEE184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E072-0541-445F-A0B8-6DA04E32EB5F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4DADE-CFBB-43CC-994A-934907BB6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0B242-0669-4434-876D-AC3100EFC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8FA-9D5A-4895-8E90-364FEB12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88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C6FAD-7FA3-474F-B569-47F0F57E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DE5756-B614-4F39-87FA-F337542635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61955-116E-453E-9F43-1182769C2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A3F34-01B5-4462-A088-6F4B61B7E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E072-0541-445F-A0B8-6DA04E32EB5F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F0372-F0E9-4825-A854-3ACF3ABAB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EC670-EFC5-444F-80B9-5E3D5CE7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8FA-9D5A-4895-8E90-364FEB12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71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6BDCE4-C6E8-45D4-8BDE-1FB9E7423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05659-06BF-4CC3-A45B-9415B97CA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342DF-E854-41BA-99B7-649FAFA4B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EE072-0541-445F-A0B8-6DA04E32EB5F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291A2-62A9-463C-9923-4855DE6C0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C885F-EDD7-4F85-BF00-DEF4B6062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448FA-9D5A-4895-8E90-364FEB12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64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C3EA2E-95EB-491C-8E77-63210B67BF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53" r="11953"/>
          <a:stretch/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C1D47CFD-9042-4F7D-A0E4-432DBAC4D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872" y="85060"/>
            <a:ext cx="111910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4400" b="1" dirty="0"/>
              <a:t>Indigenous mapping and colonial cartography</a:t>
            </a:r>
          </a:p>
        </p:txBody>
      </p:sp>
    </p:spTree>
    <p:extLst>
      <p:ext uri="{BB962C8B-B14F-4D97-AF65-F5344CB8AC3E}">
        <p14:creationId xmlns:p14="http://schemas.microsoft.com/office/powerpoint/2010/main" val="350386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RGSmapro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4046" y="420999"/>
            <a:ext cx="7703907" cy="6016002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DC6B9D-9B53-4BAB-ACE3-CAC89B816F08}"/>
              </a:ext>
            </a:extLst>
          </p:cNvPr>
          <p:cNvSpPr txBox="1"/>
          <p:nvPr/>
        </p:nvSpPr>
        <p:spPr>
          <a:xfrm>
            <a:off x="10047768" y="5513671"/>
            <a:ext cx="1945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RGS map room in Savile Row, 1912 </a:t>
            </a:r>
          </a:p>
        </p:txBody>
      </p:sp>
    </p:spTree>
    <p:extLst>
      <p:ext uri="{BB962C8B-B14F-4D97-AF65-F5344CB8AC3E}">
        <p14:creationId xmlns:p14="http://schemas.microsoft.com/office/powerpoint/2010/main" val="154111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CE54F5-4349-40B7-AA22-CCEC172B9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76" y="68805"/>
            <a:ext cx="8394448" cy="6592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3A6FC6-55AB-4AF7-8F96-50B1B45EEC23}"/>
              </a:ext>
            </a:extLst>
          </p:cNvPr>
          <p:cNvSpPr txBox="1"/>
          <p:nvPr/>
        </p:nvSpPr>
        <p:spPr>
          <a:xfrm>
            <a:off x="10340964" y="4907279"/>
            <a:ext cx="1851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 “imperial map” from the early 20</a:t>
            </a:r>
            <a:r>
              <a:rPr lang="en-GB" baseline="30000" dirty="0"/>
              <a:t>th</a:t>
            </a:r>
            <a:r>
              <a:rPr lang="en-GB" dirty="0"/>
              <a:t> century, with the British Empire depicted in red</a:t>
            </a:r>
          </a:p>
        </p:txBody>
      </p:sp>
    </p:spTree>
    <p:extLst>
      <p:ext uri="{BB962C8B-B14F-4D97-AF65-F5344CB8AC3E}">
        <p14:creationId xmlns:p14="http://schemas.microsoft.com/office/powerpoint/2010/main" val="108132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uukmarluk.weebly.com/uploads/7/4/2/3/7423064/2044082_orig.jpg?667">
            <a:extLst>
              <a:ext uri="{FF2B5EF4-FFF2-40B4-BE49-F238E27FC236}">
                <a16:creationId xmlns:a16="http://schemas.microsoft.com/office/drawing/2014/main" id="{824F4F89-D13E-41AF-8D99-A0E6BF9420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33" y="951049"/>
            <a:ext cx="5903717" cy="495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7D8C6F6-F902-435A-B26E-97BAB3199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003" y="695680"/>
            <a:ext cx="3251859" cy="53590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07FD3C-61E6-4EBD-A590-B2EFA9B92805}"/>
              </a:ext>
            </a:extLst>
          </p:cNvPr>
          <p:cNvSpPr txBox="1"/>
          <p:nvPr/>
        </p:nvSpPr>
        <p:spPr>
          <a:xfrm>
            <a:off x="1375433" y="6054743"/>
            <a:ext cx="531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Inuit maps from the nineteenth century made of wood</a:t>
            </a:r>
          </a:p>
        </p:txBody>
      </p:sp>
    </p:spTree>
    <p:extLst>
      <p:ext uri="{BB962C8B-B14F-4D97-AF65-F5344CB8AC3E}">
        <p14:creationId xmlns:p14="http://schemas.microsoft.com/office/powerpoint/2010/main" val="404610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7647" y="3864223"/>
            <a:ext cx="3760353" cy="2775377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37803"/>
            <a:ext cx="7654637" cy="49063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DE00F9-D8D5-410D-A60B-2F231281C20D}"/>
              </a:ext>
            </a:extLst>
          </p:cNvPr>
          <p:cNvSpPr txBox="1"/>
          <p:nvPr/>
        </p:nvSpPr>
        <p:spPr>
          <a:xfrm>
            <a:off x="254000" y="5251911"/>
            <a:ext cx="147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Tupaia’s</a:t>
            </a:r>
            <a:r>
              <a:rPr lang="en-GB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767465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3CF10C-8F8C-4C89-A686-F99EB45D0BDA}"/>
              </a:ext>
            </a:extLst>
          </p:cNvPr>
          <p:cNvSpPr/>
          <p:nvPr/>
        </p:nvSpPr>
        <p:spPr>
          <a:xfrm>
            <a:off x="269510" y="566678"/>
            <a:ext cx="5617941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u="sng" dirty="0"/>
              <a:t>Group A: “Native” maps of Burma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Who do you think was involved in the making of these maps? How do we know? What evidence is there for this?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How do you think these maps were used? How do we know? What evidence is there for this?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What can we learn from these maps about how geographical knowledge was produced?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EA425-1E21-4944-8304-25BDF91968B5}"/>
              </a:ext>
            </a:extLst>
          </p:cNvPr>
          <p:cNvSpPr/>
          <p:nvPr/>
        </p:nvSpPr>
        <p:spPr>
          <a:xfrm>
            <a:off x="3182755" y="3356634"/>
            <a:ext cx="5826490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u="sng" dirty="0"/>
              <a:t>Group C: A Gujarati chart of the Red Sea</a:t>
            </a:r>
            <a:r>
              <a:rPr lang="en-GB" sz="2000" dirty="0"/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/>
              <a:t>Who was involved in the production of the original chart and in its transfer to the RGS-IBG? How do we know? What evidence is there?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/>
              <a:t>How do you think this map was used? How do we know? What evidence is there for this?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/>
              <a:t>Compare the original chart with its copy. What might the copy tell us about how “Indigenous” maps were regarded by the RGS? How was the knowledge they contained used?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01CD1C-9C59-4954-BB57-2E201B916115}"/>
              </a:ext>
            </a:extLst>
          </p:cNvPr>
          <p:cNvSpPr/>
          <p:nvPr/>
        </p:nvSpPr>
        <p:spPr>
          <a:xfrm>
            <a:off x="6096000" y="566678"/>
            <a:ext cx="5826490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u="sng" dirty="0"/>
              <a:t>Group B: A Tibetan map of Sikkim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Who do you think was involved in the making of this </a:t>
            </a:r>
            <a:r>
              <a:rPr lang="en-GB" sz="2000" dirty="0" err="1"/>
              <a:t>map?How</a:t>
            </a:r>
            <a:r>
              <a:rPr lang="en-GB" sz="2000" dirty="0"/>
              <a:t> do we know? What evidence is there for this?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How do you think this map was used? How do we know? What evidence is there for this?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What do you think the label at the bottom (“Specimen of Lithography”) could refer to?</a:t>
            </a:r>
          </a:p>
        </p:txBody>
      </p:sp>
    </p:spTree>
    <p:extLst>
      <p:ext uri="{BB962C8B-B14F-4D97-AF65-F5344CB8AC3E}">
        <p14:creationId xmlns:p14="http://schemas.microsoft.com/office/powerpoint/2010/main" val="1985236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9E266F-3B10-4F74-A470-6A708D5C0E9A}"/>
              </a:ext>
            </a:extLst>
          </p:cNvPr>
          <p:cNvSpPr txBox="1"/>
          <p:nvPr/>
        </p:nvSpPr>
        <p:spPr>
          <a:xfrm>
            <a:off x="2255520" y="1443841"/>
            <a:ext cx="7680960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sz="2800" dirty="0"/>
              <a:t>What are the advantages and disadvantages of using maps in geographical research?</a:t>
            </a:r>
          </a:p>
          <a:p>
            <a:pPr marL="342900" lvl="0" indent="-342900">
              <a:buFont typeface="+mj-lt"/>
              <a:buAutoNum type="arabicPeriod"/>
            </a:pPr>
            <a:endParaRPr lang="en-GB" sz="2800" dirty="0"/>
          </a:p>
          <a:p>
            <a:pPr marL="342900" lvl="0" indent="-342900">
              <a:buFont typeface="+mj-lt"/>
              <a:buAutoNum type="arabicPeriod"/>
            </a:pPr>
            <a:r>
              <a:rPr lang="en-GB" sz="2800" dirty="0"/>
              <a:t>What might make these maps “Indigenous”?</a:t>
            </a:r>
          </a:p>
          <a:p>
            <a:pPr marL="342900" lvl="0" indent="-342900">
              <a:buFont typeface="+mj-lt"/>
              <a:buAutoNum type="arabicPeriod"/>
            </a:pPr>
            <a:endParaRPr lang="en-GB" sz="2800" dirty="0"/>
          </a:p>
          <a:p>
            <a:pPr marL="342900" lvl="0" indent="-342900">
              <a:buFont typeface="+mj-lt"/>
              <a:buAutoNum type="arabicPeriod"/>
            </a:pPr>
            <a:r>
              <a:rPr lang="en-GB" sz="2800" dirty="0"/>
              <a:t>What can these maps tell us about the ways geographical knowledge was produced during the colonial era?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9417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Widescreen</PresentationFormat>
  <Paragraphs>27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joysl</dc:creator>
  <cp:lastModifiedBy> </cp:lastModifiedBy>
  <cp:revision>5</cp:revision>
  <dcterms:created xsi:type="dcterms:W3CDTF">2019-11-04T14:12:49Z</dcterms:created>
  <dcterms:modified xsi:type="dcterms:W3CDTF">2020-02-10T10:14:22Z</dcterms:modified>
</cp:coreProperties>
</file>