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notesMasterIdLst>
    <p:notesMasterId r:id="rId22"/>
  </p:notesMasterIdLst>
  <p:sldIdLst>
    <p:sldId id="299" r:id="rId3"/>
    <p:sldId id="315" r:id="rId4"/>
    <p:sldId id="316" r:id="rId5"/>
    <p:sldId id="317" r:id="rId6"/>
    <p:sldId id="318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005"/>
    <a:srgbClr val="D6621A"/>
    <a:srgbClr val="740160"/>
    <a:srgbClr val="797E01"/>
    <a:srgbClr val="01415B"/>
    <a:srgbClr val="CE5300"/>
    <a:srgbClr val="D65700"/>
    <a:srgbClr val="F5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39" autoAdjust="0"/>
  </p:normalViewPr>
  <p:slideViewPr>
    <p:cSldViewPr showGuides="1">
      <p:cViewPr>
        <p:scale>
          <a:sx n="100" d="100"/>
          <a:sy n="100" d="100"/>
        </p:scale>
        <p:origin x="-1944" y="66"/>
      </p:cViewPr>
      <p:guideLst>
        <p:guide orient="horz" pos="119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D3381-D795-4314-BC18-D3FFF8B1820B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CA855-FCE1-4486-9FC0-72C763609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8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Potatoes</a:t>
            </a:r>
            <a:r>
              <a:rPr lang="en-US" baseline="0" dirty="0" smtClean="0"/>
              <a:t> – Google images: Potatoes Free Stock Photo, www.publicdomainpictures.net. Accessible at: https://www.google.co.uk/url?sa=i&amp;rct=j&amp;q=&amp;esrc=s&amp;source=images&amp;cd=&amp;ved=0ahUKEwjQ2vy6kejLAhXIuBoKHc6oCSAQjBwIBA&amp;url=http%3A%2F%2Fwww.publicdomainpictures.net%2Fdownload-picture.php%3Fadresar%3D30000%26soubor%3Disolated-potatoes.jpg%26id%3D25696&amp;psig=AFQjCNGtJit4zuCP2nqWtiGriV0wP6QPqw&amp;ust=1459417888622783</a:t>
            </a:r>
          </a:p>
          <a:p>
            <a:endParaRPr lang="en-US" baseline="0" dirty="0" smtClean="0"/>
          </a:p>
          <a:p>
            <a:r>
              <a:rPr lang="en-US" baseline="0" dirty="0" smtClean="0"/>
              <a:t>Ireland – </a:t>
            </a:r>
            <a:r>
              <a:rPr lang="en-US" baseline="0" dirty="0" err="1" smtClean="0"/>
              <a:t>Historia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d’Irelanda</a:t>
            </a:r>
            <a:r>
              <a:rPr lang="en-US" baseline="0" dirty="0" smtClean="0"/>
              <a:t>, ca.wikipedia.org. Accessible at: https://upload.wikimedia.org/wikipedia/commons/c/c0/Ireland_fields_sky_clouds.jpg</a:t>
            </a:r>
          </a:p>
          <a:p>
            <a:endParaRPr lang="en-US" baseline="0" dirty="0" smtClean="0"/>
          </a:p>
          <a:p>
            <a:r>
              <a:rPr lang="en-US" baseline="0" dirty="0" smtClean="0"/>
              <a:t>Essex – Google images: Agriculture in the United Kingdom, en.wikipedia.org. Accessible at: https://upload.wikimedia.org/wikipedia/commons/thumb/1/1e/Wheat_fields_east_of_Tolleshunt_d'Arcy.JPG/1280px-Wheat_fields_east_of_Tolleshunt_d'Arcy.JPG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Wheat – Google images: Wheat, en.wikipedia.org. Accessible at: https://upload.wikimedia.org/wikipedia/commons/b/b4/Wheat_close-up.JPG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950F2-553E-485C-9C0B-03FB8EF84F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12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 images:</a:t>
            </a:r>
            <a:r>
              <a:rPr lang="en-US" baseline="0" dirty="0" smtClean="0"/>
              <a:t> Soil science, en.wikipedia.org. Accessible at: https://upload.wikimedia.org/wikipedia/commons/0/03/Global_soil_regions.jpg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950F2-553E-485C-9C0B-03FB8EF84F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76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</a:t>
            </a:r>
            <a:r>
              <a:rPr lang="en-US" baseline="0" dirty="0" smtClean="0"/>
              <a:t> images: </a:t>
            </a:r>
            <a:r>
              <a:rPr lang="en-US" dirty="0" smtClean="0"/>
              <a:t>Romano-British</a:t>
            </a:r>
            <a:r>
              <a:rPr lang="en-US" baseline="0" dirty="0" smtClean="0"/>
              <a:t> Culture, en.wikipedia.org. Accessible at: https://upload.wikimedia.org/wikipedia/commons/d/d6/Roman.Britain.Romanisation.jpg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950F2-553E-485C-9C0B-03FB8EF84F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53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 images: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Polytunnel</a:t>
            </a:r>
            <a:r>
              <a:rPr lang="en-US" baseline="0" dirty="0" smtClean="0"/>
              <a:t>, Ben Gamble, www.geograph.org.uk. Accessible at: http://s0.geograph.org.uk/photos/18/75/187558_1f067d88.jpg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950F2-553E-485C-9C0B-03FB8EF84F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97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</a:t>
            </a:r>
            <a:r>
              <a:rPr lang="en-US" baseline="0" dirty="0" smtClean="0"/>
              <a:t> images: Environmental Impact of Pesticides, en.wikipedia.org. Accessible at: https://upload.wikimedia.org/wikipedia/commons/9/9e/Crop_spraying_near_St_Mary_Bourne_-_geograph.org.uk_-_392462.jpg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950F2-553E-485C-9C0B-03FB8EF84F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31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 images: Potato</a:t>
            </a:r>
            <a:r>
              <a:rPr lang="en-US" baseline="0" dirty="0" smtClean="0"/>
              <a:t> irrigation, Richard Croft, www.geograph.org.uk. Accessible at: http://s0.geograph.org.uk/geophotos/02/44/28/2442860_5fa15ef6.jpg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950F2-553E-485C-9C0B-03FB8EF84F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78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Corn – Google</a:t>
            </a:r>
            <a:r>
              <a:rPr lang="en-US" baseline="0" dirty="0" smtClean="0"/>
              <a:t> images: Ear of Corn, vertical, isolated, www.flickr.com. Accessible at: https://www.google.co.uk/url?sa=i&amp;rct=j&amp;q=&amp;esrc=s&amp;source=images&amp;cd=&amp;ved=0ahUKEwjiy5zDlejLAhXBvBoKHXfQDgwQjBwIBA&amp;url=https%3A%2F%2Ffarm6.staticflickr.com%2F5619%2F21952058553_c3be9a6408_o_d.jpg&amp;psig=AFQjCNF3fnqM2IIQs0CsFlisBcaXeFb0LQ&amp;ust=1459418939930644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Corn field –</a:t>
            </a:r>
            <a:r>
              <a:rPr lang="en-US" baseline="0" dirty="0" smtClean="0"/>
              <a:t> Google images: Monoculture, www.flickr.com. Accessible at: https://www.google.co.uk/url?sa=i&amp;rct=j&amp;q=&amp;esrc=s&amp;source=images&amp;cd=&amp;ved=0ahUKEwilyOn8lOjLAhXHNhoKHbkLBmQQjBwIBA&amp;url=https%3A%2F%2Ffarm5.staticflickr.com%2F4021%2F4719020153_b85e121c1e_o_d.jpg&amp;psig=AFQjCNE4B9XBQNGZncX3h9pxcmDITC2LOg&amp;ust=1459418762855595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Grape – Google images: Imported Grapes, www.flickr.com. Accessible at: https://www.google.co.uk/url?sa=i&amp;rct=j&amp;q=&amp;esrc=s&amp;source=images&amp;cd=&amp;ved=0ahUKEwj-1vrgl-jLAhWL2xoKHfRTB1UQjBwIBA&amp;url=https%3A%2F%2Ffarm4.staticflickr.com%2F3402%2F3596243364_b61d172fde_o_d.jpg&amp;psig=AFQjCNGc0xfZdKdj5IfXwV5PRTgHXop7HA&amp;ust=1459419577173998</a:t>
            </a:r>
          </a:p>
          <a:p>
            <a:endParaRPr lang="en-US" baseline="0" dirty="0" smtClean="0"/>
          </a:p>
          <a:p>
            <a:r>
              <a:rPr lang="en-US" baseline="0" dirty="0" smtClean="0"/>
              <a:t>Vineyard – Google images: Wine from the United Kingdom, en.wikipedia.org. Accessible at: https://upload.wikimedia.org/wikipedia/commons/9/99/Vineyard_at_Wyken_Hall_-_geograph.org.uk_-_216836.jpg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950F2-553E-485C-9C0B-03FB8EF84F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7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Bass – Google</a:t>
            </a:r>
            <a:r>
              <a:rPr lang="en-US" baseline="0" dirty="0" smtClean="0"/>
              <a:t> images: </a:t>
            </a:r>
            <a:r>
              <a:rPr lang="en-US" dirty="0" smtClean="0"/>
              <a:t>Fish tales: Recipes</a:t>
            </a:r>
            <a:r>
              <a:rPr lang="en-US" baseline="0" dirty="0" smtClean="0"/>
              <a:t>, www.fishtalesonline.com. Accessible at: http://www.fishtalesonline.com/webyep-system/data/20-4-im-Fish_Image-8554.png</a:t>
            </a:r>
          </a:p>
          <a:p>
            <a:endParaRPr lang="en-US" baseline="0" dirty="0" smtClean="0"/>
          </a:p>
          <a:p>
            <a:r>
              <a:rPr lang="en-US" dirty="0" smtClean="0"/>
              <a:t>Wales</a:t>
            </a:r>
            <a:r>
              <a:rPr lang="en-US" baseline="0" dirty="0" smtClean="0"/>
              <a:t> </a:t>
            </a:r>
            <a:r>
              <a:rPr lang="en-US" dirty="0" smtClean="0"/>
              <a:t> – Flickr: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Porthmadog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Harbour</a:t>
            </a:r>
            <a:r>
              <a:rPr lang="en-US" baseline="0" dirty="0" smtClean="0"/>
              <a:t>, Snowdonia250612_39C, Richard </a:t>
            </a:r>
            <a:r>
              <a:rPr lang="en-US" baseline="0" dirty="0" err="1" smtClean="0"/>
              <a:t>Szwejkowski</a:t>
            </a:r>
            <a:r>
              <a:rPr lang="en-US" baseline="0" dirty="0" smtClean="0"/>
              <a:t>. Accessible at: https://www.flickr.com/photos/68112440@N07/7456176066/in/photolist-cmSRnL-gHGs6g-5dV1zP-5WwdyJ-afs6Cg-5Wwesm-5DxFXm-fLJTu9-5DxH89-5DxJiG-5aRiqQ-dYNVMN-e1w21F-hruT-d645i7-dYHdSt-dYHdFr-dYHehg-nYQTxZ-aQodbP-5Dtqfv-5bnPjQ-dhqBBH-4n3Yyb-phHZ4W-4BF58T-phGK3c-5WrTc6-uCModw-4AE1pv-5WrTYD-ppRMpB-ppXKNj-5aM2XK-phH6c8-5Ww9kG-73RjMN-cmSQey-73MoEF-5DxEP5-pRi4gJ-5DxGyJ-79qWeE-cmSQvN-pMqZiu-qPejDa-qs1mAP-8LCuoj-phHYYA-qrSyjh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Haggis - </a:t>
            </a:r>
            <a:r>
              <a:rPr lang="en-GB" baseline="0" dirty="0" smtClean="0"/>
              <a:t>Flickr: Haggis, Tess Watson (</a:t>
            </a:r>
            <a:r>
              <a:rPr lang="en-GB" baseline="0" dirty="0" err="1" smtClean="0"/>
              <a:t>tjmwatson</a:t>
            </a:r>
            <a:r>
              <a:rPr lang="en-GB" baseline="0" dirty="0" smtClean="0"/>
              <a:t>). Accessible at: https://www.flickr.com/photos/tessawatson/369389129/in/photolist-yDdw6-yDdtV-6TSoAt-4UVRqc-iQn5Dr-e1vRiK-5nSSKP-96ncDa-4ZB3VS-7kS2cL-axeJVQ-6w6zNS-54Pq9-b6VVPe-k4V7z-dVnrWa-cPe37s-Gm6sL-6ZcwJD-2MEbu-9HJBcQ-dQZu9V-6w73iR-o49Su8-9doRuJ-grLqtX-5t9bC-31ZUBF-2HPy2j-7uN3Ye-9WrsXG-4Lgkie-4opSJk-3tMWq-9doRSo-dhdE71-ewZ4T-6Ancq3-7A82NB-kaxU-8x7vz-nMJEGy-6r7ffh-aET59-53d2si-pZcW4Y-isQmK-5UVDSM-76GT8W-6AncK9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Scotland – Flickr: Loch </a:t>
            </a:r>
            <a:r>
              <a:rPr lang="en-GB" baseline="0" dirty="0" err="1" smtClean="0"/>
              <a:t>Torridon</a:t>
            </a:r>
            <a:r>
              <a:rPr lang="en-GB" baseline="0" dirty="0" smtClean="0"/>
              <a:t>, Wester Ross, from a negative, Scotland, Robert J Heath. Accessible at: https://www.flickr.com/photos/67769979@N06/21702989806/in/photolist-z4PuKq-786Y1X-78aS5Q-78aSiy-78aSJQ-78aRxG-78aPXA-786Yce-786YhD-7eEhLK-786WdX-78aRYG-786X8c-oVBoWd-7eEhcK-786WXt-9Gfb8-egMUYw-4jPBwL-78aR7s-deVDia-ouiE1m-9mHhh7-zWTRFi-dhBVrA-df3XHr-dfyatb-dhBWK1-dfzZaF-deVnZr-dmjm5F-dhBSen-dnNYH4-dobYEz-dmgNHn-dmF7Zd-dhZo6W-dscjzW-hhqb3g-4iMPCb-7LuQYd-thqkwv-aRDvMZ-4wvT47-5evUL2-2CrkVp-2TPVG-4mMNPs-rz2u5B-5evUT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950F2-553E-485C-9C0B-03FB8EF84F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11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Yorkshire</a:t>
            </a:r>
            <a:r>
              <a:rPr lang="en-US" baseline="0" dirty="0" smtClean="0"/>
              <a:t> pudding – Google images: Yorkshire Pudding, pl.wikipedia.org. Accessible at: https://upload.wikimedia.org/wikipedia/commons/f/f9/Yorkshire_Pudding.jpg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Yorkshire – Flickr: Yorkshire Countryside, Yorkshire Sculpture Park, </a:t>
            </a:r>
            <a:r>
              <a:rPr lang="en-US" baseline="0" dirty="0" err="1" smtClean="0"/>
              <a:t>moniqca</a:t>
            </a:r>
            <a:r>
              <a:rPr lang="en-US" baseline="0" dirty="0" smtClean="0"/>
              <a:t>. Accessible at: https://www.flickr.com/photos/moniqca/14213418062/in/photolist-nDZu17-7qfcDV-7qfeHB-7qj6rd-7qj3CN-7qfdhp-7qfaCV-7qf8U4-7qj94U-6okPV1-6okULm-6okHHy-6okULh-6okULu-6okULo-nt6mRX-9KTzz8-coaWoG-9KWntA-9KWmxQ-9KWped-nMmVsr-22xsB-22xsg-22xt2-bvXvyY-bvXuyU-bvXuZq-4LGtrW-4LGtpJ-dhRUCd-8YJPnU-fTpRnW-bRjpJt-4tZZEh-75XgNY-bJSeRT-djwDHG-6eMpG9-BLierh-BFjxtH-BNBmZp-BNBqg4-Bf6kgF-BFjD1e-BNBeNF-BLisdQ-ARc8EV-ARc3nF-3Wje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Sausage – Google images: List of Sausages, en.m.wikipedia.org. Accessible at: https://upload.wikimedia.org/wikipedia/commons/5/5b/Braadworst.jpg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Lincolnshire – Flickr: Lincolnshire Wolds near </a:t>
            </a:r>
            <a:r>
              <a:rPr lang="en-US" baseline="0" dirty="0" err="1" smtClean="0"/>
              <a:t>Fulletby</a:t>
            </a:r>
            <a:r>
              <a:rPr lang="en-US" baseline="0" dirty="0" smtClean="0"/>
              <a:t>, Brian (</a:t>
            </a:r>
            <a:r>
              <a:rPr lang="en-US" baseline="0" dirty="0" err="1" smtClean="0"/>
              <a:t>Lincolnian</a:t>
            </a:r>
            <a:r>
              <a:rPr lang="en-US" baseline="0" dirty="0" smtClean="0"/>
              <a:t>). Accessible at: https://www.flickr.com/photos/lincolnian/368280241/in/photolist-yxwTk-af4fZx-2xHMWh-pig8D-26ujyY-3iGHTB-CDuDY-49QoRq-KC5to-qugMM-3bytx3-jZfg5-a6QKP-3mUubM-P6P4U-2JDXJi-ohKpH-2oevpy-4jKVG5-srPx1-2bMEyf-af9ZT-iqjj1-jut6F-kQavF-2unyfN-3qvM37-pAWzC-4ASwk5-Y2HZJ-jzBJa-mqGGV-4qRrxt-MA8Dc-2iUmXW-4siW5H-M49gq-c3Rn3-q556B-qATHV-ca3iH-Cxd4r-9hSLaZ-4xNS5g-rPwB4-tqdda-D88Un-3xM2rv-a8PZz-aQHq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950F2-553E-485C-9C0B-03FB8EF84F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2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950F2-553E-485C-9C0B-03FB8EF84F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60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Average</a:t>
            </a:r>
            <a:r>
              <a:rPr lang="en-US" baseline="0" dirty="0" smtClean="0"/>
              <a:t> annual sun – Google images: Solar Power in the United Kingdom, en.wikipedia.org. Accessible at: https://upload.wikimedia.org/wikipedia/commons/1/15/SolarGIS-Solar-map-United-Kingdom-en.png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950F2-553E-485C-9C0B-03FB8EF84F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28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Summer temperature average – Google images: The Climate of the British Isles, thebritishgeographer.weebly.com. Accessible at: http://thebritishgeographer.weebly.com/uploads/1/1/8/1/11812015/4278602.jpg?351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950F2-553E-485C-9C0B-03FB8EF84F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53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Flickr: Rainbow</a:t>
            </a:r>
            <a:r>
              <a:rPr lang="en-US" baseline="0" dirty="0" smtClean="0"/>
              <a:t> field (cc), Martin </a:t>
            </a:r>
            <a:r>
              <a:rPr lang="en-US" baseline="0" dirty="0" err="1" smtClean="0"/>
              <a:t>Fisch</a:t>
            </a:r>
            <a:r>
              <a:rPr lang="en-US" baseline="0" dirty="0" smtClean="0"/>
              <a:t> (marfis75). Accessible at: https://www.flickr.com/photos/marfis75/9548497551/in/photolist-fxLxE8-m5Rjn4-rtDCXV-3HX6zT-hucPEf-cwiSwb-9jRaXC-gjRdGo-jWsQJX-gmjCxN-8nYEjW-4AevAD-7mhx7A-i1AYDn-9J8Sax-cr1CYb-a7Fz2G-rATWwc-d77TMq-6WtDVT-huc2BK-9JbRX1-8kqrA2-RsASY-ewoCDK-cAT3cE-ei2Z1D-a7VpPq-avr8hS-ooBLyR-fsUB23-9k9oNP-nXDt5v-d77ThC-rby5PT-aS1A74-5fmju3-gptBQb-azTQv6-sejdDJ-qwBz6a-qFxVS4-Dcx9R-cxdX4f-fmyTHk-djhNc9-pKw1GH-6c6Hzv-etJhoN-nvzmY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950F2-553E-485C-9C0B-03FB8EF84F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71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</a:t>
            </a:r>
            <a:r>
              <a:rPr lang="en-US" baseline="0" dirty="0" smtClean="0"/>
              <a:t> images: Geology of Britain, en.wikipedia.org. Accessible at: https://upload.wikimedia.org/wikipedia/commons/thumb/5/55/Geology_Map_UK.svg/2000px-Geology_Map_UK.svg.png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950F2-553E-485C-9C0B-03FB8EF84F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DCDE-5940-4721-B442-EEF951366E81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F148-CB73-4DAB-992F-8288194E8C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2967" y="457200"/>
            <a:ext cx="8229600" cy="685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2129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DCDE-5940-4721-B442-EEF951366E81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F148-CB73-4DAB-992F-8288194E8C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2967" y="457200"/>
            <a:ext cx="8229600" cy="685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2129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DCDE-5940-4721-B442-EEF951366E81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F148-CB73-4DAB-992F-8288194E8C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2967" y="457200"/>
            <a:ext cx="8229600" cy="685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2129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DCDE-5940-4721-B442-EEF951366E81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F148-CB73-4DAB-992F-8288194E8C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2967" y="457200"/>
            <a:ext cx="8229600" cy="685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2129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DCDE-5940-4721-B442-EEF951366E81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F148-CB73-4DAB-992F-8288194E8C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2967" y="457200"/>
            <a:ext cx="8229600" cy="685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2129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DCDE-5940-4721-B442-EEF951366E81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F148-CB73-4DAB-992F-8288194E8C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2967" y="457200"/>
            <a:ext cx="8229600" cy="685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2129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DCDE-5940-4721-B442-EEF951366E81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F148-CB73-4DAB-992F-8288194E8C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2967" y="457200"/>
            <a:ext cx="8229600" cy="685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2129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DCDE-5940-4721-B442-EEF951366E81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F148-CB73-4DAB-992F-8288194E8C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2967" y="457200"/>
            <a:ext cx="8229600" cy="685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2129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DCDE-5940-4721-B442-EEF951366E81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F148-CB73-4DAB-992F-8288194E8C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2967" y="457200"/>
            <a:ext cx="8229600" cy="685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2129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DCDE-5940-4721-B442-EEF951366E81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F148-CB73-4DAB-992F-8288194E8C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2967" y="457200"/>
            <a:ext cx="8229600" cy="685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2129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DCDE-5940-4721-B442-EEF951366E81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F148-CB73-4DAB-992F-8288194E8C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2967" y="457200"/>
            <a:ext cx="8229600" cy="685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2129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DCDE-5940-4721-B442-EEF951366E81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F148-CB73-4DAB-992F-8288194E8C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2967" y="457200"/>
            <a:ext cx="8229600" cy="685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2129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DCDE-5940-4721-B442-EEF951366E81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F148-CB73-4DAB-992F-8288194E8C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2967" y="457200"/>
            <a:ext cx="8229600" cy="685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2129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DCDE-5940-4721-B442-EEF951366E81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F148-CB73-4DAB-992F-8288194E8C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2967" y="457200"/>
            <a:ext cx="8229600" cy="685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2129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xqFQoTCMfn6Y2nmccCFcMt2wodchIAUA&amp;url=http://www.bbc.co.uk/bitesize/standard/geography/farming/farming_system/revision/2/&amp;ei=rN3FVcfhIsPb7AbypICABQ&amp;bvm=bv.99804247,d.dmo&amp;psig=AFQjCNHeT6RPOq0dbiNbWRho2MZ4wW2KNg&amp;ust=143911709771532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.uk/url?sa=i&amp;rct=j&amp;q=&amp;esrc=s&amp;frm=1&amp;source=images&amp;cd=&amp;cad=rja&amp;uact=8&amp;ved=0CAcQjRxqFQoTCNOF5v2kl8cCFYWP2wod_14CEg&amp;url=https://www.britbound.co.uk/guidebook/article/london-the-uk/united_kingdom_101&amp;ei=As_EVdP8JIWf7gb_vYmQAQ&amp;bvm=bv.99804247,d.ZGU&amp;psig=AFQjCNGiBkDIFNuLSR1YzIX8R5rJJd7Icg&amp;ust=1439047787781934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co.uk/url?sa=i&amp;rct=j&amp;q=&amp;esrc=s&amp;frm=1&amp;source=images&amp;cd=&amp;cad=rja&amp;uact=8&amp;ved=0CAcQjRxqFQoTCKu8oPqnl8cCFcoI2wod5PMAMA&amp;url=http://www.britainexpress.com/wales/bb/&amp;ei=INLEVausHcqR7Abk54OAAw&amp;bvm=bv.99804247,d.ZGU&amp;psig=AFQjCNEu4nyMw5zkOfFu_kS9JB35eSmKXQ&amp;ust=1439048596871219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rct=j&amp;q=&amp;esrc=s&amp;frm=1&amp;source=images&amp;cd=&amp;cad=rja&amp;uact=8&amp;ved=0CAcQjRxqFQoTCPe-gcKll8cCFSoj2wod9JoJUw&amp;url=https://familysearch.org/learn/wiki/en/Category:Scotland&amp;ei=kc_EVbeyKKrG7Ab0taaYBQ&amp;bvm=bv.99804247,d.ZGU&amp;psig=AFQjCNFVGRSe7bnsc7aGSRAi1BJoqedYmQ&amp;ust=1439047950021029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&amp;esrc=s&amp;frm=1&amp;source=images&amp;cd=&amp;cad=rja&amp;uact=8&amp;ved=0CAcQjRxqFQoTCOqBv-2ll8cCFVEE2wodraECgQ&amp;url=http://dontstopliving.net/being-northern-irish-an-identity-crisis/&amp;ei=7M_EVerbM9GI7Aatw4qICA&amp;bvm=bv.99804247,d.ZGU&amp;psig=AFQjCNEyIpD8JI92jn0PB8ssUlYg5NS57Q&amp;ust=1439048034932039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 anchor="t"/>
          <a:lstStyle/>
          <a:p>
            <a:r>
              <a:rPr lang="en-GB" altLang="en-US" b="1" dirty="0" smtClean="0"/>
              <a:t>Lesson three:</a:t>
            </a:r>
            <a:br>
              <a:rPr lang="en-GB" altLang="en-US" b="1" dirty="0" smtClean="0"/>
            </a:br>
            <a:r>
              <a:rPr lang="en-GB" altLang="en-US" sz="2800" b="1" dirty="0" smtClean="0"/>
              <a:t>Counties and products</a:t>
            </a:r>
            <a:endParaRPr lang="en-US" altLang="en-US" sz="2800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sz="2600" dirty="0"/>
              <a:t> </a:t>
            </a:r>
            <a:endParaRPr lang="en-US" altLang="en-US" sz="2600" dirty="0"/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250825" y="2924944"/>
            <a:ext cx="2665413" cy="2663825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3276600" y="2924944"/>
            <a:ext cx="2592388" cy="2663825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6227763" y="2924944"/>
            <a:ext cx="2627312" cy="2663825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443663" y="3933007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57200"/>
            <a:ext cx="5464176" cy="1099592"/>
          </a:xfrm>
          <a:solidFill>
            <a:srgbClr val="74016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Factors Influencing Farmers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rc_mi" descr="http://www.bbc.co.uk/staticarchive/9586d3c3601876f8a534d3ee1de28d8f15179b80.gif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44" y="1572344"/>
            <a:ext cx="4700587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850863" y="6294348"/>
            <a:ext cx="10615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dirty="0" smtClean="0">
                <a:solidFill>
                  <a:srgbClr val="000000"/>
                </a:solidFill>
              </a:rPr>
              <a:t>Source: David Pyle</a:t>
            </a:r>
            <a:endParaRPr lang="en-GB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22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5472608" cy="1224136"/>
          </a:xfrm>
          <a:solidFill>
            <a:srgbClr val="D657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Geographical </a:t>
            </a:r>
            <a:r>
              <a:rPr lang="en-US" dirty="0" smtClean="0">
                <a:solidFill>
                  <a:schemeClr val="bg1"/>
                </a:solidFill>
              </a:rPr>
              <a:t>Differences: Climate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upload.wikimedia.org/wikipedia/commons/1/15/SolarGIS-Solar-map-United-Kingdom-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2997"/>
            <a:ext cx="3897182" cy="515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2708920"/>
            <a:ext cx="1512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</a:rPr>
              <a:t>Annual Sun Insolation</a:t>
            </a:r>
            <a:endParaRPr lang="en-US" sz="2000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12" y="6639644"/>
            <a:ext cx="1127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5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thebritishgeographer.weebly.com/uploads/1/1/8/1/11812015/4278602.jpg?3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82" y="1681016"/>
            <a:ext cx="4038600" cy="501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406752" cy="1224136"/>
          </a:xfrm>
          <a:solidFill>
            <a:srgbClr val="01415B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Geographical Differences: Climate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520" y="2492896"/>
            <a:ext cx="2016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</a:rPr>
              <a:t>Average Summer Temperatures</a:t>
            </a:r>
            <a:endParaRPr lang="en-US" sz="20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29220" y="6642556"/>
            <a:ext cx="15167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Source: </a:t>
            </a:r>
            <a:r>
              <a:rPr lang="en-US" sz="800" dirty="0" err="1" smtClean="0"/>
              <a:t>thebritishgeographer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77802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5544616" cy="1096094"/>
          </a:xfrm>
          <a:solidFill>
            <a:srgbClr val="B70005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Geographical </a:t>
            </a:r>
            <a:r>
              <a:rPr lang="en-US" dirty="0" smtClean="0">
                <a:solidFill>
                  <a:schemeClr val="bg1"/>
                </a:solidFill>
              </a:rPr>
              <a:t>Similarities</a:t>
            </a:r>
            <a:r>
              <a:rPr lang="en-US" cap="small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Weather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74" y="1700808"/>
            <a:ext cx="6305252" cy="47289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48064" y="6459399"/>
            <a:ext cx="25202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Rainbow </a:t>
            </a:r>
            <a:r>
              <a:rPr lang="en-US" sz="800" dirty="0"/>
              <a:t>field (</a:t>
            </a:r>
            <a:r>
              <a:rPr lang="en-US" sz="800" dirty="0" smtClean="0"/>
              <a:t>cc) © Martin </a:t>
            </a:r>
            <a:r>
              <a:rPr lang="en-US" sz="800" dirty="0" err="1"/>
              <a:t>Fisch</a:t>
            </a:r>
            <a:r>
              <a:rPr lang="en-US" sz="800" dirty="0"/>
              <a:t> </a:t>
            </a:r>
            <a:r>
              <a:rPr lang="en-US" sz="800" dirty="0" smtClean="0"/>
              <a:t>marfis75,  Flickr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3320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332656"/>
            <a:ext cx="5544617" cy="1224136"/>
          </a:xfrm>
          <a:solidFill>
            <a:srgbClr val="797E0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Geographical Differences: Geology </a:t>
            </a:r>
            <a:r>
              <a:rPr lang="en-US" dirty="0" smtClean="0">
                <a:solidFill>
                  <a:schemeClr val="bg1"/>
                </a:solidFill>
              </a:rPr>
              <a:t>and Soil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s://upload.wikimedia.org/wikipedia/commons/thumb/5/55/Geology_Map_UK.svg/2000px-Geology_Map_UK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9" y="1537370"/>
            <a:ext cx="3168353" cy="52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12" y="6639644"/>
            <a:ext cx="1127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4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0/03/Global_soil_reg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45895"/>
            <a:ext cx="5062194" cy="3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7" t="29240" r="14620" b="46994"/>
          <a:stretch/>
        </p:blipFill>
        <p:spPr bwMode="auto">
          <a:xfrm>
            <a:off x="6575031" y="3138396"/>
            <a:ext cx="1989221" cy="203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214665" y="2949901"/>
            <a:ext cx="3360366" cy="18849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14665" y="3254701"/>
            <a:ext cx="3360366" cy="19210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47663" y="404664"/>
            <a:ext cx="5400601" cy="1152128"/>
          </a:xfrm>
          <a:solidFill>
            <a:srgbClr val="74016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Geographical Differences: Geology and Soil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07" y="6309320"/>
            <a:ext cx="1127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85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3" y="457200"/>
            <a:ext cx="5472609" cy="1171600"/>
          </a:xfrm>
          <a:solidFill>
            <a:srgbClr val="CE53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Geographical Differences</a:t>
            </a:r>
            <a:r>
              <a:rPr lang="en-US" dirty="0" smtClean="0">
                <a:solidFill>
                  <a:schemeClr val="bg1"/>
                </a:solidFill>
              </a:rPr>
              <a:t>: History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upload.wikimedia.org/wikipedia/commons/d/d6/Roman.Britain.Romanis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431864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060848"/>
            <a:ext cx="3421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Level of </a:t>
            </a:r>
            <a:r>
              <a:rPr lang="en-US" sz="2000" dirty="0" err="1" smtClean="0">
                <a:latin typeface="+mj-lt"/>
              </a:rPr>
              <a:t>Romanisation</a:t>
            </a:r>
            <a:endParaRPr lang="en-US" sz="2000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640363"/>
            <a:ext cx="1127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5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3" y="332656"/>
            <a:ext cx="5400601" cy="1296144"/>
          </a:xfrm>
          <a:solidFill>
            <a:srgbClr val="01415B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Overcoming </a:t>
            </a:r>
            <a:r>
              <a:rPr lang="en-US" dirty="0" smtClean="0">
                <a:solidFill>
                  <a:schemeClr val="bg1"/>
                </a:solidFill>
              </a:rPr>
              <a:t>Climate</a:t>
            </a:r>
            <a:r>
              <a:rPr lang="en-US" cap="small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Polytunnels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://s0.geograph.org.uk/photos/18/75/187558_1f067d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653"/>
            <a:ext cx="5708912" cy="428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988840"/>
            <a:ext cx="1835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e can overcome geographical difficulties and grow different sorts of food than would naturally grow there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6196017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an example of a man-made or ‘human geographical feature’.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75185" y="6050646"/>
            <a:ext cx="18694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 smtClean="0"/>
              <a:t>Polytunnel</a:t>
            </a:r>
            <a:r>
              <a:rPr lang="en-US" sz="800" dirty="0" smtClean="0"/>
              <a:t> © Ben </a:t>
            </a:r>
            <a:r>
              <a:rPr lang="en-US" sz="800" dirty="0"/>
              <a:t>Gamble</a:t>
            </a:r>
            <a:r>
              <a:rPr lang="en-US" sz="800" dirty="0" smtClean="0"/>
              <a:t>, </a:t>
            </a:r>
            <a:r>
              <a:rPr lang="en-US" sz="800" dirty="0" err="1" smtClean="0"/>
              <a:t>geograph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6171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5616625" cy="1080120"/>
          </a:xfrm>
          <a:solidFill>
            <a:srgbClr val="B70005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Overcoming </a:t>
            </a:r>
            <a:r>
              <a:rPr lang="en-US" dirty="0" smtClean="0">
                <a:solidFill>
                  <a:schemeClr val="bg1"/>
                </a:solidFill>
              </a:rPr>
              <a:t>climate: Pesticides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s://upload.wikimedia.org/wikipedia/commons/9/9e/Crop_spraying_near_St_Mary_Bourne_-_geograph.org.uk_-_3924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66294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640363"/>
            <a:ext cx="1127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72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75655" y="332656"/>
            <a:ext cx="5616625" cy="1224136"/>
          </a:xfrm>
          <a:solidFill>
            <a:srgbClr val="797E0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Overcoming </a:t>
            </a:r>
            <a:r>
              <a:rPr lang="en-US" dirty="0" smtClean="0">
                <a:solidFill>
                  <a:schemeClr val="bg1"/>
                </a:solidFill>
              </a:rPr>
              <a:t>climate: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Water Irrigation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s0.geograph.org.uk/geophotos/02/44/28/2442860_5fa15ef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07" y="1628800"/>
            <a:ext cx="730948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66007" y="6505600"/>
            <a:ext cx="21602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Potato </a:t>
            </a:r>
            <a:r>
              <a:rPr lang="en-US" sz="800" dirty="0" smtClean="0"/>
              <a:t>irrigation © </a:t>
            </a:r>
            <a:r>
              <a:rPr lang="en-US" sz="800" dirty="0"/>
              <a:t>Richard Croft, </a:t>
            </a:r>
            <a:r>
              <a:rPr lang="en-US" sz="800" dirty="0" err="1" smtClean="0"/>
              <a:t>geograph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5392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404664"/>
            <a:ext cx="5471889" cy="1080120"/>
          </a:xfrm>
          <a:solidFill>
            <a:srgbClr val="797E01"/>
          </a:solidFill>
        </p:spPr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</a:rPr>
              <a:t>The Counties of England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5" name="irc_mi" descr="https://www.britbound.co.uk/images/uploads/Blog/counties_in_england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88393"/>
            <a:ext cx="3888433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598369" y="6411287"/>
            <a:ext cx="7738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© </a:t>
            </a:r>
            <a:r>
              <a:rPr lang="en-US" sz="800" dirty="0" err="1" smtClean="0"/>
              <a:t>Britbound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16246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332656"/>
            <a:ext cx="5471889" cy="1080120"/>
          </a:xfrm>
          <a:solidFill>
            <a:srgbClr val="740160"/>
          </a:solidFill>
        </p:spPr>
        <p:txBody>
          <a:bodyPr/>
          <a:lstStyle/>
          <a:p>
            <a:r>
              <a:rPr lang="en-GB" sz="3800" dirty="0" smtClean="0">
                <a:solidFill>
                  <a:schemeClr val="bg1"/>
                </a:solidFill>
              </a:rPr>
              <a:t>Principle Areas of Wales</a:t>
            </a:r>
            <a:endParaRPr lang="en-GB" sz="3800" dirty="0">
              <a:solidFill>
                <a:schemeClr val="bg1"/>
              </a:solidFill>
            </a:endParaRPr>
          </a:p>
        </p:txBody>
      </p:sp>
      <p:pic>
        <p:nvPicPr>
          <p:cNvPr id="5" name="irc_mi" descr="http://www.britainexpress.com/wales/images/counties-s2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6669"/>
            <a:ext cx="4032448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652120" y="6369997"/>
            <a:ext cx="97013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© Britain </a:t>
            </a:r>
            <a:r>
              <a:rPr lang="en-US" sz="800" dirty="0"/>
              <a:t>express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784715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725" y="188641"/>
            <a:ext cx="5615905" cy="1152128"/>
          </a:xfrm>
          <a:solidFill>
            <a:srgbClr val="D6621A"/>
          </a:solidFill>
        </p:spPr>
        <p:txBody>
          <a:bodyPr/>
          <a:lstStyle/>
          <a:p>
            <a:r>
              <a:rPr lang="en-GB" sz="3400" b="1" dirty="0">
                <a:solidFill>
                  <a:schemeClr val="bg1"/>
                </a:solidFill>
              </a:rPr>
              <a:t>C</a:t>
            </a:r>
            <a:r>
              <a:rPr lang="en-GB" sz="3400" b="1" dirty="0" smtClean="0">
                <a:solidFill>
                  <a:schemeClr val="bg1"/>
                </a:solidFill>
              </a:rPr>
              <a:t>ouncil Areas of Scotland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irc_mi" descr="https://familysearch.org/learn/wiki/en/images/9/92/Scotlandimagemap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34" y="1442070"/>
            <a:ext cx="5544616" cy="50405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436096" y="6267185"/>
            <a:ext cx="11272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Wikipedia Commons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96528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53" y="260648"/>
            <a:ext cx="5471889" cy="1224136"/>
          </a:xfrm>
          <a:solidFill>
            <a:srgbClr val="B70005"/>
          </a:solidFill>
        </p:spPr>
        <p:txBody>
          <a:bodyPr/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Districts of Northern Ireland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irc_mi" descr="http://3.bp.blogspot.com/_Bv1n0yWwEj8/TG9Zg-rCosI/AAAAAAAAJTY/MooZxzaWnhc/s1600/northern-ireland-countie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4494173" cy="37823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019701" y="6642556"/>
            <a:ext cx="21242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Source: Don’t Stop Living Northern Ireland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758099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312738"/>
            <a:ext cx="5570728" cy="1100038"/>
          </a:xfrm>
          <a:solidFill>
            <a:srgbClr val="F54C00"/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Different Climate, Different Food?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AutoShape 2" descr="data:image/jpeg;base64,/9j/4AAQSkZJRgABAQAAAQABAAD/2wCEAAkGBxQSEhUUExQWFBMWFxoVGBgYGBUYFxcWFBUXFhYUFxgYHCggGBolHBUVITEhJSkrLi4uFx8zODMsNygtLisBCgoKDg0OGxAQGzAkICQsLCwsNCwsLCw0NCwsLCwsLCwsLCwsLCwsLCwsLCwsLCwsLCwsLCwsLCwsLCwsLCwsLP/AABEIALcBEwMBIgACEQEDEQH/xAAcAAEAAgMBAQEAAAAAAAAAAAAABAUCAwYBBwj/xAA7EAACAQIEAwUGAgoCAwAAAAAAAQIDEQQFITESQVEGYXGBkRMiobHB8ELRBxQjMlJicpLh8RXSgqKy/8QAGQEBAAMBAQAAAAAAAAAAAAAAAAIDBAEF/8QAJREAAwACAQUAAgIDAAAAAAAAAAECAxEhBBIxQVETIhRhMlKR/9oADAMBAAIRAxEAPwD7iAAAAAAAAAAAAAAAAAAAAAAAAAAAAAAAAAAAAAAAAAAAAAAAAAAAAAAAAAAAAAAAAAAAAAAAAAAAAAAAAAAAAAAAAAAAAAAAAAAAAAAAAAAAAAAAAAAAAAAAAAAADTWxMY7vXpzIFfNXskl8Sq88R5ZOcdV4LUHPf8jVfPTlb6mdLNpX1avrpvsULrcbLH09F8CmwmeKTaaVuq+OhcQkmrrZmmMk3/iVVFT5PQATIgAAAAAAAAAAAAAAAAAAAAAAAAAAAAAAAAAAAAA1V6yj4nHSS2zqWzKrVUdyBWx19FpfQ1VJObuQMzjNQfs1xTWyvvrrrydmedl6mq/x8GjHiXslVo3WmrI9PA6O+r1+PyNOUVZyvx6PYn15ta8kZeGtsue5faiFiaNo2u09Nnr96GhwSdnuzKvjFfbz+tjTiNXxc1p9+hVVL0XSn7I8YKEm1Lbe3XTkXuQ5nxNwb31j3Pmvl6lDOoV1WvwJuLs73Xjclh6lxezt4u9aPpphUqqO5y+XY32qTWvXXaXOPkWMm2ei+s44RheDT5JlXMLbL1I08wk9nb0NXDrtc1VKepmrPlfssnHBshm04v3rNdbcu+2z+BbYXFxqLTfocpiKDUrp67m/D4hxd1pz/Mnh6qk/2O3hlrg6sGvD1lOKktmv9mw9RPZiAAAAAAAAAAAAAAAAAAAAAAAAAAABT4qu3K/ki3lszn53uYusppJF+BbZJhUsrkerVuYuZoqVNTzLyPWjTMckfD0OCcpRdlLVr+bm7kqeIueqikur6GODrNtq1rdxztr2ybe+SBiaUnJWi9PFcviaKkpRWqaXemXf61FycOJcS3XNX2v0Mqhx4U/Z1ZX7RxGaZqoq6evIov1+U5QW8m0rLfXQ6ztN2ahXg3TtCqtV/C30a5eKOJ7NUZLFpVE4yjJ3T5OKb/Iq/F28tmzHcueD6pldCNOKirLw5t7vzZLxUpRWi05kHL5ppMkVMa7PTRbd5bFrXJiqX3G3FOXA1TajUa0bV0n3mNN6K7u07dLtb29CLSrTk9Vp1W/cY1arjd6+pZ38bOdno31rXZAxErbGj9Zm53uuFq1ra3V9bnlepz+/Er79vgsUNHVdnp/s2uj/APpX+bZanB4DPXRi4q15Pd+Gy13JkMxnLWcpPu2R6sdVMwkZL6enTZ17kuqCZyka/F33M4VnHaTX3sR/nL4R/jv6dSCmwmca2qf3fmXCZrx5JtbRRUOfJ6ACwiAAAAAAAAAAAAAAAAAADmMZeMmtfddvFcjpyh7SRcVxpNp6O3JmTrI7se/hf07/AG0VFfEW6s24Cm5Ljbe9l5b/AH3FBmGMtfU6ejNU6cE2klGPq1d/E8PC+6m36PRyLtla9ntSLTdnq9jZSot2u72M5u+nMk09Ea5W2ZnXBqhhYp9G9+81Voq2hsnVNMprrz+0dqpfBxJkWpdLT4nNZ1hVGrHELRxXDL+l6J+XyZ09TcrcxoqUXzTTTXVGbIuDTirTI+U426cls5fRal7bjhY+bZDj3RqypSekW9/VP0O2weYR5PW3yK5rtrTLM2P2izq07RtF2ejb8HtqQMRVbla1/Eh43Mmpaff5CGPb1du/u7iVZJpkJx0ls31PdW2v1KXM81UPd/Fa/d01++TMsfmqadpbb9Ticwxspy4Y3lOXJatJeH3qcl9z4Lox8bZPxeeKHfLe/S708zqckzB1Yp33ObwXZOrWj77jTTXPV+i/M6fKeysqKVqqdlbWLjpv1Za5bX6nLqPZ0GF4bau3U14mskrrVa3I6pTWlr+DRpxVZx/eTV/L5h00uVooU7ZqweY+0lKLW3J7NdTs+z9fipJb8Lt5cjh6U4O8+FRqWt3+BfZHi5Qpq2jetrfmaOly9l7fgh1Ed08HWggYbMk9JaPryJ568XNraPOqXPkAAmRAAAAAAAB5KVtWAegrquZfwr1I1TGzfOxmvqsclqw0y5bsap4qC3kil9o3u9TXKC8Siut+IsWD6y5nmVNc36Gp5pQkuGU4pPS0/dT/ALtCrcSNXw11smVPrr+ImsEfSB2p7LU6i46VRwfRq8bPo9/mTI0VUprW6aT8U0mVeIUqacYNqL/D+G/VLl5G7JsVenZ7q6+q+D+BleXHT4WjV232rb3ou4T5mTrFVQrNK31ue1q/qVPLoj+MlTq25mEaytuisxVV8N+b0ubcuwyive1fPxIzTb4JuEkTpPmV2OqKUXZ2vz+puxWJWxTYzGaaHLteDsQ/JwPaurKliIzX4rxffbVfNljlef3Vr/fQ1Z/g5VoWcJfxX4XvqrbHETqyjJ6+8tH4rqjRGGcsJPyi+r7X/R9O/wCXvZta94rZylofNKeeVFoz15nOWl2c/gtHPzQddjMzdWXsqes5f+q6vvOx7M5FGlFOS956tvc5nsFl0YXqS/edt+SO9pNtpLxZTSUvtR27bRY0YpbIzpzUuafnc8jou9mxYVNa7dETTfoyPXsw4ly27jRUm7WdnHv1T8UyVGmtrWS0RjGk0y1Uc4OSzXL3TkqlFuUG0nHd05Sdt+nL4HSYOL2dtlrfnzRnXUVd8Ku92tG/Hr5mnDvhWm3Lw7zjST2ibp0tMtYUlbcn4XGcKtuiiVWTaStb59CReyLsebt5korHvyX1PHwfcSk77HL+1N+Exzg+7pyZrx9X/sU1g+HRA1YeupxUo7G02p75Rma0AAdAKvHV258PJFoUlfScr9X8zJ1dNRwXYVtnqta5SLMuOq4x2Tts91o/Hp5MtK0rK97fJlXlsYSbnHXWz/qW69bnk29tJGzGkk2y1Wq+/URd/wDOgjO6Mqatv+8/h3InK3yyDDSNcom2xjKJ16+BFbisPe+tvIrv1Z05N8UbNa3utvgXlVWXNmi19ymolvfsum2kUtXFWXctNNfkRXmCLvEU4yvFq/lp96FDm+R8avTfBPl/C/FcvEzZMb3wzRjqX5N1HHXfK336G+ePvaEVdvRJHz2rjJ0m4VLxknqvHn4H0Dshg2qaqyX7Sok7vlDeK89/NdCyIrwSyKZWyywuVrR1NX05efUs40ElZJJd2gp0uutxVUlr/ll8yp8GOqdPyYyhYrczymjXVqtKFRfzRTt4N6ryLOC4rMTp9CfPojvR8m7T/o1UU6mEb6+yk7/2Sfyl6nBZdhm60YNNPis09Gmt009U9D9GVInAdtMgSr08XBap2qd6cWozfem0r9LdC2cz1plsrbKvCY102lf3b6u1+G2tn3Wv6nb5JWvG+/002RymX4W73u38uh0+TU+FeP0MmSp9Gq/BeYWreVt7E6nUW33oQ8NHmj3EYqDi4ppvaW3Pkdh8GSlt8EuNeMleDTW1+9aMqc7eI4P2Ljx8Svfbh52JMVGmlZJLbQ01cY9uoeSfYmdPgKTaXE9bK67+ZrjVtp6GMNOe5i3qnbvE1tkmidhp3+9iTGNk9SipYrhUnvwt3tq9CS8ZdffM6rSXJyoeyXUrx2vc14ivwxuUmIxEOS4nzXJeXMs6kOOFpc0cm9nXGi57PY5Xsno9DpT5rkWXzw8n714uV/X5cj6TF3SPX6O250/Rh6mUq2j0AGwzAqc3ote8le+/iWx5KKas9UV5cayTolFdr2c5J3VmYUqSUbL/AHcsMXlzWsNV05r8yrlWs7PR9GeNkxVD/ZG6K7lwSV7sdN9l9TfTW1yJOqlFPuNtHEKR1aWkcafkmO3cR6skaJRlrZruMG2Kv+go/syrVHyRXVuTteX3cmyZHrroU02yyeDVDT108DCrcKZpqVVye+pTT4LUuTm+1GWRqum2ve44xv1jKSTT8juMLbh02OFz7HWs/wCGcX36STZ1+BxF0nyscx0/ZZmn9UW1Jm+yIdKpc3XNcUYqRjXlZWWhp9pbQzryKDNMROLjwJtc7d7IXbRZEd3Bcymmitzeip05RezTXqSqDvHUg5niFGPvO2/w1fwTONvRKVpnz/Ksa7/fmdTl+JOCwVVJtrZtvX+Zt/U6LL8ZZojnxNM1pqkdjRxjS5GH6snNSd+q10v9TRl801wvyLJxSSV+8zzNeGyttJ8GVabtsUOb41xaiuWrfJeJfyp8UejsQpZcnvrzLVL9kJpIwwNZSXX/ACr6myrwpu2+/wB/fMYnERpLXT/OxDrYyEKcqsmuBRd9rPol3t2ROVyc88mjDV1xS/qfzJs3dM5DLcVfVu73b72dBhsWrK73INaLan4a8DgXGo5cT15cl3ovVVTWltN3yK+jX/2+ZvpVuJ8MdX0W/odlNshb35LLDU3KSit5NL1ep2iRT5DlrguOduNqyW/CvHqXJ7vS43EcnmZ77nwAAaSgAAA8ZDxmD41rZ+KJp42QuU1ySltPg5yvgJU491/nyfmV0ayhOTa02b6c9e46+pqmnqmc9j8Dw3t70Xy5+nM83qMGuZNmLLvijGNdNbmmVbUhRqxWl7MxqYqPX4mF0XqSdOqaqlQrK+b04/iXqUuO7XUYX99Pw1fojm9+CaxsusdiuBeL37upCrYlQppzeqRyeN7X1KmlCjKX80l8or6kGGWY+u+Jxk/HbyROcFV5J7UlhmVV1nvaPLq+/wAC97N5o1w05STsrLv6eZzr7L47nFs30ey+LXJ/E0/hns7dEHe3vZ9Pw89ESHM4XL8VjKFlVpupBc1+8vpLz9S5h2mpW95uD6Si1/gocufJW534L2rMjSjfdeBS1u1+GX40yDW7aUOXHJ9FGXz2IeSSx18OlnKy0OX7UYjjjwLZ7vu5rzIn/O4jEO1Ok4Q6vWT+iOhwOVynH34/A04Me3tkbfafO54OKWhDnmPs3ZvQ+qz7HRnysRa36OIS3s/E1Xj7vKIRmU+zmey+cxn7vtFJp3W3Fbo+ttr+B2qrRaXF6nP1/wBE0b3jeLWzTs0+7oS6XZnH0VwpxrR/mbUv7lv5ox5OlpPcotWaa8suo1LWs7roZyqdxT+0xlNJfqVWX9HA18WjXUq46ekMDVXfNxS+ZUsd/A+36v8ApLzHDwmlxbLlpZro78jj+2OWYvFWp0Y2oR10aTnLq1yS5Lz6W6fDdnsfUkpVYqC/hutDqsDkk4r3rGzBga5ZTeVLwz4dh+yuZQ/dj8Y/mWVHIc25QXqv+x9wp5ZYlQwaRofTS/JD+U0fHsu7K5i3+02/qS+R3mR5HWppJ8Metufj1OrjRsZqJKOmmXtFd9TVLTNVCk0tTegDSlozt7AAOnAAAAAADFwRorYKMtySCLlM6m0c3juxtCru5rwkVdT9GeHlvWxHlUZ3AK30+N+ixZ8i9nCx/RZgvxe1n/VUkywwn6PsDT2oJ+N2dUDqwwvQebI/ZWYfIaEP3aUV4JEyGFitkjeCShIg6b9mCpLoPZrojMEtHNmt0Y9EaamX0pbwi/JEoHHKfodzK2WQ4d70Yf2oyhkmHW1Gmv8AxRYAj+Ofh3vr6R4YKC2hFeCRtVJdEZgl2o5tmPCj2x6Duhs8B6Bo4eWB6BoHlj0AaAAB0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xQWFBMWFxoVGBgYGBUYFxcWFBUXFhYUFxgYHCggGBolHBUVITEhJSkrLi4uFx8zODMsNygtLisBCgoKDg0OGxAQGzAkICQsLCwsNCwsLCw0NCwsLCwsLCwsLCwsLCwsLCwsLCwsLCwsLCwsLCwsLCwsLCwsLCwsLP/AABEIALcBEwMBIgACEQEDEQH/xAAcAAEAAgMBAQEAAAAAAAAAAAAABAUCAwYBBwj/xAA7EAACAQIEAwUGAgoCAwAAAAAAAQIDEQQFITESQVEGYXGBkRMiobHB8ELRBxQjMlJicpLh8RXSgqKy/8QAGQEBAAMBAQAAAAAAAAAAAAAAAAIDBAEF/8QAJREAAwACAQUAAgIDAAAAAAAAAAECAxEhBBIxQVETIhRhMlKR/9oADAMBAAIRAxEAPwD7iAAAAAAAAAAAAAAAAAAAAAAAAAAAAAAAAAAAAAAAAAAAAAAAAAAAAAAAAAAAAAAAAAAAAAAAAAAAAAAAAAAAAAAAAAAAAAAAAAAAAAAAAAAAAAAAAAAAAAAAAAAADTWxMY7vXpzIFfNXskl8Sq88R5ZOcdV4LUHPf8jVfPTlb6mdLNpX1avrpvsULrcbLH09F8CmwmeKTaaVuq+OhcQkmrrZmmMk3/iVVFT5PQATIgAAAAAAAAAAAAAAAAAAAAAAAAAAAAAAAAAAAAA1V6yj4nHSS2zqWzKrVUdyBWx19FpfQ1VJObuQMzjNQfs1xTWyvvrrrydmedl6mq/x8GjHiXslVo3WmrI9PA6O+r1+PyNOUVZyvx6PYn15ta8kZeGtsue5faiFiaNo2u09Nnr96GhwSdnuzKvjFfbz+tjTiNXxc1p9+hVVL0XSn7I8YKEm1Lbe3XTkXuQ5nxNwb31j3Pmvl6lDOoV1WvwJuLs73Xjclh6lxezt4u9aPpphUqqO5y+XY32qTWvXXaXOPkWMm2ei+s44RheDT5JlXMLbL1I08wk9nb0NXDrtc1VKepmrPlfssnHBshm04v3rNdbcu+2z+BbYXFxqLTfocpiKDUrp67m/D4hxd1pz/Mnh6qk/2O3hlrg6sGvD1lOKktmv9mw9RPZiAAAAAAAAAAAAAAAAAAAAAAAAAAABT4qu3K/ki3lszn53uYusppJF+BbZJhUsrkerVuYuZoqVNTzLyPWjTMckfD0OCcpRdlLVr+bm7kqeIueqikur6GODrNtq1rdxztr2ybe+SBiaUnJWi9PFcviaKkpRWqaXemXf61FycOJcS3XNX2v0Mqhx4U/Z1ZX7RxGaZqoq6evIov1+U5QW8m0rLfXQ6ztN2ahXg3TtCqtV/C30a5eKOJ7NUZLFpVE4yjJ3T5OKb/Iq/F28tmzHcueD6pldCNOKirLw5t7vzZLxUpRWi05kHL5ppMkVMa7PTRbd5bFrXJiqX3G3FOXA1TajUa0bV0n3mNN6K7u07dLtb29CLSrTk9Vp1W/cY1arjd6+pZ38bOdno31rXZAxErbGj9Zm53uuFq1ra3V9bnlepz+/Er79vgsUNHVdnp/s2uj/APpX+bZanB4DPXRi4q15Pd+Gy13JkMxnLWcpPu2R6sdVMwkZL6enTZ17kuqCZyka/F33M4VnHaTX3sR/nL4R/jv6dSCmwmca2qf3fmXCZrx5JtbRRUOfJ6ACwiAAAAAAAAAAAAAAAAAADmMZeMmtfddvFcjpyh7SRcVxpNp6O3JmTrI7se/hf07/AG0VFfEW6s24Cm5Ljbe9l5b/AH3FBmGMtfU6ejNU6cE2klGPq1d/E8PC+6m36PRyLtla9ntSLTdnq9jZSot2u72M5u+nMk09Ea5W2ZnXBqhhYp9G9+81Voq2hsnVNMprrz+0dqpfBxJkWpdLT4nNZ1hVGrHELRxXDL+l6J+XyZ09TcrcxoqUXzTTTXVGbIuDTirTI+U426cls5fRal7bjhY+bZDj3RqypSekW9/VP0O2weYR5PW3yK5rtrTLM2P2izq07RtF2ejb8HtqQMRVbla1/Eh43Mmpaff5CGPb1du/u7iVZJpkJx0ls31PdW2v1KXM81UPd/Fa/d01++TMsfmqadpbb9Ticwxspy4Y3lOXJatJeH3qcl9z4Lox8bZPxeeKHfLe/S708zqckzB1Yp33ObwXZOrWj77jTTXPV+i/M6fKeysqKVqqdlbWLjpv1Za5bX6nLqPZ0GF4bau3U14mskrrVa3I6pTWlr+DRpxVZx/eTV/L5h00uVooU7ZqweY+0lKLW3J7NdTs+z9fipJb8Lt5cjh6U4O8+FRqWt3+BfZHi5Qpq2jetrfmaOly9l7fgh1Ed08HWggYbMk9JaPryJ568XNraPOqXPkAAmRAAAAAAAB5KVtWAegrquZfwr1I1TGzfOxmvqsclqw0y5bsap4qC3kil9o3u9TXKC8Siut+IsWD6y5nmVNc36Gp5pQkuGU4pPS0/dT/ALtCrcSNXw11smVPrr+ImsEfSB2p7LU6i46VRwfRq8bPo9/mTI0VUprW6aT8U0mVeIUqacYNqL/D+G/VLl5G7JsVenZ7q6+q+D+BleXHT4WjV232rb3ou4T5mTrFVQrNK31ue1q/qVPLoj+MlTq25mEaytuisxVV8N+b0ubcuwyive1fPxIzTb4JuEkTpPmV2OqKUXZ2vz+puxWJWxTYzGaaHLteDsQ/JwPaurKliIzX4rxffbVfNljlef3Vr/fQ1Z/g5VoWcJfxX4XvqrbHETqyjJ6+8tH4rqjRGGcsJPyi+r7X/R9O/wCXvZta94rZylofNKeeVFoz15nOWl2c/gtHPzQddjMzdWXsqes5f+q6vvOx7M5FGlFOS956tvc5nsFl0YXqS/edt+SO9pNtpLxZTSUvtR27bRY0YpbIzpzUuafnc8jou9mxYVNa7dETTfoyPXsw4ly27jRUm7WdnHv1T8UyVGmtrWS0RjGk0y1Uc4OSzXL3TkqlFuUG0nHd05Sdt+nL4HSYOL2dtlrfnzRnXUVd8Ku92tG/Hr5mnDvhWm3Lw7zjST2ibp0tMtYUlbcn4XGcKtuiiVWTaStb59CReyLsebt5korHvyX1PHwfcSk77HL+1N+Exzg+7pyZrx9X/sU1g+HRA1YeupxUo7G02p75Rma0AAdAKvHV258PJFoUlfScr9X8zJ1dNRwXYVtnqta5SLMuOq4x2Tts91o/Hp5MtK0rK97fJlXlsYSbnHXWz/qW69bnk29tJGzGkk2y1Wq+/URd/wDOgjO6Mqatv+8/h3InK3yyDDSNcom2xjKJ16+BFbisPe+tvIrv1Z05N8UbNa3utvgXlVWXNmi19ymolvfsum2kUtXFWXctNNfkRXmCLvEU4yvFq/lp96FDm+R8avTfBPl/C/FcvEzZMb3wzRjqX5N1HHXfK336G+ePvaEVdvRJHz2rjJ0m4VLxknqvHn4H0Dshg2qaqyX7Sok7vlDeK89/NdCyIrwSyKZWyywuVrR1NX05efUs40ElZJJd2gp0uutxVUlr/ll8yp8GOqdPyYyhYrczymjXVqtKFRfzRTt4N6ryLOC4rMTp9CfPojvR8m7T/o1UU6mEb6+yk7/2Sfyl6nBZdhm60YNNPis09Gmt009U9D9GVInAdtMgSr08XBap2qd6cWozfem0r9LdC2cz1plsrbKvCY102lf3b6u1+G2tn3Wv6nb5JWvG+/002RymX4W73u38uh0+TU+FeP0MmSp9Gq/BeYWreVt7E6nUW33oQ8NHmj3EYqDi4ppvaW3Pkdh8GSlt8EuNeMleDTW1+9aMqc7eI4P2Ljx8Svfbh52JMVGmlZJLbQ01cY9uoeSfYmdPgKTaXE9bK67+ZrjVtp6GMNOe5i3qnbvE1tkmidhp3+9iTGNk9SipYrhUnvwt3tq9CS8ZdffM6rSXJyoeyXUrx2vc14ivwxuUmIxEOS4nzXJeXMs6kOOFpc0cm9nXGi57PY5Xsno9DpT5rkWXzw8n714uV/X5cj6TF3SPX6O250/Rh6mUq2j0AGwzAqc3ote8le+/iWx5KKas9UV5cayTolFdr2c5J3VmYUqSUbL/AHcsMXlzWsNV05r8yrlWs7PR9GeNkxVD/ZG6K7lwSV7sdN9l9TfTW1yJOqlFPuNtHEKR1aWkcafkmO3cR6skaJRlrZruMG2Kv+go/syrVHyRXVuTteX3cmyZHrroU02yyeDVDT108DCrcKZpqVVye+pTT4LUuTm+1GWRqum2ve44xv1jKSTT8juMLbh02OFz7HWs/wCGcX36STZ1+BxF0nyscx0/ZZmn9UW1Jm+yIdKpc3XNcUYqRjXlZWWhp9pbQzryKDNMROLjwJtc7d7IXbRZEd3Bcymmitzeip05RezTXqSqDvHUg5niFGPvO2/w1fwTONvRKVpnz/Ksa7/fmdTl+JOCwVVJtrZtvX+Zt/U6LL8ZZojnxNM1pqkdjRxjS5GH6snNSd+q10v9TRl801wvyLJxSSV+8zzNeGyttJ8GVabtsUOb41xaiuWrfJeJfyp8UejsQpZcnvrzLVL9kJpIwwNZSXX/ACr6myrwpu2+/wB/fMYnERpLXT/OxDrYyEKcqsmuBRd9rPol3t2ROVyc88mjDV1xS/qfzJs3dM5DLcVfVu73b72dBhsWrK73INaLan4a8DgXGo5cT15cl3ovVVTWltN3yK+jX/2+ZvpVuJ8MdX0W/odlNshb35LLDU3KSit5NL1ep2iRT5DlrguOduNqyW/CvHqXJ7vS43EcnmZ77nwAAaSgAAA8ZDxmD41rZ+KJp42QuU1ySltPg5yvgJU491/nyfmV0ayhOTa02b6c9e46+pqmnqmc9j8Dw3t70Xy5+nM83qMGuZNmLLvijGNdNbmmVbUhRqxWl7MxqYqPX4mF0XqSdOqaqlQrK+b04/iXqUuO7XUYX99Pw1fojm9+CaxsusdiuBeL37upCrYlQppzeqRyeN7X1KmlCjKX80l8or6kGGWY+u+Jxk/HbyROcFV5J7UlhmVV1nvaPLq+/wAC97N5o1w05STsrLv6eZzr7L47nFs30ey+LXJ/E0/hns7dEHe3vZ9Pw89ESHM4XL8VjKFlVpupBc1+8vpLz9S5h2mpW95uD6Si1/gocufJW534L2rMjSjfdeBS1u1+GX40yDW7aUOXHJ9FGXz2IeSSx18OlnKy0OX7UYjjjwLZ7vu5rzIn/O4jEO1Ok4Q6vWT+iOhwOVynH34/A04Me3tkbfafO54OKWhDnmPs3ZvQ+qz7HRnysRa36OIS3s/E1Xj7vKIRmU+zmey+cxn7vtFJp3W3Fbo+ttr+B2qrRaXF6nP1/wBE0b3jeLWzTs0+7oS6XZnH0VwpxrR/mbUv7lv5ox5OlpPcotWaa8suo1LWs7roZyqdxT+0xlNJfqVWX9HA18WjXUq46ekMDVXfNxS+ZUsd/A+36v8ApLzHDwmlxbLlpZro78jj+2OWYvFWp0Y2oR10aTnLq1yS5Lz6W6fDdnsfUkpVYqC/hutDqsDkk4r3rGzBga5ZTeVLwz4dh+yuZQ/dj8Y/mWVHIc25QXqv+x9wp5ZYlQwaRofTS/JD+U0fHsu7K5i3+02/qS+R3mR5HWppJ8Metufj1OrjRsZqJKOmmXtFd9TVLTNVCk0tTegDSlozt7AAOnAAAAAADFwRorYKMtySCLlM6m0c3juxtCru5rwkVdT9GeHlvWxHlUZ3AK30+N+ixZ8i9nCx/RZgvxe1n/VUkywwn6PsDT2oJ+N2dUDqwwvQebI/ZWYfIaEP3aUV4JEyGFitkjeCShIg6b9mCpLoPZrojMEtHNmt0Y9EaamX0pbwi/JEoHHKfodzK2WQ4d70Yf2oyhkmHW1Gmv8AxRYAj+Ofh3vr6R4YKC2hFeCRtVJdEZgl2o5tmPCj2x6Duhs8B6Bo4eWB6BoHlj0AaAAB0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2" b="3489"/>
          <a:stretch/>
        </p:blipFill>
        <p:spPr bwMode="auto">
          <a:xfrm>
            <a:off x="1656705" y="1550930"/>
            <a:ext cx="3502025" cy="195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s://upload.wikimedia.org/wikipedia/commons/c/c0/Ireland_fields_sky_clou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428" y="1718329"/>
            <a:ext cx="2414508" cy="181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9076" y="338243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Potatoes</a:t>
            </a:r>
            <a:endParaRPr lang="en-US" sz="20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6507" y="6333434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Wheat</a:t>
            </a:r>
            <a:endParaRPr lang="en-US" sz="20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4053" y="3501008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Ireland</a:t>
            </a:r>
            <a:endParaRPr lang="en-US" sz="2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0806" y="620996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Essex, England</a:t>
            </a:r>
            <a:endParaRPr lang="en-US" sz="2000" dirty="0">
              <a:latin typeface="+mj-lt"/>
            </a:endParaRPr>
          </a:p>
        </p:txBody>
      </p:sp>
      <p:pic>
        <p:nvPicPr>
          <p:cNvPr id="1037" name="Picture 13" descr="https://upload.wikimedia.org/wikipedia/commons/thumb/1/1e/Wheat_fields_east_of_Tolleshunt_d'Arcy.JPG/1280px-Wheat_fields_east_of_Tolleshunt_d'Arc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9628"/>
            <a:ext cx="2907408" cy="218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s://upload.wikimedia.org/wikipedia/commons/b/b4/Wheat_close-u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07" y="3988681"/>
            <a:ext cx="3126338" cy="234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08372" y="3674819"/>
            <a:ext cx="11641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 smtClean="0"/>
              <a:t>Publicdomainpictures</a:t>
            </a:r>
            <a:endParaRPr lang="en-GB" sz="800" dirty="0"/>
          </a:p>
        </p:txBody>
      </p:sp>
      <p:sp>
        <p:nvSpPr>
          <p:cNvPr id="7" name="Rectangle 6"/>
          <p:cNvSpPr/>
          <p:nvPr/>
        </p:nvSpPr>
        <p:spPr>
          <a:xfrm>
            <a:off x="6741637" y="3539833"/>
            <a:ext cx="11272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Wikipedia Commons</a:t>
            </a:r>
            <a:endParaRPr lang="en-GB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978" y="6290602"/>
            <a:ext cx="1127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845613" y="6392804"/>
            <a:ext cx="11272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Wikipedia Commons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12662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75655" y="457200"/>
            <a:ext cx="5472609" cy="1171600"/>
          </a:xfrm>
          <a:solidFill>
            <a:srgbClr val="01415B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 Climate, Different Food?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s://farm5.staticflickr.com/4021/4719020153_b85e121c1e_o_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65220"/>
            <a:ext cx="2520280" cy="181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arm6.staticflickr.com/5619/21952058553_c3be9a6408_o_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8" y="1628090"/>
            <a:ext cx="152540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35696" y="301350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Corn</a:t>
            </a:r>
            <a:endParaRPr lang="en-US" sz="2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4156" y="367696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Somerset</a:t>
            </a:r>
            <a:endParaRPr lang="en-US" sz="2000" dirty="0">
              <a:latin typeface="+mj-lt"/>
            </a:endParaRPr>
          </a:p>
        </p:txBody>
      </p:sp>
      <p:pic>
        <p:nvPicPr>
          <p:cNvPr id="2056" name="Picture 8" descr="https://farm4.staticflickr.com/3402/3596243364_b61d172fde_o_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3" y="4077072"/>
            <a:ext cx="341079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51720" y="646346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Grapes</a:t>
            </a:r>
            <a:endParaRPr lang="en-US" sz="20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0072" y="638032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j-lt"/>
              </a:rPr>
              <a:t>Wyken</a:t>
            </a:r>
            <a:endParaRPr lang="en-US" sz="2000" dirty="0">
              <a:latin typeface="+mj-lt"/>
            </a:endParaRPr>
          </a:p>
        </p:txBody>
      </p:sp>
      <p:pic>
        <p:nvPicPr>
          <p:cNvPr id="2058" name="Picture 10" descr="https://upload.wikimedia.org/wikipedia/commons/9/99/Vineyard_at_Wyken_Hall_-_geograph.org.uk_-_21683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35260"/>
            <a:ext cx="3172807" cy="211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376119"/>
            <a:ext cx="1127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35696" y="3699331"/>
            <a:ext cx="1981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Ear of Corn, vertical, </a:t>
            </a:r>
            <a:r>
              <a:rPr lang="en-US" sz="800" dirty="0" smtClean="0"/>
              <a:t>isolated, Flickr</a:t>
            </a:r>
            <a:endParaRPr lang="en-GB" sz="800" dirty="0"/>
          </a:p>
        </p:txBody>
      </p:sp>
      <p:sp>
        <p:nvSpPr>
          <p:cNvPr id="4" name="Rectangle 3"/>
          <p:cNvSpPr/>
          <p:nvPr/>
        </p:nvSpPr>
        <p:spPr>
          <a:xfrm>
            <a:off x="6876548" y="3664490"/>
            <a:ext cx="1053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Monoculture, F</a:t>
            </a:r>
            <a:r>
              <a:rPr lang="en-US" sz="800" dirty="0" smtClean="0"/>
              <a:t>lickr</a:t>
            </a:r>
            <a:endParaRPr lang="en-GB" sz="800" dirty="0"/>
          </a:p>
        </p:txBody>
      </p:sp>
      <p:sp>
        <p:nvSpPr>
          <p:cNvPr id="5" name="Rectangle 4"/>
          <p:cNvSpPr/>
          <p:nvPr/>
        </p:nvSpPr>
        <p:spPr>
          <a:xfrm>
            <a:off x="2649765" y="6330121"/>
            <a:ext cx="12378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dirty="0" smtClean="0">
                <a:solidFill>
                  <a:srgbClr val="000000"/>
                </a:solidFill>
              </a:rPr>
              <a:t>Imported grapes, </a:t>
            </a:r>
            <a:r>
              <a:rPr lang="en-US" sz="800" dirty="0">
                <a:solidFill>
                  <a:srgbClr val="000000"/>
                </a:solidFill>
              </a:rPr>
              <a:t>Flickr</a:t>
            </a:r>
            <a:endParaRPr lang="en-GB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6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67380"/>
            <a:ext cx="3456384" cy="207383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75656" y="457200"/>
            <a:ext cx="5616624" cy="1171600"/>
          </a:xfrm>
          <a:solidFill>
            <a:srgbClr val="B70005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 Climate, Different Food?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fishtalesonline.com/webyep-system/data/20-4-im-Fish_Image-855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28" y="1801322"/>
            <a:ext cx="344540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6404" y="332842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Bass</a:t>
            </a:r>
            <a:endParaRPr lang="en-US" sz="2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3077" y="1700808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j-lt"/>
              </a:rPr>
              <a:t>Porthmadog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Harbour</a:t>
            </a:r>
            <a:r>
              <a:rPr lang="en-US" sz="2000" dirty="0" smtClean="0">
                <a:latin typeface="+mj-lt"/>
              </a:rPr>
              <a:t>, Wales</a:t>
            </a:r>
            <a:endParaRPr lang="en-US" sz="2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613967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Haggis</a:t>
            </a:r>
            <a:endParaRPr lang="en-US" sz="2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8058" y="4142314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Scotland</a:t>
            </a:r>
            <a:endParaRPr lang="en-US" sz="2000" dirty="0">
              <a:latin typeface="+mj-lt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3" y="3783029"/>
            <a:ext cx="2316775" cy="231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04692"/>
            <a:ext cx="3320203" cy="21685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63865" y="3244334"/>
            <a:ext cx="8386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/>
              <a:t>fishtalesonline</a:t>
            </a:r>
            <a:endParaRPr lang="en-GB" sz="800" dirty="0"/>
          </a:p>
        </p:txBody>
      </p:sp>
      <p:sp>
        <p:nvSpPr>
          <p:cNvPr id="11" name="Rectangle 10"/>
          <p:cNvSpPr/>
          <p:nvPr/>
        </p:nvSpPr>
        <p:spPr>
          <a:xfrm>
            <a:off x="5292080" y="4220280"/>
            <a:ext cx="379033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/>
              <a:t>Porthmadog</a:t>
            </a:r>
            <a:r>
              <a:rPr lang="en-US" sz="800" dirty="0" smtClean="0"/>
              <a:t> </a:t>
            </a:r>
            <a:r>
              <a:rPr lang="en-US" sz="800" dirty="0" err="1"/>
              <a:t>Harbour</a:t>
            </a:r>
            <a:r>
              <a:rPr lang="en-US" sz="800" dirty="0"/>
              <a:t>, </a:t>
            </a:r>
            <a:r>
              <a:rPr lang="en-US" sz="800" dirty="0" smtClean="0"/>
              <a:t>Snowdonia250612_39C</a:t>
            </a:r>
            <a:r>
              <a:rPr lang="en-GB" sz="800" dirty="0"/>
              <a:t> © </a:t>
            </a:r>
            <a:r>
              <a:rPr lang="en-US" sz="800" dirty="0" smtClean="0"/>
              <a:t>Richard </a:t>
            </a:r>
            <a:r>
              <a:rPr lang="en-US" sz="800" dirty="0" err="1" smtClean="0"/>
              <a:t>Szwejkowski</a:t>
            </a:r>
            <a:r>
              <a:rPr lang="en-US" sz="800" dirty="0" smtClean="0"/>
              <a:t>, Flickr </a:t>
            </a:r>
            <a:endParaRPr lang="en-GB" sz="800" dirty="0"/>
          </a:p>
        </p:txBody>
      </p:sp>
      <p:sp>
        <p:nvSpPr>
          <p:cNvPr id="12" name="Rectangle 11"/>
          <p:cNvSpPr/>
          <p:nvPr/>
        </p:nvSpPr>
        <p:spPr>
          <a:xfrm>
            <a:off x="2771800" y="6086361"/>
            <a:ext cx="14029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/>
              <a:t>Haggis © </a:t>
            </a:r>
            <a:r>
              <a:rPr lang="en-GB" sz="800" dirty="0" err="1" smtClean="0"/>
              <a:t>tjmwatson</a:t>
            </a:r>
            <a:r>
              <a:rPr lang="en-GB" sz="800" dirty="0" smtClean="0"/>
              <a:t>, Flickr</a:t>
            </a:r>
            <a:endParaRPr lang="en-GB" sz="800" dirty="0"/>
          </a:p>
        </p:txBody>
      </p:sp>
      <p:sp>
        <p:nvSpPr>
          <p:cNvPr id="13" name="Rectangle 12"/>
          <p:cNvSpPr/>
          <p:nvPr/>
        </p:nvSpPr>
        <p:spPr>
          <a:xfrm>
            <a:off x="4320480" y="6642556"/>
            <a:ext cx="476193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Loch </a:t>
            </a:r>
            <a:r>
              <a:rPr lang="en-GB" sz="800" dirty="0" err="1"/>
              <a:t>Torridon</a:t>
            </a:r>
            <a:r>
              <a:rPr lang="en-GB" sz="800" dirty="0"/>
              <a:t>, Wester Ross, from a negative, </a:t>
            </a:r>
            <a:r>
              <a:rPr lang="en-GB" sz="800" dirty="0" smtClean="0"/>
              <a:t>Scotland </a:t>
            </a:r>
            <a:r>
              <a:rPr lang="en-GB" sz="800" dirty="0"/>
              <a:t>©</a:t>
            </a:r>
            <a:r>
              <a:rPr lang="en-GB" sz="800" dirty="0" smtClean="0"/>
              <a:t> </a:t>
            </a:r>
            <a:r>
              <a:rPr lang="en-GB" sz="800" dirty="0"/>
              <a:t>Robert J </a:t>
            </a:r>
            <a:r>
              <a:rPr lang="en-GB" sz="800" dirty="0" smtClean="0"/>
              <a:t>Heath, Flickr 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8485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75655" y="332656"/>
            <a:ext cx="5544617" cy="1080120"/>
          </a:xfrm>
          <a:solidFill>
            <a:srgbClr val="797E0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Regional Food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284" y="1612831"/>
            <a:ext cx="293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Yorkshire Pudding</a:t>
            </a:r>
            <a:endParaRPr lang="en-US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7567" y="1538256"/>
            <a:ext cx="2700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Yorkshire</a:t>
            </a:r>
            <a:endParaRPr lang="en-US" sz="2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86" y="4297796"/>
            <a:ext cx="3040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Lincolnshire Sausage</a:t>
            </a:r>
            <a:endParaRPr lang="en-US" sz="2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3715" y="4376312"/>
            <a:ext cx="2694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Lincolnshire Wolds</a:t>
            </a:r>
            <a:endParaRPr lang="en-US" sz="2000" dirty="0">
              <a:latin typeface="+mj-lt"/>
            </a:endParaRPr>
          </a:p>
        </p:txBody>
      </p:sp>
      <p:pic>
        <p:nvPicPr>
          <p:cNvPr id="12290" name="Picture 2" descr="https://upload.wikimedia.org/wikipedia/commons/f/f9/Yorkshire_Pudd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14" y="2012941"/>
            <a:ext cx="2737440" cy="205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67" y="1935260"/>
            <a:ext cx="2875046" cy="2156285"/>
          </a:xfrm>
          <a:prstGeom prst="rect">
            <a:avLst/>
          </a:prstGeom>
        </p:spPr>
      </p:pic>
      <p:pic>
        <p:nvPicPr>
          <p:cNvPr id="12292" name="Picture 4" descr="https://upload.wikimedia.org/wikipedia/commons/5/5b/Braadwor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3" y="4706265"/>
            <a:ext cx="2024877" cy="202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180" y="4706265"/>
            <a:ext cx="3585869" cy="197939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23" y="4066021"/>
            <a:ext cx="1127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6" y="6546813"/>
            <a:ext cx="1127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07566" y="4092230"/>
            <a:ext cx="32768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Yorkshire </a:t>
            </a:r>
            <a:r>
              <a:rPr lang="en-US" sz="800" dirty="0"/>
              <a:t>Countryside, Yorkshire Sculpture </a:t>
            </a:r>
            <a:r>
              <a:rPr lang="en-US" sz="800" dirty="0" smtClean="0"/>
              <a:t>Park © </a:t>
            </a:r>
            <a:r>
              <a:rPr lang="en-US" sz="800" dirty="0" err="1" smtClean="0"/>
              <a:t>moniqca</a:t>
            </a:r>
            <a:r>
              <a:rPr lang="en-US" sz="800" dirty="0" smtClean="0"/>
              <a:t>, Flickr </a:t>
            </a:r>
            <a:endParaRPr lang="en-GB" sz="800" dirty="0"/>
          </a:p>
        </p:txBody>
      </p:sp>
      <p:sp>
        <p:nvSpPr>
          <p:cNvPr id="10" name="Rectangle 9"/>
          <p:cNvSpPr/>
          <p:nvPr/>
        </p:nvSpPr>
        <p:spPr>
          <a:xfrm>
            <a:off x="5364088" y="6689295"/>
            <a:ext cx="31683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Lincolnshire </a:t>
            </a:r>
            <a:r>
              <a:rPr lang="en-US" sz="800" dirty="0"/>
              <a:t>Wolds near </a:t>
            </a:r>
            <a:r>
              <a:rPr lang="en-US" sz="800" dirty="0" err="1"/>
              <a:t>Fulletby</a:t>
            </a:r>
            <a:r>
              <a:rPr lang="en-US" sz="800" dirty="0"/>
              <a:t>, Brian © </a:t>
            </a:r>
            <a:r>
              <a:rPr lang="en-US" sz="800" dirty="0" err="1" smtClean="0"/>
              <a:t>Lincolnian</a:t>
            </a:r>
            <a:r>
              <a:rPr lang="en-US" sz="800" dirty="0" smtClean="0"/>
              <a:t>, </a:t>
            </a:r>
            <a:r>
              <a:rPr lang="en-US" sz="800" dirty="0"/>
              <a:t>Flickr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5762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GS-IBG Powerpoint templat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59DD7BFA-6E5C-4027-B1F9-EAAB3192F60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84</TotalTime>
  <Words>742</Words>
  <Application>Microsoft Office PowerPoint</Application>
  <PresentationFormat>On-screen Show (4:3)</PresentationFormat>
  <Paragraphs>113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RGS-IBG Powerpoint template</vt:lpstr>
      <vt:lpstr>Lesson three: Counties and products</vt:lpstr>
      <vt:lpstr>The Counties of England</vt:lpstr>
      <vt:lpstr>Principle Areas of Wales</vt:lpstr>
      <vt:lpstr>Council Areas of Scotland </vt:lpstr>
      <vt:lpstr>Districts of Northern Ireland </vt:lpstr>
      <vt:lpstr>Different Climate, Different Food?</vt:lpstr>
      <vt:lpstr>Different Climate, Different Food?</vt:lpstr>
      <vt:lpstr>Different Climate, Different Food?</vt:lpstr>
      <vt:lpstr>Regional Food </vt:lpstr>
      <vt:lpstr>Factors Influencing Farmers</vt:lpstr>
      <vt:lpstr>Geographical Differences: Climate </vt:lpstr>
      <vt:lpstr>Geographical Differences: Climate </vt:lpstr>
      <vt:lpstr>Geographical Similarities: Weather</vt:lpstr>
      <vt:lpstr>Geographical Differences: Geology and Soil</vt:lpstr>
      <vt:lpstr>Geographical Differences: Geology and Soil</vt:lpstr>
      <vt:lpstr>Geographical Differences: History</vt:lpstr>
      <vt:lpstr>Overcoming Climate: Polytunnels</vt:lpstr>
      <vt:lpstr>Overcoming climate: Pesticides </vt:lpstr>
      <vt:lpstr>Overcoming climate: Water Irrigation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Laura Price</dc:creator>
  <cp:lastModifiedBy>Steve Brace</cp:lastModifiedBy>
  <cp:revision>10</cp:revision>
  <dcterms:created xsi:type="dcterms:W3CDTF">2016-03-24T16:36:05Z</dcterms:created>
  <dcterms:modified xsi:type="dcterms:W3CDTF">2016-09-26T15:25:17Z</dcterms:modified>
</cp:coreProperties>
</file>