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sldIdLst>
    <p:sldId id="299" r:id="rId2"/>
    <p:sldId id="292" r:id="rId3"/>
    <p:sldId id="303" r:id="rId4"/>
    <p:sldId id="302" r:id="rId5"/>
    <p:sldId id="301" r:id="rId6"/>
    <p:sldId id="300" r:id="rId7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9">
          <p15:clr>
            <a:srgbClr val="A4A3A4"/>
          </p15:clr>
        </p15:guide>
        <p15:guide id="2" pos="93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415B"/>
    <a:srgbClr val="ABB033"/>
    <a:srgbClr val="33738D"/>
    <a:srgbClr val="979C1F"/>
    <a:srgbClr val="1F5F79"/>
    <a:srgbClr val="797E01"/>
    <a:srgbClr val="740160"/>
    <a:srgbClr val="B700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280" autoAdjust="0"/>
  </p:normalViewPr>
  <p:slideViewPr>
    <p:cSldViewPr>
      <p:cViewPr varScale="1">
        <p:scale>
          <a:sx n="69" d="100"/>
          <a:sy n="69" d="100"/>
        </p:scale>
        <p:origin x="1332" y="60"/>
      </p:cViewPr>
      <p:guideLst>
        <p:guide orient="horz" pos="119"/>
        <p:guide pos="93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CED62-5C8C-4585-84D3-EBCBD3C31BCE}" type="datetimeFigureOut">
              <a:rPr lang="en-GB" smtClean="0"/>
              <a:t>05/03/2018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F3412-E555-46F0-B4DB-EE5E8A1BC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818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F3412-E555-46F0-B4DB-EE5E8A1BC3A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3354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Low rainfall, </a:t>
            </a:r>
            <a:r>
              <a:rPr lang="en-GB"/>
              <a:t>high temperatures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F3412-E555-46F0-B4DB-EE5E8A1BC3A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361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Low rainfall, </a:t>
            </a:r>
            <a:r>
              <a:rPr lang="en-GB"/>
              <a:t>high temperatures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F3412-E555-46F0-B4DB-EE5E8A1BC3A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1757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Low rainfall, </a:t>
            </a:r>
            <a:r>
              <a:rPr lang="en-GB"/>
              <a:t>high temperatures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F3412-E555-46F0-B4DB-EE5E8A1BC3A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00481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Low rainfall, </a:t>
            </a:r>
            <a:r>
              <a:rPr lang="en-GB"/>
              <a:t>high temperatures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F3412-E555-46F0-B4DB-EE5E8A1BC3A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8041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Low rainfall, </a:t>
            </a:r>
            <a:r>
              <a:rPr lang="en-GB"/>
              <a:t>high temperatures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F3412-E555-46F0-B4DB-EE5E8A1BC3A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226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5656" y="188640"/>
            <a:ext cx="5542334" cy="1542033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A0D366B-4FA2-4690-929B-E6A06363AF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4C0299-B88E-4A8C-99F6-931AFC7B49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674640-DBB7-4B68-83DB-895B44D201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C5348-DD93-4000-9BE7-8D80C4D72BC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149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rgs">
            <a:extLst>
              <a:ext uri="{FF2B5EF4-FFF2-40B4-BE49-F238E27FC236}">
                <a16:creationId xmlns:a16="http://schemas.microsoft.com/office/drawing/2014/main" id="{01B7FB79-8713-4AB2-901D-431F5538FB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90501"/>
            <a:ext cx="5496272" cy="143829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BC0CB43-DB2D-422F-808C-EBEBF8D30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AE7CC99-E642-453A-BDDB-70F44BADE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FDBE2EB-364B-4E3F-A249-EBBE4E7ED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DCBF8-AC88-4841-8B73-9B64B504F5C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8191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 descr="rgs">
            <a:extLst>
              <a:ext uri="{FF2B5EF4-FFF2-40B4-BE49-F238E27FC236}">
                <a16:creationId xmlns:a16="http://schemas.microsoft.com/office/drawing/2014/main" id="{67F5F25F-0A30-4237-A0CA-5E3FE06DB3C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90500"/>
            <a:ext cx="5424264" cy="14383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844825"/>
            <a:ext cx="3429000" cy="41749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844825"/>
            <a:ext cx="3429000" cy="41749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8B7E2B10-DD5A-42A6-8646-BA04B8FB2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703676F4-32FD-4BCB-A86D-11976CA41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74210CB8-DB94-4B39-B8AF-171E81564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CDCFB-C589-4398-94B7-2DC0252834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6050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5" descr="rgs">
            <a:extLst>
              <a:ext uri="{FF2B5EF4-FFF2-40B4-BE49-F238E27FC236}">
                <a16:creationId xmlns:a16="http://schemas.microsoft.com/office/drawing/2014/main" id="{14E75266-A2A5-41EF-A730-6369010CAD4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88912"/>
            <a:ext cx="5472608" cy="1439887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281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12578"/>
            <a:ext cx="4040188" cy="36807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7281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12578"/>
            <a:ext cx="4041775" cy="36807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E907F787-B83D-4353-9E26-6B38AA5EF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42383E2D-7B7F-4E77-BA76-2B66BFB64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FB30C37A-B354-4471-BAB8-74813A6D8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5B52F-4E06-4CE8-A293-9A6095A710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6522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5" descr="rgs">
            <a:extLst>
              <a:ext uri="{FF2B5EF4-FFF2-40B4-BE49-F238E27FC236}">
                <a16:creationId xmlns:a16="http://schemas.microsoft.com/office/drawing/2014/main" id="{190A83A7-BA0E-48C5-B1D9-07210E134C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206902"/>
            <a:ext cx="5424264" cy="1421898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9EEABDEE-CA5C-4E58-AFE5-A8796406E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1F6DFB8B-266E-4BDA-A135-C511E80F4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9F8A851B-BAAD-4234-8BBD-62A7AF9EE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1AC89-A69F-4DCB-BFD3-C4F50EA950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03318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E7D103B-4B0F-4EDB-A674-483DE115C9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197895-1CA5-4077-87D1-11A531A606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E90772F-2F0C-4A6A-9736-133D631663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EF529-E163-4CA8-AD51-102C27DFB4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0007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7028184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88913"/>
            <a:ext cx="5227984" cy="45386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7028184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C2940F-3A38-4197-9BB2-50169A57C2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39915A-EB7B-4EC8-9996-46933A2D7A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1573B0-4D9E-457A-B996-038F2C6EC2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8C26B-1FDC-41D7-936B-7D8221AB554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7892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AD85E58-3FEA-49E1-9250-6A3899C23F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62F150-350F-4D14-8CA1-3AD3363842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7291B3C-BD7F-46F6-86A1-6611B55FAE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E288F-A74F-446C-A6D4-63CDF6DEB88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39648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88913"/>
            <a:ext cx="5471889" cy="1439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485925" y="1844824"/>
            <a:ext cx="3429000" cy="41749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7325" y="1844824"/>
            <a:ext cx="3429000" cy="41749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EF9BBA4-D1B4-4947-863B-D8BAFD32B2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7FCCDF9-E871-4BD0-85A7-7C2DC29CE8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6869F3-66BA-43E2-AE53-E46FEBECF2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642D6-648D-4EE5-8D97-D7B6760439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4952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E8EAE50-3785-4B94-A670-C842E2CC43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76375" y="188913"/>
            <a:ext cx="5472113" cy="1411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9D9D494-8F87-4791-8FC7-41EA2CDA28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2060575"/>
            <a:ext cx="7010400" cy="395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61453485-22B7-470E-B513-4DA922AAC87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CCB9F378-3F7E-4A94-9478-4E0A47873B9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6086" name="Rectangle 6">
            <a:extLst>
              <a:ext uri="{FF2B5EF4-FFF2-40B4-BE49-F238E27FC236}">
                <a16:creationId xmlns:a16="http://schemas.microsoft.com/office/drawing/2014/main" id="{98D5647A-E185-4D1D-9439-BEFDDDAF339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19FEE878-26B7-4679-AEAD-D307DC271F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Line 7">
            <a:extLst>
              <a:ext uri="{FF2B5EF4-FFF2-40B4-BE49-F238E27FC236}">
                <a16:creationId xmlns:a16="http://schemas.microsoft.com/office/drawing/2014/main" id="{A803B3C9-D15C-466F-8E65-F18E2E4119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2" name="Oval 8">
            <a:extLst>
              <a:ext uri="{FF2B5EF4-FFF2-40B4-BE49-F238E27FC236}">
                <a16:creationId xmlns:a16="http://schemas.microsoft.com/office/drawing/2014/main" id="{B30612CF-1FE0-4D38-9CD1-0562C8954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rgbClr val="F54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33" name="Oval 9">
            <a:extLst>
              <a:ext uri="{FF2B5EF4-FFF2-40B4-BE49-F238E27FC236}">
                <a16:creationId xmlns:a16="http://schemas.microsoft.com/office/drawing/2014/main" id="{7E805BAB-0615-444C-A66D-3496F8ECB2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rgbClr val="01415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34" name="Oval 10">
            <a:extLst>
              <a:ext uri="{FF2B5EF4-FFF2-40B4-BE49-F238E27FC236}">
                <a16:creationId xmlns:a16="http://schemas.microsoft.com/office/drawing/2014/main" id="{A34F9782-C951-4B16-87E4-EB50A7BF5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rgbClr val="B7000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1035" name="Picture 15" descr="rgs">
            <a:extLst>
              <a:ext uri="{FF2B5EF4-FFF2-40B4-BE49-F238E27FC236}">
                <a16:creationId xmlns:a16="http://schemas.microsoft.com/office/drawing/2014/main" id="{3776E597-4035-4C44-863D-E25B0BA90F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7" r:id="rId2"/>
    <p:sldLayoutId id="2147483698" r:id="rId3"/>
    <p:sldLayoutId id="2147483699" r:id="rId4"/>
    <p:sldLayoutId id="2147483700" r:id="rId5"/>
    <p:sldLayoutId id="2147483693" r:id="rId6"/>
    <p:sldLayoutId id="2147483694" r:id="rId7"/>
    <p:sldLayoutId id="2147483695" r:id="rId8"/>
    <p:sldLayoutId id="2147483696" r:id="rId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54C00"/>
        </a:buClr>
        <a:buSzPct val="70000"/>
        <a:buFont typeface="Wingdings" panose="05000000000000000000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1415B"/>
        </a:buClr>
        <a:buSzPct val="75000"/>
        <a:buFont typeface="Wingdings" panose="05000000000000000000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70005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797E0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B0F35F1-D9A2-4639-BBE0-7A4626B8A5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188913"/>
            <a:ext cx="5472113" cy="1439862"/>
          </a:xfrm>
        </p:spPr>
        <p:txBody>
          <a:bodyPr/>
          <a:lstStyle/>
          <a:p>
            <a:pPr eaLnBrk="1" hangingPunct="1"/>
            <a:endParaRPr lang="en-US" altLang="en-US" sz="3200" b="1" dirty="0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9B8DD23C-B289-458B-BEA8-A687D1D2DDD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485900" y="1844675"/>
            <a:ext cx="3429000" cy="41751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2600"/>
              <a:t> </a:t>
            </a:r>
            <a:endParaRPr lang="en-US" altLang="en-US" sz="2600"/>
          </a:p>
        </p:txBody>
      </p:sp>
      <p:sp>
        <p:nvSpPr>
          <p:cNvPr id="6148" name="Oval 6">
            <a:extLst>
              <a:ext uri="{FF2B5EF4-FFF2-40B4-BE49-F238E27FC236}">
                <a16:creationId xmlns:a16="http://schemas.microsoft.com/office/drawing/2014/main" id="{EA763A54-7D71-45BE-BAE3-A579D84AC0E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966118" y="1536123"/>
            <a:ext cx="4982370" cy="4792230"/>
          </a:xfrm>
          <a:prstGeom prst="ellipse">
            <a:avLst/>
          </a:prstGeom>
          <a:solidFill>
            <a:srgbClr val="01415B"/>
          </a:solidFill>
          <a:ln>
            <a:noFill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54C00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1415B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70005"/>
              </a:buClr>
              <a:buChar char="•"/>
              <a:defRPr sz="2400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97E01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6149" name="Text Box 10">
            <a:extLst>
              <a:ext uri="{FF2B5EF4-FFF2-40B4-BE49-F238E27FC236}">
                <a16:creationId xmlns:a16="http://schemas.microsoft.com/office/drawing/2014/main" id="{7C5A710A-7FAC-4CA3-BCAE-3AF2AAD639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663" y="3932238"/>
            <a:ext cx="21605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54C00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1415B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70005"/>
              </a:buClr>
              <a:buChar char="•"/>
              <a:defRPr sz="2400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97E01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150" name="Text Box 13">
            <a:extLst>
              <a:ext uri="{FF2B5EF4-FFF2-40B4-BE49-F238E27FC236}">
                <a16:creationId xmlns:a16="http://schemas.microsoft.com/office/drawing/2014/main" id="{F0E332B6-F84B-4442-B7E8-E5C207F32E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1936" y="3609071"/>
            <a:ext cx="501073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F54C00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1415B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70005"/>
              </a:buClr>
              <a:buChar char="•"/>
              <a:defRPr sz="2400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97E01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600" b="1" dirty="0">
                <a:solidFill>
                  <a:schemeClr val="bg1"/>
                </a:solidFill>
              </a:rPr>
              <a:t>Water Security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CE34AC8-72CA-4090-A5FF-79505C462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300038"/>
            <a:ext cx="5422900" cy="1319212"/>
          </a:xfrm>
          <a:solidFill>
            <a:srgbClr val="01415B"/>
          </a:solidFill>
        </p:spPr>
        <p:txBody>
          <a:bodyPr anchor="ctr"/>
          <a:lstStyle/>
          <a:p>
            <a:pPr eaLnBrk="1" hangingPunct="1"/>
            <a:r>
              <a:rPr lang="en-GB" altLang="en-US" sz="3200" b="1" dirty="0">
                <a:solidFill>
                  <a:schemeClr val="bg1"/>
                </a:solidFill>
              </a:rPr>
              <a:t> </a:t>
            </a:r>
            <a:r>
              <a:rPr lang="en-GB" altLang="en-US" sz="2800" b="1" dirty="0">
                <a:solidFill>
                  <a:schemeClr val="bg1"/>
                </a:solidFill>
              </a:rPr>
              <a:t>Water Security</a:t>
            </a:r>
            <a:endParaRPr lang="en-GB" altLang="en-US" sz="3200" b="1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1FB453A-68CD-462B-A9E6-C0263CA9F48C}"/>
              </a:ext>
            </a:extLst>
          </p:cNvPr>
          <p:cNvSpPr/>
          <p:nvPr/>
        </p:nvSpPr>
        <p:spPr>
          <a:xfrm>
            <a:off x="827584" y="2690336"/>
            <a:ext cx="770485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solidFill>
                  <a:srgbClr val="01415B"/>
                </a:solidFill>
                <a:latin typeface="+mn-lt"/>
                <a:ea typeface="Calibri" panose="020F0502020204030204" pitchFamily="34" charset="0"/>
              </a:rPr>
              <a:t>The ability to access sufficient quantities of c</a:t>
            </a:r>
            <a:r>
              <a:rPr lang="en-GB" sz="3200" b="1" dirty="0">
                <a:solidFill>
                  <a:schemeClr val="accent3"/>
                </a:solidFill>
                <a:latin typeface="+mn-lt"/>
                <a:ea typeface="Calibri" panose="020F0502020204030204" pitchFamily="34" charset="0"/>
              </a:rPr>
              <a:t>lean</a:t>
            </a:r>
            <a:r>
              <a:rPr lang="en-GB" sz="3200" b="1" dirty="0">
                <a:solidFill>
                  <a:srgbClr val="01415B"/>
                </a:solidFill>
                <a:latin typeface="+mn-lt"/>
                <a:ea typeface="Calibri" panose="020F0502020204030204" pitchFamily="34" charset="0"/>
              </a:rPr>
              <a:t> water to maintain adequate standards of f</a:t>
            </a:r>
            <a:r>
              <a:rPr lang="en-GB" sz="3200" b="1" dirty="0">
                <a:solidFill>
                  <a:schemeClr val="accent3"/>
                </a:solidFill>
                <a:latin typeface="+mn-lt"/>
                <a:ea typeface="Calibri" panose="020F0502020204030204" pitchFamily="34" charset="0"/>
              </a:rPr>
              <a:t>ood</a:t>
            </a:r>
            <a:r>
              <a:rPr lang="en-GB" sz="3200" b="1" dirty="0">
                <a:solidFill>
                  <a:srgbClr val="01415B"/>
                </a:solidFill>
                <a:latin typeface="+mn-lt"/>
                <a:ea typeface="Calibri" panose="020F0502020204030204" pitchFamily="34" charset="0"/>
              </a:rPr>
              <a:t> and goods production, proper s</a:t>
            </a:r>
            <a:r>
              <a:rPr lang="en-GB" sz="3200" b="1" dirty="0">
                <a:solidFill>
                  <a:schemeClr val="accent3"/>
                </a:solidFill>
                <a:latin typeface="+mn-lt"/>
                <a:ea typeface="Calibri" panose="020F0502020204030204" pitchFamily="34" charset="0"/>
              </a:rPr>
              <a:t>anitation</a:t>
            </a:r>
            <a:r>
              <a:rPr lang="en-GB" sz="3200" b="1" dirty="0">
                <a:solidFill>
                  <a:srgbClr val="01415B"/>
                </a:solidFill>
                <a:latin typeface="+mn-lt"/>
                <a:ea typeface="Calibri" panose="020F0502020204030204" pitchFamily="34" charset="0"/>
              </a:rPr>
              <a:t>, and sustainable h</a:t>
            </a:r>
            <a:r>
              <a:rPr lang="en-GB" sz="3200" b="1" dirty="0">
                <a:solidFill>
                  <a:schemeClr val="accent3"/>
                </a:solidFill>
                <a:latin typeface="+mn-lt"/>
                <a:ea typeface="Calibri" panose="020F0502020204030204" pitchFamily="34" charset="0"/>
              </a:rPr>
              <a:t>ealth</a:t>
            </a:r>
            <a:r>
              <a:rPr lang="en-GB" sz="3200" b="1" dirty="0">
                <a:solidFill>
                  <a:srgbClr val="01415B"/>
                </a:solidFill>
                <a:latin typeface="+mn-lt"/>
                <a:ea typeface="Calibri" panose="020F0502020204030204" pitchFamily="34" charset="0"/>
              </a:rPr>
              <a:t> care.</a:t>
            </a:r>
            <a:endParaRPr lang="en-GB" sz="3200" b="1" dirty="0">
              <a:solidFill>
                <a:srgbClr val="01415B"/>
              </a:solidFill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CE34AC8-72CA-4090-A5FF-79505C462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300038"/>
            <a:ext cx="5422900" cy="1319212"/>
          </a:xfrm>
          <a:solidFill>
            <a:srgbClr val="01415B"/>
          </a:solidFill>
        </p:spPr>
        <p:txBody>
          <a:bodyPr anchor="ctr"/>
          <a:lstStyle/>
          <a:p>
            <a:pPr eaLnBrk="1" hangingPunct="1"/>
            <a:r>
              <a:rPr lang="en-GB" altLang="en-US" sz="3200" b="1" dirty="0">
                <a:solidFill>
                  <a:schemeClr val="bg1"/>
                </a:solidFill>
              </a:rPr>
              <a:t> </a:t>
            </a:r>
            <a:r>
              <a:rPr lang="en-GB" altLang="en-US" sz="2800" b="1" dirty="0">
                <a:solidFill>
                  <a:schemeClr val="bg1"/>
                </a:solidFill>
              </a:rPr>
              <a:t>Water Security</a:t>
            </a:r>
            <a:endParaRPr lang="en-GB" altLang="en-US" sz="3200" b="1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1FB453A-68CD-462B-A9E6-C0263CA9F48C}"/>
              </a:ext>
            </a:extLst>
          </p:cNvPr>
          <p:cNvSpPr/>
          <p:nvPr/>
        </p:nvSpPr>
        <p:spPr>
          <a:xfrm>
            <a:off x="827584" y="2690336"/>
            <a:ext cx="770485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solidFill>
                  <a:srgbClr val="01415B"/>
                </a:solidFill>
                <a:latin typeface="+mn-lt"/>
                <a:ea typeface="Calibri" panose="020F0502020204030204" pitchFamily="34" charset="0"/>
              </a:rPr>
              <a:t>The ability to access sufficient quantities of clean water to maintain adequate standards of f</a:t>
            </a:r>
            <a:r>
              <a:rPr lang="en-GB" sz="3200" b="1" dirty="0">
                <a:solidFill>
                  <a:schemeClr val="accent3"/>
                </a:solidFill>
                <a:latin typeface="+mn-lt"/>
                <a:ea typeface="Calibri" panose="020F0502020204030204" pitchFamily="34" charset="0"/>
              </a:rPr>
              <a:t>ood</a:t>
            </a:r>
            <a:r>
              <a:rPr lang="en-GB" sz="3200" b="1" dirty="0">
                <a:solidFill>
                  <a:srgbClr val="01415B"/>
                </a:solidFill>
                <a:latin typeface="+mn-lt"/>
                <a:ea typeface="Calibri" panose="020F0502020204030204" pitchFamily="34" charset="0"/>
              </a:rPr>
              <a:t> and goods production, proper s</a:t>
            </a:r>
            <a:r>
              <a:rPr lang="en-GB" sz="3200" b="1" dirty="0">
                <a:solidFill>
                  <a:schemeClr val="accent3"/>
                </a:solidFill>
                <a:latin typeface="+mn-lt"/>
                <a:ea typeface="Calibri" panose="020F0502020204030204" pitchFamily="34" charset="0"/>
              </a:rPr>
              <a:t>anitation</a:t>
            </a:r>
            <a:r>
              <a:rPr lang="en-GB" sz="3200" b="1" dirty="0">
                <a:solidFill>
                  <a:srgbClr val="01415B"/>
                </a:solidFill>
                <a:latin typeface="+mn-lt"/>
                <a:ea typeface="Calibri" panose="020F0502020204030204" pitchFamily="34" charset="0"/>
              </a:rPr>
              <a:t>, and sustainable h</a:t>
            </a:r>
            <a:r>
              <a:rPr lang="en-GB" sz="3200" b="1" dirty="0">
                <a:solidFill>
                  <a:schemeClr val="accent3"/>
                </a:solidFill>
                <a:latin typeface="+mn-lt"/>
                <a:ea typeface="Calibri" panose="020F0502020204030204" pitchFamily="34" charset="0"/>
              </a:rPr>
              <a:t>ealth</a:t>
            </a:r>
            <a:r>
              <a:rPr lang="en-GB" sz="3200" b="1" dirty="0">
                <a:solidFill>
                  <a:srgbClr val="01415B"/>
                </a:solidFill>
                <a:latin typeface="+mn-lt"/>
                <a:ea typeface="Calibri" panose="020F0502020204030204" pitchFamily="34" charset="0"/>
              </a:rPr>
              <a:t> care.</a:t>
            </a:r>
            <a:endParaRPr lang="en-GB" sz="3200" b="1" dirty="0">
              <a:solidFill>
                <a:srgbClr val="01415B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26406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CE34AC8-72CA-4090-A5FF-79505C462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300038"/>
            <a:ext cx="5422900" cy="1319212"/>
          </a:xfrm>
          <a:solidFill>
            <a:srgbClr val="01415B"/>
          </a:solidFill>
        </p:spPr>
        <p:txBody>
          <a:bodyPr anchor="ctr"/>
          <a:lstStyle/>
          <a:p>
            <a:pPr eaLnBrk="1" hangingPunct="1"/>
            <a:r>
              <a:rPr lang="en-GB" altLang="en-US" sz="3200" b="1" dirty="0">
                <a:solidFill>
                  <a:schemeClr val="bg1"/>
                </a:solidFill>
              </a:rPr>
              <a:t> </a:t>
            </a:r>
            <a:r>
              <a:rPr lang="en-GB" altLang="en-US" sz="2800" b="1" dirty="0">
                <a:solidFill>
                  <a:schemeClr val="bg1"/>
                </a:solidFill>
              </a:rPr>
              <a:t>Water Security</a:t>
            </a:r>
            <a:endParaRPr lang="en-GB" altLang="en-US" sz="3200" b="1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1FB453A-68CD-462B-A9E6-C0263CA9F48C}"/>
              </a:ext>
            </a:extLst>
          </p:cNvPr>
          <p:cNvSpPr/>
          <p:nvPr/>
        </p:nvSpPr>
        <p:spPr>
          <a:xfrm>
            <a:off x="827584" y="2690336"/>
            <a:ext cx="770485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solidFill>
                  <a:srgbClr val="01415B"/>
                </a:solidFill>
                <a:latin typeface="+mn-lt"/>
                <a:ea typeface="Calibri" panose="020F0502020204030204" pitchFamily="34" charset="0"/>
              </a:rPr>
              <a:t>The ability to access sufficient quantities of clean water to maintain adequate standards of food and goods production, proper s</a:t>
            </a:r>
            <a:r>
              <a:rPr lang="en-GB" sz="3200" b="1" dirty="0">
                <a:solidFill>
                  <a:schemeClr val="accent3"/>
                </a:solidFill>
                <a:latin typeface="+mn-lt"/>
                <a:ea typeface="Calibri" panose="020F0502020204030204" pitchFamily="34" charset="0"/>
              </a:rPr>
              <a:t>anitation</a:t>
            </a:r>
            <a:r>
              <a:rPr lang="en-GB" sz="3200" b="1" dirty="0">
                <a:solidFill>
                  <a:srgbClr val="01415B"/>
                </a:solidFill>
                <a:latin typeface="+mn-lt"/>
                <a:ea typeface="Calibri" panose="020F0502020204030204" pitchFamily="34" charset="0"/>
              </a:rPr>
              <a:t>, and sustainable h</a:t>
            </a:r>
            <a:r>
              <a:rPr lang="en-GB" sz="3200" b="1" dirty="0">
                <a:solidFill>
                  <a:schemeClr val="accent3"/>
                </a:solidFill>
                <a:latin typeface="+mn-lt"/>
                <a:ea typeface="Calibri" panose="020F0502020204030204" pitchFamily="34" charset="0"/>
              </a:rPr>
              <a:t>ealth</a:t>
            </a:r>
            <a:r>
              <a:rPr lang="en-GB" sz="3200" b="1" dirty="0">
                <a:solidFill>
                  <a:srgbClr val="01415B"/>
                </a:solidFill>
                <a:latin typeface="+mn-lt"/>
                <a:ea typeface="Calibri" panose="020F0502020204030204" pitchFamily="34" charset="0"/>
              </a:rPr>
              <a:t> care.</a:t>
            </a:r>
            <a:endParaRPr lang="en-GB" sz="3200" b="1" dirty="0">
              <a:solidFill>
                <a:srgbClr val="01415B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64432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CE34AC8-72CA-4090-A5FF-79505C462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300038"/>
            <a:ext cx="5422900" cy="1319212"/>
          </a:xfrm>
          <a:solidFill>
            <a:srgbClr val="01415B"/>
          </a:solidFill>
        </p:spPr>
        <p:txBody>
          <a:bodyPr anchor="ctr"/>
          <a:lstStyle/>
          <a:p>
            <a:pPr eaLnBrk="1" hangingPunct="1"/>
            <a:r>
              <a:rPr lang="en-GB" altLang="en-US" sz="3200" b="1" dirty="0">
                <a:solidFill>
                  <a:schemeClr val="bg1"/>
                </a:solidFill>
              </a:rPr>
              <a:t> </a:t>
            </a:r>
            <a:r>
              <a:rPr lang="en-GB" altLang="en-US" sz="2800" b="1" dirty="0">
                <a:solidFill>
                  <a:schemeClr val="bg1"/>
                </a:solidFill>
              </a:rPr>
              <a:t>Water Security</a:t>
            </a:r>
            <a:endParaRPr lang="en-GB" altLang="en-US" sz="3200" b="1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1FB453A-68CD-462B-A9E6-C0263CA9F48C}"/>
              </a:ext>
            </a:extLst>
          </p:cNvPr>
          <p:cNvSpPr/>
          <p:nvPr/>
        </p:nvSpPr>
        <p:spPr>
          <a:xfrm>
            <a:off x="827584" y="2690336"/>
            <a:ext cx="770485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solidFill>
                  <a:srgbClr val="01415B"/>
                </a:solidFill>
                <a:latin typeface="+mn-lt"/>
                <a:ea typeface="Calibri" panose="020F0502020204030204" pitchFamily="34" charset="0"/>
              </a:rPr>
              <a:t>The ability to access sufficient quantities of clean water to maintain adequate standards of food and goods production, proper sanitation, and sustainable h</a:t>
            </a:r>
            <a:r>
              <a:rPr lang="en-GB" sz="3200" b="1" dirty="0">
                <a:solidFill>
                  <a:schemeClr val="accent3"/>
                </a:solidFill>
                <a:latin typeface="+mn-lt"/>
                <a:ea typeface="Calibri" panose="020F0502020204030204" pitchFamily="34" charset="0"/>
              </a:rPr>
              <a:t>ealth</a:t>
            </a:r>
            <a:r>
              <a:rPr lang="en-GB" sz="3200" b="1" dirty="0">
                <a:solidFill>
                  <a:srgbClr val="01415B"/>
                </a:solidFill>
                <a:latin typeface="+mn-lt"/>
                <a:ea typeface="Calibri" panose="020F0502020204030204" pitchFamily="34" charset="0"/>
              </a:rPr>
              <a:t> care.</a:t>
            </a:r>
            <a:endParaRPr lang="en-GB" sz="3200" b="1" dirty="0">
              <a:solidFill>
                <a:srgbClr val="01415B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99890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CE34AC8-72CA-4090-A5FF-79505C462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300038"/>
            <a:ext cx="5422900" cy="1319212"/>
          </a:xfrm>
          <a:solidFill>
            <a:srgbClr val="01415B"/>
          </a:solidFill>
        </p:spPr>
        <p:txBody>
          <a:bodyPr anchor="ctr"/>
          <a:lstStyle/>
          <a:p>
            <a:pPr eaLnBrk="1" hangingPunct="1"/>
            <a:r>
              <a:rPr lang="en-GB" altLang="en-US" sz="3200" b="1" dirty="0">
                <a:solidFill>
                  <a:schemeClr val="bg1"/>
                </a:solidFill>
              </a:rPr>
              <a:t> </a:t>
            </a:r>
            <a:r>
              <a:rPr lang="en-GB" altLang="en-US" sz="2800" b="1" dirty="0">
                <a:solidFill>
                  <a:schemeClr val="bg1"/>
                </a:solidFill>
              </a:rPr>
              <a:t>Water Security</a:t>
            </a:r>
            <a:endParaRPr lang="en-GB" altLang="en-US" sz="3200" b="1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1FB453A-68CD-462B-A9E6-C0263CA9F48C}"/>
              </a:ext>
            </a:extLst>
          </p:cNvPr>
          <p:cNvSpPr/>
          <p:nvPr/>
        </p:nvSpPr>
        <p:spPr>
          <a:xfrm>
            <a:off x="827584" y="2690336"/>
            <a:ext cx="770485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>
                <a:solidFill>
                  <a:srgbClr val="01415B"/>
                </a:solidFill>
                <a:latin typeface="+mn-lt"/>
                <a:ea typeface="Calibri" panose="020F0502020204030204" pitchFamily="34" charset="0"/>
              </a:rPr>
              <a:t>The ability to access sufficient quantities of clean water to maintain adequate standards of food and goods production, proper sanitation, and sustainable health care.</a:t>
            </a:r>
            <a:endParaRPr lang="en-GB" sz="3200" b="1" dirty="0">
              <a:solidFill>
                <a:srgbClr val="01415B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33241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RGS-IBG Powerpoint template">
  <a:themeElements>
    <a:clrScheme name="RGS-IBG master slide 8">
      <a:dk1>
        <a:srgbClr val="000000"/>
      </a:dk1>
      <a:lt1>
        <a:srgbClr val="FFFFFF"/>
      </a:lt1>
      <a:dk2>
        <a:srgbClr val="000000"/>
      </a:dk2>
      <a:lt2>
        <a:srgbClr val="666699"/>
      </a:lt2>
      <a:accent1>
        <a:srgbClr val="FF9900"/>
      </a:accent1>
      <a:accent2>
        <a:srgbClr val="FF00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0000"/>
      </a:accent6>
      <a:hlink>
        <a:srgbClr val="336699"/>
      </a:hlink>
      <a:folHlink>
        <a:srgbClr val="808080"/>
      </a:folHlink>
    </a:clrScheme>
    <a:fontScheme name="RGS-IBG master slid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GS-IBG master slide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RGS-IBG Powerpoint template</Template>
  <TotalTime>100</TotalTime>
  <Words>184</Words>
  <Application>Microsoft Office PowerPoint</Application>
  <PresentationFormat>On-screen Show (4:3)</PresentationFormat>
  <Paragraphs>23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Helvetica</vt:lpstr>
      <vt:lpstr>Times New Roman</vt:lpstr>
      <vt:lpstr>Wingdings</vt:lpstr>
      <vt:lpstr>RGS-IBG Powerpoint template</vt:lpstr>
      <vt:lpstr>PowerPoint Presentation</vt:lpstr>
      <vt:lpstr> Water Security</vt:lpstr>
      <vt:lpstr> Water Security</vt:lpstr>
      <vt:lpstr> Water Security</vt:lpstr>
      <vt:lpstr> Water Security</vt:lpstr>
      <vt:lpstr> Water Security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Chloe Searl</dc:creator>
  <cp:lastModifiedBy>Chloe Searl</cp:lastModifiedBy>
  <cp:revision>22</cp:revision>
  <dcterms:created xsi:type="dcterms:W3CDTF">2014-09-17T13:27:11Z</dcterms:created>
  <dcterms:modified xsi:type="dcterms:W3CDTF">2018-03-05T08:25:10Z</dcterms:modified>
</cp:coreProperties>
</file>