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99" r:id="rId2"/>
    <p:sldId id="292" r:id="rId3"/>
    <p:sldId id="288" r:id="rId4"/>
    <p:sldId id="282" r:id="rId5"/>
    <p:sldId id="281" r:id="rId6"/>
    <p:sldId id="315" r:id="rId7"/>
    <p:sldId id="28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9" r:id="rId17"/>
    <p:sldId id="308" r:id="rId18"/>
    <p:sldId id="310" r:id="rId19"/>
    <p:sldId id="311" r:id="rId20"/>
    <p:sldId id="316" r:id="rId21"/>
    <p:sldId id="312" r:id="rId22"/>
    <p:sldId id="313" r:id="rId23"/>
    <p:sldId id="314" r:id="rId24"/>
    <p:sldId id="317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700"/>
    <a:srgbClr val="740160"/>
    <a:srgbClr val="797E01"/>
    <a:srgbClr val="B70005"/>
    <a:srgbClr val="01415B"/>
    <a:srgbClr val="D6621A"/>
    <a:srgbClr val="CE53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78" autoAdjust="0"/>
  </p:normalViewPr>
  <p:slideViewPr>
    <p:cSldViewPr showGuides="1">
      <p:cViewPr varScale="1">
        <p:scale>
          <a:sx n="70" d="100"/>
          <a:sy n="70" d="100"/>
        </p:scale>
        <p:origin x="1838" y="48"/>
      </p:cViewPr>
      <p:guideLst>
        <p:guide orient="horz" pos="119"/>
        <p:guide pos="9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710E3-2A62-482E-BD50-E2E5B0B3FD4F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DD2B0-21D0-43CE-B68B-94E31B1A02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4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ges.colouring.london/buildingcategori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Edward de Bono Six Thinking Hats published 1985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6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Detailed information about how to collect information is available on </a:t>
            </a:r>
            <a:r>
              <a:rPr lang="en-GB" dirty="0">
                <a:hlinkClick r:id="rId3"/>
              </a:rPr>
              <a:t>https://www.pages.colouring.london/buildingcategories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0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ESRI provides a comprehensive guide to GIS and how it can be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5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following the Route to Enquiry method – further information can be found on https://www.rgs.org/schools/teaching-resources/the-case-for-qualitative-fieldwork/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3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out the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0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DD2B0-21D0-43CE-B68B-94E31B1A02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01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mapforschools.edina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gs.org/schools/fieldwork-in-schools/fieldwork-safety-and-planning/risk-assessment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louringlondon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ps.cdrc.ac.uk/#/metrics/epc_curren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ges.colouring.london/buildingcategor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oflondon.org/map/" TargetMode="External"/><Relationship Id="rId2" Type="http://schemas.openxmlformats.org/officeDocument/2006/relationships/hyperlink" Target="https://historicengland.org.uk/services-skills/our-planning-services/greater-london-archaeology-advisory-service/greater-london-historic-environment-recor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i.com/en-us/what-is-gis/over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0F2F6-9045-41E2-9F27-46F852B6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2200"/>
            <a:ext cx="9144000" cy="3101064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/>
              <a:t>Colouring London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611287" y="1756282"/>
            <a:ext cx="2045262" cy="196075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531186" y="1717342"/>
            <a:ext cx="2189605" cy="199969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588224" y="1756282"/>
            <a:ext cx="2016026" cy="196075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121335" y="2315292"/>
            <a:ext cx="1547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KS3	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474244" y="2071693"/>
            <a:ext cx="23696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800" dirty="0">
                <a:solidFill>
                  <a:schemeClr val="bg1"/>
                </a:solidFill>
              </a:rPr>
              <a:t>GIS and Sustainability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767291" y="2099848"/>
            <a:ext cx="16578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Lesson ideas 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575"/>
            <a:ext cx="8138864" cy="3959225"/>
          </a:xfrm>
        </p:spPr>
        <p:txBody>
          <a:bodyPr/>
          <a:lstStyle/>
          <a:p>
            <a:pPr lvl="1"/>
            <a:r>
              <a:rPr lang="en-GB" altLang="en-US" dirty="0"/>
              <a:t>Write 1-3 key questions</a:t>
            </a:r>
          </a:p>
          <a:p>
            <a:pPr lvl="1"/>
            <a:r>
              <a:rPr lang="en-GB" altLang="en-US" dirty="0"/>
              <a:t>Choose 1-2 streets near school to survey</a:t>
            </a:r>
          </a:p>
          <a:p>
            <a:pPr lvl="1"/>
            <a:r>
              <a:rPr lang="en-GB" altLang="en-US" dirty="0"/>
              <a:t>Print out a map of your streets (</a:t>
            </a:r>
            <a:r>
              <a:rPr lang="en-GB" altLang="en-US" dirty="0" err="1">
                <a:hlinkClick r:id="rId3"/>
              </a:rPr>
              <a:t>Digimap</a:t>
            </a:r>
            <a:r>
              <a:rPr lang="en-GB" altLang="en-US" dirty="0">
                <a:hlinkClick r:id="rId3"/>
              </a:rPr>
              <a:t> for schools</a:t>
            </a:r>
            <a:r>
              <a:rPr lang="en-GB" altLang="en-US" dirty="0"/>
              <a:t>)</a:t>
            </a:r>
          </a:p>
          <a:p>
            <a:pPr lvl="1"/>
            <a:r>
              <a:rPr lang="en-GB" altLang="en-US" dirty="0"/>
              <a:t>Design a colour coding system to record on your printed map</a:t>
            </a:r>
          </a:p>
          <a:p>
            <a:pPr lvl="1"/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Collecting primary and secondary data</a:t>
            </a:r>
          </a:p>
        </p:txBody>
      </p:sp>
    </p:spTree>
    <p:extLst>
      <p:ext uri="{BB962C8B-B14F-4D97-AF65-F5344CB8AC3E}">
        <p14:creationId xmlns:p14="http://schemas.microsoft.com/office/powerpoint/2010/main" val="353801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Example study </a:t>
            </a:r>
          </a:p>
          <a:p>
            <a:r>
              <a:rPr lang="en-GB" altLang="en-US" b="1" kern="0" dirty="0">
                <a:solidFill>
                  <a:schemeClr val="bg1"/>
                </a:solidFill>
              </a:rPr>
              <a:t>Ealing, London W5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B988A-8FF8-40E6-A5C6-74E0152030B9}"/>
              </a:ext>
            </a:extLst>
          </p:cNvPr>
          <p:cNvSpPr txBox="1"/>
          <p:nvPr/>
        </p:nvSpPr>
        <p:spPr>
          <a:xfrm>
            <a:off x="683568" y="2060848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Key questions: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Are younger buildings more sustainable than older buildings?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Are high rise buildings more sustainable than low rise buildings?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Are concrete buildings more sustainable than brick buildings?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D05EB-D223-4FBE-930A-4FFC1F217BBB}"/>
              </a:ext>
            </a:extLst>
          </p:cNvPr>
          <p:cNvSpPr txBox="1"/>
          <p:nvPr/>
        </p:nvSpPr>
        <p:spPr>
          <a:xfrm>
            <a:off x="323528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the purposes of this example, building age, type and height along with energy efficiency certificates as the measure for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386101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Maps of study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BBB73-81FF-4879-BB2B-40277A239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77807"/>
            <a:ext cx="7020272" cy="498019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5728CE-C569-45E2-9E6C-AB04010C65C8}"/>
              </a:ext>
            </a:extLst>
          </p:cNvPr>
          <p:cNvSpPr/>
          <p:nvPr/>
        </p:nvSpPr>
        <p:spPr>
          <a:xfrm>
            <a:off x="179512" y="4797152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29949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Large scale maps</a:t>
            </a:r>
            <a:br>
              <a:rPr lang="en-GB" altLang="en-US" b="1" dirty="0">
                <a:solidFill>
                  <a:schemeClr val="bg1"/>
                </a:solidFill>
              </a:rPr>
            </a:br>
            <a:endParaRPr lang="en-GB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62F87-2807-44AE-8491-77E9669A2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6840760" cy="485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Large scale maps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5ADED-01C2-480D-9273-6F0645EF5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6840760" cy="485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Designing a key -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8E07C-ED24-4A9C-B08A-CB3733A97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03" t="19649" r="2201" b="8352"/>
          <a:stretch/>
        </p:blipFill>
        <p:spPr>
          <a:xfrm>
            <a:off x="623392" y="1861298"/>
            <a:ext cx="2232248" cy="3684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E18E4-9309-41C1-A97B-E1B023C1C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12" t="65957" r="1735" b="7664"/>
          <a:stretch/>
        </p:blipFill>
        <p:spPr>
          <a:xfrm>
            <a:off x="2208177" y="2231575"/>
            <a:ext cx="2232248" cy="2943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AE4B08-1108-4AA4-90B4-120C696EFC46}"/>
              </a:ext>
            </a:extLst>
          </p:cNvPr>
          <p:cNvSpPr txBox="1"/>
          <p:nvPr/>
        </p:nvSpPr>
        <p:spPr>
          <a:xfrm>
            <a:off x="3971935" y="1826207"/>
            <a:ext cx="2903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</a:t>
            </a:r>
          </a:p>
          <a:p>
            <a:endParaRPr lang="en-GB" dirty="0"/>
          </a:p>
          <a:p>
            <a:r>
              <a:rPr lang="en-GB" dirty="0"/>
              <a:t>DT = Detached</a:t>
            </a:r>
          </a:p>
          <a:p>
            <a:r>
              <a:rPr lang="en-GB" dirty="0"/>
              <a:t>SD = Semi-detached</a:t>
            </a:r>
          </a:p>
          <a:p>
            <a:r>
              <a:rPr lang="en-GB" dirty="0"/>
              <a:t>ET = End of terrace</a:t>
            </a:r>
          </a:p>
          <a:p>
            <a:r>
              <a:rPr lang="en-GB" dirty="0"/>
              <a:t>MT = Mid terrace</a:t>
            </a:r>
          </a:p>
          <a:p>
            <a:r>
              <a:rPr lang="en-GB" dirty="0"/>
              <a:t>F = Flat/apartment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AF10E-3D1A-4C13-8AB6-B5724F628B14}"/>
              </a:ext>
            </a:extLst>
          </p:cNvPr>
          <p:cNvSpPr txBox="1"/>
          <p:nvPr/>
        </p:nvSpPr>
        <p:spPr>
          <a:xfrm>
            <a:off x="6660232" y="1800687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Sustainability</a:t>
            </a:r>
          </a:p>
          <a:p>
            <a:r>
              <a:rPr lang="en-GB" dirty="0"/>
              <a:t>(DEC rating)</a:t>
            </a:r>
          </a:p>
          <a:p>
            <a:endParaRPr lang="en-GB" dirty="0"/>
          </a:p>
          <a:p>
            <a:r>
              <a:rPr lang="en-GB" dirty="0"/>
              <a:t>A</a:t>
            </a:r>
          </a:p>
          <a:p>
            <a:r>
              <a:rPr lang="en-GB" dirty="0"/>
              <a:t>B</a:t>
            </a:r>
          </a:p>
          <a:p>
            <a:r>
              <a:rPr lang="en-GB" dirty="0"/>
              <a:t>C</a:t>
            </a:r>
          </a:p>
          <a:p>
            <a:r>
              <a:rPr lang="en-GB" dirty="0"/>
              <a:t>D</a:t>
            </a:r>
            <a:br>
              <a:rPr lang="en-GB" dirty="0"/>
            </a:br>
            <a:r>
              <a:rPr lang="en-GB" dirty="0"/>
              <a:t>E</a:t>
            </a:r>
            <a:br>
              <a:rPr lang="en-GB" dirty="0"/>
            </a:br>
            <a:r>
              <a:rPr lang="en-GB" dirty="0"/>
              <a:t>F</a:t>
            </a:r>
            <a:br>
              <a:rPr lang="en-GB" dirty="0"/>
            </a:br>
            <a:r>
              <a:rPr lang="en-GB" dirty="0"/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E1DD6E-757D-45BD-9295-E24989E1B2CE}"/>
              </a:ext>
            </a:extLst>
          </p:cNvPr>
          <p:cNvSpPr/>
          <p:nvPr/>
        </p:nvSpPr>
        <p:spPr>
          <a:xfrm>
            <a:off x="107504" y="6211669"/>
            <a:ext cx="9152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Think about the codes that you use. On a paper map it would not be possible to use several colours on one building as they have done on the Colouring London platform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D8FF7-B38D-4109-AE71-29BAC828440F}"/>
              </a:ext>
            </a:extLst>
          </p:cNvPr>
          <p:cNvSpPr txBox="1"/>
          <p:nvPr/>
        </p:nvSpPr>
        <p:spPr>
          <a:xfrm>
            <a:off x="3851920" y="4258913"/>
            <a:ext cx="5082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Size and shape</a:t>
            </a:r>
          </a:p>
          <a:p>
            <a:r>
              <a:rPr lang="en-GB" dirty="0"/>
              <a:t>(Storeys)</a:t>
            </a:r>
          </a:p>
          <a:p>
            <a:r>
              <a:rPr lang="en-GB" dirty="0"/>
              <a:t>How many storeys between the pavement and start of roof?</a:t>
            </a:r>
          </a:p>
          <a:p>
            <a:r>
              <a:rPr lang="en-GB" dirty="0"/>
              <a:t>1 = Ground floor only</a:t>
            </a:r>
          </a:p>
          <a:p>
            <a:r>
              <a:rPr lang="en-GB" dirty="0"/>
              <a:t>2 = Ground and first floor</a:t>
            </a:r>
          </a:p>
          <a:p>
            <a:r>
              <a:rPr lang="en-GB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69049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Primary data collection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E2342-BAAA-4814-8F7A-60442E25E311}"/>
              </a:ext>
            </a:extLst>
          </p:cNvPr>
          <p:cNvSpPr txBox="1"/>
          <p:nvPr/>
        </p:nvSpPr>
        <p:spPr>
          <a:xfrm>
            <a:off x="827584" y="1988840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Primary data collection is information that you collect yourself e.g. tallies, taking photographs or measurements</a:t>
            </a:r>
          </a:p>
          <a:p>
            <a:endParaRPr lang="en-GB" sz="3200" dirty="0"/>
          </a:p>
          <a:p>
            <a:r>
              <a:rPr lang="en-GB" sz="3200" dirty="0"/>
              <a:t>For this example you can walk along a street near your school and on your map, record the building age, type and how many storeys the building has.</a:t>
            </a:r>
          </a:p>
        </p:txBody>
      </p:sp>
    </p:spTree>
    <p:extLst>
      <p:ext uri="{BB962C8B-B14F-4D97-AF65-F5344CB8AC3E}">
        <p14:creationId xmlns:p14="http://schemas.microsoft.com/office/powerpoint/2010/main" val="34539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Risk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FE2B3-CB9E-41F7-9658-7C3B30452FD8}"/>
              </a:ext>
            </a:extLst>
          </p:cNvPr>
          <p:cNvSpPr txBox="1"/>
          <p:nvPr/>
        </p:nvSpPr>
        <p:spPr>
          <a:xfrm>
            <a:off x="306827" y="2060848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Before you collect any data, think about your safety and the risks. </a:t>
            </a:r>
          </a:p>
          <a:p>
            <a:endParaRPr lang="en-GB" sz="2800" dirty="0"/>
          </a:p>
          <a:p>
            <a:r>
              <a:rPr lang="en-GB" sz="2800" dirty="0"/>
              <a:t>Your school will have a clear policy on carrying out a risk assessment before embarking on any fieldwork. </a:t>
            </a:r>
          </a:p>
          <a:p>
            <a:endParaRPr lang="en-GB" sz="2800" dirty="0"/>
          </a:p>
          <a:p>
            <a:r>
              <a:rPr lang="en-GB" sz="2800" dirty="0"/>
              <a:t>Please refer to this and for further information please visit the </a:t>
            </a:r>
            <a:r>
              <a:rPr lang="en-GB" sz="2800" dirty="0">
                <a:hlinkClick r:id="rId2"/>
              </a:rPr>
              <a:t>RGS-IBG Fieldwork safety and planning pages</a:t>
            </a:r>
            <a:r>
              <a:rPr lang="en-GB" sz="2800" dirty="0"/>
              <a:t>. </a:t>
            </a:r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18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Recording your data in the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B8DED-1D7E-4EBD-8C4B-1D31C593E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5663" r="2783" b="4472"/>
          <a:stretch/>
        </p:blipFill>
        <p:spPr>
          <a:xfrm>
            <a:off x="899592" y="1916832"/>
            <a:ext cx="648873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Collecting secondary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E43ED-6F76-477C-A5C7-837A56924283}"/>
              </a:ext>
            </a:extLst>
          </p:cNvPr>
          <p:cNvSpPr txBox="1"/>
          <p:nvPr/>
        </p:nvSpPr>
        <p:spPr>
          <a:xfrm>
            <a:off x="683568" y="2060848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Secondary data is data that has been collected by someone else and made available e.g. government statistics from the Census </a:t>
            </a:r>
          </a:p>
          <a:p>
            <a:endParaRPr lang="en-GB" sz="2800" dirty="0"/>
          </a:p>
          <a:p>
            <a:r>
              <a:rPr lang="en-GB" sz="2800" dirty="0"/>
              <a:t>In this example we are using Energy Performance Certificates. Any premises sold or rented is required to have an EPC to show how energy efficient it is. Only buildings rate grade E or higher maybe rented. </a:t>
            </a:r>
          </a:p>
          <a:p>
            <a:r>
              <a:rPr lang="en-GB" sz="2800" dirty="0"/>
              <a:t>This data is free and available for public use.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2092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Colouring London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2588" y="1916832"/>
            <a:ext cx="7010400" cy="3959225"/>
          </a:xfrm>
          <a:noFill/>
          <a:ln/>
        </p:spPr>
        <p:txBody>
          <a:bodyPr/>
          <a:lstStyle/>
          <a:p>
            <a:r>
              <a:rPr lang="en-GB" dirty="0"/>
              <a:t>Colouring London aims to collect information on every building in London, to help make the city more sustainable. </a:t>
            </a:r>
          </a:p>
          <a:p>
            <a:r>
              <a:rPr lang="en-GB" dirty="0"/>
              <a:t>It provides information about your local area</a:t>
            </a:r>
          </a:p>
          <a:p>
            <a:pPr marL="457200" lvl="1" indent="0">
              <a:buNone/>
            </a:pPr>
            <a:r>
              <a:rPr lang="en-GB" dirty="0">
                <a:hlinkClick r:id="rId2"/>
              </a:rPr>
              <a:t>https://colouringlondon.org/</a:t>
            </a:r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EPC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29AC8-5374-4D05-81C5-B6A8A1640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20602" r="38188" b="20599"/>
          <a:stretch/>
        </p:blipFill>
        <p:spPr>
          <a:xfrm>
            <a:off x="2627784" y="1772816"/>
            <a:ext cx="3559011" cy="49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Obtaining data on energy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67376-72C8-4C2E-98FD-B4452E3D7C82}"/>
              </a:ext>
            </a:extLst>
          </p:cNvPr>
          <p:cNvSpPr txBox="1"/>
          <p:nvPr/>
        </p:nvSpPr>
        <p:spPr>
          <a:xfrm>
            <a:off x="863588" y="204238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Using the CDRC database, you can look up EPC data for your local area </a:t>
            </a:r>
          </a:p>
          <a:p>
            <a:endParaRPr lang="en-GB" sz="2800" dirty="0"/>
          </a:p>
          <a:p>
            <a:r>
              <a:rPr lang="en-GB" sz="2800" dirty="0">
                <a:hlinkClick r:id="rId2"/>
              </a:rPr>
              <a:t>https://maps.cdrc.ac.uk/#/metrics/epc_current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1364D-ED9C-4492-9F30-A2610B515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0" b="5201"/>
          <a:stretch/>
        </p:blipFill>
        <p:spPr>
          <a:xfrm>
            <a:off x="1553834" y="3777388"/>
            <a:ext cx="6036332" cy="28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4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Answering your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20CA5-F099-4230-A528-3EBE30652EB8}"/>
              </a:ext>
            </a:extLst>
          </p:cNvPr>
          <p:cNvSpPr txBox="1"/>
          <p:nvPr/>
        </p:nvSpPr>
        <p:spPr>
          <a:xfrm>
            <a:off x="683568" y="206084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Are younger buildings more energy efficient than older buildings?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r>
              <a:rPr lang="en-GB" sz="2800" dirty="0"/>
              <a:t>Buildings constructed between 1910-1930 in Ealing have an average EPC rating E (39-54) which is worse than the built in the 1960’s which have an average EPC rating of C (69-80) suggesting that older buildings are less sustainable than younger buildings.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067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584" y="2060575"/>
            <a:ext cx="7706816" cy="3959225"/>
          </a:xfrm>
          <a:noFill/>
          <a:ln/>
        </p:spPr>
        <p:txBody>
          <a:bodyPr/>
          <a:lstStyle/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2"/>
            </a:pPr>
            <a:r>
              <a:rPr lang="en-GB" sz="2800" kern="1200" dirty="0">
                <a:solidFill>
                  <a:srgbClr val="000000"/>
                </a:solidFill>
                <a:latin typeface="Helvetica" pitchFamily="34" charset="0"/>
              </a:rPr>
              <a:t>Are high rise buildings more sustainable than low rise buildings?</a:t>
            </a: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2"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GB" sz="2800" kern="1200" dirty="0">
                <a:solidFill>
                  <a:srgbClr val="000000"/>
                </a:solidFill>
                <a:latin typeface="Helvetica" pitchFamily="34" charset="0"/>
              </a:rPr>
              <a:t>High rise (greater than 4 storeys) buildings in Ealing have an average EPC rating B (81-91) compared with low rise (2 storeys) which have an average EPC rating of D (55-68) suggesting that high rise buildings are more sustainable than low rise buildings.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GB" sz="2800" kern="1200" dirty="0">
                <a:solidFill>
                  <a:srgbClr val="000000"/>
                </a:solidFill>
                <a:latin typeface="Helvetica" pitchFamily="34" charset="0"/>
              </a:rPr>
              <a:t>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Answering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95942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584" y="2060575"/>
            <a:ext cx="7706816" cy="3959225"/>
          </a:xfrm>
          <a:noFill/>
          <a:ln/>
        </p:spPr>
        <p:txBody>
          <a:bodyPr/>
          <a:lstStyle/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r>
              <a:rPr lang="en-GB" sz="2800" kern="1200" dirty="0">
                <a:solidFill>
                  <a:srgbClr val="000000"/>
                </a:solidFill>
                <a:latin typeface="Helvetica" pitchFamily="34" charset="0"/>
              </a:rPr>
              <a:t>Are concrete buildings more sustainable than brick buildings?</a:t>
            </a: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GB" sz="2800" kern="1200" dirty="0">
                <a:solidFill>
                  <a:srgbClr val="000000"/>
                </a:solidFill>
                <a:latin typeface="Helvetica" pitchFamily="34" charset="0"/>
              </a:rPr>
              <a:t>Concrete buildings in Ealing have an average EPC rating B (81-91) compared with brick buildings have an average EPC rating of D (55-68) suggesting that concrete buildings are more sustainable than brick buildings.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GB" sz="2800" kern="1200" dirty="0">
              <a:solidFill>
                <a:srgbClr val="000000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D657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Answering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244809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Thinking hats task</a:t>
            </a:r>
          </a:p>
          <a:p>
            <a:r>
              <a:rPr lang="en-GB" altLang="en-US" dirty="0"/>
              <a:t>Divide into groups of 6 to discuss the following two questions:</a:t>
            </a:r>
          </a:p>
          <a:p>
            <a:pPr lvl="1"/>
            <a:r>
              <a:rPr lang="en-GB" altLang="en-US" dirty="0"/>
              <a:t>What does sustainability mean?</a:t>
            </a:r>
          </a:p>
          <a:p>
            <a:pPr lvl="1"/>
            <a:r>
              <a:rPr lang="en-GB" altLang="en-US" dirty="0"/>
              <a:t>What information could you collect about a building that might tell us about how sustainable it is?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What information should I collect?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The Thinking Hats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D1DEA7-C31C-476D-A348-40BC412F9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3408"/>
              </p:ext>
            </p:extLst>
          </p:nvPr>
        </p:nvGraphicFramePr>
        <p:xfrm>
          <a:off x="827585" y="1652754"/>
          <a:ext cx="7488832" cy="548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4728">
                  <a:extLst>
                    <a:ext uri="{9D8B030D-6E8A-4147-A177-3AD203B41FA5}">
                      <a16:colId xmlns:a16="http://schemas.microsoft.com/office/drawing/2014/main" val="1963201713"/>
                    </a:ext>
                  </a:extLst>
                </a:gridCol>
                <a:gridCol w="2055759">
                  <a:extLst>
                    <a:ext uri="{9D8B030D-6E8A-4147-A177-3AD203B41FA5}">
                      <a16:colId xmlns:a16="http://schemas.microsoft.com/office/drawing/2014/main" val="3473501005"/>
                    </a:ext>
                  </a:extLst>
                </a:gridCol>
                <a:gridCol w="3258345">
                  <a:extLst>
                    <a:ext uri="{9D8B030D-6E8A-4147-A177-3AD203B41FA5}">
                      <a16:colId xmlns:a16="http://schemas.microsoft.com/office/drawing/2014/main" val="3547488791"/>
                    </a:ext>
                  </a:extLst>
                </a:gridCol>
              </a:tblGrid>
              <a:tr h="88238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White Hat</a:t>
                      </a:r>
                    </a:p>
                    <a:p>
                      <a:pPr algn="l"/>
                      <a:endParaRPr lang="en-GB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Data and information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889519"/>
                  </a:ext>
                </a:extLst>
              </a:tr>
              <a:tr h="82983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Red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Feelings and intuition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08263"/>
                  </a:ext>
                </a:extLst>
              </a:tr>
              <a:tr h="77953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Yellow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Positive view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22563"/>
                  </a:ext>
                </a:extLst>
              </a:tr>
              <a:tr h="88238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Black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Critical approach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66667"/>
                  </a:ext>
                </a:extLst>
              </a:tr>
              <a:tr h="88238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Green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Creative thinking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18006"/>
                  </a:ext>
                </a:extLst>
              </a:tr>
              <a:tr h="48460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Blue Hat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 dirty="0"/>
                    </a:p>
                    <a:p>
                      <a:pPr algn="l"/>
                      <a:r>
                        <a:rPr lang="en-GB" b="0" dirty="0"/>
                        <a:t>Summaries and conclusions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206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034C259-E330-4A5F-8A97-2228BB1C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00" y="1788667"/>
            <a:ext cx="1353783" cy="57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33767-5FB7-48BA-A4C1-FEEEEA266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33" y="2754785"/>
            <a:ext cx="1151176" cy="561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7A0DFC-3D63-4EB1-98C2-92504752C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609" y="3579221"/>
            <a:ext cx="1141966" cy="607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583F44-841B-4AD4-8F1A-940382385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160" y="4532066"/>
            <a:ext cx="902522" cy="543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D1EA6E-42BB-4616-AF85-9AC99FC9B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017" y="5420445"/>
            <a:ext cx="911731" cy="5249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3FAFF-CD0D-4604-B040-5FF87681E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2470" y="6303592"/>
            <a:ext cx="948569" cy="5894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575"/>
            <a:ext cx="7776864" cy="3959225"/>
          </a:xfrm>
          <a:noFill/>
          <a:ln/>
        </p:spPr>
        <p:txBody>
          <a:bodyPr/>
          <a:lstStyle/>
          <a:p>
            <a:r>
              <a:rPr lang="en-GB" altLang="en-US" dirty="0"/>
              <a:t>Write your class ideas into the bubble below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8E68A0B-1C47-4612-9221-6FCBEFCCD069}"/>
              </a:ext>
            </a:extLst>
          </p:cNvPr>
          <p:cNvSpPr/>
          <p:nvPr/>
        </p:nvSpPr>
        <p:spPr>
          <a:xfrm>
            <a:off x="1043608" y="2636912"/>
            <a:ext cx="7490792" cy="33828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575"/>
            <a:ext cx="7776864" cy="3959225"/>
          </a:xfrm>
          <a:noFill/>
          <a:ln/>
        </p:spPr>
        <p:txBody>
          <a:bodyPr/>
          <a:lstStyle/>
          <a:p>
            <a:r>
              <a:rPr lang="en-GB" altLang="en-US" dirty="0"/>
              <a:t>Suggestions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Findings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8E68A0B-1C47-4612-9221-6FCBEFCCD069}"/>
              </a:ext>
            </a:extLst>
          </p:cNvPr>
          <p:cNvSpPr/>
          <p:nvPr/>
        </p:nvSpPr>
        <p:spPr>
          <a:xfrm>
            <a:off x="1043608" y="2636912"/>
            <a:ext cx="7490792" cy="33828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97132-BBAD-4526-8AB7-5337BD6C3564}"/>
              </a:ext>
            </a:extLst>
          </p:cNvPr>
          <p:cNvSpPr txBox="1"/>
          <p:nvPr/>
        </p:nvSpPr>
        <p:spPr>
          <a:xfrm>
            <a:off x="3635896" y="302405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old the building?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C28A0-52B1-4A52-B9F5-D2B42060CCC8}"/>
              </a:ext>
            </a:extLst>
          </p:cNvPr>
          <p:cNvSpPr txBox="1"/>
          <p:nvPr/>
        </p:nvSpPr>
        <p:spPr>
          <a:xfrm>
            <a:off x="2988804" y="416677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 building made of bricks?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C65D7-C28D-4231-BA9A-CC42BCED6E5F}"/>
              </a:ext>
            </a:extLst>
          </p:cNvPr>
          <p:cNvSpPr txBox="1"/>
          <p:nvPr/>
        </p:nvSpPr>
        <p:spPr>
          <a:xfrm>
            <a:off x="2026162" y="4745471"/>
            <a:ext cx="499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many windows does the building have?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A5E7A-3057-443E-8C6F-AABB866F8A4A}"/>
              </a:ext>
            </a:extLst>
          </p:cNvPr>
          <p:cNvSpPr txBox="1"/>
          <p:nvPr/>
        </p:nvSpPr>
        <p:spPr>
          <a:xfrm>
            <a:off x="4572000" y="361366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building used for?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2F109-7979-43CC-85A1-76BC9EA4EECB}"/>
              </a:ext>
            </a:extLst>
          </p:cNvPr>
          <p:cNvSpPr txBox="1"/>
          <p:nvPr/>
        </p:nvSpPr>
        <p:spPr>
          <a:xfrm>
            <a:off x="1835696" y="34573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 building empty/unoccupied?</a:t>
            </a:r>
          </a:p>
        </p:txBody>
      </p:sp>
    </p:spTree>
    <p:extLst>
      <p:ext uri="{BB962C8B-B14F-4D97-AF65-F5344CB8AC3E}">
        <p14:creationId xmlns:p14="http://schemas.microsoft.com/office/powerpoint/2010/main" val="266501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02804" y="1772816"/>
            <a:ext cx="7010400" cy="3959225"/>
          </a:xfrm>
          <a:noFill/>
          <a:ln/>
        </p:spPr>
        <p:txBody>
          <a:bodyPr/>
          <a:lstStyle/>
          <a:p>
            <a:r>
              <a:rPr lang="en-GB" altLang="en-US" dirty="0"/>
              <a:t>Colouring London would like to collect </a:t>
            </a:r>
          </a:p>
          <a:p>
            <a:pPr lvl="1"/>
            <a:r>
              <a:rPr lang="en-GB" altLang="en-US" sz="2400" dirty="0"/>
              <a:t>Location</a:t>
            </a:r>
          </a:p>
          <a:p>
            <a:pPr lvl="1"/>
            <a:r>
              <a:rPr lang="en-GB" altLang="en-US" sz="2400" dirty="0"/>
              <a:t>Land use</a:t>
            </a:r>
          </a:p>
          <a:p>
            <a:pPr lvl="1"/>
            <a:r>
              <a:rPr lang="en-GB" altLang="en-US" sz="2400" dirty="0"/>
              <a:t>Type</a:t>
            </a:r>
          </a:p>
          <a:p>
            <a:pPr lvl="1"/>
            <a:r>
              <a:rPr lang="en-GB" altLang="en-US" sz="2400" dirty="0"/>
              <a:t>Age</a:t>
            </a:r>
          </a:p>
          <a:p>
            <a:pPr lvl="1"/>
            <a:r>
              <a:rPr lang="en-GB" altLang="en-US" sz="2400" dirty="0"/>
              <a:t>Size &amp; Shape</a:t>
            </a:r>
          </a:p>
          <a:p>
            <a:pPr lvl="1"/>
            <a:r>
              <a:rPr lang="en-GB" altLang="en-US" sz="2400" dirty="0"/>
              <a:t>Construction</a:t>
            </a:r>
          </a:p>
          <a:p>
            <a:pPr lvl="1"/>
            <a:r>
              <a:rPr lang="en-GB" altLang="en-US" sz="2400" dirty="0"/>
              <a:t>Streetscape</a:t>
            </a:r>
          </a:p>
          <a:p>
            <a:pPr lvl="1"/>
            <a:r>
              <a:rPr lang="en-GB" altLang="en-US" sz="2400" dirty="0"/>
              <a:t>Team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sz="3200" b="1" kern="0" dirty="0">
                <a:solidFill>
                  <a:schemeClr val="bg1"/>
                </a:solidFill>
              </a:rPr>
              <a:t>What information should you collect?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FF3B7B-9AA8-498C-827B-7D3713F529D7}"/>
              </a:ext>
            </a:extLst>
          </p:cNvPr>
          <p:cNvSpPr/>
          <p:nvPr/>
        </p:nvSpPr>
        <p:spPr>
          <a:xfrm>
            <a:off x="323528" y="6137201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https://www.pages.colouring.london/buildingcategories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How could I collect this information?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75656" y="1772816"/>
            <a:ext cx="7010400" cy="3959225"/>
          </a:xfrm>
          <a:noFill/>
          <a:ln/>
        </p:spPr>
        <p:txBody>
          <a:bodyPr/>
          <a:lstStyle/>
          <a:p>
            <a:r>
              <a:rPr lang="en-GB" altLang="en-US" dirty="0"/>
              <a:t>Primary data</a:t>
            </a:r>
          </a:p>
          <a:p>
            <a:pPr lvl="1"/>
            <a:r>
              <a:rPr lang="en-GB" altLang="en-US" dirty="0"/>
              <a:t>Carry out some local fieldwork</a:t>
            </a:r>
          </a:p>
          <a:p>
            <a:pPr lvl="1"/>
            <a:r>
              <a:rPr lang="en-GB" altLang="en-US" dirty="0"/>
              <a:t>Add data directly into Colouring London or return to school and your teacher can add the data to the Colouring London website</a:t>
            </a:r>
          </a:p>
          <a:p>
            <a:r>
              <a:rPr lang="en-GB" altLang="en-US" dirty="0"/>
              <a:t>Secondary data</a:t>
            </a:r>
          </a:p>
          <a:p>
            <a:pPr lvl="1"/>
            <a:r>
              <a:rPr lang="en-GB" altLang="en-US" dirty="0"/>
              <a:t>Use Google Earth or </a:t>
            </a:r>
            <a:r>
              <a:rPr lang="en-GB" altLang="en-US" dirty="0" err="1"/>
              <a:t>Streetview</a:t>
            </a:r>
            <a:endParaRPr lang="en-GB" altLang="en-US" dirty="0"/>
          </a:p>
          <a:p>
            <a:pPr lvl="1"/>
            <a:r>
              <a:rPr lang="en-GB" altLang="en-US" dirty="0"/>
              <a:t>Use websites such as </a:t>
            </a:r>
            <a:r>
              <a:rPr lang="en-GB" altLang="en-US" dirty="0">
                <a:hlinkClick r:id="rId2"/>
              </a:rPr>
              <a:t>Historic England</a:t>
            </a:r>
            <a:r>
              <a:rPr lang="en-GB" altLang="en-US" dirty="0"/>
              <a:t> or </a:t>
            </a:r>
            <a:r>
              <a:rPr lang="en-GB" altLang="en-US" dirty="0">
                <a:hlinkClick r:id="rId3"/>
              </a:rPr>
              <a:t>Survey of London </a:t>
            </a: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pPr lvl="1"/>
            <a:endParaRPr lang="en-GB" altLang="en-US" dirty="0"/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259632" y="1700808"/>
            <a:ext cx="7010400" cy="3959225"/>
          </a:xfrm>
          <a:noFill/>
          <a:ln/>
        </p:spPr>
        <p:txBody>
          <a:bodyPr/>
          <a:lstStyle/>
          <a:p>
            <a:r>
              <a:rPr lang="en-GB" altLang="en-US" dirty="0"/>
              <a:t>What is GIS?</a:t>
            </a:r>
          </a:p>
          <a:p>
            <a:pPr lvl="1"/>
            <a:r>
              <a:rPr lang="en-GB" altLang="en-US" dirty="0"/>
              <a:t>Geographical Information Systems </a:t>
            </a:r>
            <a:r>
              <a:rPr lang="en-GB" dirty="0"/>
              <a:t>provide a framework for gathering, managing, and analysing data.</a:t>
            </a:r>
            <a:endParaRPr lang="en-GB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61662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How can GIS be used to map sustainability?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67DB6CA-F558-4E7D-8BB4-59492C73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92" y="3830812"/>
            <a:ext cx="4716016" cy="2652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9C1F0A-778B-4DB5-8978-3EF87C5D1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069" y="3611306"/>
            <a:ext cx="1832819" cy="16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396</TotalTime>
  <Words>987</Words>
  <Application>Microsoft Office PowerPoint</Application>
  <PresentationFormat>On-screen Show (4:3)</PresentationFormat>
  <Paragraphs>177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Wingdings</vt:lpstr>
      <vt:lpstr>RGS-IBG master slide</vt:lpstr>
      <vt:lpstr>Colouring London</vt:lpstr>
      <vt:lpstr>Colouring London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could I collect this information?</vt:lpstr>
      <vt:lpstr>PowerPoint Presentation</vt:lpstr>
      <vt:lpstr>PowerPoint Presentation</vt:lpstr>
      <vt:lpstr>PowerPoint Presentation</vt:lpstr>
      <vt:lpstr>PowerPoint Presentation</vt:lpstr>
      <vt:lpstr>Large scale maps </vt:lpstr>
      <vt:lpstr>PowerPoint Presentation</vt:lpstr>
      <vt:lpstr>PowerPoint Presentation</vt:lpstr>
      <vt:lpstr>PowerPoint Presentation</vt:lpstr>
      <vt:lpstr>PowerPoint Presentation</vt:lpstr>
      <vt:lpstr>Recording your data in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Edward Badger</cp:lastModifiedBy>
  <cp:revision>43</cp:revision>
  <dcterms:created xsi:type="dcterms:W3CDTF">2018-10-26T14:47:48Z</dcterms:created>
  <dcterms:modified xsi:type="dcterms:W3CDTF">2020-02-27T13:53:46Z</dcterms:modified>
</cp:coreProperties>
</file>