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2" r:id="rId2"/>
    <p:sldMasterId id="2147483677" r:id="rId3"/>
    <p:sldMasterId id="2147483692" r:id="rId4"/>
    <p:sldMasterId id="2147483707" r:id="rId5"/>
  </p:sldMasterIdLst>
  <p:notesMasterIdLst>
    <p:notesMasterId r:id="rId21"/>
  </p:notesMasterIdLst>
  <p:handoutMasterIdLst>
    <p:handoutMasterId r:id="rId22"/>
  </p:handoutMasterIdLst>
  <p:sldIdLst>
    <p:sldId id="315" r:id="rId6"/>
    <p:sldId id="375" r:id="rId7"/>
    <p:sldId id="366" r:id="rId8"/>
    <p:sldId id="344" r:id="rId9"/>
    <p:sldId id="379" r:id="rId10"/>
    <p:sldId id="378" r:id="rId11"/>
    <p:sldId id="377" r:id="rId12"/>
    <p:sldId id="381" r:id="rId13"/>
    <p:sldId id="382" r:id="rId14"/>
    <p:sldId id="373" r:id="rId15"/>
    <p:sldId id="372" r:id="rId16"/>
    <p:sldId id="371" r:id="rId17"/>
    <p:sldId id="380" r:id="rId18"/>
    <p:sldId id="368" r:id="rId19"/>
    <p:sldId id="369" r:id="rId20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9">
          <p15:clr>
            <a:srgbClr val="A4A3A4"/>
          </p15:clr>
        </p15:guide>
        <p15:guide id="2" pos="93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415B"/>
    <a:srgbClr val="740160"/>
    <a:srgbClr val="F54C00"/>
    <a:srgbClr val="797E01"/>
    <a:srgbClr val="D6621A"/>
    <a:srgbClr val="B70005"/>
    <a:srgbClr val="CE5300"/>
    <a:srgbClr val="D65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1450" y="67"/>
      </p:cViewPr>
      <p:guideLst>
        <p:guide orient="horz" pos="119"/>
        <p:guide pos="93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B6A821-6A98-436A-A776-7FEBE57FDA8F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</dgm:pt>
    <dgm:pt modelId="{F79785F9-8428-4B84-8EE6-644E7B8F3F2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People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D1F04CEE-BB4C-4647-8E8D-7207F3298493}" type="parTrans" cxnId="{641E8184-76A4-4D67-99B5-87F9E2F5AD56}">
      <dgm:prSet/>
      <dgm:spPr/>
      <dgm:t>
        <a:bodyPr/>
        <a:lstStyle/>
        <a:p>
          <a:endParaRPr lang="en-GB"/>
        </a:p>
      </dgm:t>
    </dgm:pt>
    <dgm:pt modelId="{262432F9-1B7B-48D2-9819-22830AAA90EE}" type="sibTrans" cxnId="{641E8184-76A4-4D67-99B5-87F9E2F5AD56}">
      <dgm:prSet/>
      <dgm:spPr/>
      <dgm:t>
        <a:bodyPr/>
        <a:lstStyle/>
        <a:p>
          <a:endParaRPr lang="en-GB"/>
        </a:p>
      </dgm:t>
    </dgm:pt>
    <dgm:pt modelId="{C95606F7-92E7-4AE0-A3CA-334D5335915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Places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DFD8AF39-A0CA-4896-BEB4-0777B31FB671}" type="parTrans" cxnId="{50FBB9C1-D301-493F-9AF5-BF2AD05D994C}">
      <dgm:prSet/>
      <dgm:spPr/>
      <dgm:t>
        <a:bodyPr/>
        <a:lstStyle/>
        <a:p>
          <a:endParaRPr lang="en-GB"/>
        </a:p>
      </dgm:t>
    </dgm:pt>
    <dgm:pt modelId="{E09923B0-B5DC-4FE0-8468-87EB4A01E382}" type="sibTrans" cxnId="{50FBB9C1-D301-493F-9AF5-BF2AD05D994C}">
      <dgm:prSet/>
      <dgm:spPr/>
      <dgm:t>
        <a:bodyPr/>
        <a:lstStyle/>
        <a:p>
          <a:endParaRPr lang="en-GB"/>
        </a:p>
      </dgm:t>
    </dgm:pt>
    <dgm:pt modelId="{1EF72992-8757-4C5E-8A39-02A21468FF9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Environments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D53E7860-D4E8-4BD5-A03F-B5559EC3C2DC}" type="parTrans" cxnId="{4888D6BD-2B5B-4B48-A8F9-7BBE770DC751}">
      <dgm:prSet/>
      <dgm:spPr/>
      <dgm:t>
        <a:bodyPr/>
        <a:lstStyle/>
        <a:p>
          <a:endParaRPr lang="en-GB"/>
        </a:p>
      </dgm:t>
    </dgm:pt>
    <dgm:pt modelId="{37B7FB10-678C-4063-BE52-CF776BF14D0D}" type="sibTrans" cxnId="{4888D6BD-2B5B-4B48-A8F9-7BBE770DC751}">
      <dgm:prSet/>
      <dgm:spPr/>
      <dgm:t>
        <a:bodyPr/>
        <a:lstStyle/>
        <a:p>
          <a:endParaRPr lang="en-GB"/>
        </a:p>
      </dgm:t>
    </dgm:pt>
    <dgm:pt modelId="{57A046F8-B92C-4806-B651-CFE588379306}" type="pres">
      <dgm:prSet presAssocID="{10B6A821-6A98-436A-A776-7FEBE57FDA8F}" presName="compositeShape" presStyleCnt="0">
        <dgm:presLayoutVars>
          <dgm:chMax val="7"/>
          <dgm:dir/>
          <dgm:resizeHandles val="exact"/>
        </dgm:presLayoutVars>
      </dgm:prSet>
      <dgm:spPr/>
    </dgm:pt>
    <dgm:pt modelId="{4234A6FE-3DF6-41AA-86FF-07D8B9F3A7C0}" type="pres">
      <dgm:prSet presAssocID="{F79785F9-8428-4B84-8EE6-644E7B8F3F2F}" presName="circ1" presStyleLbl="vennNode1" presStyleIdx="0" presStyleCnt="3"/>
      <dgm:spPr/>
      <dgm:t>
        <a:bodyPr/>
        <a:lstStyle/>
        <a:p>
          <a:endParaRPr lang="en-GB"/>
        </a:p>
      </dgm:t>
    </dgm:pt>
    <dgm:pt modelId="{161F8BEC-1494-4BCC-A70E-5549F72D73F9}" type="pres">
      <dgm:prSet presAssocID="{F79785F9-8428-4B84-8EE6-644E7B8F3F2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DEC25E3-2708-483C-B4A4-D763531D6B41}" type="pres">
      <dgm:prSet presAssocID="{C95606F7-92E7-4AE0-A3CA-334D53359157}" presName="circ2" presStyleLbl="vennNode1" presStyleIdx="1" presStyleCnt="3"/>
      <dgm:spPr/>
      <dgm:t>
        <a:bodyPr/>
        <a:lstStyle/>
        <a:p>
          <a:endParaRPr lang="en-GB"/>
        </a:p>
      </dgm:t>
    </dgm:pt>
    <dgm:pt modelId="{1E472297-6A43-4456-A282-6825A69116DE}" type="pres">
      <dgm:prSet presAssocID="{C95606F7-92E7-4AE0-A3CA-334D5335915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1F318B1-0436-4984-B5ED-FA6C14C2707B}" type="pres">
      <dgm:prSet presAssocID="{1EF72992-8757-4C5E-8A39-02A21468FF9A}" presName="circ3" presStyleLbl="vennNode1" presStyleIdx="2" presStyleCnt="3"/>
      <dgm:spPr/>
      <dgm:t>
        <a:bodyPr/>
        <a:lstStyle/>
        <a:p>
          <a:endParaRPr lang="en-GB"/>
        </a:p>
      </dgm:t>
    </dgm:pt>
    <dgm:pt modelId="{C2AE5D9F-105A-48A3-9B12-2FD82E3256F6}" type="pres">
      <dgm:prSet presAssocID="{1EF72992-8757-4C5E-8A39-02A21468FF9A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41E8184-76A4-4D67-99B5-87F9E2F5AD56}" srcId="{10B6A821-6A98-436A-A776-7FEBE57FDA8F}" destId="{F79785F9-8428-4B84-8EE6-644E7B8F3F2F}" srcOrd="0" destOrd="0" parTransId="{D1F04CEE-BB4C-4647-8E8D-7207F3298493}" sibTransId="{262432F9-1B7B-48D2-9819-22830AAA90EE}"/>
    <dgm:cxn modelId="{905E7D2B-F036-4771-BA44-033C9FDB276E}" type="presOf" srcId="{1EF72992-8757-4C5E-8A39-02A21468FF9A}" destId="{C2AE5D9F-105A-48A3-9B12-2FD82E3256F6}" srcOrd="1" destOrd="0" presId="urn:microsoft.com/office/officeart/2005/8/layout/venn1"/>
    <dgm:cxn modelId="{7E10095B-A3A9-42F3-B43C-93168679580B}" type="presOf" srcId="{10B6A821-6A98-436A-A776-7FEBE57FDA8F}" destId="{57A046F8-B92C-4806-B651-CFE588379306}" srcOrd="0" destOrd="0" presId="urn:microsoft.com/office/officeart/2005/8/layout/venn1"/>
    <dgm:cxn modelId="{50FBB9C1-D301-493F-9AF5-BF2AD05D994C}" srcId="{10B6A821-6A98-436A-A776-7FEBE57FDA8F}" destId="{C95606F7-92E7-4AE0-A3CA-334D53359157}" srcOrd="1" destOrd="0" parTransId="{DFD8AF39-A0CA-4896-BEB4-0777B31FB671}" sibTransId="{E09923B0-B5DC-4FE0-8468-87EB4A01E382}"/>
    <dgm:cxn modelId="{D55984FA-0E64-49DC-AE57-8BC8A1E7F3C1}" type="presOf" srcId="{F79785F9-8428-4B84-8EE6-644E7B8F3F2F}" destId="{161F8BEC-1494-4BCC-A70E-5549F72D73F9}" srcOrd="1" destOrd="0" presId="urn:microsoft.com/office/officeart/2005/8/layout/venn1"/>
    <dgm:cxn modelId="{885A1298-690E-47F6-A4AD-1AED77C6056F}" type="presOf" srcId="{F79785F9-8428-4B84-8EE6-644E7B8F3F2F}" destId="{4234A6FE-3DF6-41AA-86FF-07D8B9F3A7C0}" srcOrd="0" destOrd="0" presId="urn:microsoft.com/office/officeart/2005/8/layout/venn1"/>
    <dgm:cxn modelId="{4888D6BD-2B5B-4B48-A8F9-7BBE770DC751}" srcId="{10B6A821-6A98-436A-A776-7FEBE57FDA8F}" destId="{1EF72992-8757-4C5E-8A39-02A21468FF9A}" srcOrd="2" destOrd="0" parTransId="{D53E7860-D4E8-4BD5-A03F-B5559EC3C2DC}" sibTransId="{37B7FB10-678C-4063-BE52-CF776BF14D0D}"/>
    <dgm:cxn modelId="{19584CC0-2C99-4DEB-935A-BAFAFDD5A466}" type="presOf" srcId="{1EF72992-8757-4C5E-8A39-02A21468FF9A}" destId="{61F318B1-0436-4984-B5ED-FA6C14C2707B}" srcOrd="0" destOrd="0" presId="urn:microsoft.com/office/officeart/2005/8/layout/venn1"/>
    <dgm:cxn modelId="{34A0A648-5115-4AAB-8EE9-AC30299DD823}" type="presOf" srcId="{C95606F7-92E7-4AE0-A3CA-334D53359157}" destId="{1E472297-6A43-4456-A282-6825A69116DE}" srcOrd="1" destOrd="0" presId="urn:microsoft.com/office/officeart/2005/8/layout/venn1"/>
    <dgm:cxn modelId="{CF462F35-9766-4AA0-9C48-7EBA4B85A114}" type="presOf" srcId="{C95606F7-92E7-4AE0-A3CA-334D53359157}" destId="{FDEC25E3-2708-483C-B4A4-D763531D6B41}" srcOrd="0" destOrd="0" presId="urn:microsoft.com/office/officeart/2005/8/layout/venn1"/>
    <dgm:cxn modelId="{580B7D28-667C-4AD1-B738-F84D51D5EDA8}" type="presParOf" srcId="{57A046F8-B92C-4806-B651-CFE588379306}" destId="{4234A6FE-3DF6-41AA-86FF-07D8B9F3A7C0}" srcOrd="0" destOrd="0" presId="urn:microsoft.com/office/officeart/2005/8/layout/venn1"/>
    <dgm:cxn modelId="{FBC9E8BF-A8F0-4FD3-AA9E-F4D781BA04E1}" type="presParOf" srcId="{57A046F8-B92C-4806-B651-CFE588379306}" destId="{161F8BEC-1494-4BCC-A70E-5549F72D73F9}" srcOrd="1" destOrd="0" presId="urn:microsoft.com/office/officeart/2005/8/layout/venn1"/>
    <dgm:cxn modelId="{9368191F-C7FA-4FBD-A36C-005BC48294FA}" type="presParOf" srcId="{57A046F8-B92C-4806-B651-CFE588379306}" destId="{FDEC25E3-2708-483C-B4A4-D763531D6B41}" srcOrd="2" destOrd="0" presId="urn:microsoft.com/office/officeart/2005/8/layout/venn1"/>
    <dgm:cxn modelId="{FBCE6F5B-5B13-4C77-8704-C619E2641388}" type="presParOf" srcId="{57A046F8-B92C-4806-B651-CFE588379306}" destId="{1E472297-6A43-4456-A282-6825A69116DE}" srcOrd="3" destOrd="0" presId="urn:microsoft.com/office/officeart/2005/8/layout/venn1"/>
    <dgm:cxn modelId="{500F197F-FE76-45C5-8FA5-2CD79470B8B0}" type="presParOf" srcId="{57A046F8-B92C-4806-B651-CFE588379306}" destId="{61F318B1-0436-4984-B5ED-FA6C14C2707B}" srcOrd="4" destOrd="0" presId="urn:microsoft.com/office/officeart/2005/8/layout/venn1"/>
    <dgm:cxn modelId="{965A6BA8-6E3D-4F2E-806F-BAA8608D8EDE}" type="presParOf" srcId="{57A046F8-B92C-4806-B651-CFE588379306}" destId="{C2AE5D9F-105A-48A3-9B12-2FD82E3256F6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34A6FE-3DF6-41AA-86FF-07D8B9F3A7C0}">
      <dsp:nvSpPr>
        <dsp:cNvPr id="0" name=""/>
        <dsp:cNvSpPr/>
      </dsp:nvSpPr>
      <dsp:spPr>
        <a:xfrm>
          <a:off x="2676644" y="50483"/>
          <a:ext cx="2423204" cy="242320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en-US" sz="18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People</a:t>
          </a:r>
          <a:endParaRPr kumimoji="0" lang="en-US" altLang="en-US" sz="18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2999738" y="474544"/>
        <a:ext cx="1777016" cy="1090441"/>
      </dsp:txXfrm>
    </dsp:sp>
    <dsp:sp modelId="{FDEC25E3-2708-483C-B4A4-D763531D6B41}">
      <dsp:nvSpPr>
        <dsp:cNvPr id="0" name=""/>
        <dsp:cNvSpPr/>
      </dsp:nvSpPr>
      <dsp:spPr>
        <a:xfrm>
          <a:off x="3551017" y="1564986"/>
          <a:ext cx="2423204" cy="242320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en-US" sz="18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Places</a:t>
          </a:r>
          <a:endParaRPr kumimoji="0" lang="en-US" altLang="en-US" sz="18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4292113" y="2190980"/>
        <a:ext cx="1453922" cy="1332762"/>
      </dsp:txXfrm>
    </dsp:sp>
    <dsp:sp modelId="{61F318B1-0436-4984-B5ED-FA6C14C2707B}">
      <dsp:nvSpPr>
        <dsp:cNvPr id="0" name=""/>
        <dsp:cNvSpPr/>
      </dsp:nvSpPr>
      <dsp:spPr>
        <a:xfrm>
          <a:off x="1802271" y="1564986"/>
          <a:ext cx="2423204" cy="242320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en-US" sz="18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Environments</a:t>
          </a:r>
          <a:endParaRPr kumimoji="0" lang="en-US" altLang="en-US" sz="18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2030456" y="2190980"/>
        <a:ext cx="1453922" cy="13327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B3F32B-D14A-48C7-B144-B182F56CE136}" type="datetimeFigureOut">
              <a:rPr lang="en-GB" smtClean="0"/>
              <a:t>23/09/2019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AE9175-1B56-4E78-8A42-746094D8A0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4730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448E37-8FA4-45D4-B29D-D4392B3B9153}" type="datetimeFigureOut">
              <a:rPr lang="en-GB" smtClean="0"/>
              <a:t>23/09/2019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80A0A8-6BB1-4E30-9488-51F95747C3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426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5656" y="188640"/>
            <a:ext cx="5542334" cy="1542033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66D574-CA4E-41EC-BFB7-1A202831826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69885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5D185-DC54-4049-A524-D26D9F537C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031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39472-D951-47CA-9F6C-4E7A167A59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748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51FC4-77B7-4E61-AFAC-8384198C62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967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49500"/>
            <a:ext cx="4038600" cy="377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49500"/>
            <a:ext cx="4038600" cy="377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361B9-8032-43D3-80BC-956D8D86DC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4359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7BF14-7AC6-4D21-9656-706C2FDADE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2672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6160AC-9930-4304-A8B7-BC5A1062B0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4354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7F243-0266-422A-9AC2-318BD74FDD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3464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DCFDC7-1D16-4AF7-99A0-E1EA007205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2353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91FD5-88ED-4E5F-9F0B-49FA2DDACC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465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DA30D-2973-4A84-A00F-0A8B9C3123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887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190501"/>
            <a:ext cx="5496272" cy="1438299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9D9BD6-16DF-460D-8818-BAFF0451FD4D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7" name="Picture 15" descr="rg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70576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60350"/>
            <a:ext cx="2057400" cy="58658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60350"/>
            <a:ext cx="6019800" cy="58658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11272-5281-48EA-87DF-0A2D551D15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5359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6491287" cy="1785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2349500"/>
            <a:ext cx="8229600" cy="37766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9E251-A8BF-4510-AAFF-B087264699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0485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6491287" cy="1785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2349500"/>
            <a:ext cx="4038600" cy="37766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49500"/>
            <a:ext cx="4038600" cy="37766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BCF51F-F467-46CC-9839-69CF995343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8635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6491287" cy="1785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2349500"/>
            <a:ext cx="4038600" cy="37766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349500"/>
            <a:ext cx="4038600" cy="181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313238"/>
            <a:ext cx="4038600" cy="181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893E6-D3BE-43E1-A6A0-C941B2938D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9619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5D185-DC54-4049-A524-D26D9F537C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9715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39472-D951-47CA-9F6C-4E7A167A59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0862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51FC4-77B7-4E61-AFAC-8384198C62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2431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49500"/>
            <a:ext cx="4038600" cy="377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49500"/>
            <a:ext cx="4038600" cy="377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361B9-8032-43D3-80BC-956D8D86DC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9405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7BF14-7AC6-4D21-9656-706C2FDADE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0950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6160AC-9930-4304-A8B7-BC5A1062B0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49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190500"/>
            <a:ext cx="5424264" cy="1438300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44825"/>
            <a:ext cx="3429000" cy="41749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844825"/>
            <a:ext cx="3429000" cy="41749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4E1A6E-B03C-4BA9-BCC3-75FC69A50594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8" name="Picture 15" descr="rg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02268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7F243-0266-422A-9AC2-318BD74FDD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4132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DCFDC7-1D16-4AF7-99A0-E1EA007205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6068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91FD5-88ED-4E5F-9F0B-49FA2DDACC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6386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DA30D-2973-4A84-A00F-0A8B9C3123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8104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60350"/>
            <a:ext cx="2057400" cy="58658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60350"/>
            <a:ext cx="6019800" cy="58658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11272-5281-48EA-87DF-0A2D551D15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2970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6491287" cy="1785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2349500"/>
            <a:ext cx="8229600" cy="37766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9E251-A8BF-4510-AAFF-B087264699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1141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6491287" cy="1785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2349500"/>
            <a:ext cx="4038600" cy="37766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49500"/>
            <a:ext cx="4038600" cy="37766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BCF51F-F467-46CC-9839-69CF995343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9307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6491287" cy="1785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2349500"/>
            <a:ext cx="4038600" cy="37766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349500"/>
            <a:ext cx="4038600" cy="181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313238"/>
            <a:ext cx="4038600" cy="181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893E6-D3BE-43E1-A6A0-C941B2938D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4464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5D185-DC54-4049-A524-D26D9F537C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4843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39472-D951-47CA-9F6C-4E7A167A59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058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188912"/>
            <a:ext cx="5472608" cy="1439887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28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12578"/>
            <a:ext cx="4040188" cy="368071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728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12578"/>
            <a:ext cx="4041775" cy="368071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BC778C-4985-4B87-A566-26D203ABF273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10" name="Picture 15" descr="rg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74810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51FC4-77B7-4E61-AFAC-8384198C62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7108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49500"/>
            <a:ext cx="4038600" cy="377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49500"/>
            <a:ext cx="4038600" cy="377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361B9-8032-43D3-80BC-956D8D86DC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8124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7BF14-7AC6-4D21-9656-706C2FDADE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8722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6160AC-9930-4304-A8B7-BC5A1062B0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740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7F243-0266-422A-9AC2-318BD74FDD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1770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DCFDC7-1D16-4AF7-99A0-E1EA007205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4221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91FD5-88ED-4E5F-9F0B-49FA2DDACC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8183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DA30D-2973-4A84-A00F-0A8B9C3123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6320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60350"/>
            <a:ext cx="2057400" cy="58658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60350"/>
            <a:ext cx="6019800" cy="58658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11272-5281-48EA-87DF-0A2D551D15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3294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6491287" cy="1785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2349500"/>
            <a:ext cx="8229600" cy="37766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9E251-A8BF-4510-AAFF-B087264699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361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206902"/>
            <a:ext cx="5424264" cy="1421898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47EEAF-DD4E-4CF4-BBA0-EAA76F911A92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6" name="Picture 15" descr="rg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51734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6491287" cy="1785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2349500"/>
            <a:ext cx="4038600" cy="37766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49500"/>
            <a:ext cx="4038600" cy="37766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BCF51F-F467-46CC-9839-69CF995343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5463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6491287" cy="1785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2349500"/>
            <a:ext cx="4038600" cy="37766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349500"/>
            <a:ext cx="4038600" cy="181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313238"/>
            <a:ext cx="4038600" cy="181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893E6-D3BE-43E1-A6A0-C941B2938D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3430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5656" y="188640"/>
            <a:ext cx="5542334" cy="1542033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66D574-CA4E-41EC-BFB7-1A2028318263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1492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190501"/>
            <a:ext cx="5496272" cy="1438299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9D9BD6-16DF-460D-8818-BAFF0451FD4D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  <p:pic>
        <p:nvPicPr>
          <p:cNvPr id="7" name="Picture 15" descr="rg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280681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190500"/>
            <a:ext cx="5424264" cy="1438300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44825"/>
            <a:ext cx="3429000" cy="41749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844825"/>
            <a:ext cx="3429000" cy="41749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4E1A6E-B03C-4BA9-BCC3-75FC69A50594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  <p:pic>
        <p:nvPicPr>
          <p:cNvPr id="8" name="Picture 15" descr="rg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903173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188912"/>
            <a:ext cx="5472608" cy="1439887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28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12578"/>
            <a:ext cx="4040188" cy="368071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728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12578"/>
            <a:ext cx="4041775" cy="368071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BC778C-4985-4B87-A566-26D203ABF273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  <p:pic>
        <p:nvPicPr>
          <p:cNvPr id="10" name="Picture 15" descr="rg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041154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206902"/>
            <a:ext cx="5424264" cy="1421898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47EEAF-DD4E-4CF4-BBA0-EAA76F911A92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  <p:pic>
        <p:nvPicPr>
          <p:cNvPr id="6" name="Picture 15" descr="rg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65088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D577BE-B60F-4443-89BA-AC6850FF3B72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7655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7028184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88913"/>
            <a:ext cx="5227984" cy="45386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7028184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4CE6AA-BD4D-4B50-801E-5FC26DDB2F13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26429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00CBFF-0372-4B6D-9726-814647025C50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909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D577BE-B60F-4443-89BA-AC6850FF3B7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4364184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188913"/>
            <a:ext cx="5471889" cy="14398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85925" y="1844824"/>
            <a:ext cx="3429000" cy="41749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7325" y="1844824"/>
            <a:ext cx="3429000" cy="41749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24000" y="6248400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fld id="{99EC163C-451A-4E6F-ACF7-668EB3869707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11909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6491287" cy="1785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2349500"/>
            <a:ext cx="8229600" cy="37766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DA06D-246D-40D4-B176-860D182D6D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651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7028184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88913"/>
            <a:ext cx="5227984" cy="45386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7028184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4CE6AA-BD4D-4B50-801E-5FC26DDB2F1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15214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00CBFF-0372-4B6D-9726-814647025C5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90232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188913"/>
            <a:ext cx="5471889" cy="14398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85925" y="1844824"/>
            <a:ext cx="3429000" cy="41749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7325" y="1844824"/>
            <a:ext cx="3429000" cy="41749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24000" y="6248400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fld id="{99EC163C-451A-4E6F-ACF7-668EB386970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43726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11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39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76375" y="188640"/>
            <a:ext cx="5471889" cy="1411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dirty="0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2060575"/>
            <a:ext cx="7010400" cy="395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dirty="0" smtClean="0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endParaRPr lang="en-GB" alt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GB" altLang="en-US"/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03FE48AF-ABF3-40F6-B23F-7A4E1289867F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46087" name="Line 7"/>
          <p:cNvSpPr>
            <a:spLocks noChangeShapeType="1"/>
          </p:cNvSpPr>
          <p:nvPr/>
        </p:nvSpPr>
        <p:spPr bwMode="auto">
          <a:xfrm flipV="1">
            <a:off x="13716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6088" name="Oval 8"/>
          <p:cNvSpPr>
            <a:spLocks noChangeArrowheads="1"/>
          </p:cNvSpPr>
          <p:nvPr/>
        </p:nvSpPr>
        <p:spPr bwMode="auto">
          <a:xfrm>
            <a:off x="152400" y="838200"/>
            <a:ext cx="228600" cy="228600"/>
          </a:xfrm>
          <a:prstGeom prst="ellipse">
            <a:avLst/>
          </a:prstGeom>
          <a:solidFill>
            <a:srgbClr val="F54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46089" name="Oval 9"/>
          <p:cNvSpPr>
            <a:spLocks noChangeArrowheads="1"/>
          </p:cNvSpPr>
          <p:nvPr/>
        </p:nvSpPr>
        <p:spPr bwMode="auto">
          <a:xfrm>
            <a:off x="539750" y="838200"/>
            <a:ext cx="228600" cy="228600"/>
          </a:xfrm>
          <a:prstGeom prst="ellipse">
            <a:avLst/>
          </a:prstGeom>
          <a:solidFill>
            <a:srgbClr val="01415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46090" name="Oval 10"/>
          <p:cNvSpPr>
            <a:spLocks noChangeArrowheads="1"/>
          </p:cNvSpPr>
          <p:nvPr/>
        </p:nvSpPr>
        <p:spPr bwMode="auto">
          <a:xfrm>
            <a:off x="927100" y="838200"/>
            <a:ext cx="228600" cy="228600"/>
          </a:xfrm>
          <a:prstGeom prst="ellipse">
            <a:avLst/>
          </a:prstGeom>
          <a:solidFill>
            <a:srgbClr val="B7000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imes New Roman" pitchFamily="18" charset="0"/>
            </a:endParaRPr>
          </a:p>
        </p:txBody>
      </p:sp>
      <p:pic>
        <p:nvPicPr>
          <p:cNvPr id="23" name="Picture 15" descr="rg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58" r:id="rId7"/>
    <p:sldLayoutId id="2147483659" r:id="rId8"/>
    <p:sldLayoutId id="2147483661" r:id="rId9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54C00"/>
        </a:buClr>
        <a:buSzPct val="70000"/>
        <a:buFont typeface="Wingdings" pitchFamily="2" charset="2"/>
        <a:buChar char="¢"/>
        <a:defRPr sz="3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1415B"/>
        </a:buClr>
        <a:buSzPct val="75000"/>
        <a:buFont typeface="Wingdings" pitchFamily="2" charset="2"/>
        <a:buChar char="l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B70005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797E01"/>
        </a:buClr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6491287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33480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49500"/>
            <a:ext cx="8229600" cy="37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73F5AAA-DB44-4F68-B5EA-1386679F6246}" type="slidenum">
              <a:rPr lang="en-US">
                <a:solidFill>
                  <a:srgbClr val="000000"/>
                </a:solidFill>
                <a:latin typeface="Arial" charset="0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055" name="Picture 7" descr="RGS Invoice dot line 130mm 60%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04813"/>
            <a:ext cx="612140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RGS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76250"/>
            <a:ext cx="1655763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 descr="RGS Invoice dot line 130mm 60%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1773238"/>
            <a:ext cx="612140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3113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p:txStyles>
    <p:titleStyle>
      <a:lvl1pPr marL="88900" indent="-889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marL="88900" indent="-889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charset="0"/>
        </a:defRPr>
      </a:lvl2pPr>
      <a:lvl3pPr marL="88900" indent="-889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charset="0"/>
        </a:defRPr>
      </a:lvl3pPr>
      <a:lvl4pPr marL="88900" indent="-889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charset="0"/>
        </a:defRPr>
      </a:lvl4pPr>
      <a:lvl5pPr marL="88900" indent="-889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charset="0"/>
        </a:defRPr>
      </a:lvl5pPr>
      <a:lvl6pPr marL="5461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charset="0"/>
        </a:defRPr>
      </a:lvl6pPr>
      <a:lvl7pPr marL="10033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charset="0"/>
        </a:defRPr>
      </a:lvl7pPr>
      <a:lvl8pPr marL="14605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charset="0"/>
        </a:defRPr>
      </a:lvl8pPr>
      <a:lvl9pPr marL="19177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6491287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33480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49500"/>
            <a:ext cx="8229600" cy="37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73F5AAA-DB44-4F68-B5EA-1386679F6246}" type="slidenum">
              <a:rPr lang="en-US">
                <a:solidFill>
                  <a:srgbClr val="000000"/>
                </a:solidFill>
                <a:latin typeface="Arial" charset="0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055" name="Picture 7" descr="RGS Invoice dot line 130mm 60%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04813"/>
            <a:ext cx="612140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RGS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76250"/>
            <a:ext cx="1655763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 descr="RGS Invoice dot line 130mm 60%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1773238"/>
            <a:ext cx="612140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1734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</p:sldLayoutIdLst>
  <p:txStyles>
    <p:titleStyle>
      <a:lvl1pPr marL="88900" indent="-889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marL="88900" indent="-889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charset="0"/>
        </a:defRPr>
      </a:lvl2pPr>
      <a:lvl3pPr marL="88900" indent="-889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charset="0"/>
        </a:defRPr>
      </a:lvl3pPr>
      <a:lvl4pPr marL="88900" indent="-889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charset="0"/>
        </a:defRPr>
      </a:lvl4pPr>
      <a:lvl5pPr marL="88900" indent="-889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charset="0"/>
        </a:defRPr>
      </a:lvl5pPr>
      <a:lvl6pPr marL="5461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charset="0"/>
        </a:defRPr>
      </a:lvl6pPr>
      <a:lvl7pPr marL="10033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charset="0"/>
        </a:defRPr>
      </a:lvl7pPr>
      <a:lvl8pPr marL="14605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charset="0"/>
        </a:defRPr>
      </a:lvl8pPr>
      <a:lvl9pPr marL="19177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6491287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33480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49500"/>
            <a:ext cx="8229600" cy="37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73F5AAA-DB44-4F68-B5EA-1386679F6246}" type="slidenum">
              <a:rPr lang="en-US">
                <a:solidFill>
                  <a:srgbClr val="000000"/>
                </a:solidFill>
                <a:latin typeface="Arial" charset="0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055" name="Picture 7" descr="RGS Invoice dot line 130mm 60%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04813"/>
            <a:ext cx="612140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RGS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76250"/>
            <a:ext cx="1655763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 descr="RGS Invoice dot line 130mm 60%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1773238"/>
            <a:ext cx="612140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1479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</p:sldLayoutIdLst>
  <p:txStyles>
    <p:titleStyle>
      <a:lvl1pPr marL="88900" indent="-889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marL="88900" indent="-889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charset="0"/>
        </a:defRPr>
      </a:lvl2pPr>
      <a:lvl3pPr marL="88900" indent="-889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charset="0"/>
        </a:defRPr>
      </a:lvl3pPr>
      <a:lvl4pPr marL="88900" indent="-889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charset="0"/>
        </a:defRPr>
      </a:lvl4pPr>
      <a:lvl5pPr marL="88900" indent="-889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charset="0"/>
        </a:defRPr>
      </a:lvl5pPr>
      <a:lvl6pPr marL="5461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charset="0"/>
        </a:defRPr>
      </a:lvl6pPr>
      <a:lvl7pPr marL="10033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charset="0"/>
        </a:defRPr>
      </a:lvl7pPr>
      <a:lvl8pPr marL="14605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charset="0"/>
        </a:defRPr>
      </a:lvl8pPr>
      <a:lvl9pPr marL="19177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76375" y="188640"/>
            <a:ext cx="5471889" cy="1411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dirty="0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2060575"/>
            <a:ext cx="7010400" cy="395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dirty="0" smtClean="0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03FE48AF-ABF3-40F6-B23F-7A4E1289867F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6087" name="Line 7"/>
          <p:cNvSpPr>
            <a:spLocks noChangeShapeType="1"/>
          </p:cNvSpPr>
          <p:nvPr/>
        </p:nvSpPr>
        <p:spPr bwMode="auto">
          <a:xfrm flipV="1">
            <a:off x="13716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6088" name="Oval 8"/>
          <p:cNvSpPr>
            <a:spLocks noChangeArrowheads="1"/>
          </p:cNvSpPr>
          <p:nvPr/>
        </p:nvSpPr>
        <p:spPr bwMode="auto">
          <a:xfrm>
            <a:off x="152400" y="838200"/>
            <a:ext cx="228600" cy="228600"/>
          </a:xfrm>
          <a:prstGeom prst="ellipse">
            <a:avLst/>
          </a:prstGeom>
          <a:solidFill>
            <a:srgbClr val="F54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6089" name="Oval 9"/>
          <p:cNvSpPr>
            <a:spLocks noChangeArrowheads="1"/>
          </p:cNvSpPr>
          <p:nvPr/>
        </p:nvSpPr>
        <p:spPr bwMode="auto">
          <a:xfrm>
            <a:off x="539750" y="838200"/>
            <a:ext cx="228600" cy="228600"/>
          </a:xfrm>
          <a:prstGeom prst="ellipse">
            <a:avLst/>
          </a:prstGeom>
          <a:solidFill>
            <a:srgbClr val="01415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6090" name="Oval 10"/>
          <p:cNvSpPr>
            <a:spLocks noChangeArrowheads="1"/>
          </p:cNvSpPr>
          <p:nvPr/>
        </p:nvSpPr>
        <p:spPr bwMode="auto">
          <a:xfrm>
            <a:off x="927100" y="838200"/>
            <a:ext cx="228600" cy="228600"/>
          </a:xfrm>
          <a:prstGeom prst="ellipse">
            <a:avLst/>
          </a:prstGeom>
          <a:solidFill>
            <a:srgbClr val="B7000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23" name="Picture 15" descr="rgs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7466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54C00"/>
        </a:buClr>
        <a:buSzPct val="70000"/>
        <a:buFont typeface="Wingdings" pitchFamily="2" charset="2"/>
        <a:buChar char="¢"/>
        <a:defRPr sz="3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1415B"/>
        </a:buClr>
        <a:buSzPct val="75000"/>
        <a:buFont typeface="Wingdings" pitchFamily="2" charset="2"/>
        <a:buChar char="l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B70005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797E01"/>
        </a:buClr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rgs.org/" TargetMode="External"/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gs.org/geographyambassadors" TargetMode="External"/><Relationship Id="rId3" Type="http://schemas.openxmlformats.org/officeDocument/2006/relationships/hyperlink" Target="https://www.rgs.org/schools/teaching-resources/michael-palin%E2%80%99s-letter-promoting-gcse-and-a-level/" TargetMode="External"/><Relationship Id="rId7" Type="http://schemas.openxmlformats.org/officeDocument/2006/relationships/hyperlink" Target="https://www.rgs.org/geography/studying-geography-and-careers/geography-professionals/" TargetMode="External"/><Relationship Id="rId2" Type="http://schemas.openxmlformats.org/officeDocument/2006/relationships/hyperlink" Target="https://www.rgs.org/schools/teaching-resources/going-places-with-geography-brochur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gs.org/studygeography" TargetMode="External"/><Relationship Id="rId5" Type="http://schemas.openxmlformats.org/officeDocument/2006/relationships/hyperlink" Target="https://www.rgs.org/geography/studying-geography-and-careers/geography-at-university/" TargetMode="External"/><Relationship Id="rId4" Type="http://schemas.openxmlformats.org/officeDocument/2006/relationships/hyperlink" Target="https://www.rgs.org/schools/teaching-resources/nick-crane-s-letter-promoting-further-stud%20y-and-ca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672" y="548680"/>
            <a:ext cx="5256584" cy="825396"/>
          </a:xfrm>
          <a:solidFill>
            <a:srgbClr val="F54C00"/>
          </a:solidFill>
        </p:spPr>
        <p:txBody>
          <a:bodyPr/>
          <a:lstStyle/>
          <a:p>
            <a:r>
              <a:rPr lang="en-GB" altLang="en-US" sz="2700" b="1" dirty="0" smtClean="0">
                <a:solidFill>
                  <a:schemeClr val="bg1"/>
                </a:solidFill>
              </a:rPr>
              <a:t>#Choosegeography</a:t>
            </a:r>
            <a:endParaRPr lang="en-GB" altLang="en-US" sz="27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916832"/>
            <a:ext cx="813690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/>
              <a:t>Demonstrating the value of Geography</a:t>
            </a:r>
          </a:p>
          <a:p>
            <a:endParaRPr lang="en-US" sz="6000" dirty="0"/>
          </a:p>
          <a:p>
            <a:r>
              <a:rPr lang="en-US" sz="3200" i="1" dirty="0"/>
              <a:t>"Geography — where you are born — is the single biggest driver of your lot in life</a:t>
            </a:r>
            <a:r>
              <a:rPr lang="en-US" sz="3200" i="1" dirty="0" smtClean="0"/>
              <a:t>". </a:t>
            </a:r>
          </a:p>
          <a:p>
            <a:r>
              <a:rPr lang="en-US" sz="3200" i="1" dirty="0" smtClean="0"/>
              <a:t>Bill Gates 2019</a:t>
            </a:r>
            <a:endParaRPr lang="en-GB" sz="3200" i="1" dirty="0" smtClean="0"/>
          </a:p>
          <a:p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371393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Geography a data rich subject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2060575"/>
            <a:ext cx="8784976" cy="3959225"/>
          </a:xfrm>
        </p:spPr>
        <p:txBody>
          <a:bodyPr/>
          <a:lstStyle/>
          <a:p>
            <a:pPr lvl="0"/>
            <a:r>
              <a:rPr lang="en-GB" dirty="0">
                <a:solidFill>
                  <a:srgbClr val="000000"/>
                </a:solidFill>
              </a:rPr>
              <a:t>Higher </a:t>
            </a:r>
            <a:r>
              <a:rPr lang="en-GB" dirty="0" smtClean="0">
                <a:solidFill>
                  <a:srgbClr val="000000"/>
                </a:solidFill>
              </a:rPr>
              <a:t>Education Research </a:t>
            </a:r>
            <a:r>
              <a:rPr lang="en-GB" dirty="0">
                <a:solidFill>
                  <a:srgbClr val="000000"/>
                </a:solidFill>
              </a:rPr>
              <a:t>Council has recognised </a:t>
            </a:r>
            <a:r>
              <a:rPr lang="en-GB" dirty="0" smtClean="0">
                <a:solidFill>
                  <a:srgbClr val="000000"/>
                </a:solidFill>
              </a:rPr>
              <a:t>HE geography </a:t>
            </a:r>
            <a:r>
              <a:rPr lang="en-GB" dirty="0">
                <a:solidFill>
                  <a:srgbClr val="000000"/>
                </a:solidFill>
              </a:rPr>
              <a:t>as </a:t>
            </a:r>
            <a:r>
              <a:rPr lang="en-GB" b="1" dirty="0" smtClean="0">
                <a:solidFill>
                  <a:srgbClr val="000000"/>
                </a:solidFill>
              </a:rPr>
              <a:t>part-STEM</a:t>
            </a:r>
            <a:r>
              <a:rPr lang="en-GB" dirty="0" smtClean="0">
                <a:solidFill>
                  <a:srgbClr val="000000"/>
                </a:solidFill>
              </a:rPr>
              <a:t>: as a result of its use of fieldwork, lab and data </a:t>
            </a:r>
            <a:endParaRPr lang="en-GB" dirty="0">
              <a:solidFill>
                <a:srgbClr val="000000"/>
              </a:solidFill>
            </a:endParaRPr>
          </a:p>
          <a:p>
            <a:r>
              <a:rPr lang="en-GB" dirty="0" smtClean="0"/>
              <a:t>The contribution of geography was the </a:t>
            </a:r>
            <a:r>
              <a:rPr lang="en-GB" b="1" dirty="0" smtClean="0"/>
              <a:t>only non-maths</a:t>
            </a:r>
            <a:r>
              <a:rPr lang="en-GB" dirty="0" smtClean="0"/>
              <a:t> subject referenced in Sir Adrian Smith’s review of post 16 maths</a:t>
            </a:r>
          </a:p>
          <a:p>
            <a:r>
              <a:rPr lang="en-GB" dirty="0" smtClean="0"/>
              <a:t>Geography is a </a:t>
            </a:r>
            <a:r>
              <a:rPr lang="en-GB" b="1" dirty="0" smtClean="0"/>
              <a:t>data rich </a:t>
            </a:r>
            <a:r>
              <a:rPr lang="en-GB" dirty="0" smtClean="0"/>
              <a:t>and </a:t>
            </a:r>
            <a:r>
              <a:rPr lang="en-GB" b="1" dirty="0" smtClean="0"/>
              <a:t>gender balanced </a:t>
            </a:r>
            <a:r>
              <a:rPr lang="en-GB" dirty="0" smtClean="0"/>
              <a:t>subject.  Geography 48:52% M:F (maths ~60-40%, physics ~70-30%, computing ~90-10%).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399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053" y="5131256"/>
            <a:ext cx="2910443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030343"/>
            <a:ext cx="2915816" cy="291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5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07504" y="2060575"/>
            <a:ext cx="6480720" cy="3959225"/>
          </a:xfrm>
          <a:noFill/>
          <a:ln/>
        </p:spPr>
        <p:txBody>
          <a:bodyPr/>
          <a:lstStyle/>
          <a:p>
            <a:r>
              <a:rPr lang="en-GB" altLang="en-US" sz="3200" dirty="0" smtClean="0"/>
              <a:t>OS makes 10,000 </a:t>
            </a:r>
            <a:r>
              <a:rPr lang="en-GB" altLang="en-US" sz="3200" i="1" dirty="0" smtClean="0"/>
              <a:t>daily</a:t>
            </a:r>
            <a:r>
              <a:rPr lang="en-GB" altLang="en-US" sz="3200" dirty="0" smtClean="0"/>
              <a:t> changes to Britain’s base map</a:t>
            </a:r>
          </a:p>
          <a:p>
            <a:r>
              <a:rPr lang="en-GB" altLang="en-US" sz="3200" dirty="0" smtClean="0"/>
              <a:t>Online maps are the </a:t>
            </a:r>
            <a:r>
              <a:rPr lang="en-GB" altLang="en-US" sz="3200" i="1" dirty="0" smtClean="0"/>
              <a:t>3</a:t>
            </a:r>
            <a:r>
              <a:rPr lang="en-GB" altLang="en-US" sz="3200" i="1" baseline="30000" dirty="0" smtClean="0"/>
              <a:t>rd</a:t>
            </a:r>
            <a:r>
              <a:rPr lang="en-GB" altLang="en-US" sz="3200" i="1" dirty="0" smtClean="0"/>
              <a:t> </a:t>
            </a:r>
            <a:r>
              <a:rPr lang="en-GB" altLang="en-US" sz="3200" dirty="0" smtClean="0"/>
              <a:t>most popular app to download</a:t>
            </a:r>
          </a:p>
          <a:p>
            <a:r>
              <a:rPr lang="en-GB" altLang="en-US" sz="3200" dirty="0" smtClean="0"/>
              <a:t>Geo-spatial commission. The UK can gain </a:t>
            </a:r>
            <a:r>
              <a:rPr lang="en-GB" altLang="en-US" sz="3200" i="1" dirty="0" smtClean="0"/>
              <a:t>£11Billion </a:t>
            </a:r>
            <a:r>
              <a:rPr lang="en-GB" altLang="en-US" sz="3200" dirty="0" smtClean="0"/>
              <a:t>from better use of geo-spatial data</a:t>
            </a:r>
          </a:p>
          <a:p>
            <a:r>
              <a:rPr lang="en-GB" altLang="en-US" sz="3200" dirty="0" smtClean="0"/>
              <a:t>Esri is a </a:t>
            </a:r>
            <a:r>
              <a:rPr lang="en-GB" altLang="en-US" sz="3200" i="1" dirty="0" smtClean="0"/>
              <a:t>$1Billion </a:t>
            </a:r>
            <a:r>
              <a:rPr lang="en-GB" altLang="en-US" sz="3200" dirty="0" smtClean="0"/>
              <a:t>global company </a:t>
            </a:r>
          </a:p>
          <a:p>
            <a:endParaRPr lang="en-GB" altLang="en-US" sz="3200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475656" y="299348"/>
            <a:ext cx="5424264" cy="1320660"/>
          </a:xfrm>
          <a:prstGeom prst="rect">
            <a:avLst/>
          </a:prstGeom>
          <a:solidFill>
            <a:srgbClr val="01415B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r>
              <a:rPr lang="en-GB" altLang="en-US" b="1" kern="0" dirty="0" smtClean="0">
                <a:solidFill>
                  <a:srgbClr val="FFFFFF"/>
                </a:solidFill>
              </a:rPr>
              <a:t>Why (geographical) data matters </a:t>
            </a:r>
            <a:endParaRPr lang="en-GB" altLang="en-US" b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24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923" y="1988840"/>
            <a:ext cx="7056784" cy="47066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620688"/>
            <a:ext cx="59046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A selection of businesses, public sector and not-for-profit GIS users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320028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81330"/>
            <a:ext cx="4749196" cy="32982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3068960"/>
            <a:ext cx="6011177" cy="387739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508104" y="1916832"/>
            <a:ext cx="3497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Iwww.rgs.org/</a:t>
            </a:r>
            <a:r>
              <a:rPr lang="en-US" b="1" dirty="0" err="1"/>
              <a:t>I</a:t>
            </a:r>
            <a:r>
              <a:rPr lang="en-US" b="1" dirty="0" err="1" smtClean="0"/>
              <a:t>amageographer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49739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GB" altLang="en-US" smtClean="0"/>
              <a:t>The case for geography</a:t>
            </a:r>
            <a:endParaRPr lang="en-US" altLang="en-US" smtClean="0"/>
          </a:p>
        </p:txBody>
      </p:sp>
      <p:sp>
        <p:nvSpPr>
          <p:cNvPr id="1024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349500"/>
            <a:ext cx="3970338" cy="45085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2400" i="1" dirty="0" smtClean="0"/>
              <a:t>Geography illuminates the past, explains the present and prepares us for the future. 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GB" altLang="en-US" sz="2400" i="1" dirty="0"/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2400" i="1" dirty="0" smtClean="0"/>
              <a:t>What could be more important than that?</a:t>
            </a:r>
          </a:p>
          <a:p>
            <a:pPr eaLnBrk="1" hangingPunct="1">
              <a:lnSpc>
                <a:spcPct val="80000"/>
              </a:lnSpc>
              <a:defRPr/>
            </a:pPr>
            <a:endParaRPr lang="en-GB" altLang="en-US" sz="2400" i="1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2400" dirty="0" smtClean="0"/>
              <a:t>	Sir Michael Palin,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2400" dirty="0" smtClean="0"/>
              <a:t>	Past-President RGS-IBG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dirty="0" smtClean="0">
              <a:hlinkClick r:id="rId2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dirty="0" smtClean="0">
                <a:hlinkClick r:id="rId2"/>
              </a:rPr>
              <a:t>www.rgs.org</a:t>
            </a:r>
            <a:r>
              <a:rPr lang="en-GB" altLang="en-US" dirty="0" smtClean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2000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20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GB" altLang="en-US" sz="2000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2000" dirty="0" smtClean="0"/>
              <a:t>	</a:t>
            </a:r>
            <a:endParaRPr lang="en-US" altLang="en-US" sz="2000" i="1" dirty="0" smtClean="0"/>
          </a:p>
        </p:txBody>
      </p:sp>
      <p:pic>
        <p:nvPicPr>
          <p:cNvPr id="23557" name="Picture 8" descr="Michael Palin CBE (photo copyright Basil Pao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1" b="58824"/>
          <a:stretch/>
        </p:blipFill>
        <p:spPr bwMode="auto">
          <a:xfrm>
            <a:off x="4500563" y="2205038"/>
            <a:ext cx="3926261" cy="428540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52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Useful resources: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00809"/>
            <a:ext cx="8210872" cy="431899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sz="2400" dirty="0" smtClean="0"/>
              <a:t>Downloadable Going Places with Geography careers poster and booklet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000" dirty="0" smtClean="0">
                <a:hlinkClick r:id="rId2"/>
              </a:rPr>
              <a:t>https</a:t>
            </a:r>
            <a:r>
              <a:rPr lang="en-GB" sz="1000" dirty="0">
                <a:hlinkClick r:id="rId2"/>
              </a:rPr>
              <a:t>://www.rgs.org/schools/teaching-resources/going-places-with-geography-brochure</a:t>
            </a:r>
            <a:r>
              <a:rPr lang="en-GB" sz="1000" dirty="0" smtClean="0">
                <a:hlinkClick r:id="rId2"/>
              </a:rPr>
              <a:t>/</a:t>
            </a:r>
            <a:r>
              <a:rPr lang="en-GB" sz="1000" dirty="0" smtClean="0"/>
              <a:t> </a:t>
            </a:r>
          </a:p>
          <a:p>
            <a:pPr>
              <a:spcBef>
                <a:spcPts val="0"/>
              </a:spcBef>
            </a:pPr>
            <a:endParaRPr lang="en-GB" sz="1400" dirty="0"/>
          </a:p>
          <a:p>
            <a:pPr>
              <a:spcBef>
                <a:spcPts val="0"/>
              </a:spcBef>
            </a:pPr>
            <a:r>
              <a:rPr lang="en-GB" sz="2400" dirty="0" smtClean="0"/>
              <a:t>Sir Michael Palin and Nick Cranes ‘Option Time’ letters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000" dirty="0">
                <a:hlinkClick r:id="rId3"/>
              </a:rPr>
              <a:t>https://www.rgs.org/schools/teaching-resources/michael-palin%E2%80%99s-letter-promoting-gcse-and-a-level</a:t>
            </a:r>
            <a:r>
              <a:rPr lang="en-GB" sz="1000" dirty="0" smtClean="0">
                <a:hlinkClick r:id="rId3"/>
              </a:rPr>
              <a:t>/</a:t>
            </a:r>
            <a:r>
              <a:rPr lang="en-GB" sz="1000" dirty="0" smtClean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000" dirty="0" smtClean="0">
                <a:hlinkClick r:id="rId4"/>
              </a:rPr>
              <a:t>https</a:t>
            </a:r>
            <a:r>
              <a:rPr lang="en-GB" sz="1000" dirty="0">
                <a:hlinkClick r:id="rId4"/>
              </a:rPr>
              <a:t>://</a:t>
            </a:r>
            <a:r>
              <a:rPr lang="en-GB" sz="1000" dirty="0" smtClean="0">
                <a:hlinkClick r:id="rId4"/>
              </a:rPr>
              <a:t>www.rgs.org/schools/teaching-resources/nick-crane-s-letter-promoting-further-stud y-and-ca/</a:t>
            </a:r>
            <a:r>
              <a:rPr lang="en-GB" sz="1000" dirty="0" smtClean="0"/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en-GB" sz="1000" dirty="0"/>
          </a:p>
          <a:p>
            <a:pPr lvl="0">
              <a:spcBef>
                <a:spcPts val="0"/>
              </a:spcBef>
            </a:pPr>
            <a:r>
              <a:rPr lang="en-GB" sz="2400" dirty="0" smtClean="0">
                <a:solidFill>
                  <a:srgbClr val="000000"/>
                </a:solidFill>
              </a:rPr>
              <a:t>Directory of undergraduate courses in the UK </a:t>
            </a:r>
            <a:endParaRPr lang="en-GB" sz="2400" dirty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000" dirty="0">
                <a:hlinkClick r:id="rId5"/>
              </a:rPr>
              <a:t>https://</a:t>
            </a:r>
            <a:r>
              <a:rPr lang="en-GB" sz="1000" dirty="0" smtClean="0">
                <a:hlinkClick r:id="rId5"/>
              </a:rPr>
              <a:t>www.rgs.org/geography/studying-geography-and-careers/geography-at-university/</a:t>
            </a:r>
            <a:r>
              <a:rPr lang="en-GB" sz="1000" dirty="0" smtClean="0"/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en-GB" sz="1000" dirty="0"/>
          </a:p>
          <a:p>
            <a:pPr lvl="0">
              <a:spcBef>
                <a:spcPts val="0"/>
              </a:spcBef>
            </a:pPr>
            <a:r>
              <a:rPr lang="en-GB" sz="2400" dirty="0" smtClean="0">
                <a:solidFill>
                  <a:srgbClr val="000000"/>
                </a:solidFill>
              </a:rPr>
              <a:t>Info on studying geography at GCSE, A Level and in HE</a:t>
            </a:r>
            <a:endParaRPr lang="en-GB" sz="2400" dirty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000" dirty="0">
                <a:hlinkClick r:id="rId6"/>
              </a:rPr>
              <a:t>w</a:t>
            </a:r>
            <a:r>
              <a:rPr lang="en-GB" sz="1000" dirty="0" smtClean="0">
                <a:hlinkClick r:id="rId6"/>
              </a:rPr>
              <a:t>ww.rgs.org/studygeography</a:t>
            </a:r>
            <a:r>
              <a:rPr lang="en-GB" sz="1000" dirty="0" smtClean="0"/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en-GB" sz="1000" dirty="0"/>
          </a:p>
          <a:p>
            <a:pPr lvl="0">
              <a:spcBef>
                <a:spcPts val="0"/>
              </a:spcBef>
            </a:pPr>
            <a:r>
              <a:rPr lang="en-US" sz="2400" dirty="0" smtClean="0">
                <a:solidFill>
                  <a:srgbClr val="000000"/>
                </a:solidFill>
              </a:rPr>
              <a:t>For careers profiles of geographers in the professions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GB" sz="1000" dirty="0">
                <a:solidFill>
                  <a:srgbClr val="000000"/>
                </a:solidFill>
                <a:hlinkClick r:id="rId7"/>
              </a:rPr>
              <a:t>https://www.rgs.org/geography/studying-geography-and-careers/geography-professionals</a:t>
            </a:r>
            <a:r>
              <a:rPr lang="en-GB" sz="1000" dirty="0" smtClean="0">
                <a:solidFill>
                  <a:srgbClr val="000000"/>
                </a:solidFill>
                <a:hlinkClick r:id="rId7"/>
              </a:rPr>
              <a:t>/</a:t>
            </a:r>
            <a:r>
              <a:rPr lang="en-GB" sz="1000" dirty="0" smtClean="0">
                <a:solidFill>
                  <a:srgbClr val="000000"/>
                </a:solidFill>
              </a:rPr>
              <a:t> </a:t>
            </a:r>
          </a:p>
          <a:p>
            <a:pPr lvl="0">
              <a:spcBef>
                <a:spcPts val="0"/>
              </a:spcBef>
            </a:pPr>
            <a:r>
              <a:rPr lang="en-GB" sz="2400" dirty="0" smtClean="0">
                <a:solidFill>
                  <a:srgbClr val="000000"/>
                </a:solidFill>
              </a:rPr>
              <a:t>To book a Geography Ambassador presentation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GB" sz="1000" dirty="0" smtClean="0">
                <a:solidFill>
                  <a:srgbClr val="000000"/>
                </a:solidFill>
                <a:hlinkClick r:id="rId8"/>
              </a:rPr>
              <a:t>www.rgs.org/geographyambassadors</a:t>
            </a:r>
            <a:r>
              <a:rPr lang="en-GB" sz="1000" dirty="0" smtClean="0">
                <a:solidFill>
                  <a:srgbClr val="000000"/>
                </a:solidFill>
              </a:rPr>
              <a:t> </a:t>
            </a:r>
            <a:endParaRPr lang="en-GB" sz="1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703930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547664" y="260350"/>
            <a:ext cx="5411936" cy="1785938"/>
          </a:xfrm>
        </p:spPr>
        <p:txBody>
          <a:bodyPr/>
          <a:lstStyle/>
          <a:p>
            <a:r>
              <a:rPr lang="en-GB" altLang="en-US" dirty="0" smtClean="0"/>
              <a:t>Why study geography?</a:t>
            </a: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755650" y="2781300"/>
            <a:ext cx="331152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Helvetica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Helvetica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Helvetica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i="1" dirty="0" smtClean="0">
                <a:solidFill>
                  <a:srgbClr val="000000"/>
                </a:solidFill>
                <a:latin typeface="Arial" charset="0"/>
              </a:rPr>
              <a:t>“Geography </a:t>
            </a:r>
            <a:r>
              <a:rPr lang="en-GB" altLang="en-US" sz="2400" i="1" dirty="0">
                <a:solidFill>
                  <a:srgbClr val="000000"/>
                </a:solidFill>
                <a:latin typeface="Arial" charset="0"/>
              </a:rPr>
              <a:t>helps us understand the world.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i="1" dirty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i="1" dirty="0">
                <a:solidFill>
                  <a:srgbClr val="000000"/>
                </a:solidFill>
                <a:latin typeface="Arial" charset="0"/>
              </a:rPr>
              <a:t>It gives us the science, the data, the insights to plan for the future.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i="1" dirty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i="1" dirty="0">
                <a:solidFill>
                  <a:srgbClr val="000000"/>
                </a:solidFill>
                <a:latin typeface="Arial" charset="0"/>
              </a:rPr>
              <a:t>(and) it’s an incredibly exciting </a:t>
            </a:r>
            <a:r>
              <a:rPr lang="en-GB" altLang="en-US" sz="2400" i="1" dirty="0" smtClean="0">
                <a:solidFill>
                  <a:srgbClr val="000000"/>
                </a:solidFill>
                <a:latin typeface="Arial" charset="0"/>
              </a:rPr>
              <a:t>subject.”</a:t>
            </a:r>
            <a:endParaRPr lang="en-GB" altLang="en-US" sz="2400" i="1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924175"/>
            <a:ext cx="433705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Box 4"/>
          <p:cNvSpPr txBox="1">
            <a:spLocks noChangeArrowheads="1"/>
          </p:cNvSpPr>
          <p:nvPr/>
        </p:nvSpPr>
        <p:spPr bwMode="auto">
          <a:xfrm>
            <a:off x="4651946" y="5363491"/>
            <a:ext cx="432003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Helvetica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Helvetica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Helvetica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rgbClr val="000000"/>
                </a:solidFill>
                <a:latin typeface="Arial" charset="0"/>
              </a:rPr>
              <a:t>Nick </a:t>
            </a:r>
            <a:r>
              <a:rPr lang="en-GB" altLang="en-US" sz="1600" dirty="0" smtClean="0">
                <a:solidFill>
                  <a:srgbClr val="000000"/>
                </a:solidFill>
                <a:latin typeface="Arial" charset="0"/>
              </a:rPr>
              <a:t>Crane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 smtClean="0">
                <a:solidFill>
                  <a:srgbClr val="000000"/>
                </a:solidFill>
                <a:latin typeface="Arial" charset="0"/>
              </a:rPr>
              <a:t>Past </a:t>
            </a:r>
            <a:r>
              <a:rPr lang="en-GB" altLang="en-US" sz="1600" dirty="0">
                <a:solidFill>
                  <a:srgbClr val="000000"/>
                </a:solidFill>
                <a:latin typeface="Arial" charset="0"/>
              </a:rPr>
              <a:t>P</a:t>
            </a:r>
            <a:r>
              <a:rPr lang="en-GB" altLang="en-US" sz="1600" dirty="0" smtClean="0">
                <a:solidFill>
                  <a:srgbClr val="000000"/>
                </a:solidFill>
                <a:latin typeface="Arial" charset="0"/>
              </a:rPr>
              <a:t>resident RGS-IBG, Presenter BBC Coasts</a:t>
            </a:r>
            <a:endParaRPr lang="en-GB" altLang="en-US" sz="16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512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GB" altLang="en-US" dirty="0" smtClean="0"/>
              <a:t>What is geography?</a:t>
            </a:r>
            <a:endParaRPr lang="en-US" altLang="en-US" dirty="0" smtClean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963442394"/>
              </p:ext>
            </p:extLst>
          </p:nvPr>
        </p:nvGraphicFramePr>
        <p:xfrm>
          <a:off x="467544" y="2819326"/>
          <a:ext cx="7776493" cy="4038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35" name="Line 17"/>
          <p:cNvSpPr>
            <a:spLocks noChangeShapeType="1"/>
          </p:cNvSpPr>
          <p:nvPr/>
        </p:nvSpPr>
        <p:spPr bwMode="auto">
          <a:xfrm>
            <a:off x="2203026" y="3284538"/>
            <a:ext cx="2224958" cy="180064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6" name="Rectangle 18"/>
          <p:cNvSpPr>
            <a:spLocks noChangeArrowheads="1"/>
          </p:cNvSpPr>
          <p:nvPr/>
        </p:nvSpPr>
        <p:spPr bwMode="auto">
          <a:xfrm>
            <a:off x="900113" y="2852738"/>
            <a:ext cx="1390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Helvetica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Helvetica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Helvetica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 smtClean="0">
                <a:solidFill>
                  <a:srgbClr val="000000"/>
                </a:solidFill>
                <a:latin typeface="Arial" charset="0"/>
              </a:rPr>
              <a:t>Geography</a:t>
            </a:r>
            <a:endParaRPr lang="en-US" altLang="en-US" sz="1800" b="1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0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190501"/>
            <a:ext cx="5496272" cy="1078259"/>
          </a:xfrm>
          <a:solidFill>
            <a:srgbClr val="740160"/>
          </a:solidFill>
        </p:spPr>
        <p:txBody>
          <a:bodyPr/>
          <a:lstStyle/>
          <a:p>
            <a:r>
              <a:rPr lang="en-GB" sz="3600" b="1" dirty="0" smtClean="0">
                <a:solidFill>
                  <a:schemeClr val="bg1"/>
                </a:solidFill>
              </a:rPr>
              <a:t>Geography at GCSE and A Level </a:t>
            </a:r>
            <a:r>
              <a:rPr lang="en-GB" sz="1400" b="1" dirty="0" smtClean="0">
                <a:solidFill>
                  <a:schemeClr val="bg1"/>
                </a:solidFill>
              </a:rPr>
              <a:t>(England, Northern Ireland and Wales) </a:t>
            </a:r>
            <a:endParaRPr lang="en-GB" sz="14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700808"/>
            <a:ext cx="8608298" cy="481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293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190501"/>
            <a:ext cx="5496272" cy="1078259"/>
          </a:xfrm>
          <a:solidFill>
            <a:srgbClr val="740160"/>
          </a:solidFill>
        </p:spPr>
        <p:txBody>
          <a:bodyPr/>
          <a:lstStyle/>
          <a:p>
            <a:r>
              <a:rPr lang="en-GB" sz="3600" b="1" dirty="0" smtClean="0">
                <a:solidFill>
                  <a:schemeClr val="bg1"/>
                </a:solidFill>
              </a:rPr>
              <a:t>Trends: GCSE and A-level 2019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772816"/>
            <a:ext cx="8136904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rgbClr val="000000"/>
                </a:solidFill>
              </a:rPr>
              <a:t>GCSE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0000"/>
                </a:solidFill>
              </a:rPr>
              <a:t>265,000 students</a:t>
            </a:r>
            <a:endParaRPr lang="en-GB" sz="2400" dirty="0">
              <a:solidFill>
                <a:srgbClr val="00000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</a:rPr>
              <a:t>Geography the 6th most popular subject at GCSE </a:t>
            </a:r>
            <a:r>
              <a:rPr lang="en-GB" sz="2400" dirty="0" smtClean="0">
                <a:solidFill>
                  <a:srgbClr val="000000"/>
                </a:solidFill>
              </a:rPr>
              <a:t>level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0000"/>
                </a:solidFill>
              </a:rPr>
              <a:t>50% more entries than 2011 </a:t>
            </a:r>
            <a:endParaRPr lang="en-GB" sz="24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 smtClean="0"/>
              <a:t>A Level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35,000 </a:t>
            </a:r>
            <a:r>
              <a:rPr lang="en-GB" sz="2400" dirty="0"/>
              <a:t>students in England, Wales and Northern Ireland sat an A </a:t>
            </a:r>
            <a:r>
              <a:rPr lang="en-GB" sz="2400" dirty="0" smtClean="0"/>
              <a:t>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An increase on 2018 </a:t>
            </a: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Across GCSE and A Level geography has an almost  </a:t>
            </a:r>
            <a:r>
              <a:rPr lang="en-GB" sz="2400" dirty="0" smtClean="0">
                <a:solidFill>
                  <a:srgbClr val="000000"/>
                </a:solidFill>
              </a:rPr>
              <a:t>equal </a:t>
            </a:r>
            <a:r>
              <a:rPr lang="en-GB" sz="2400" dirty="0">
                <a:solidFill>
                  <a:srgbClr val="000000"/>
                </a:solidFill>
              </a:rPr>
              <a:t>male/female balance in terms of </a:t>
            </a:r>
            <a:r>
              <a:rPr lang="en-GB" sz="2400" dirty="0" smtClean="0">
                <a:solidFill>
                  <a:srgbClr val="000000"/>
                </a:solidFill>
              </a:rPr>
              <a:t>numbers and the </a:t>
            </a:r>
            <a:r>
              <a:rPr lang="en-GB" sz="2400" dirty="0">
                <a:solidFill>
                  <a:srgbClr val="000000"/>
                </a:solidFill>
              </a:rPr>
              <a:t>broad </a:t>
            </a:r>
            <a:r>
              <a:rPr lang="en-GB" sz="2400" dirty="0" smtClean="0">
                <a:solidFill>
                  <a:srgbClr val="000000"/>
                </a:solidFill>
              </a:rPr>
              <a:t>pattern </a:t>
            </a:r>
            <a:r>
              <a:rPr lang="en-GB" sz="2400" dirty="0">
                <a:solidFill>
                  <a:srgbClr val="000000"/>
                </a:solidFill>
              </a:rPr>
              <a:t>of achievement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3841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Supporting wider options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060575"/>
            <a:ext cx="8066856" cy="3959225"/>
          </a:xfrm>
        </p:spPr>
        <p:txBody>
          <a:bodyPr/>
          <a:lstStyle/>
          <a:p>
            <a:r>
              <a:rPr lang="en-GB" dirty="0" smtClean="0"/>
              <a:t>At GCSE geography is an academic GCSE which forms part of the </a:t>
            </a:r>
            <a:r>
              <a:rPr lang="en-GB" b="1" dirty="0" smtClean="0"/>
              <a:t>EBacc</a:t>
            </a:r>
            <a:r>
              <a:rPr lang="en-GB" dirty="0" smtClean="0"/>
              <a:t> humanities options</a:t>
            </a:r>
          </a:p>
          <a:p>
            <a:r>
              <a:rPr lang="en-GB" dirty="0" smtClean="0"/>
              <a:t>At A Level Geography has been identified as a </a:t>
            </a:r>
            <a:r>
              <a:rPr lang="en-GB" b="1" dirty="0" smtClean="0"/>
              <a:t>‘facilitating subject’</a:t>
            </a:r>
            <a:r>
              <a:rPr lang="en-GB" dirty="0" smtClean="0"/>
              <a:t>.  </a:t>
            </a:r>
            <a:r>
              <a:rPr lang="en-GB" dirty="0" smtClean="0">
                <a:solidFill>
                  <a:schemeClr val="tx1"/>
                </a:solidFill>
              </a:rPr>
              <a:t>These are preferred subjects that the Russell Group of Universities have identified as</a:t>
            </a:r>
            <a:r>
              <a:rPr lang="en-GB" dirty="0" smtClean="0">
                <a:solidFill>
                  <a:schemeClr val="tx1"/>
                </a:solidFill>
                <a:latin typeface="Gotham SSm A"/>
              </a:rPr>
              <a:t> opening up </a:t>
            </a:r>
            <a:r>
              <a:rPr lang="en-GB" dirty="0">
                <a:solidFill>
                  <a:schemeClr val="tx1"/>
                </a:solidFill>
                <a:latin typeface="Gotham SSm A"/>
              </a:rPr>
              <a:t>a wide range of options for university study.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8755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The positive impact of studying geography: </a:t>
            </a:r>
            <a:br>
              <a:rPr lang="en-GB" sz="3600" dirty="0" smtClean="0"/>
            </a:br>
            <a:r>
              <a:rPr lang="en-GB" sz="1800" dirty="0" smtClean="0"/>
              <a:t>Institute for Fiscal Studies</a:t>
            </a:r>
            <a:endParaRPr lang="en-GB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772816"/>
            <a:ext cx="9073008" cy="4247257"/>
          </a:xfrm>
        </p:spPr>
        <p:txBody>
          <a:bodyPr/>
          <a:lstStyle/>
          <a:p>
            <a:pPr lv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charset="0"/>
              <a:buChar char="•"/>
            </a:pPr>
            <a:r>
              <a:rPr lang="en-GB" sz="2400" b="1" u="sng" kern="120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Study</a:t>
            </a:r>
            <a:r>
              <a:rPr lang="en-GB" sz="2400" kern="120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: Geog. </a:t>
            </a:r>
            <a:r>
              <a:rPr lang="en-GB" sz="2400" kern="12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students are </a:t>
            </a:r>
            <a:r>
              <a:rPr lang="en-GB" sz="2400" b="1" kern="12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more likely to complete their </a:t>
            </a:r>
            <a:r>
              <a:rPr lang="en-GB" sz="2400" b="1" kern="120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degree, </a:t>
            </a:r>
            <a:r>
              <a:rPr lang="en-GB" sz="2400" kern="120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have the </a:t>
            </a:r>
            <a:r>
              <a:rPr lang="en-GB" sz="2400" b="1" kern="120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GB" sz="2400" b="1" kern="1200" baseline="3000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rd</a:t>
            </a:r>
            <a:r>
              <a:rPr lang="en-GB" sz="2400" b="1" kern="120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lowest drop out rate </a:t>
            </a:r>
            <a:r>
              <a:rPr lang="en-GB" sz="2400" kern="120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en-GB" sz="2400" b="1" kern="120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kern="120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all subjects &amp; have some of the highest National Student Satisfaction scores.</a:t>
            </a:r>
          </a:p>
          <a:p>
            <a:pPr lv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charset="0"/>
              <a:buChar char="•"/>
            </a:pPr>
            <a:r>
              <a:rPr lang="en-GB" sz="2400" b="1" u="sng" kern="120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Employment</a:t>
            </a:r>
            <a:r>
              <a:rPr lang="en-GB" sz="2400" kern="120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: Five </a:t>
            </a:r>
            <a:r>
              <a:rPr lang="en-GB" sz="2400" kern="12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years after </a:t>
            </a:r>
            <a:r>
              <a:rPr lang="en-GB" sz="2400" kern="120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graduation, geography </a:t>
            </a:r>
            <a:r>
              <a:rPr lang="en-GB" sz="2400" kern="12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graduates have an </a:t>
            </a:r>
            <a:r>
              <a:rPr lang="en-GB" sz="2400" b="1" kern="12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above average likelihood of gaining </a:t>
            </a:r>
            <a:r>
              <a:rPr lang="en-GB" sz="2400" b="1" kern="120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employment</a:t>
            </a:r>
            <a:r>
              <a:rPr lang="en-GB" sz="2400" kern="120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  Geographer employment </a:t>
            </a:r>
            <a:r>
              <a:rPr lang="en-GB" sz="2400" kern="12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rates </a:t>
            </a:r>
            <a:r>
              <a:rPr lang="en-GB" sz="2400" b="1" kern="120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outperform other </a:t>
            </a:r>
            <a:r>
              <a:rPr lang="en-GB" sz="2400" b="1" kern="12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disciplines</a:t>
            </a:r>
            <a:r>
              <a:rPr lang="en-GB" sz="2400" kern="12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, including politics, physics and </a:t>
            </a:r>
            <a:r>
              <a:rPr lang="en-GB" sz="2400" kern="120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history.</a:t>
            </a:r>
          </a:p>
          <a:p>
            <a:pPr lv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charset="0"/>
              <a:buChar char="•"/>
            </a:pPr>
            <a:r>
              <a:rPr lang="en-GB" sz="2400" b="1" u="sng" kern="12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Earnings</a:t>
            </a:r>
            <a:r>
              <a:rPr lang="en-GB" sz="2400" kern="12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 Geography </a:t>
            </a:r>
            <a:r>
              <a:rPr lang="en-GB" sz="2400" kern="12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graduate earnings </a:t>
            </a:r>
            <a:r>
              <a:rPr lang="en-GB" sz="2400" b="1" kern="12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outperform</a:t>
            </a:r>
            <a:r>
              <a:rPr lang="en-GB" sz="2400" kern="12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kern="12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other </a:t>
            </a:r>
            <a:r>
              <a:rPr lang="en-GB" sz="2400" kern="12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subjects, including technology, biosciences and </a:t>
            </a:r>
            <a:r>
              <a:rPr lang="en-GB" sz="2400" kern="12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history. Men </a:t>
            </a:r>
            <a:r>
              <a:rPr lang="en-GB" altLang="en-US" sz="2400" b="1" kern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2</a:t>
            </a:r>
            <a:r>
              <a:rPr lang="en-GB" altLang="en-US" sz="2400" b="1" kern="1200" dirty="0">
                <a:solidFill>
                  <a:srgbClr val="000000"/>
                </a:solidFill>
                <a:cs typeface="Times New Roman" panose="02020603050405020304" pitchFamily="18" charset="0"/>
              </a:rPr>
              <a:t>% </a:t>
            </a:r>
            <a:r>
              <a:rPr lang="en-GB" altLang="en-US" sz="2400" b="1" kern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more</a:t>
            </a:r>
            <a:r>
              <a:rPr lang="en-GB" altLang="en-US" sz="2400" kern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, women </a:t>
            </a:r>
            <a:r>
              <a:rPr lang="en-GB" altLang="en-US" sz="2400" b="1" kern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10</a:t>
            </a:r>
            <a:r>
              <a:rPr lang="en-GB" altLang="en-US" sz="2400" b="1" kern="1200" dirty="0">
                <a:solidFill>
                  <a:srgbClr val="000000"/>
                </a:solidFill>
                <a:cs typeface="Times New Roman" panose="02020603050405020304" pitchFamily="18" charset="0"/>
              </a:rPr>
              <a:t>% more </a:t>
            </a:r>
            <a:r>
              <a:rPr lang="en-GB" altLang="en-US" sz="2400" kern="1200" dirty="0">
                <a:solidFill>
                  <a:srgbClr val="000000"/>
                </a:solidFill>
                <a:cs typeface="Times New Roman" panose="02020603050405020304" pitchFamily="18" charset="0"/>
              </a:rPr>
              <a:t>than average graduate salaries</a:t>
            </a:r>
            <a:endParaRPr lang="en-GB" altLang="en-US" sz="2400" dirty="0">
              <a:solidFill>
                <a:srgbClr val="000000"/>
              </a:solidFill>
            </a:endParaRPr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89484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Choose geography to understand climate change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08520" y="2060575"/>
            <a:ext cx="8642920" cy="3959225"/>
          </a:xfrm>
        </p:spPr>
        <p:txBody>
          <a:bodyPr/>
          <a:lstStyle/>
          <a:p>
            <a:r>
              <a:rPr lang="en-US" dirty="0" err="1" smtClean="0"/>
              <a:t>YouGov</a:t>
            </a:r>
            <a:r>
              <a:rPr lang="en-US" dirty="0" smtClean="0"/>
              <a:t> poll commissioned by the RGS consulted </a:t>
            </a:r>
            <a:r>
              <a:rPr lang="en-US" dirty="0"/>
              <a:t>2029 adults in </a:t>
            </a:r>
            <a:r>
              <a:rPr lang="en-US" dirty="0" smtClean="0"/>
              <a:t>September 2019</a:t>
            </a:r>
          </a:p>
          <a:p>
            <a:r>
              <a:rPr lang="en-US" dirty="0" smtClean="0"/>
              <a:t>Which GCSE subject helps teach about climate change?</a:t>
            </a:r>
          </a:p>
          <a:p>
            <a:r>
              <a:rPr lang="en-US" dirty="0" smtClean="0"/>
              <a:t>Geography ranked </a:t>
            </a:r>
            <a:r>
              <a:rPr lang="en-US" dirty="0"/>
              <a:t>first </a:t>
            </a:r>
            <a:r>
              <a:rPr lang="en-US" dirty="0" smtClean="0"/>
              <a:t>74% - of </a:t>
            </a:r>
            <a:r>
              <a:rPr lang="en-US" dirty="0"/>
              <a:t>all subjects by men and women, </a:t>
            </a:r>
            <a:r>
              <a:rPr lang="en-US" dirty="0" smtClean="0"/>
              <a:t>all </a:t>
            </a:r>
            <a:r>
              <a:rPr lang="en-US" dirty="0"/>
              <a:t>age ranges, social </a:t>
            </a:r>
            <a:r>
              <a:rPr lang="en-US" dirty="0" smtClean="0"/>
              <a:t>classes </a:t>
            </a:r>
            <a:r>
              <a:rPr lang="en-US" dirty="0"/>
              <a:t>and </a:t>
            </a:r>
            <a:r>
              <a:rPr lang="en-US" dirty="0" smtClean="0"/>
              <a:t>regions - 30% higher than second placed subject (Biology 44%)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596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Which GCSE subject helps teach about climate change?</a:t>
            </a:r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679" t="2606"/>
          <a:stretch/>
        </p:blipFill>
        <p:spPr>
          <a:xfrm>
            <a:off x="611559" y="1844824"/>
            <a:ext cx="8084757" cy="417646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043608" y="6525344"/>
            <a:ext cx="24805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YouGov</a:t>
            </a:r>
            <a:r>
              <a:rPr lang="en-US" sz="1600" dirty="0" smtClean="0"/>
              <a:t> September 2019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560739677"/>
      </p:ext>
    </p:extLst>
  </p:cSld>
  <p:clrMapOvr>
    <a:masterClrMapping/>
  </p:clrMapOvr>
</p:sld>
</file>

<file path=ppt/theme/theme1.xml><?xml version="1.0" encoding="utf-8"?>
<a:theme xmlns:a="http://schemas.openxmlformats.org/drawingml/2006/main" name="RGS-IBG Powerpoint template">
  <a:themeElements>
    <a:clrScheme name="RGS-IBG master slide 8">
      <a:dk1>
        <a:srgbClr val="000000"/>
      </a:dk1>
      <a:lt1>
        <a:srgbClr val="FFFFFF"/>
      </a:lt1>
      <a:dk2>
        <a:srgbClr val="000000"/>
      </a:dk2>
      <a:lt2>
        <a:srgbClr val="666699"/>
      </a:lt2>
      <a:accent1>
        <a:srgbClr val="FF9900"/>
      </a:accent1>
      <a:accent2>
        <a:srgbClr val="FF0000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0000"/>
      </a:accent6>
      <a:hlink>
        <a:srgbClr val="336699"/>
      </a:hlink>
      <a:folHlink>
        <a:srgbClr val="808080"/>
      </a:folHlink>
    </a:clrScheme>
    <a:fontScheme name="RGS-IBG master slide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GS-IBG master slide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GS-IBG master slide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GS-IBG master slide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GS-IBG master slide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RGS-IBG Simple internal slide template">
  <a:themeElements>
    <a:clrScheme name="RGS-IBG Simple internal slide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RGS-IBG Simple internal slide template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GS-IBG Simple internal slide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GS-IBG Simple internal slide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GS-IBG Simple internal slide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GS-IBG Simple internal slide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GS-IBG Simple internal slide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GS-IBG Simple internal slide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Simple internal slide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Simple internal slide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Simple internal slide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Simple internal slide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Simple internal slide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Simple internal slide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RGS-IBG Simple internal slide template">
  <a:themeElements>
    <a:clrScheme name="RGS-IBG Simple internal slide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RGS-IBG Simple internal slide template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GS-IBG Simple internal slide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GS-IBG Simple internal slide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GS-IBG Simple internal slide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GS-IBG Simple internal slide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GS-IBG Simple internal slide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GS-IBG Simple internal slide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Simple internal slide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Simple internal slide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Simple internal slide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Simple internal slide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Simple internal slide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Simple internal slide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RGS-IBG Simple internal slide template">
  <a:themeElements>
    <a:clrScheme name="RGS-IBG Simple internal slide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RGS-IBG Simple internal slide template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GS-IBG Simple internal slide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GS-IBG Simple internal slide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GS-IBG Simple internal slide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GS-IBG Simple internal slide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GS-IBG Simple internal slide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GS-IBG Simple internal slide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Simple internal slide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Simple internal slide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Simple internal slide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Simple internal slide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Simple internal slide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Simple internal slide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RGS-IBG Powerpoint template">
  <a:themeElements>
    <a:clrScheme name="RGS-IBG master slide 8">
      <a:dk1>
        <a:srgbClr val="000000"/>
      </a:dk1>
      <a:lt1>
        <a:srgbClr val="FFFFFF"/>
      </a:lt1>
      <a:dk2>
        <a:srgbClr val="000000"/>
      </a:dk2>
      <a:lt2>
        <a:srgbClr val="666699"/>
      </a:lt2>
      <a:accent1>
        <a:srgbClr val="FF9900"/>
      </a:accent1>
      <a:accent2>
        <a:srgbClr val="FF0000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0000"/>
      </a:accent6>
      <a:hlink>
        <a:srgbClr val="336699"/>
      </a:hlink>
      <a:folHlink>
        <a:srgbClr val="808080"/>
      </a:folHlink>
    </a:clrScheme>
    <a:fontScheme name="RGS-IBG master slide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GS-IBG master slide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GS-IBG master slide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GS-IBG master slide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GS-IBG master slide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RGS-IBG Powerpoint template</Template>
  <TotalTime>402</TotalTime>
  <Words>632</Words>
  <Application>Microsoft Office PowerPoint</Application>
  <PresentationFormat>On-screen Show (4:3)</PresentationFormat>
  <Paragraphs>85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Calibri</vt:lpstr>
      <vt:lpstr>Gotham SSm A</vt:lpstr>
      <vt:lpstr>Helvetica</vt:lpstr>
      <vt:lpstr>Times New Roman</vt:lpstr>
      <vt:lpstr>Wingdings</vt:lpstr>
      <vt:lpstr>RGS-IBG Powerpoint template</vt:lpstr>
      <vt:lpstr>RGS-IBG Simple internal slide template</vt:lpstr>
      <vt:lpstr>1_RGS-IBG Simple internal slide template</vt:lpstr>
      <vt:lpstr>2_RGS-IBG Simple internal slide template</vt:lpstr>
      <vt:lpstr>1_RGS-IBG Powerpoint template</vt:lpstr>
      <vt:lpstr>#Choosegeography</vt:lpstr>
      <vt:lpstr>Why study geography?</vt:lpstr>
      <vt:lpstr>What is geography?</vt:lpstr>
      <vt:lpstr>Geography at GCSE and A Level (England, Northern Ireland and Wales) </vt:lpstr>
      <vt:lpstr>Trends: GCSE and A-level 2019</vt:lpstr>
      <vt:lpstr>Supporting wider options</vt:lpstr>
      <vt:lpstr>The positive impact of studying geography:  Institute for Fiscal Studies</vt:lpstr>
      <vt:lpstr>Choose geography to understand climate change</vt:lpstr>
      <vt:lpstr>Which GCSE subject helps teach about climate change? </vt:lpstr>
      <vt:lpstr>Geography a data rich subject </vt:lpstr>
      <vt:lpstr>PowerPoint Presentation</vt:lpstr>
      <vt:lpstr>PowerPoint Presentation</vt:lpstr>
      <vt:lpstr>PowerPoint Presentation</vt:lpstr>
      <vt:lpstr>The case for geography</vt:lpstr>
      <vt:lpstr>Useful resources: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Royal Graphical Society (with IBG)</dc:title>
  <dc:creator>Steve Brace</dc:creator>
  <cp:lastModifiedBy>Steve Brace</cp:lastModifiedBy>
  <cp:revision>56</cp:revision>
  <cp:lastPrinted>2017-12-05T15:34:51Z</cp:lastPrinted>
  <dcterms:created xsi:type="dcterms:W3CDTF">2017-12-01T13:10:17Z</dcterms:created>
  <dcterms:modified xsi:type="dcterms:W3CDTF">2019-09-23T09:40:09Z</dcterms:modified>
</cp:coreProperties>
</file>