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CDDAB9-437F-4A30-A64D-E9D3C746E3FB}" v="5" dt="2025-06-04T14:50:41.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033" autoAdjust="0"/>
  </p:normalViewPr>
  <p:slideViewPr>
    <p:cSldViewPr snapToGrid="0">
      <p:cViewPr>
        <p:scale>
          <a:sx n="77" d="100"/>
          <a:sy n="77" d="100"/>
        </p:scale>
        <p:origin x="912" y="91"/>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4989D-897C-4441-8361-D6F64CF43CC2}" type="datetimeFigureOut">
              <a:rPr lang="en-GB" smtClean="0"/>
              <a:t>11/06/2025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DB06A-64DD-4986-91BB-3A3E990C46A4}" type="slidenum">
              <a:rPr lang="en-GB" smtClean="0"/>
              <a:t>‹#›</a:t>
            </a:fld>
            <a:endParaRPr lang="en-GB"/>
          </a:p>
        </p:txBody>
      </p:sp>
    </p:spTree>
    <p:extLst>
      <p:ext uri="{BB962C8B-B14F-4D97-AF65-F5344CB8AC3E}">
        <p14:creationId xmlns:p14="http://schemas.microsoft.com/office/powerpoint/2010/main" val="982918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8DB06A-64DD-4986-91BB-3A3E990C46A4}" type="slidenum">
              <a:rPr lang="en-GB" smtClean="0"/>
              <a:t>1</a:t>
            </a:fld>
            <a:endParaRPr lang="en-GB"/>
          </a:p>
        </p:txBody>
      </p:sp>
    </p:spTree>
    <p:extLst>
      <p:ext uri="{BB962C8B-B14F-4D97-AF65-F5344CB8AC3E}">
        <p14:creationId xmlns:p14="http://schemas.microsoft.com/office/powerpoint/2010/main" val="1121962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DB06A-64DD-4986-91BB-3A3E990C46A4}" type="slidenum">
              <a:rPr lang="en-GB" smtClean="0"/>
              <a:t>2</a:t>
            </a:fld>
            <a:endParaRPr lang="en-GB"/>
          </a:p>
        </p:txBody>
      </p:sp>
    </p:spTree>
    <p:extLst>
      <p:ext uri="{BB962C8B-B14F-4D97-AF65-F5344CB8AC3E}">
        <p14:creationId xmlns:p14="http://schemas.microsoft.com/office/powerpoint/2010/main" val="348364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8DB06A-64DD-4986-91BB-3A3E990C46A4}" type="slidenum">
              <a:rPr lang="en-GB" smtClean="0"/>
              <a:t>4</a:t>
            </a:fld>
            <a:endParaRPr lang="en-GB"/>
          </a:p>
        </p:txBody>
      </p:sp>
    </p:spTree>
    <p:extLst>
      <p:ext uri="{BB962C8B-B14F-4D97-AF65-F5344CB8AC3E}">
        <p14:creationId xmlns:p14="http://schemas.microsoft.com/office/powerpoint/2010/main" val="3748093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125C1-595F-6BD3-F4D7-EC731F1976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E3624F-BA58-ADBA-7C8C-4502F93B5E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3B823-18FF-2CD5-4027-36325C7BD7B1}"/>
              </a:ext>
            </a:extLst>
          </p:cNvPr>
          <p:cNvSpPr>
            <a:spLocks noGrp="1"/>
          </p:cNvSpPr>
          <p:nvPr>
            <p:ph type="dt" sz="half" idx="10"/>
          </p:nvPr>
        </p:nvSpPr>
        <p:spPr/>
        <p:txBody>
          <a:bodyPr/>
          <a:lstStyle/>
          <a:p>
            <a:fld id="{81B379DE-365A-48E8-9257-B99CFF390C0F}" type="datetimeFigureOut">
              <a:rPr lang="en-GB" smtClean="0"/>
              <a:t>11/06/2025</a:t>
            </a:fld>
            <a:endParaRPr lang="en-GB"/>
          </a:p>
        </p:txBody>
      </p:sp>
      <p:sp>
        <p:nvSpPr>
          <p:cNvPr id="5" name="Footer Placeholder 4">
            <a:extLst>
              <a:ext uri="{FF2B5EF4-FFF2-40B4-BE49-F238E27FC236}">
                <a16:creationId xmlns:a16="http://schemas.microsoft.com/office/drawing/2014/main" id="{D93727AD-CC5B-B049-B8DF-006DA269B1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16E2A7-6C6D-0D4B-A66A-620A9CAFDAAA}"/>
              </a:ext>
            </a:extLst>
          </p:cNvPr>
          <p:cNvSpPr>
            <a:spLocks noGrp="1"/>
          </p:cNvSpPr>
          <p:nvPr>
            <p:ph type="sldNum" sz="quarter" idx="12"/>
          </p:nvPr>
        </p:nvSpPr>
        <p:spPr/>
        <p:txBody>
          <a:bodyPr/>
          <a:lstStyle/>
          <a:p>
            <a:fld id="{E963C79D-22A6-42E4-BA2B-123A72084A09}" type="slidenum">
              <a:rPr lang="en-GB" smtClean="0"/>
              <a:t>‹#›</a:t>
            </a:fld>
            <a:endParaRPr lang="en-GB"/>
          </a:p>
        </p:txBody>
      </p:sp>
    </p:spTree>
    <p:extLst>
      <p:ext uri="{BB962C8B-B14F-4D97-AF65-F5344CB8AC3E}">
        <p14:creationId xmlns:p14="http://schemas.microsoft.com/office/powerpoint/2010/main" val="183731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CEEA4-7717-5E91-8A84-3B422A9B60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63B5C4-B716-F6BF-8796-0804D655D5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B281BB-A327-5043-4BF8-B251C76CE5E7}"/>
              </a:ext>
            </a:extLst>
          </p:cNvPr>
          <p:cNvSpPr>
            <a:spLocks noGrp="1"/>
          </p:cNvSpPr>
          <p:nvPr>
            <p:ph type="dt" sz="half" idx="10"/>
          </p:nvPr>
        </p:nvSpPr>
        <p:spPr/>
        <p:txBody>
          <a:bodyPr/>
          <a:lstStyle/>
          <a:p>
            <a:fld id="{81B379DE-365A-48E8-9257-B99CFF390C0F}" type="datetimeFigureOut">
              <a:rPr lang="en-GB" smtClean="0"/>
              <a:t>11/06/2025</a:t>
            </a:fld>
            <a:endParaRPr lang="en-GB"/>
          </a:p>
        </p:txBody>
      </p:sp>
      <p:sp>
        <p:nvSpPr>
          <p:cNvPr id="5" name="Footer Placeholder 4">
            <a:extLst>
              <a:ext uri="{FF2B5EF4-FFF2-40B4-BE49-F238E27FC236}">
                <a16:creationId xmlns:a16="http://schemas.microsoft.com/office/drawing/2014/main" id="{8F51AE0A-FA70-79E1-2B11-5E1D441D5A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CD8DA9-D413-7027-571A-A4EC719A0201}"/>
              </a:ext>
            </a:extLst>
          </p:cNvPr>
          <p:cNvSpPr>
            <a:spLocks noGrp="1"/>
          </p:cNvSpPr>
          <p:nvPr>
            <p:ph type="sldNum" sz="quarter" idx="12"/>
          </p:nvPr>
        </p:nvSpPr>
        <p:spPr/>
        <p:txBody>
          <a:bodyPr/>
          <a:lstStyle/>
          <a:p>
            <a:fld id="{E963C79D-22A6-42E4-BA2B-123A72084A09}" type="slidenum">
              <a:rPr lang="en-GB" smtClean="0"/>
              <a:t>‹#›</a:t>
            </a:fld>
            <a:endParaRPr lang="en-GB"/>
          </a:p>
        </p:txBody>
      </p:sp>
    </p:spTree>
    <p:extLst>
      <p:ext uri="{BB962C8B-B14F-4D97-AF65-F5344CB8AC3E}">
        <p14:creationId xmlns:p14="http://schemas.microsoft.com/office/powerpoint/2010/main" val="1014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4DA3FA-A33E-A5C5-5A20-39569D291B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ACC0FE-435C-4269-64E9-B3DB18422A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990ABA-0AC1-7FB1-DAE4-22B35E269ED2}"/>
              </a:ext>
            </a:extLst>
          </p:cNvPr>
          <p:cNvSpPr>
            <a:spLocks noGrp="1"/>
          </p:cNvSpPr>
          <p:nvPr>
            <p:ph type="dt" sz="half" idx="10"/>
          </p:nvPr>
        </p:nvSpPr>
        <p:spPr/>
        <p:txBody>
          <a:bodyPr/>
          <a:lstStyle/>
          <a:p>
            <a:fld id="{81B379DE-365A-48E8-9257-B99CFF390C0F}" type="datetimeFigureOut">
              <a:rPr lang="en-GB" smtClean="0"/>
              <a:t>11/06/2025</a:t>
            </a:fld>
            <a:endParaRPr lang="en-GB"/>
          </a:p>
        </p:txBody>
      </p:sp>
      <p:sp>
        <p:nvSpPr>
          <p:cNvPr id="5" name="Footer Placeholder 4">
            <a:extLst>
              <a:ext uri="{FF2B5EF4-FFF2-40B4-BE49-F238E27FC236}">
                <a16:creationId xmlns:a16="http://schemas.microsoft.com/office/drawing/2014/main" id="{9B2BC8CA-DE76-24D5-742A-CAF48B8A66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D5B159-F629-92FF-4A98-39493B3AF9F6}"/>
              </a:ext>
            </a:extLst>
          </p:cNvPr>
          <p:cNvSpPr>
            <a:spLocks noGrp="1"/>
          </p:cNvSpPr>
          <p:nvPr>
            <p:ph type="sldNum" sz="quarter" idx="12"/>
          </p:nvPr>
        </p:nvSpPr>
        <p:spPr/>
        <p:txBody>
          <a:bodyPr/>
          <a:lstStyle/>
          <a:p>
            <a:fld id="{E963C79D-22A6-42E4-BA2B-123A72084A09}" type="slidenum">
              <a:rPr lang="en-GB" smtClean="0"/>
              <a:t>‹#›</a:t>
            </a:fld>
            <a:endParaRPr lang="en-GB"/>
          </a:p>
        </p:txBody>
      </p:sp>
    </p:spTree>
    <p:extLst>
      <p:ext uri="{BB962C8B-B14F-4D97-AF65-F5344CB8AC3E}">
        <p14:creationId xmlns:p14="http://schemas.microsoft.com/office/powerpoint/2010/main" val="26761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C9F65-C781-2D43-0041-AB7FEFA4F2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584D25-1E0F-CAF5-C6D3-34FE4709B1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817361-9E95-D278-52E4-5D1728A7DF98}"/>
              </a:ext>
            </a:extLst>
          </p:cNvPr>
          <p:cNvSpPr>
            <a:spLocks noGrp="1"/>
          </p:cNvSpPr>
          <p:nvPr>
            <p:ph type="dt" sz="half" idx="10"/>
          </p:nvPr>
        </p:nvSpPr>
        <p:spPr/>
        <p:txBody>
          <a:bodyPr/>
          <a:lstStyle/>
          <a:p>
            <a:fld id="{81B379DE-365A-48E8-9257-B99CFF390C0F}" type="datetimeFigureOut">
              <a:rPr lang="en-GB" smtClean="0"/>
              <a:t>11/06/2025</a:t>
            </a:fld>
            <a:endParaRPr lang="en-GB"/>
          </a:p>
        </p:txBody>
      </p:sp>
      <p:sp>
        <p:nvSpPr>
          <p:cNvPr id="5" name="Footer Placeholder 4">
            <a:extLst>
              <a:ext uri="{FF2B5EF4-FFF2-40B4-BE49-F238E27FC236}">
                <a16:creationId xmlns:a16="http://schemas.microsoft.com/office/drawing/2014/main" id="{42B93536-5DAB-5502-C2A5-0BCB33A46C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E93E71-AC5D-E6E7-2604-44636E894A1E}"/>
              </a:ext>
            </a:extLst>
          </p:cNvPr>
          <p:cNvSpPr>
            <a:spLocks noGrp="1"/>
          </p:cNvSpPr>
          <p:nvPr>
            <p:ph type="sldNum" sz="quarter" idx="12"/>
          </p:nvPr>
        </p:nvSpPr>
        <p:spPr/>
        <p:txBody>
          <a:bodyPr/>
          <a:lstStyle/>
          <a:p>
            <a:fld id="{E963C79D-22A6-42E4-BA2B-123A72084A09}" type="slidenum">
              <a:rPr lang="en-GB" smtClean="0"/>
              <a:t>‹#›</a:t>
            </a:fld>
            <a:endParaRPr lang="en-GB"/>
          </a:p>
        </p:txBody>
      </p:sp>
    </p:spTree>
    <p:extLst>
      <p:ext uri="{BB962C8B-B14F-4D97-AF65-F5344CB8AC3E}">
        <p14:creationId xmlns:p14="http://schemas.microsoft.com/office/powerpoint/2010/main" val="423057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126C8-2743-AD6C-D9C5-0F33CA5423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4D552F9-A0D4-FF0B-9286-9DE3CCC0CA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628DAF-B780-528E-FF59-3D037012DD75}"/>
              </a:ext>
            </a:extLst>
          </p:cNvPr>
          <p:cNvSpPr>
            <a:spLocks noGrp="1"/>
          </p:cNvSpPr>
          <p:nvPr>
            <p:ph type="dt" sz="half" idx="10"/>
          </p:nvPr>
        </p:nvSpPr>
        <p:spPr/>
        <p:txBody>
          <a:bodyPr/>
          <a:lstStyle/>
          <a:p>
            <a:fld id="{81B379DE-365A-48E8-9257-B99CFF390C0F}" type="datetimeFigureOut">
              <a:rPr lang="en-GB" smtClean="0"/>
              <a:t>11/06/2025</a:t>
            </a:fld>
            <a:endParaRPr lang="en-GB"/>
          </a:p>
        </p:txBody>
      </p:sp>
      <p:sp>
        <p:nvSpPr>
          <p:cNvPr id="5" name="Footer Placeholder 4">
            <a:extLst>
              <a:ext uri="{FF2B5EF4-FFF2-40B4-BE49-F238E27FC236}">
                <a16:creationId xmlns:a16="http://schemas.microsoft.com/office/drawing/2014/main" id="{B610A334-07B4-2C5E-7610-78D68F39DE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FADAD5-4F42-5577-FAF4-4803CB3748E3}"/>
              </a:ext>
            </a:extLst>
          </p:cNvPr>
          <p:cNvSpPr>
            <a:spLocks noGrp="1"/>
          </p:cNvSpPr>
          <p:nvPr>
            <p:ph type="sldNum" sz="quarter" idx="12"/>
          </p:nvPr>
        </p:nvSpPr>
        <p:spPr/>
        <p:txBody>
          <a:bodyPr/>
          <a:lstStyle/>
          <a:p>
            <a:fld id="{E963C79D-22A6-42E4-BA2B-123A72084A09}" type="slidenum">
              <a:rPr lang="en-GB" smtClean="0"/>
              <a:t>‹#›</a:t>
            </a:fld>
            <a:endParaRPr lang="en-GB"/>
          </a:p>
        </p:txBody>
      </p:sp>
    </p:spTree>
    <p:extLst>
      <p:ext uri="{BB962C8B-B14F-4D97-AF65-F5344CB8AC3E}">
        <p14:creationId xmlns:p14="http://schemas.microsoft.com/office/powerpoint/2010/main" val="1401996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7F927-51D0-F80A-E765-81E77D51AB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655F67-B8C1-9915-84AE-7367E5B8DD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8BCD90A-DE0E-2352-46F2-CC0C642510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D570FA-F774-22D0-D6C8-4EC3EBD2F62B}"/>
              </a:ext>
            </a:extLst>
          </p:cNvPr>
          <p:cNvSpPr>
            <a:spLocks noGrp="1"/>
          </p:cNvSpPr>
          <p:nvPr>
            <p:ph type="dt" sz="half" idx="10"/>
          </p:nvPr>
        </p:nvSpPr>
        <p:spPr/>
        <p:txBody>
          <a:bodyPr/>
          <a:lstStyle/>
          <a:p>
            <a:fld id="{81B379DE-365A-48E8-9257-B99CFF390C0F}" type="datetimeFigureOut">
              <a:rPr lang="en-GB" smtClean="0"/>
              <a:t>11/06/2025</a:t>
            </a:fld>
            <a:endParaRPr lang="en-GB"/>
          </a:p>
        </p:txBody>
      </p:sp>
      <p:sp>
        <p:nvSpPr>
          <p:cNvPr id="6" name="Footer Placeholder 5">
            <a:extLst>
              <a:ext uri="{FF2B5EF4-FFF2-40B4-BE49-F238E27FC236}">
                <a16:creationId xmlns:a16="http://schemas.microsoft.com/office/drawing/2014/main" id="{062CEAA8-EDAD-6800-5D6B-1F34923F6A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E54ADC-4DA2-4FC0-CD80-616B6496775B}"/>
              </a:ext>
            </a:extLst>
          </p:cNvPr>
          <p:cNvSpPr>
            <a:spLocks noGrp="1"/>
          </p:cNvSpPr>
          <p:nvPr>
            <p:ph type="sldNum" sz="quarter" idx="12"/>
          </p:nvPr>
        </p:nvSpPr>
        <p:spPr/>
        <p:txBody>
          <a:bodyPr/>
          <a:lstStyle/>
          <a:p>
            <a:fld id="{E963C79D-22A6-42E4-BA2B-123A72084A09}" type="slidenum">
              <a:rPr lang="en-GB" smtClean="0"/>
              <a:t>‹#›</a:t>
            </a:fld>
            <a:endParaRPr lang="en-GB"/>
          </a:p>
        </p:txBody>
      </p:sp>
    </p:spTree>
    <p:extLst>
      <p:ext uri="{BB962C8B-B14F-4D97-AF65-F5344CB8AC3E}">
        <p14:creationId xmlns:p14="http://schemas.microsoft.com/office/powerpoint/2010/main" val="2434097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0C008-4761-EF8A-D9E9-4225A920F36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72523E-454B-1564-8BF7-DF980BF4E6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949722-2BAE-1363-DAD3-22B17F8817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5337BF-0327-4526-CB06-F37C4C35BF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B22CF5-E4CE-D116-04D7-DC56058C7C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E300F6-35CD-6AC1-FC58-93CAD56F91A3}"/>
              </a:ext>
            </a:extLst>
          </p:cNvPr>
          <p:cNvSpPr>
            <a:spLocks noGrp="1"/>
          </p:cNvSpPr>
          <p:nvPr>
            <p:ph type="dt" sz="half" idx="10"/>
          </p:nvPr>
        </p:nvSpPr>
        <p:spPr/>
        <p:txBody>
          <a:bodyPr/>
          <a:lstStyle/>
          <a:p>
            <a:fld id="{81B379DE-365A-48E8-9257-B99CFF390C0F}" type="datetimeFigureOut">
              <a:rPr lang="en-GB" smtClean="0"/>
              <a:t>11/06/2025</a:t>
            </a:fld>
            <a:endParaRPr lang="en-GB"/>
          </a:p>
        </p:txBody>
      </p:sp>
      <p:sp>
        <p:nvSpPr>
          <p:cNvPr id="8" name="Footer Placeholder 7">
            <a:extLst>
              <a:ext uri="{FF2B5EF4-FFF2-40B4-BE49-F238E27FC236}">
                <a16:creationId xmlns:a16="http://schemas.microsoft.com/office/drawing/2014/main" id="{1CFD83EA-38C6-0800-2269-6ECCE61089A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8D55D67-A679-043F-0E80-03B6C4DADCA1}"/>
              </a:ext>
            </a:extLst>
          </p:cNvPr>
          <p:cNvSpPr>
            <a:spLocks noGrp="1"/>
          </p:cNvSpPr>
          <p:nvPr>
            <p:ph type="sldNum" sz="quarter" idx="12"/>
          </p:nvPr>
        </p:nvSpPr>
        <p:spPr/>
        <p:txBody>
          <a:bodyPr/>
          <a:lstStyle/>
          <a:p>
            <a:fld id="{E963C79D-22A6-42E4-BA2B-123A72084A09}" type="slidenum">
              <a:rPr lang="en-GB" smtClean="0"/>
              <a:t>‹#›</a:t>
            </a:fld>
            <a:endParaRPr lang="en-GB"/>
          </a:p>
        </p:txBody>
      </p:sp>
    </p:spTree>
    <p:extLst>
      <p:ext uri="{BB962C8B-B14F-4D97-AF65-F5344CB8AC3E}">
        <p14:creationId xmlns:p14="http://schemas.microsoft.com/office/powerpoint/2010/main" val="2489398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DE602-B768-C1A4-FFA5-D995848007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2CD2ED-64AF-C512-60A8-BDA1A22771A9}"/>
              </a:ext>
            </a:extLst>
          </p:cNvPr>
          <p:cNvSpPr>
            <a:spLocks noGrp="1"/>
          </p:cNvSpPr>
          <p:nvPr>
            <p:ph type="dt" sz="half" idx="10"/>
          </p:nvPr>
        </p:nvSpPr>
        <p:spPr/>
        <p:txBody>
          <a:bodyPr/>
          <a:lstStyle/>
          <a:p>
            <a:fld id="{81B379DE-365A-48E8-9257-B99CFF390C0F}" type="datetimeFigureOut">
              <a:rPr lang="en-GB" smtClean="0"/>
              <a:t>11/06/2025</a:t>
            </a:fld>
            <a:endParaRPr lang="en-GB"/>
          </a:p>
        </p:txBody>
      </p:sp>
      <p:sp>
        <p:nvSpPr>
          <p:cNvPr id="4" name="Footer Placeholder 3">
            <a:extLst>
              <a:ext uri="{FF2B5EF4-FFF2-40B4-BE49-F238E27FC236}">
                <a16:creationId xmlns:a16="http://schemas.microsoft.com/office/drawing/2014/main" id="{F9589FBC-7003-5784-3ABB-D7977EF876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891A090-61B8-026D-5A5C-BA44D9A8AEDD}"/>
              </a:ext>
            </a:extLst>
          </p:cNvPr>
          <p:cNvSpPr>
            <a:spLocks noGrp="1"/>
          </p:cNvSpPr>
          <p:nvPr>
            <p:ph type="sldNum" sz="quarter" idx="12"/>
          </p:nvPr>
        </p:nvSpPr>
        <p:spPr/>
        <p:txBody>
          <a:bodyPr/>
          <a:lstStyle/>
          <a:p>
            <a:fld id="{E963C79D-22A6-42E4-BA2B-123A72084A09}" type="slidenum">
              <a:rPr lang="en-GB" smtClean="0"/>
              <a:t>‹#›</a:t>
            </a:fld>
            <a:endParaRPr lang="en-GB"/>
          </a:p>
        </p:txBody>
      </p:sp>
    </p:spTree>
    <p:extLst>
      <p:ext uri="{BB962C8B-B14F-4D97-AF65-F5344CB8AC3E}">
        <p14:creationId xmlns:p14="http://schemas.microsoft.com/office/powerpoint/2010/main" val="135491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F826F2-D324-B66F-848C-3E387BFA6862}"/>
              </a:ext>
            </a:extLst>
          </p:cNvPr>
          <p:cNvSpPr>
            <a:spLocks noGrp="1"/>
          </p:cNvSpPr>
          <p:nvPr>
            <p:ph type="dt" sz="half" idx="10"/>
          </p:nvPr>
        </p:nvSpPr>
        <p:spPr/>
        <p:txBody>
          <a:bodyPr/>
          <a:lstStyle/>
          <a:p>
            <a:fld id="{81B379DE-365A-48E8-9257-B99CFF390C0F}" type="datetimeFigureOut">
              <a:rPr lang="en-GB" smtClean="0"/>
              <a:t>11/06/2025</a:t>
            </a:fld>
            <a:endParaRPr lang="en-GB"/>
          </a:p>
        </p:txBody>
      </p:sp>
      <p:sp>
        <p:nvSpPr>
          <p:cNvPr id="3" name="Footer Placeholder 2">
            <a:extLst>
              <a:ext uri="{FF2B5EF4-FFF2-40B4-BE49-F238E27FC236}">
                <a16:creationId xmlns:a16="http://schemas.microsoft.com/office/drawing/2014/main" id="{536C31E3-0005-4E8C-F885-F70FE14E2B1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51C5935-3779-2E06-8268-DF5E82A59669}"/>
              </a:ext>
            </a:extLst>
          </p:cNvPr>
          <p:cNvSpPr>
            <a:spLocks noGrp="1"/>
          </p:cNvSpPr>
          <p:nvPr>
            <p:ph type="sldNum" sz="quarter" idx="12"/>
          </p:nvPr>
        </p:nvSpPr>
        <p:spPr/>
        <p:txBody>
          <a:bodyPr/>
          <a:lstStyle/>
          <a:p>
            <a:fld id="{E963C79D-22A6-42E4-BA2B-123A72084A09}" type="slidenum">
              <a:rPr lang="en-GB" smtClean="0"/>
              <a:t>‹#›</a:t>
            </a:fld>
            <a:endParaRPr lang="en-GB"/>
          </a:p>
        </p:txBody>
      </p:sp>
    </p:spTree>
    <p:extLst>
      <p:ext uri="{BB962C8B-B14F-4D97-AF65-F5344CB8AC3E}">
        <p14:creationId xmlns:p14="http://schemas.microsoft.com/office/powerpoint/2010/main" val="1072884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ED705-B7F5-ED71-0EB6-4B51823E51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9EDDAA0-7650-7680-6CF1-4B4B9FF33E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352D821-2EB5-C70B-4F20-9C1B91E4A9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40946F-8E40-2CF0-AEEF-C08FA4F52FA3}"/>
              </a:ext>
            </a:extLst>
          </p:cNvPr>
          <p:cNvSpPr>
            <a:spLocks noGrp="1"/>
          </p:cNvSpPr>
          <p:nvPr>
            <p:ph type="dt" sz="half" idx="10"/>
          </p:nvPr>
        </p:nvSpPr>
        <p:spPr/>
        <p:txBody>
          <a:bodyPr/>
          <a:lstStyle/>
          <a:p>
            <a:fld id="{81B379DE-365A-48E8-9257-B99CFF390C0F}" type="datetimeFigureOut">
              <a:rPr lang="en-GB" smtClean="0"/>
              <a:t>11/06/2025</a:t>
            </a:fld>
            <a:endParaRPr lang="en-GB"/>
          </a:p>
        </p:txBody>
      </p:sp>
      <p:sp>
        <p:nvSpPr>
          <p:cNvPr id="6" name="Footer Placeholder 5">
            <a:extLst>
              <a:ext uri="{FF2B5EF4-FFF2-40B4-BE49-F238E27FC236}">
                <a16:creationId xmlns:a16="http://schemas.microsoft.com/office/drawing/2014/main" id="{DB32F111-1016-5FEC-2D81-129F71A53C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AB76D0-A70D-2A91-10B5-E03D1473BADD}"/>
              </a:ext>
            </a:extLst>
          </p:cNvPr>
          <p:cNvSpPr>
            <a:spLocks noGrp="1"/>
          </p:cNvSpPr>
          <p:nvPr>
            <p:ph type="sldNum" sz="quarter" idx="12"/>
          </p:nvPr>
        </p:nvSpPr>
        <p:spPr/>
        <p:txBody>
          <a:bodyPr/>
          <a:lstStyle/>
          <a:p>
            <a:fld id="{E963C79D-22A6-42E4-BA2B-123A72084A09}" type="slidenum">
              <a:rPr lang="en-GB" smtClean="0"/>
              <a:t>‹#›</a:t>
            </a:fld>
            <a:endParaRPr lang="en-GB"/>
          </a:p>
        </p:txBody>
      </p:sp>
    </p:spTree>
    <p:extLst>
      <p:ext uri="{BB962C8B-B14F-4D97-AF65-F5344CB8AC3E}">
        <p14:creationId xmlns:p14="http://schemas.microsoft.com/office/powerpoint/2010/main" val="28489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BFD58-A440-E734-CF60-0594A4E989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A86FB0-6D21-A01D-E516-2FD0D3E5F7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C5BDC6C-1BC5-E3DF-8561-0077A8893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CCCBA8-9C40-5787-AC9A-DA0708543D06}"/>
              </a:ext>
            </a:extLst>
          </p:cNvPr>
          <p:cNvSpPr>
            <a:spLocks noGrp="1"/>
          </p:cNvSpPr>
          <p:nvPr>
            <p:ph type="dt" sz="half" idx="10"/>
          </p:nvPr>
        </p:nvSpPr>
        <p:spPr/>
        <p:txBody>
          <a:bodyPr/>
          <a:lstStyle/>
          <a:p>
            <a:fld id="{81B379DE-365A-48E8-9257-B99CFF390C0F}" type="datetimeFigureOut">
              <a:rPr lang="en-GB" smtClean="0"/>
              <a:t>11/06/2025</a:t>
            </a:fld>
            <a:endParaRPr lang="en-GB"/>
          </a:p>
        </p:txBody>
      </p:sp>
      <p:sp>
        <p:nvSpPr>
          <p:cNvPr id="6" name="Footer Placeholder 5">
            <a:extLst>
              <a:ext uri="{FF2B5EF4-FFF2-40B4-BE49-F238E27FC236}">
                <a16:creationId xmlns:a16="http://schemas.microsoft.com/office/drawing/2014/main" id="{1DA3270A-7EEA-818B-2DA5-DBB19BD021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9E9809-8097-766E-2860-D7F0E7CBDC19}"/>
              </a:ext>
            </a:extLst>
          </p:cNvPr>
          <p:cNvSpPr>
            <a:spLocks noGrp="1"/>
          </p:cNvSpPr>
          <p:nvPr>
            <p:ph type="sldNum" sz="quarter" idx="12"/>
          </p:nvPr>
        </p:nvSpPr>
        <p:spPr/>
        <p:txBody>
          <a:bodyPr/>
          <a:lstStyle/>
          <a:p>
            <a:fld id="{E963C79D-22A6-42E4-BA2B-123A72084A09}" type="slidenum">
              <a:rPr lang="en-GB" smtClean="0"/>
              <a:t>‹#›</a:t>
            </a:fld>
            <a:endParaRPr lang="en-GB"/>
          </a:p>
        </p:txBody>
      </p:sp>
    </p:spTree>
    <p:extLst>
      <p:ext uri="{BB962C8B-B14F-4D97-AF65-F5344CB8AC3E}">
        <p14:creationId xmlns:p14="http://schemas.microsoft.com/office/powerpoint/2010/main" val="1201699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2400DC-ED1B-CD8E-F392-D9D4B577EB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770A5F-D0EC-0D3F-7182-164C9428BF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16870F-F2CA-98F4-B499-D58C4A9293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B379DE-365A-48E8-9257-B99CFF390C0F}" type="datetimeFigureOut">
              <a:rPr lang="en-GB" smtClean="0"/>
              <a:t>11/06/2025</a:t>
            </a:fld>
            <a:endParaRPr lang="en-GB"/>
          </a:p>
        </p:txBody>
      </p:sp>
      <p:sp>
        <p:nvSpPr>
          <p:cNvPr id="5" name="Footer Placeholder 4">
            <a:extLst>
              <a:ext uri="{FF2B5EF4-FFF2-40B4-BE49-F238E27FC236}">
                <a16:creationId xmlns:a16="http://schemas.microsoft.com/office/drawing/2014/main" id="{0A89E4FB-EEED-6615-29D0-532595089B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47000DD-3DE4-2BF3-72E5-E182E518FD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63C79D-22A6-42E4-BA2B-123A72084A09}" type="slidenum">
              <a:rPr lang="en-GB" smtClean="0"/>
              <a:t>‹#›</a:t>
            </a:fld>
            <a:endParaRPr lang="en-GB"/>
          </a:p>
        </p:txBody>
      </p:sp>
    </p:spTree>
    <p:extLst>
      <p:ext uri="{BB962C8B-B14F-4D97-AF65-F5344CB8AC3E}">
        <p14:creationId xmlns:p14="http://schemas.microsoft.com/office/powerpoint/2010/main" val="161701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e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jpeg"/><Relationship Id="rId4" Type="http://schemas.microsoft.com/office/2007/relationships/hdphoto" Target="../media/hdphoto1.wdp"/><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white logo with black text&#10;&#10;AI-generated content may be incorrect.">
            <a:extLst>
              <a:ext uri="{FF2B5EF4-FFF2-40B4-BE49-F238E27FC236}">
                <a16:creationId xmlns:a16="http://schemas.microsoft.com/office/drawing/2014/main" id="{57589BA7-ABCC-9BDF-3670-A6C3FA7B4EE1}"/>
              </a:ext>
            </a:extLst>
          </p:cNvPr>
          <p:cNvPicPr>
            <a:picLocks noChangeAspect="1"/>
          </p:cNvPicPr>
          <p:nvPr/>
        </p:nvPicPr>
        <p:blipFill>
          <a:blip r:embed="rId3">
            <a:grayscl/>
            <a:alphaModFix amt="35000"/>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503878" y="115436"/>
            <a:ext cx="1616230" cy="1188799"/>
          </a:xfrm>
          <a:prstGeom prst="rect">
            <a:avLst/>
          </a:prstGeom>
        </p:spPr>
      </p:pic>
      <p:sp>
        <p:nvSpPr>
          <p:cNvPr id="28" name="TextBox 27">
            <a:extLst>
              <a:ext uri="{FF2B5EF4-FFF2-40B4-BE49-F238E27FC236}">
                <a16:creationId xmlns:a16="http://schemas.microsoft.com/office/drawing/2014/main" id="{363FBF67-8710-02A5-8300-597FB1722221}"/>
              </a:ext>
            </a:extLst>
          </p:cNvPr>
          <p:cNvSpPr txBox="1"/>
          <p:nvPr/>
        </p:nvSpPr>
        <p:spPr>
          <a:xfrm>
            <a:off x="4193877" y="3996875"/>
            <a:ext cx="1635115" cy="2554545"/>
          </a:xfrm>
          <a:prstGeom prst="rect">
            <a:avLst/>
          </a:prstGeom>
          <a:noFill/>
          <a:ln w="3175">
            <a:solidFill>
              <a:schemeClr val="tx1"/>
            </a:solidFill>
            <a:prstDash val="dash"/>
          </a:ln>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Essex </a:t>
            </a:r>
            <a:br>
              <a:rPr lang="en-US" sz="1000" dirty="0">
                <a:latin typeface="Open sans" panose="020B0606030504020204" pitchFamily="34" charset="0"/>
                <a:ea typeface="Open sans" panose="020B0606030504020204" pitchFamily="34" charset="0"/>
                <a:cs typeface="Open sans" panose="020B0606030504020204" pitchFamily="34" charset="0"/>
              </a:rPr>
            </a:br>
            <a:r>
              <a:rPr lang="en-US" sz="1000" dirty="0">
                <a:latin typeface="Open sans" panose="020B0606030504020204" pitchFamily="34" charset="0"/>
                <a:ea typeface="Open sans" panose="020B0606030504020204" pitchFamily="34" charset="0"/>
                <a:cs typeface="Open sans" panose="020B0606030504020204" pitchFamily="34" charset="0"/>
              </a:rPr>
              <a:t>Wildlife </a:t>
            </a:r>
          </a:p>
          <a:p>
            <a:r>
              <a:rPr lang="en-US" sz="1000" dirty="0">
                <a:latin typeface="Open sans" panose="020B0606030504020204" pitchFamily="34" charset="0"/>
                <a:ea typeface="Open sans" panose="020B0606030504020204" pitchFamily="34" charset="0"/>
                <a:cs typeface="Open sans" panose="020B0606030504020204" pitchFamily="34" charset="0"/>
              </a:rPr>
              <a:t>Trust </a:t>
            </a:r>
          </a:p>
          <a:p>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000" dirty="0">
                <a:latin typeface="Open sans" panose="020B0606030504020204" pitchFamily="34" charset="0"/>
                <a:ea typeface="Open sans" panose="020B0606030504020204" pitchFamily="34" charset="0"/>
                <a:cs typeface="Open sans" panose="020B0606030504020204" pitchFamily="34" charset="0"/>
              </a:rPr>
              <a:t>Non-profit </a:t>
            </a:r>
            <a:r>
              <a:rPr lang="en-US" sz="1000" dirty="0" err="1">
                <a:latin typeface="Open sans" panose="020B0606030504020204" pitchFamily="34" charset="0"/>
                <a:ea typeface="Open sans" panose="020B0606030504020204" pitchFamily="34" charset="0"/>
                <a:cs typeface="Open sans" panose="020B0606030504020204" pitchFamily="34" charset="0"/>
              </a:rPr>
              <a:t>organisation</a:t>
            </a:r>
            <a:r>
              <a:rPr lang="en-US" sz="1000" dirty="0">
                <a:latin typeface="Open sans" panose="020B0606030504020204" pitchFamily="34" charset="0"/>
                <a:ea typeface="Open sans" panose="020B0606030504020204" pitchFamily="34" charset="0"/>
                <a:cs typeface="Open sans" panose="020B0606030504020204" pitchFamily="34" charset="0"/>
              </a:rPr>
              <a:t> that works to conserve and protect wildlife by managing nature parks and providing outdoor learning </a:t>
            </a:r>
          </a:p>
          <a:p>
            <a:pPr marL="285750" indent="-285750">
              <a:buFont typeface="Arial" panose="020B0604020202020204" pitchFamily="34" charset="0"/>
              <a:buChar char="•"/>
            </a:pPr>
            <a:r>
              <a:rPr lang="en-US" sz="1000" dirty="0">
                <a:latin typeface="Open sans" panose="020B0606030504020204" pitchFamily="34" charset="0"/>
                <a:ea typeface="Open sans" panose="020B0606030504020204" pitchFamily="34" charset="0"/>
                <a:cs typeface="Open sans" panose="020B0606030504020204" pitchFamily="34" charset="0"/>
              </a:rPr>
              <a:t>Headquarters: Essex</a:t>
            </a:r>
          </a:p>
          <a:p>
            <a:pPr marL="285750" indent="-285750">
              <a:buFont typeface="Arial" panose="020B0604020202020204" pitchFamily="34" charset="0"/>
              <a:buChar char="•"/>
            </a:pPr>
            <a:r>
              <a:rPr lang="en-US" sz="1000" b="1" dirty="0">
                <a:latin typeface="Open sans" panose="020B0606030504020204" pitchFamily="34" charset="0"/>
                <a:ea typeface="Open sans" panose="020B0606030504020204" pitchFamily="34" charset="0"/>
                <a:cs typeface="Open sans" panose="020B0606030504020204" pitchFamily="34" charset="0"/>
              </a:rPr>
              <a:t>Employs 8 geographers*</a:t>
            </a:r>
          </a:p>
        </p:txBody>
      </p:sp>
      <p:sp>
        <p:nvSpPr>
          <p:cNvPr id="27" name="TextBox 26">
            <a:extLst>
              <a:ext uri="{FF2B5EF4-FFF2-40B4-BE49-F238E27FC236}">
                <a16:creationId xmlns:a16="http://schemas.microsoft.com/office/drawing/2014/main" id="{E23E0A65-8BF8-1336-8C48-A80ABC0C8849}"/>
              </a:ext>
            </a:extLst>
          </p:cNvPr>
          <p:cNvSpPr txBox="1"/>
          <p:nvPr/>
        </p:nvSpPr>
        <p:spPr>
          <a:xfrm>
            <a:off x="2125402" y="3990139"/>
            <a:ext cx="2023962" cy="2554545"/>
          </a:xfrm>
          <a:prstGeom prst="rect">
            <a:avLst/>
          </a:prstGeom>
          <a:noFill/>
          <a:ln w="3175">
            <a:solidFill>
              <a:schemeClr val="tx1"/>
            </a:solidFill>
            <a:prstDash val="dash"/>
          </a:ln>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Met Office </a:t>
            </a:r>
          </a:p>
          <a:p>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000" dirty="0">
                <a:latin typeface="Open sans" panose="020B0606030504020204" pitchFamily="34" charset="0"/>
                <a:ea typeface="Open sans" panose="020B0606030504020204" pitchFamily="34" charset="0"/>
                <a:cs typeface="Open sans" panose="020B0606030504020204" pitchFamily="34" charset="0"/>
              </a:rPr>
              <a:t>Government service that forecasts the weather and uses weather and data science to inform governments, businesses and the public about the weather and our changing climate</a:t>
            </a:r>
          </a:p>
          <a:p>
            <a:pPr marL="285750" indent="-285750">
              <a:buFont typeface="Arial" panose="020B0604020202020204" pitchFamily="34" charset="0"/>
              <a:buChar char="•"/>
            </a:pPr>
            <a:r>
              <a:rPr lang="en-US" sz="1000" dirty="0">
                <a:latin typeface="Open sans" panose="020B0606030504020204" pitchFamily="34" charset="0"/>
                <a:ea typeface="Open sans" panose="020B0606030504020204" pitchFamily="34" charset="0"/>
                <a:cs typeface="Open sans" panose="020B0606030504020204" pitchFamily="34" charset="0"/>
              </a:rPr>
              <a:t>Headquarters: Exeter</a:t>
            </a:r>
          </a:p>
          <a:p>
            <a:pPr marL="285750" indent="-285750">
              <a:buFont typeface="Arial" panose="020B0604020202020204" pitchFamily="34" charset="0"/>
              <a:buChar char="•"/>
            </a:pPr>
            <a:r>
              <a:rPr lang="en-US" sz="1000" b="1" dirty="0">
                <a:latin typeface="Open sans" panose="020B0606030504020204" pitchFamily="34" charset="0"/>
                <a:ea typeface="Open sans" panose="020B0606030504020204" pitchFamily="34" charset="0"/>
                <a:cs typeface="Open sans" panose="020B0606030504020204" pitchFamily="34" charset="0"/>
              </a:rPr>
              <a:t>Employs 166 geographers*</a:t>
            </a:r>
          </a:p>
          <a:p>
            <a:pPr marL="285750" indent="-285750">
              <a:buFont typeface="Arial" panose="020B0604020202020204" pitchFamily="34" charset="0"/>
              <a:buChar char="•"/>
            </a:pPr>
            <a:r>
              <a:rPr lang="en-US" sz="1000" dirty="0">
                <a:latin typeface="Open sans" panose="020B0606030504020204" pitchFamily="34" charset="0"/>
                <a:ea typeface="Open sans" panose="020B0606030504020204" pitchFamily="34" charset="0"/>
                <a:cs typeface="Open sans" panose="020B0606030504020204" pitchFamily="34" charset="0"/>
              </a:rPr>
              <a:t>Lots of Operational Meteorologists and Foundation Scientists  </a:t>
            </a:r>
          </a:p>
        </p:txBody>
      </p:sp>
      <p:sp>
        <p:nvSpPr>
          <p:cNvPr id="4" name="TextBox 3">
            <a:extLst>
              <a:ext uri="{FF2B5EF4-FFF2-40B4-BE49-F238E27FC236}">
                <a16:creationId xmlns:a16="http://schemas.microsoft.com/office/drawing/2014/main" id="{B46ED917-2E46-7A76-AD64-BD4A974B51F6}"/>
              </a:ext>
            </a:extLst>
          </p:cNvPr>
          <p:cNvSpPr txBox="1"/>
          <p:nvPr/>
        </p:nvSpPr>
        <p:spPr>
          <a:xfrm>
            <a:off x="145753" y="-5781"/>
            <a:ext cx="7305368" cy="307777"/>
          </a:xfrm>
          <a:prstGeom prst="rect">
            <a:avLst/>
          </a:prstGeom>
          <a:noFill/>
        </p:spPr>
        <p:txBody>
          <a:bodyPr wrap="square" rtlCol="0">
            <a:spAutoFi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Thames Estuary 2100 Plan – what is it?</a:t>
            </a:r>
            <a:endParaRPr lang="en-GB" sz="1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62DE7C1E-5E48-68DC-A0B8-DBC5850ABA99}"/>
              </a:ext>
            </a:extLst>
          </p:cNvPr>
          <p:cNvSpPr txBox="1"/>
          <p:nvPr/>
        </p:nvSpPr>
        <p:spPr>
          <a:xfrm>
            <a:off x="3249395" y="1331900"/>
            <a:ext cx="5442117" cy="27699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Who are the </a:t>
            </a:r>
            <a:r>
              <a:rPr lang="en-US" sz="1200" b="1" dirty="0" err="1">
                <a:latin typeface="Open sans" panose="020B0606030504020204" pitchFamily="34" charset="0"/>
                <a:ea typeface="Open sans" panose="020B0606030504020204" pitchFamily="34" charset="0"/>
                <a:cs typeface="Open sans" panose="020B0606030504020204" pitchFamily="34" charset="0"/>
              </a:rPr>
              <a:t>organisations</a:t>
            </a:r>
            <a:r>
              <a:rPr lang="en-US" sz="1200" b="1" dirty="0">
                <a:latin typeface="Open sans" panose="020B0606030504020204" pitchFamily="34" charset="0"/>
                <a:ea typeface="Open sans" panose="020B0606030504020204" pitchFamily="34" charset="0"/>
                <a:cs typeface="Open sans" panose="020B0606030504020204" pitchFamily="34" charset="0"/>
              </a:rPr>
              <a:t> leading the Thames Estuary 2100 Plan?</a:t>
            </a:r>
          </a:p>
        </p:txBody>
      </p:sp>
      <p:sp>
        <p:nvSpPr>
          <p:cNvPr id="13" name="TextBox 12">
            <a:extLst>
              <a:ext uri="{FF2B5EF4-FFF2-40B4-BE49-F238E27FC236}">
                <a16:creationId xmlns:a16="http://schemas.microsoft.com/office/drawing/2014/main" id="{CD998AB3-4B30-6078-FB21-6DDD0D2C697B}"/>
              </a:ext>
            </a:extLst>
          </p:cNvPr>
          <p:cNvSpPr txBox="1"/>
          <p:nvPr/>
        </p:nvSpPr>
        <p:spPr>
          <a:xfrm>
            <a:off x="-25856" y="3990139"/>
            <a:ext cx="2085991" cy="2554545"/>
          </a:xfrm>
          <a:prstGeom prst="rect">
            <a:avLst/>
          </a:prstGeom>
          <a:noFill/>
          <a:ln w="3175">
            <a:solidFill>
              <a:schemeClr val="tx1"/>
            </a:solidFill>
            <a:prstDash val="dash"/>
          </a:ln>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City of London </a:t>
            </a:r>
            <a:br>
              <a:rPr lang="en-US" sz="1000" dirty="0">
                <a:latin typeface="Open sans" panose="020B0606030504020204" pitchFamily="34" charset="0"/>
                <a:ea typeface="Open sans" panose="020B0606030504020204" pitchFamily="34" charset="0"/>
                <a:cs typeface="Open sans" panose="020B0606030504020204" pitchFamily="34" charset="0"/>
              </a:rPr>
            </a:br>
            <a:r>
              <a:rPr lang="en-US" sz="1000" dirty="0">
                <a:latin typeface="Open sans" panose="020B0606030504020204" pitchFamily="34" charset="0"/>
                <a:ea typeface="Open sans" panose="020B0606030504020204" pitchFamily="34" charset="0"/>
                <a:cs typeface="Open sans" panose="020B0606030504020204" pitchFamily="34" charset="0"/>
              </a:rPr>
              <a:t>Corporation</a:t>
            </a:r>
          </a:p>
          <a:p>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000" dirty="0">
                <a:latin typeface="Open sans" panose="020B0606030504020204" pitchFamily="34" charset="0"/>
                <a:ea typeface="Open sans" panose="020B0606030504020204" pitchFamily="34" charset="0"/>
                <a:cs typeface="Open sans" panose="020B0606030504020204" pitchFamily="34" charset="0"/>
              </a:rPr>
              <a:t>A government administration that governs and provides services for residents and business in the Square Mile. This includes making the area sustainable for people, the economy and the environment </a:t>
            </a:r>
          </a:p>
          <a:p>
            <a:pPr marL="285750" indent="-285750">
              <a:buFont typeface="Arial" panose="020B0604020202020204" pitchFamily="34" charset="0"/>
              <a:buChar char="•"/>
            </a:pPr>
            <a:r>
              <a:rPr lang="en-US" sz="1000" b="1" dirty="0">
                <a:latin typeface="Open sans" panose="020B0606030504020204" pitchFamily="34" charset="0"/>
                <a:ea typeface="Open sans" panose="020B0606030504020204" pitchFamily="34" charset="0"/>
                <a:cs typeface="Open sans" panose="020B0606030504020204" pitchFamily="34" charset="0"/>
              </a:rPr>
              <a:t>Employs 66 geographers*</a:t>
            </a:r>
            <a:r>
              <a:rPr lang="en-US" sz="1000" dirty="0">
                <a:latin typeface="Open sans" panose="020B0606030504020204" pitchFamily="34" charset="0"/>
                <a:ea typeface="Open sans" panose="020B0606030504020204" pitchFamily="34" charset="0"/>
                <a:cs typeface="Open sans" panose="020B0606030504020204" pitchFamily="34" charset="0"/>
              </a:rPr>
              <a:t>, across roles including roles in planning and policy</a:t>
            </a:r>
          </a:p>
        </p:txBody>
      </p:sp>
      <p:sp>
        <p:nvSpPr>
          <p:cNvPr id="17" name="TextBox 16">
            <a:extLst>
              <a:ext uri="{FF2B5EF4-FFF2-40B4-BE49-F238E27FC236}">
                <a16:creationId xmlns:a16="http://schemas.microsoft.com/office/drawing/2014/main" id="{A5B85565-6B00-AB8B-3283-917E96408486}"/>
              </a:ext>
            </a:extLst>
          </p:cNvPr>
          <p:cNvSpPr txBox="1"/>
          <p:nvPr/>
        </p:nvSpPr>
        <p:spPr>
          <a:xfrm>
            <a:off x="6216104" y="1677422"/>
            <a:ext cx="5884047" cy="1938992"/>
          </a:xfrm>
          <a:prstGeom prst="rect">
            <a:avLst/>
          </a:prstGeom>
          <a:noFill/>
        </p:spPr>
        <p:txBody>
          <a:bodyPr wrap="square" rtlCol="0">
            <a:spAutoFit/>
          </a:bodyP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JBA Consulting </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JBA Consulting provide technical and engineering expertise to help develop solutions to challenges posed by climate change. They work alongside the Environment Agency to review and </a:t>
            </a:r>
            <a:r>
              <a:rPr lang="en-US" sz="1100" dirty="0" err="1">
                <a:latin typeface="Open sans" panose="020B0606030504020204" pitchFamily="34" charset="0"/>
                <a:ea typeface="Open sans" panose="020B0606030504020204" pitchFamily="34" charset="0"/>
                <a:cs typeface="Open sans" panose="020B0606030504020204" pitchFamily="34" charset="0"/>
              </a:rPr>
              <a:t>analyse</a:t>
            </a:r>
            <a:r>
              <a:rPr lang="en-US" sz="1100" dirty="0">
                <a:latin typeface="Open sans" panose="020B0606030504020204" pitchFamily="34" charset="0"/>
                <a:ea typeface="Open sans" panose="020B0606030504020204" pitchFamily="34" charset="0"/>
                <a:cs typeface="Open sans" panose="020B0606030504020204" pitchFamily="34" charset="0"/>
              </a:rPr>
              <a:t> the effectiveness of the Thames Estuary 2100 Plan. JBA </a:t>
            </a:r>
            <a:r>
              <a:rPr lang="en-US" sz="1100" dirty="0" err="1">
                <a:latin typeface="Open sans" panose="020B0606030504020204" pitchFamily="34" charset="0"/>
                <a:ea typeface="Open sans" panose="020B0606030504020204" pitchFamily="34" charset="0"/>
                <a:cs typeface="Open sans" panose="020B0606030504020204" pitchFamily="34" charset="0"/>
              </a:rPr>
              <a:t>analyse</a:t>
            </a:r>
            <a:r>
              <a:rPr lang="en-US" sz="1100" dirty="0">
                <a:latin typeface="Open sans" panose="020B0606030504020204" pitchFamily="34" charset="0"/>
                <a:ea typeface="Open sans" panose="020B0606030504020204" pitchFamily="34" charset="0"/>
                <a:cs typeface="Open sans" panose="020B0606030504020204" pitchFamily="34" charset="0"/>
              </a:rPr>
              <a:t> the economic costs involved in delivering the 2100 Plan and the impact the Plan will have on local communities and stakeholders. This helps ensure that the Plan is worth pursing. They do this using computer modelling and GIS.</a:t>
            </a:r>
          </a:p>
          <a:p>
            <a:endParaRPr lang="en-US" sz="1050" dirty="0">
              <a:latin typeface="Open sans" panose="020B0606030504020204" pitchFamily="34" charset="0"/>
              <a:ea typeface="Open sans" panose="020B0606030504020204" pitchFamily="34" charset="0"/>
              <a:cs typeface="Open sans" panose="020B0606030504020204" pitchFamily="34" charset="0"/>
            </a:endParaRPr>
          </a:p>
          <a:p>
            <a:endParaRPr lang="en-US" sz="105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Employs 147 geographers*. Geography is the top degree!</a:t>
            </a:r>
            <a:endParaRPr lang="en-GB"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FB4873F7-D1ED-A9EA-C56A-1F3B16B0ACFD}"/>
              </a:ext>
            </a:extLst>
          </p:cNvPr>
          <p:cNvSpPr txBox="1"/>
          <p:nvPr/>
        </p:nvSpPr>
        <p:spPr>
          <a:xfrm>
            <a:off x="201211" y="1633986"/>
            <a:ext cx="5723435" cy="2123658"/>
          </a:xfrm>
          <a:prstGeom prst="rect">
            <a:avLst/>
          </a:prstGeom>
          <a:noFill/>
          <a:ln>
            <a:solidFill>
              <a:schemeClr val="bg1"/>
            </a:solidFill>
            <a:prstDash val="sysDash"/>
          </a:ln>
        </p:spPr>
        <p:txBody>
          <a:bodyPr wrap="square" rtlCol="0">
            <a:spAutoFit/>
          </a:bodyP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Environment Agency</a:t>
            </a:r>
            <a:br>
              <a:rPr lang="en-US" sz="1100" b="1" dirty="0">
                <a:latin typeface="Open sans" panose="020B0606030504020204" pitchFamily="34" charset="0"/>
                <a:ea typeface="Open sans" panose="020B0606030504020204" pitchFamily="34" charset="0"/>
                <a:cs typeface="Open sans" panose="020B0606030504020204" pitchFamily="34" charset="0"/>
              </a:rPr>
            </a:br>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The Environment Agency manages flood risk across the UK and is the main </a:t>
            </a:r>
            <a:r>
              <a:rPr lang="en-US" sz="1100" dirty="0" err="1">
                <a:latin typeface="Open sans" panose="020B0606030504020204" pitchFamily="34" charset="0"/>
                <a:ea typeface="Open sans" panose="020B0606030504020204" pitchFamily="34" charset="0"/>
                <a:cs typeface="Open sans" panose="020B0606030504020204" pitchFamily="34" charset="0"/>
              </a:rPr>
              <a:t>organisation</a:t>
            </a:r>
            <a:r>
              <a:rPr lang="en-US" sz="1100" dirty="0">
                <a:latin typeface="Open sans" panose="020B0606030504020204" pitchFamily="34" charset="0"/>
                <a:ea typeface="Open sans" panose="020B0606030504020204" pitchFamily="34" charset="0"/>
                <a:cs typeface="Open sans" panose="020B0606030504020204" pitchFamily="34" charset="0"/>
              </a:rPr>
              <a:t> responsible for developing the Thames Estuary 2100 plan. It has worked alongside partner </a:t>
            </a:r>
            <a:r>
              <a:rPr lang="en-US" sz="1100" dirty="0" err="1">
                <a:latin typeface="Open sans" panose="020B0606030504020204" pitchFamily="34" charset="0"/>
                <a:ea typeface="Open sans" panose="020B0606030504020204" pitchFamily="34" charset="0"/>
                <a:cs typeface="Open sans" panose="020B0606030504020204" pitchFamily="34" charset="0"/>
              </a:rPr>
              <a:t>organisations</a:t>
            </a:r>
            <a:r>
              <a:rPr lang="en-US" sz="1100" dirty="0">
                <a:latin typeface="Open sans" panose="020B0606030504020204" pitchFamily="34" charset="0"/>
                <a:ea typeface="Open sans" panose="020B0606030504020204" pitchFamily="34" charset="0"/>
                <a:cs typeface="Open sans" panose="020B0606030504020204" pitchFamily="34" charset="0"/>
              </a:rPr>
              <a:t> (listed below) to ensure the aims of the plan are achieved. The Environment Agency is responsible for providing flood risk information to councils, maintaining 12% of the flood </a:t>
            </a:r>
            <a:r>
              <a:rPr lang="en-US" sz="1100" dirty="0" err="1">
                <a:latin typeface="Open sans" panose="020B0606030504020204" pitchFamily="34" charset="0"/>
                <a:ea typeface="Open sans" panose="020B0606030504020204" pitchFamily="34" charset="0"/>
                <a:cs typeface="Open sans" panose="020B0606030504020204" pitchFamily="34" charset="0"/>
              </a:rPr>
              <a:t>defences</a:t>
            </a:r>
            <a:r>
              <a:rPr lang="en-US" sz="1100" dirty="0">
                <a:latin typeface="Open sans" panose="020B0606030504020204" pitchFamily="34" charset="0"/>
                <a:ea typeface="Open sans" panose="020B0606030504020204" pitchFamily="34" charset="0"/>
                <a:cs typeface="Open sans" panose="020B0606030504020204" pitchFamily="34" charset="0"/>
              </a:rPr>
              <a:t> in the Estuary, operating major flood barriers in the estuary and reviewing and updating the Plan. </a:t>
            </a:r>
            <a:br>
              <a:rPr lang="en-US" sz="1100" dirty="0">
                <a:latin typeface="Open sans" panose="020B0606030504020204" pitchFamily="34" charset="0"/>
                <a:ea typeface="Open sans" panose="020B0606030504020204" pitchFamily="34" charset="0"/>
                <a:cs typeface="Open sans" panose="020B0606030504020204" pitchFamily="34" charset="0"/>
              </a:rPr>
            </a:br>
            <a:endParaRPr lang="en-US" sz="1100" dirty="0">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Employs 1057 geographers*. Geography is the top degree!</a:t>
            </a:r>
          </a:p>
          <a:p>
            <a:pPr marL="285750" indent="-285750">
              <a:buFont typeface="Arial" panose="020B0604020202020204" pitchFamily="34" charset="0"/>
              <a:buChar char="•"/>
            </a:pP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AF47813E-3C10-4609-B5E5-CC478859A8BF}"/>
              </a:ext>
            </a:extLst>
          </p:cNvPr>
          <p:cNvSpPr txBox="1"/>
          <p:nvPr/>
        </p:nvSpPr>
        <p:spPr>
          <a:xfrm>
            <a:off x="70744" y="6607627"/>
            <a:ext cx="6231466" cy="230832"/>
          </a:xfrm>
          <a:prstGeom prst="rect">
            <a:avLst/>
          </a:prstGeom>
          <a:noFill/>
        </p:spPr>
        <p:txBody>
          <a:bodyPr wrap="square">
            <a:spAutoFit/>
          </a:bodyPr>
          <a:lstStyle/>
          <a:p>
            <a:r>
              <a:rPr lang="en-US" sz="900" dirty="0">
                <a:latin typeface="Open sans" panose="020B0606030504020204" pitchFamily="34" charset="0"/>
                <a:ea typeface="Open sans" panose="020B0606030504020204" pitchFamily="34" charset="0"/>
                <a:cs typeface="Open sans" panose="020B0606030504020204" pitchFamily="34" charset="0"/>
              </a:rPr>
              <a:t>*All number of geographers data sourced via LinkedIn, 27 May 2025 and 2 June 2025</a:t>
            </a:r>
            <a:endParaRPr lang="en-GB" sz="9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28" name="Picture 4" descr="City of London Corporation Marketing Jobs">
            <a:extLst>
              <a:ext uri="{FF2B5EF4-FFF2-40B4-BE49-F238E27FC236}">
                <a16:creationId xmlns:a16="http://schemas.microsoft.com/office/drawing/2014/main" id="{247C55A8-56B5-CAAA-FAF8-076AE047F5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1758" y="3996875"/>
            <a:ext cx="499460" cy="4994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Met Office - MRI Software | AE">
            <a:extLst>
              <a:ext uri="{FF2B5EF4-FFF2-40B4-BE49-F238E27FC236}">
                <a16:creationId xmlns:a16="http://schemas.microsoft.com/office/drawing/2014/main" id="{C612C4FB-271B-19C1-9AAA-FE0CCCB07FF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955" t="14257" r="25708" b="14020"/>
          <a:stretch/>
        </p:blipFill>
        <p:spPr bwMode="auto">
          <a:xfrm>
            <a:off x="3702944" y="4032873"/>
            <a:ext cx="394333" cy="3415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ildlife | Essex Wildlife Trust">
            <a:extLst>
              <a:ext uri="{FF2B5EF4-FFF2-40B4-BE49-F238E27FC236}">
                <a16:creationId xmlns:a16="http://schemas.microsoft.com/office/drawing/2014/main" id="{EEBA0126-01B8-7765-A518-42E4C1F4F70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921" b="6554"/>
          <a:stretch/>
        </p:blipFill>
        <p:spPr bwMode="auto">
          <a:xfrm>
            <a:off x="4856409" y="4087033"/>
            <a:ext cx="961778" cy="2874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JBA Consulting signs re-seller agreement with the Met Office for ...">
            <a:extLst>
              <a:ext uri="{FF2B5EF4-FFF2-40B4-BE49-F238E27FC236}">
                <a16:creationId xmlns:a16="http://schemas.microsoft.com/office/drawing/2014/main" id="{87B5EA41-A09B-E229-D80A-32DD4CCA92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73896" y="3070677"/>
            <a:ext cx="588689" cy="54573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nvironment Agency calls for new board members | Landscape Institute">
            <a:extLst>
              <a:ext uri="{FF2B5EF4-FFF2-40B4-BE49-F238E27FC236}">
                <a16:creationId xmlns:a16="http://schemas.microsoft.com/office/drawing/2014/main" id="{FC3E6463-C389-C621-A1F8-76B7130D866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2177" t="22907" r="13689" b="30828"/>
          <a:stretch/>
        </p:blipFill>
        <p:spPr bwMode="auto">
          <a:xfrm>
            <a:off x="4541643" y="3145869"/>
            <a:ext cx="1551397" cy="48408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23A2EB05-2C13-3C45-192C-E9CBB3ADB512}"/>
              </a:ext>
            </a:extLst>
          </p:cNvPr>
          <p:cNvSpPr txBox="1"/>
          <p:nvPr/>
        </p:nvSpPr>
        <p:spPr>
          <a:xfrm>
            <a:off x="145753" y="252446"/>
            <a:ext cx="10788578" cy="1107996"/>
          </a:xfrm>
          <a:prstGeom prst="rect">
            <a:avLst/>
          </a:prstGeom>
          <a:noFill/>
        </p:spPr>
        <p:txBody>
          <a:bodyPr wrap="square" rtlCol="0">
            <a:spAutoFit/>
          </a:bodyPr>
          <a:lstStyle/>
          <a:p>
            <a:r>
              <a:rPr lang="en-US" sz="1100" dirty="0">
                <a:latin typeface="Open sans" panose="020B0606030504020204" pitchFamily="34" charset="0"/>
                <a:ea typeface="Open sans" panose="020B0606030504020204" pitchFamily="34" charset="0"/>
                <a:cs typeface="Open sans" panose="020B0606030504020204" pitchFamily="34" charset="0"/>
              </a:rPr>
              <a:t>The Thames is a tidal river. This means that it susceptible to the impacts of sea level rise and therefore tidal flooding. The Thames Estuary 2100 Plan has been put in place to restore and adapt the flood </a:t>
            </a:r>
            <a:r>
              <a:rPr lang="en-US" sz="1100" dirty="0" err="1">
                <a:latin typeface="Open sans" panose="020B0606030504020204" pitchFamily="34" charset="0"/>
                <a:ea typeface="Open sans" panose="020B0606030504020204" pitchFamily="34" charset="0"/>
                <a:cs typeface="Open sans" panose="020B0606030504020204" pitchFamily="34" charset="0"/>
              </a:rPr>
              <a:t>defences</a:t>
            </a:r>
            <a:r>
              <a:rPr lang="en-US" sz="1100" dirty="0">
                <a:latin typeface="Open sans" panose="020B0606030504020204" pitchFamily="34" charset="0"/>
                <a:ea typeface="Open sans" panose="020B0606030504020204" pitchFamily="34" charset="0"/>
                <a:cs typeface="Open sans" panose="020B0606030504020204" pitchFamily="34" charset="0"/>
              </a:rPr>
              <a:t> along the Thames Estuary because without adapting, it will not be able to withstand the higher water levels predicted for the near future. Many of the current flood </a:t>
            </a:r>
            <a:r>
              <a:rPr lang="en-US" sz="1100" dirty="0" err="1">
                <a:latin typeface="Open sans" panose="020B0606030504020204" pitchFamily="34" charset="0"/>
                <a:ea typeface="Open sans" panose="020B0606030504020204" pitchFamily="34" charset="0"/>
                <a:cs typeface="Open sans" panose="020B0606030504020204" pitchFamily="34" charset="0"/>
              </a:rPr>
              <a:t>defences</a:t>
            </a:r>
            <a:r>
              <a:rPr lang="en-US" sz="1100" dirty="0">
                <a:latin typeface="Open sans" panose="020B0606030504020204" pitchFamily="34" charset="0"/>
                <a:ea typeface="Open sans" panose="020B0606030504020204" pitchFamily="34" charset="0"/>
                <a:cs typeface="Open sans" panose="020B0606030504020204" pitchFamily="34" charset="0"/>
              </a:rPr>
              <a:t> will come to the end of their useful life between 2030 and 2060 (gov.uk, April 2023). </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r>
              <a:rPr lang="en-US" sz="1100" dirty="0">
                <a:latin typeface="Open sans" panose="020B0606030504020204" pitchFamily="34" charset="0"/>
                <a:ea typeface="Open sans" panose="020B0606030504020204" pitchFamily="34" charset="0"/>
                <a:cs typeface="Open sans" panose="020B0606030504020204" pitchFamily="34" charset="0"/>
              </a:rPr>
              <a:t>The Thames Estuary 2100 Plan was first published in 2012 and reviewed in 2023. It aims to protect 1.42 million people, protect £321 billion worth of property, infrastructure, and habitat from tidal flooding (JBA Consulting, June 2025).</a:t>
            </a:r>
          </a:p>
        </p:txBody>
      </p:sp>
      <p:sp>
        <p:nvSpPr>
          <p:cNvPr id="23" name="Rectangle 22">
            <a:extLst>
              <a:ext uri="{FF2B5EF4-FFF2-40B4-BE49-F238E27FC236}">
                <a16:creationId xmlns:a16="http://schemas.microsoft.com/office/drawing/2014/main" id="{B57266D4-DAB5-FC35-EFB9-9407F8641F91}"/>
              </a:ext>
            </a:extLst>
          </p:cNvPr>
          <p:cNvSpPr/>
          <p:nvPr/>
        </p:nvSpPr>
        <p:spPr>
          <a:xfrm>
            <a:off x="70744" y="1592664"/>
            <a:ext cx="6077856" cy="2089049"/>
          </a:xfrm>
          <a:prstGeom prst="rect">
            <a:avLst/>
          </a:prstGeom>
          <a:noFill/>
          <a:ln w="63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7FB87A80-3EDF-9DDF-71D6-80B6AC6DABE0}"/>
              </a:ext>
            </a:extLst>
          </p:cNvPr>
          <p:cNvSpPr/>
          <p:nvPr/>
        </p:nvSpPr>
        <p:spPr>
          <a:xfrm>
            <a:off x="6196145" y="1593803"/>
            <a:ext cx="5923963" cy="2087910"/>
          </a:xfrm>
          <a:prstGeom prst="rect">
            <a:avLst/>
          </a:prstGeom>
          <a:noFill/>
          <a:ln w="63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7AB38BE5-C6DD-F3D4-ACEB-C51C10DE4395}"/>
              </a:ext>
            </a:extLst>
          </p:cNvPr>
          <p:cNvSpPr txBox="1"/>
          <p:nvPr/>
        </p:nvSpPr>
        <p:spPr>
          <a:xfrm>
            <a:off x="32053" y="3727533"/>
            <a:ext cx="7918224" cy="261610"/>
          </a:xfrm>
          <a:prstGeom prst="rect">
            <a:avLst/>
          </a:prstGeom>
          <a:noFill/>
        </p:spPr>
        <p:txBody>
          <a:bodyPr wrap="square" rtlCol="0">
            <a:spAutoFit/>
          </a:bodyPr>
          <a:lstStyle/>
          <a:p>
            <a:r>
              <a:rPr lang="en-US" sz="1100" dirty="0">
                <a:latin typeface="Open sans" panose="020B0606030504020204" pitchFamily="34" charset="0"/>
                <a:ea typeface="Open sans" panose="020B0606030504020204" pitchFamily="34" charset="0"/>
                <a:cs typeface="Open sans" panose="020B0606030504020204" pitchFamily="34" charset="0"/>
              </a:rPr>
              <a:t>Who are the partner </a:t>
            </a:r>
            <a:r>
              <a:rPr lang="en-US" sz="1100" dirty="0" err="1">
                <a:latin typeface="Open sans" panose="020B0606030504020204" pitchFamily="34" charset="0"/>
                <a:ea typeface="Open sans" panose="020B0606030504020204" pitchFamily="34" charset="0"/>
                <a:cs typeface="Open sans" panose="020B0606030504020204" pitchFamily="34" charset="0"/>
              </a:rPr>
              <a:t>organisations</a:t>
            </a:r>
            <a:r>
              <a:rPr lang="en-US" sz="1100" dirty="0">
                <a:latin typeface="Open sans" panose="020B0606030504020204" pitchFamily="34" charset="0"/>
                <a:ea typeface="Open sans" panose="020B0606030504020204" pitchFamily="34" charset="0"/>
                <a:cs typeface="Open sans" panose="020B0606030504020204" pitchFamily="34" charset="0"/>
              </a:rPr>
              <a:t> involved?</a:t>
            </a:r>
          </a:p>
        </p:txBody>
      </p:sp>
      <p:sp>
        <p:nvSpPr>
          <p:cNvPr id="29" name="TextBox 28">
            <a:extLst>
              <a:ext uri="{FF2B5EF4-FFF2-40B4-BE49-F238E27FC236}">
                <a16:creationId xmlns:a16="http://schemas.microsoft.com/office/drawing/2014/main" id="{8E382546-4DF3-B846-3DFB-A04370F7F86C}"/>
              </a:ext>
            </a:extLst>
          </p:cNvPr>
          <p:cNvSpPr txBox="1"/>
          <p:nvPr/>
        </p:nvSpPr>
        <p:spPr>
          <a:xfrm>
            <a:off x="7994790" y="4024992"/>
            <a:ext cx="1969328" cy="2516073"/>
          </a:xfrm>
          <a:prstGeom prst="rect">
            <a:avLst/>
          </a:prstGeom>
          <a:noFill/>
          <a:ln w="3175">
            <a:solidFill>
              <a:schemeClr val="tx1"/>
            </a:solidFill>
            <a:prstDash val="dash"/>
          </a:ln>
        </p:spPr>
        <p:txBody>
          <a:bodyPr wrap="square" rtlCol="0">
            <a:spAutoFit/>
          </a:bodyPr>
          <a:lstStyle/>
          <a:p>
            <a:r>
              <a:rPr lang="en-US" sz="1050" dirty="0">
                <a:latin typeface="Open sans" panose="020B0606030504020204" pitchFamily="34" charset="0"/>
                <a:ea typeface="Open sans" panose="020B0606030504020204" pitchFamily="34" charset="0"/>
                <a:cs typeface="Open sans" panose="020B0606030504020204" pitchFamily="34" charset="0"/>
              </a:rPr>
              <a:t>Port of London </a:t>
            </a:r>
            <a:br>
              <a:rPr lang="en-US" sz="1050" dirty="0">
                <a:latin typeface="Open sans" panose="020B0606030504020204" pitchFamily="34" charset="0"/>
                <a:ea typeface="Open sans" panose="020B0606030504020204" pitchFamily="34" charset="0"/>
                <a:cs typeface="Open sans" panose="020B0606030504020204" pitchFamily="34" charset="0"/>
              </a:rPr>
            </a:br>
            <a:r>
              <a:rPr lang="en-US" sz="1050" dirty="0">
                <a:latin typeface="Open sans" panose="020B0606030504020204" pitchFamily="34" charset="0"/>
                <a:ea typeface="Open sans" panose="020B0606030504020204" pitchFamily="34" charset="0"/>
                <a:cs typeface="Open sans" panose="020B0606030504020204" pitchFamily="34" charset="0"/>
              </a:rPr>
              <a:t>Authority</a:t>
            </a:r>
          </a:p>
          <a:p>
            <a:endParaRPr lang="en-US" sz="1050" dirty="0">
              <a:latin typeface="Open sans" panose="020B0606030504020204" pitchFamily="34" charset="0"/>
              <a:ea typeface="Open sans" panose="020B0606030504020204" pitchFamily="34" charset="0"/>
              <a:cs typeface="Open sans" panose="020B0606030504020204" pitchFamily="34" charset="0"/>
            </a:endParaRPr>
          </a:p>
          <a:p>
            <a:endParaRPr lang="en-US" sz="105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050" dirty="0">
                <a:latin typeface="Open sans" panose="020B0606030504020204" pitchFamily="34" charset="0"/>
                <a:ea typeface="Open sans" panose="020B0606030504020204" pitchFamily="34" charset="0"/>
                <a:cs typeface="Open sans" panose="020B0606030504020204" pitchFamily="34" charset="0"/>
              </a:rPr>
              <a:t>A self funding public trust that oversees maritime transportation. The includes overseeing the navigational safety of the River Thames and helps to conserve the river’s environment</a:t>
            </a:r>
          </a:p>
          <a:p>
            <a:pPr marL="285750" indent="-285750">
              <a:buFont typeface="Arial" panose="020B0604020202020204" pitchFamily="34" charset="0"/>
              <a:buChar char="•"/>
            </a:pPr>
            <a:r>
              <a:rPr lang="en-US" sz="1050" dirty="0">
                <a:latin typeface="Open sans" panose="020B0606030504020204" pitchFamily="34" charset="0"/>
                <a:ea typeface="Open sans" panose="020B0606030504020204" pitchFamily="34" charset="0"/>
                <a:cs typeface="Open sans" panose="020B0606030504020204" pitchFamily="34" charset="0"/>
              </a:rPr>
              <a:t>Headquarters Essex </a:t>
            </a:r>
          </a:p>
          <a:p>
            <a:pPr marL="285750" indent="-285750">
              <a:buFont typeface="Arial" panose="020B0604020202020204" pitchFamily="34" charset="0"/>
              <a:buChar char="•"/>
            </a:pPr>
            <a:r>
              <a:rPr lang="en-US" sz="1050" b="1" dirty="0">
                <a:latin typeface="Open sans" panose="020B0606030504020204" pitchFamily="34" charset="0"/>
                <a:ea typeface="Open sans" panose="020B0606030504020204" pitchFamily="34" charset="0"/>
                <a:cs typeface="Open sans" panose="020B0606030504020204" pitchFamily="34" charset="0"/>
              </a:rPr>
              <a:t>10 geographers*</a:t>
            </a:r>
            <a:endParaRPr lang="en-GB" sz="105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1" name="TextBox 30">
            <a:extLst>
              <a:ext uri="{FF2B5EF4-FFF2-40B4-BE49-F238E27FC236}">
                <a16:creationId xmlns:a16="http://schemas.microsoft.com/office/drawing/2014/main" id="{D98DEEE4-29C5-FD48-3016-E2EB1078A3D6}"/>
              </a:ext>
            </a:extLst>
          </p:cNvPr>
          <p:cNvSpPr txBox="1"/>
          <p:nvPr/>
        </p:nvSpPr>
        <p:spPr>
          <a:xfrm>
            <a:off x="10008632" y="4016110"/>
            <a:ext cx="2111476" cy="2516073"/>
          </a:xfrm>
          <a:prstGeom prst="rect">
            <a:avLst/>
          </a:prstGeom>
          <a:noFill/>
          <a:ln w="3175">
            <a:solidFill>
              <a:schemeClr val="tx1"/>
            </a:solidFill>
            <a:prstDash val="dash"/>
          </a:ln>
        </p:spPr>
        <p:txBody>
          <a:bodyPr wrap="square" rtlCol="0">
            <a:spAutoFit/>
          </a:bodyPr>
          <a:lstStyle/>
          <a:p>
            <a:r>
              <a:rPr lang="en-US" sz="1050" dirty="0">
                <a:latin typeface="Open sans" panose="020B0606030504020204" pitchFamily="34" charset="0"/>
                <a:ea typeface="Open sans" panose="020B0606030504020204" pitchFamily="34" charset="0"/>
                <a:cs typeface="Open sans" panose="020B0606030504020204" pitchFamily="34" charset="0"/>
              </a:rPr>
              <a:t>Thames </a:t>
            </a:r>
            <a:br>
              <a:rPr lang="en-US" sz="1050" dirty="0">
                <a:latin typeface="Open sans" panose="020B0606030504020204" pitchFamily="34" charset="0"/>
                <a:ea typeface="Open sans" panose="020B0606030504020204" pitchFamily="34" charset="0"/>
                <a:cs typeface="Open sans" panose="020B0606030504020204" pitchFamily="34" charset="0"/>
              </a:rPr>
            </a:br>
            <a:r>
              <a:rPr lang="en-US" sz="1050" dirty="0">
                <a:latin typeface="Open sans" panose="020B0606030504020204" pitchFamily="34" charset="0"/>
                <a:ea typeface="Open sans" panose="020B0606030504020204" pitchFamily="34" charset="0"/>
                <a:cs typeface="Open sans" panose="020B0606030504020204" pitchFamily="34" charset="0"/>
              </a:rPr>
              <a:t>Landscape</a:t>
            </a:r>
            <a:br>
              <a:rPr lang="en-US" sz="1050" dirty="0">
                <a:latin typeface="Open sans" panose="020B0606030504020204" pitchFamily="34" charset="0"/>
                <a:ea typeface="Open sans" panose="020B0606030504020204" pitchFamily="34" charset="0"/>
                <a:cs typeface="Open sans" panose="020B0606030504020204" pitchFamily="34" charset="0"/>
              </a:rPr>
            </a:br>
            <a:r>
              <a:rPr lang="en-US" sz="1050" dirty="0">
                <a:latin typeface="Open sans" panose="020B0606030504020204" pitchFamily="34" charset="0"/>
                <a:ea typeface="Open sans" panose="020B0606030504020204" pitchFamily="34" charset="0"/>
                <a:cs typeface="Open sans" panose="020B0606030504020204" pitchFamily="34" charset="0"/>
              </a:rPr>
              <a:t>Strategy</a:t>
            </a:r>
            <a:br>
              <a:rPr lang="en-US" sz="1050" dirty="0">
                <a:latin typeface="Open sans" panose="020B0606030504020204" pitchFamily="34" charset="0"/>
                <a:ea typeface="Open sans" panose="020B0606030504020204" pitchFamily="34" charset="0"/>
                <a:cs typeface="Open sans" panose="020B0606030504020204" pitchFamily="34" charset="0"/>
              </a:rPr>
            </a:br>
            <a:endParaRPr lang="en-US" sz="1050" dirty="0">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US" sz="1050" dirty="0">
                <a:latin typeface="Open sans" panose="020B0606030504020204" pitchFamily="34" charset="0"/>
                <a:ea typeface="Open sans" panose="020B0606030504020204" pitchFamily="34" charset="0"/>
                <a:cs typeface="Open sans" panose="020B0606030504020204" pitchFamily="34" charset="0"/>
              </a:rPr>
              <a:t>Non-profit </a:t>
            </a:r>
            <a:r>
              <a:rPr lang="en-US" sz="1050" dirty="0" err="1">
                <a:latin typeface="Open sans" panose="020B0606030504020204" pitchFamily="34" charset="0"/>
                <a:ea typeface="Open sans" panose="020B0606030504020204" pitchFamily="34" charset="0"/>
                <a:cs typeface="Open sans" panose="020B0606030504020204" pitchFamily="34" charset="0"/>
              </a:rPr>
              <a:t>organisation</a:t>
            </a:r>
            <a:r>
              <a:rPr lang="en-US" sz="1050" dirty="0">
                <a:latin typeface="Open sans" panose="020B0606030504020204" pitchFamily="34" charset="0"/>
                <a:ea typeface="Open sans" panose="020B0606030504020204" pitchFamily="34" charset="0"/>
                <a:cs typeface="Open sans" panose="020B0606030504020204" pitchFamily="34" charset="0"/>
              </a:rPr>
              <a:t> that works with local community groups to improve the landscape along the Thames. This might be through restoring habitats or increasing land used for recreation</a:t>
            </a:r>
          </a:p>
          <a:p>
            <a:pPr marL="171450" indent="-171450">
              <a:buFont typeface="Arial" panose="020B0604020202020204" pitchFamily="34" charset="0"/>
              <a:buChar char="•"/>
            </a:pPr>
            <a:r>
              <a:rPr lang="en-US" sz="1050" dirty="0">
                <a:latin typeface="Open sans" panose="020B0606030504020204" pitchFamily="34" charset="0"/>
                <a:ea typeface="Open sans" panose="020B0606030504020204" pitchFamily="34" charset="0"/>
                <a:cs typeface="Open sans" panose="020B0606030504020204" pitchFamily="34" charset="0"/>
              </a:rPr>
              <a:t>Less than 10 employees</a:t>
            </a:r>
            <a:r>
              <a:rPr lang="en-US" sz="1050" b="1" dirty="0">
                <a:latin typeface="Open sans" panose="020B0606030504020204" pitchFamily="34" charset="0"/>
                <a:ea typeface="Open sans" panose="020B0606030504020204" pitchFamily="34" charset="0"/>
                <a:cs typeface="Open sans" panose="020B0606030504020204" pitchFamily="34" charset="0"/>
              </a:rPr>
              <a:t>; 3 geographers*</a:t>
            </a:r>
          </a:p>
          <a:p>
            <a:pPr marL="171450" indent="-171450">
              <a:buFont typeface="Arial" panose="020B0604020202020204" pitchFamily="34" charset="0"/>
              <a:buChar char="•"/>
            </a:pPr>
            <a:r>
              <a:rPr lang="en-GB" sz="1050" dirty="0">
                <a:latin typeface="Open sans" panose="020B0606030504020204" pitchFamily="34" charset="0"/>
                <a:ea typeface="Open sans" panose="020B0606030504020204" pitchFamily="34" charset="0"/>
                <a:cs typeface="Open sans" panose="020B0606030504020204" pitchFamily="34" charset="0"/>
              </a:rPr>
              <a:t>Headquarters London </a:t>
            </a:r>
          </a:p>
        </p:txBody>
      </p:sp>
      <p:pic>
        <p:nvPicPr>
          <p:cNvPr id="1042" name="Picture 18" descr="Thames Landscape Strategy Document">
            <a:extLst>
              <a:ext uri="{FF2B5EF4-FFF2-40B4-BE49-F238E27FC236}">
                <a16:creationId xmlns:a16="http://schemas.microsoft.com/office/drawing/2014/main" id="{C70BBC3B-81DD-6FC4-3E57-0B4AFE97BAC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19850" y="4102973"/>
            <a:ext cx="603658" cy="45274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ort of London Authority - British Ports Association">
            <a:extLst>
              <a:ext uri="{FF2B5EF4-FFF2-40B4-BE49-F238E27FC236}">
                <a16:creationId xmlns:a16="http://schemas.microsoft.com/office/drawing/2014/main" id="{7E3361ED-57D2-E43C-58BE-065CCA1FA21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0731" t="27519" r="12000" b="27147"/>
          <a:stretch/>
        </p:blipFill>
        <p:spPr bwMode="auto">
          <a:xfrm>
            <a:off x="9063416" y="4102973"/>
            <a:ext cx="714921" cy="4204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F008698-D823-73B0-955B-74921D8B59C0}"/>
              </a:ext>
            </a:extLst>
          </p:cNvPr>
          <p:cNvSpPr txBox="1"/>
          <p:nvPr/>
        </p:nvSpPr>
        <p:spPr>
          <a:xfrm>
            <a:off x="5904970" y="3996875"/>
            <a:ext cx="2045307" cy="2554545"/>
          </a:xfrm>
          <a:prstGeom prst="rect">
            <a:avLst/>
          </a:prstGeom>
          <a:noFill/>
          <a:ln w="3175">
            <a:solidFill>
              <a:schemeClr val="tx1"/>
            </a:solidFill>
            <a:prstDash val="dash"/>
          </a:ln>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Greater London </a:t>
            </a:r>
            <a:br>
              <a:rPr lang="en-US" sz="1000" dirty="0">
                <a:latin typeface="Open sans" panose="020B0606030504020204" pitchFamily="34" charset="0"/>
                <a:ea typeface="Open sans" panose="020B0606030504020204" pitchFamily="34" charset="0"/>
                <a:cs typeface="Open sans" panose="020B0606030504020204" pitchFamily="34" charset="0"/>
              </a:rPr>
            </a:br>
            <a:r>
              <a:rPr lang="en-US" sz="1000" dirty="0">
                <a:latin typeface="Open sans" panose="020B0606030504020204" pitchFamily="34" charset="0"/>
                <a:ea typeface="Open sans" panose="020B0606030504020204" pitchFamily="34" charset="0"/>
                <a:cs typeface="Open sans" panose="020B0606030504020204" pitchFamily="34" charset="0"/>
              </a:rPr>
              <a:t>Authority </a:t>
            </a:r>
          </a:p>
          <a:p>
            <a:endParaRPr lang="en-US" sz="10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000" dirty="0">
                <a:latin typeface="Open sans" panose="020B0606030504020204" pitchFamily="34" charset="0"/>
                <a:ea typeface="Open sans" panose="020B0606030504020204" pitchFamily="34" charset="0"/>
                <a:cs typeface="Open sans" panose="020B0606030504020204" pitchFamily="34" charset="0"/>
              </a:rPr>
              <a:t>This is a government administration </a:t>
            </a:r>
            <a:r>
              <a:rPr lang="en-US" sz="1000" dirty="0" err="1">
                <a:latin typeface="Open sans" panose="020B0606030504020204" pitchFamily="34" charset="0"/>
                <a:ea typeface="Open sans" panose="020B0606030504020204" pitchFamily="34" charset="0"/>
                <a:cs typeface="Open sans" panose="020B0606030504020204" pitchFamily="34" charset="0"/>
              </a:rPr>
              <a:t>organisation</a:t>
            </a:r>
            <a:r>
              <a:rPr lang="en-US" sz="1000" dirty="0">
                <a:latin typeface="Open sans" panose="020B0606030504020204" pitchFamily="34" charset="0"/>
                <a:ea typeface="Open sans" panose="020B0606030504020204" pitchFamily="34" charset="0"/>
                <a:cs typeface="Open sans" panose="020B0606030504020204" pitchFamily="34" charset="0"/>
              </a:rPr>
              <a:t> that works to implement policies of the Mayor of London and help improve services for local people, such as housing, education and transport infrastructure</a:t>
            </a:r>
          </a:p>
          <a:p>
            <a:pPr marL="285750" indent="-285750">
              <a:buFont typeface="Arial" panose="020B0604020202020204" pitchFamily="34" charset="0"/>
              <a:buChar char="•"/>
            </a:pPr>
            <a:r>
              <a:rPr lang="en-US" sz="1000" b="1" dirty="0">
                <a:latin typeface="Open sans" panose="020B0606030504020204" pitchFamily="34" charset="0"/>
                <a:ea typeface="Open sans" panose="020B0606030504020204" pitchFamily="34" charset="0"/>
                <a:cs typeface="Open sans" panose="020B0606030504020204" pitchFamily="34" charset="0"/>
              </a:rPr>
              <a:t>Employs 101 geographers. </a:t>
            </a:r>
            <a:r>
              <a:rPr lang="en-US" sz="1000" dirty="0">
                <a:latin typeface="Open sans" panose="020B0606030504020204" pitchFamily="34" charset="0"/>
                <a:ea typeface="Open sans" panose="020B0606030504020204" pitchFamily="34" charset="0"/>
                <a:cs typeface="Open sans" panose="020B0606030504020204" pitchFamily="34" charset="0"/>
              </a:rPr>
              <a:t>Roles include</a:t>
            </a:r>
            <a:r>
              <a:rPr lang="en-US" sz="1000" b="1" dirty="0">
                <a:latin typeface="Open sans" panose="020B0606030504020204" pitchFamily="34" charset="0"/>
                <a:ea typeface="Open sans" panose="020B0606030504020204" pitchFamily="34" charset="0"/>
                <a:cs typeface="Open sans" panose="020B0606030504020204" pitchFamily="34" charset="0"/>
              </a:rPr>
              <a:t> </a:t>
            </a:r>
            <a:r>
              <a:rPr lang="en-US" sz="1000" dirty="0">
                <a:latin typeface="Open sans" panose="020B0606030504020204" pitchFamily="34" charset="0"/>
                <a:ea typeface="Open sans" panose="020B0606030504020204" pitchFamily="34" charset="0"/>
                <a:cs typeface="Open sans" panose="020B0606030504020204" pitchFamily="34" charset="0"/>
              </a:rPr>
              <a:t>project managers and policy officers </a:t>
            </a:r>
          </a:p>
        </p:txBody>
      </p:sp>
      <p:pic>
        <p:nvPicPr>
          <p:cNvPr id="1026" name="Picture 2">
            <a:extLst>
              <a:ext uri="{FF2B5EF4-FFF2-40B4-BE49-F238E27FC236}">
                <a16:creationId xmlns:a16="http://schemas.microsoft.com/office/drawing/2014/main" id="{51A6B892-D26B-90A0-6773-7995469703E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42340" y="4087032"/>
            <a:ext cx="583753" cy="353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545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0CA91-2800-3368-E7DD-D4C4BCE56E9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D29A9FC-612C-55CB-41A6-9BF7CEF90A0C}"/>
              </a:ext>
            </a:extLst>
          </p:cNvPr>
          <p:cNvSpPr txBox="1"/>
          <p:nvPr/>
        </p:nvSpPr>
        <p:spPr>
          <a:xfrm>
            <a:off x="0" y="77661"/>
            <a:ext cx="5868969" cy="830997"/>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What role do </a:t>
            </a:r>
            <a:r>
              <a:rPr lang="en-US" sz="1200" b="1" dirty="0">
                <a:latin typeface="Open sans" panose="020B0606030504020204" pitchFamily="34" charset="0"/>
                <a:ea typeface="Open sans" panose="020B0606030504020204" pitchFamily="34" charset="0"/>
                <a:cs typeface="Open sans" panose="020B0606030504020204" pitchFamily="34" charset="0"/>
              </a:rPr>
              <a:t>geographers</a:t>
            </a:r>
            <a:r>
              <a:rPr lang="en-US" sz="1200" dirty="0">
                <a:latin typeface="Open sans" panose="020B0606030504020204" pitchFamily="34" charset="0"/>
                <a:ea typeface="Open sans" panose="020B0606030504020204" pitchFamily="34" charset="0"/>
                <a:cs typeface="Open sans" panose="020B0606030504020204" pitchFamily="34" charset="0"/>
              </a:rPr>
              <a:t> play?</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r>
              <a:rPr lang="en-US" sz="1200" dirty="0">
                <a:latin typeface="Open sans" panose="020B0606030504020204" pitchFamily="34" charset="0"/>
                <a:ea typeface="Open sans" panose="020B0606030504020204" pitchFamily="34" charset="0"/>
                <a:cs typeface="Open sans" panose="020B0606030504020204" pitchFamily="34" charset="0"/>
              </a:rPr>
              <a:t>Read through each job profile before completing the activities. Each role is based on a real job available to those with a geography degree. </a:t>
            </a:r>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915F82AF-6009-8F55-7B32-876102864E4E}"/>
              </a:ext>
            </a:extLst>
          </p:cNvPr>
          <p:cNvSpPr txBox="1"/>
          <p:nvPr/>
        </p:nvSpPr>
        <p:spPr>
          <a:xfrm>
            <a:off x="99618" y="4896716"/>
            <a:ext cx="11992764" cy="1938992"/>
          </a:xfrm>
          <a:prstGeom prst="rect">
            <a:avLst/>
          </a:prstGeom>
          <a:solidFill>
            <a:schemeClr val="accent4">
              <a:lumMod val="20000"/>
              <a:lumOff val="80000"/>
            </a:schemeClr>
          </a:solidFill>
          <a:ln w="3175">
            <a:solidFill>
              <a:schemeClr val="bg1"/>
            </a:solidFill>
            <a:prstDash val="dash"/>
          </a:ln>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Flood risk analyst at an engineering consultancy </a:t>
            </a:r>
          </a:p>
          <a:p>
            <a:endParaRPr lang="en-US" sz="1200" b="1" dirty="0">
              <a:latin typeface="Open sans" panose="020B0606030504020204" pitchFamily="34" charset="0"/>
              <a:ea typeface="Open sans" panose="020B0606030504020204" pitchFamily="34" charset="0"/>
              <a:cs typeface="Open sans" panose="020B0606030504020204" pitchFamily="34" charset="0"/>
            </a:endParaRPr>
          </a:p>
          <a:p>
            <a:endParaRPr lang="en-US" sz="1200" b="1" dirty="0">
              <a:latin typeface="Open sans" panose="020B0606030504020204" pitchFamily="34" charset="0"/>
              <a:ea typeface="Open sans" panose="020B0606030504020204" pitchFamily="34" charset="0"/>
              <a:cs typeface="Open sans" panose="020B0606030504020204" pitchFamily="34" charset="0"/>
            </a:endParaRPr>
          </a:p>
          <a:p>
            <a:endParaRPr lang="en-US" sz="1200" b="1" dirty="0">
              <a:latin typeface="Open sans" panose="020B0606030504020204" pitchFamily="34" charset="0"/>
              <a:ea typeface="Open sans" panose="020B0606030504020204" pitchFamily="34" charset="0"/>
              <a:cs typeface="Open sans" panose="020B0606030504020204" pitchFamily="34" charset="0"/>
            </a:endParaRPr>
          </a:p>
          <a:p>
            <a:endParaRPr lang="en-US" sz="1200" b="1" dirty="0">
              <a:latin typeface="Open sans" panose="020B0606030504020204" pitchFamily="34" charset="0"/>
              <a:ea typeface="Open sans" panose="020B0606030504020204" pitchFamily="34" charset="0"/>
              <a:cs typeface="Open sans" panose="020B0606030504020204" pitchFamily="34" charset="0"/>
            </a:endParaRPr>
          </a:p>
          <a:p>
            <a:endParaRPr lang="en-US" sz="1200" b="1" dirty="0">
              <a:latin typeface="Open sans" panose="020B0606030504020204" pitchFamily="34" charset="0"/>
              <a:ea typeface="Open sans" panose="020B0606030504020204" pitchFamily="34" charset="0"/>
              <a:cs typeface="Open sans" panose="020B0606030504020204" pitchFamily="34" charset="0"/>
            </a:endParaRP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E88AF92F-5165-75DD-A3B6-8BF24E57F739}"/>
              </a:ext>
            </a:extLst>
          </p:cNvPr>
          <p:cNvSpPr txBox="1"/>
          <p:nvPr/>
        </p:nvSpPr>
        <p:spPr>
          <a:xfrm>
            <a:off x="71891" y="944776"/>
            <a:ext cx="11992765" cy="1938992"/>
          </a:xfrm>
          <a:prstGeom prst="rect">
            <a:avLst/>
          </a:prstGeom>
          <a:solidFill>
            <a:srgbClr val="FFFFCC"/>
          </a:solidFill>
          <a:ln w="3175">
            <a:solidFill>
              <a:schemeClr val="bg1"/>
            </a:solidFill>
            <a:prstDash val="dash"/>
          </a:ln>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Senior </a:t>
            </a:r>
            <a:r>
              <a:rPr lang="en-US" sz="1200" b="1" dirty="0" err="1">
                <a:latin typeface="Open sans" panose="020B0606030504020204" pitchFamily="34" charset="0"/>
                <a:ea typeface="Open sans" panose="020B0606030504020204" pitchFamily="34" charset="0"/>
                <a:cs typeface="Open sans" panose="020B0606030504020204" pitchFamily="34" charset="0"/>
              </a:rPr>
              <a:t>programme</a:t>
            </a:r>
            <a:r>
              <a:rPr lang="en-US" sz="1200" b="1" dirty="0">
                <a:latin typeface="Open sans" panose="020B0606030504020204" pitchFamily="34" charset="0"/>
                <a:ea typeface="Open sans" panose="020B0606030504020204" pitchFamily="34" charset="0"/>
                <a:cs typeface="Open sans" panose="020B0606030504020204" pitchFamily="34" charset="0"/>
              </a:rPr>
              <a:t> officer at a governmental administration </a:t>
            </a:r>
            <a:r>
              <a:rPr lang="en-US" sz="1200" b="1" dirty="0" err="1">
                <a:latin typeface="Open sans" panose="020B0606030504020204" pitchFamily="34" charset="0"/>
                <a:ea typeface="Open sans" panose="020B0606030504020204" pitchFamily="34" charset="0"/>
                <a:cs typeface="Open sans" panose="020B0606030504020204" pitchFamily="34" charset="0"/>
              </a:rPr>
              <a:t>organisation</a:t>
            </a:r>
            <a:r>
              <a:rPr lang="en-US" sz="1200" b="1" dirty="0">
                <a:latin typeface="Open sans" panose="020B0606030504020204" pitchFamily="34" charset="0"/>
                <a:ea typeface="Open sans" panose="020B0606030504020204" pitchFamily="34" charset="0"/>
                <a:cs typeface="Open sans" panose="020B0606030504020204" pitchFamily="34" charset="0"/>
              </a:rPr>
              <a:t> </a:t>
            </a:r>
          </a:p>
          <a:p>
            <a:endParaRPr lang="en-GB" sz="1200" b="1" dirty="0">
              <a:latin typeface="Open sans" panose="020B0606030504020204" pitchFamily="34" charset="0"/>
              <a:ea typeface="Open sans" panose="020B0606030504020204" pitchFamily="34" charset="0"/>
              <a:cs typeface="Open sans" panose="020B0606030504020204" pitchFamily="34" charset="0"/>
            </a:endParaRP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3E664CE4-695A-D0EF-669D-C23E8C4ABCA3}"/>
              </a:ext>
            </a:extLst>
          </p:cNvPr>
          <p:cNvSpPr txBox="1"/>
          <p:nvPr/>
        </p:nvSpPr>
        <p:spPr>
          <a:xfrm>
            <a:off x="99618" y="2924341"/>
            <a:ext cx="11992764" cy="1938992"/>
          </a:xfrm>
          <a:prstGeom prst="rect">
            <a:avLst/>
          </a:prstGeom>
          <a:solidFill>
            <a:schemeClr val="accent6">
              <a:lumMod val="20000"/>
              <a:lumOff val="80000"/>
            </a:schemeClr>
          </a:solidFill>
          <a:ln w="3175">
            <a:solidFill>
              <a:schemeClr val="bg1"/>
            </a:solidFill>
            <a:prstDash val="dash"/>
          </a:ln>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Climate change adaption officer at wildlife conservation charity</a:t>
            </a:r>
          </a:p>
          <a:p>
            <a:endParaRPr lang="en-US" sz="1200" b="1" dirty="0">
              <a:latin typeface="Open sans" panose="020B0606030504020204" pitchFamily="34" charset="0"/>
              <a:ea typeface="Open sans" panose="020B0606030504020204" pitchFamily="34" charset="0"/>
              <a:cs typeface="Open sans" panose="020B0606030504020204" pitchFamily="34" charset="0"/>
            </a:endParaRPr>
          </a:p>
          <a:p>
            <a:r>
              <a:rPr lang="en-US" sz="1200" b="1" dirty="0">
                <a:latin typeface="Open sans" panose="020B0606030504020204" pitchFamily="34" charset="0"/>
                <a:ea typeface="Open sans" panose="020B0606030504020204" pitchFamily="34" charset="0"/>
                <a:cs typeface="Open sans" panose="020B0606030504020204" pitchFamily="34" charset="0"/>
              </a:rPr>
              <a:t> </a:t>
            </a:r>
            <a:endParaRPr lang="en-GB" sz="1200" b="1" dirty="0">
              <a:latin typeface="Open sans" panose="020B0606030504020204" pitchFamily="34" charset="0"/>
              <a:ea typeface="Open sans" panose="020B0606030504020204" pitchFamily="34" charset="0"/>
              <a:cs typeface="Open sans" panose="020B0606030504020204" pitchFamily="34" charset="0"/>
            </a:endParaRP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A black and white logo with black text&#10;&#10;AI-generated content may be incorrect.">
            <a:extLst>
              <a:ext uri="{FF2B5EF4-FFF2-40B4-BE49-F238E27FC236}">
                <a16:creationId xmlns:a16="http://schemas.microsoft.com/office/drawing/2014/main" id="{21D957F1-E9E5-52F4-3C8B-AD38562D112F}"/>
              </a:ext>
            </a:extLst>
          </p:cNvPr>
          <p:cNvPicPr>
            <a:picLocks noChangeAspect="1"/>
          </p:cNvPicPr>
          <p:nvPr/>
        </p:nvPicPr>
        <p:blipFill>
          <a:blip r:embed="rId3">
            <a:grayscl/>
            <a:alphaModFix amt="35000"/>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0503878" y="115436"/>
            <a:ext cx="1616230" cy="1188799"/>
          </a:xfrm>
          <a:prstGeom prst="rect">
            <a:avLst/>
          </a:prstGeom>
        </p:spPr>
      </p:pic>
      <p:sp>
        <p:nvSpPr>
          <p:cNvPr id="6" name="TextBox 5">
            <a:extLst>
              <a:ext uri="{FF2B5EF4-FFF2-40B4-BE49-F238E27FC236}">
                <a16:creationId xmlns:a16="http://schemas.microsoft.com/office/drawing/2014/main" id="{173F0FF2-2260-8BE1-595C-97B0F4C0DBBE}"/>
              </a:ext>
            </a:extLst>
          </p:cNvPr>
          <p:cNvSpPr txBox="1"/>
          <p:nvPr/>
        </p:nvSpPr>
        <p:spPr>
          <a:xfrm>
            <a:off x="7197204" y="1399781"/>
            <a:ext cx="3908669" cy="1446550"/>
          </a:xfrm>
          <a:prstGeom prst="rect">
            <a:avLst/>
          </a:prstGeom>
          <a:solidFill>
            <a:srgbClr val="FFFFCC"/>
          </a:solidFill>
        </p:spPr>
        <p:txBody>
          <a:bodyPr wrap="square" rtlCol="0">
            <a:spAutoFit/>
          </a:bodyPr>
          <a:lstStyle/>
          <a:p>
            <a:pPr marL="285750" indent="-285750">
              <a:buFont typeface="Wingdings" panose="05000000000000000000" pitchFamily="2" charset="2"/>
              <a:buChar char="ü"/>
            </a:pPr>
            <a:r>
              <a:rPr lang="en-US" sz="1100" dirty="0"/>
              <a:t>You have a through understanding of climate change and environmental policy </a:t>
            </a:r>
          </a:p>
          <a:p>
            <a:pPr marL="285750" indent="-285750">
              <a:buFont typeface="Wingdings" panose="05000000000000000000" pitchFamily="2" charset="2"/>
              <a:buChar char="ü"/>
            </a:pPr>
            <a:r>
              <a:rPr lang="en-US" sz="1100" dirty="0"/>
              <a:t>Good research skills, including </a:t>
            </a:r>
            <a:r>
              <a:rPr lang="en-US" sz="1100" dirty="0" err="1"/>
              <a:t>analysing</a:t>
            </a:r>
            <a:r>
              <a:rPr lang="en-US" sz="1100" dirty="0"/>
              <a:t> and interpretating data</a:t>
            </a:r>
          </a:p>
          <a:p>
            <a:pPr marL="285750" indent="-285750">
              <a:buFont typeface="Wingdings" panose="05000000000000000000" pitchFamily="2" charset="2"/>
              <a:buChar char="ü"/>
            </a:pPr>
            <a:r>
              <a:rPr lang="en-US" sz="1100" dirty="0"/>
              <a:t>Confident with using numerical data </a:t>
            </a:r>
          </a:p>
          <a:p>
            <a:pPr marL="285750" indent="-285750">
              <a:buFont typeface="Wingdings" panose="05000000000000000000" pitchFamily="2" charset="2"/>
              <a:buChar char="ü"/>
            </a:pPr>
            <a:r>
              <a:rPr lang="en-US" sz="1100" dirty="0"/>
              <a:t>Good at problem solving </a:t>
            </a:r>
          </a:p>
          <a:p>
            <a:pPr marL="285750" indent="-285750">
              <a:buFont typeface="Wingdings" panose="05000000000000000000" pitchFamily="2" charset="2"/>
              <a:buChar char="ü"/>
            </a:pPr>
            <a:r>
              <a:rPr lang="en-US" sz="1100" dirty="0"/>
              <a:t>Good time management </a:t>
            </a:r>
          </a:p>
          <a:p>
            <a:pPr marL="285750" indent="-285750">
              <a:buFont typeface="Wingdings" panose="05000000000000000000" pitchFamily="2" charset="2"/>
              <a:buChar char="ü"/>
            </a:pPr>
            <a:r>
              <a:rPr lang="en-GB" sz="1100" dirty="0"/>
              <a:t>Motivated, proactive and organised</a:t>
            </a:r>
          </a:p>
        </p:txBody>
      </p:sp>
      <p:sp>
        <p:nvSpPr>
          <p:cNvPr id="8" name="TextBox 7">
            <a:extLst>
              <a:ext uri="{FF2B5EF4-FFF2-40B4-BE49-F238E27FC236}">
                <a16:creationId xmlns:a16="http://schemas.microsoft.com/office/drawing/2014/main" id="{8599455E-B6E9-FB29-19A2-F5D9FEF11F48}"/>
              </a:ext>
            </a:extLst>
          </p:cNvPr>
          <p:cNvSpPr txBox="1"/>
          <p:nvPr/>
        </p:nvSpPr>
        <p:spPr>
          <a:xfrm>
            <a:off x="10632520" y="1997698"/>
            <a:ext cx="1320044" cy="830997"/>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Salary </a:t>
            </a:r>
          </a:p>
          <a:p>
            <a:endParaRPr lang="en-US" sz="1200" b="1" dirty="0">
              <a:latin typeface="Open sans" panose="020B0606030504020204" pitchFamily="34" charset="0"/>
              <a:ea typeface="Open sans" panose="020B0606030504020204" pitchFamily="34" charset="0"/>
              <a:cs typeface="Open sans" panose="020B0606030504020204" pitchFamily="34" charset="0"/>
            </a:endParaRPr>
          </a:p>
          <a:p>
            <a:r>
              <a:rPr lang="en-US" sz="1200" dirty="0">
                <a:latin typeface="Open sans" panose="020B0606030504020204" pitchFamily="34" charset="0"/>
                <a:ea typeface="Open sans" panose="020B0606030504020204" pitchFamily="34" charset="0"/>
                <a:cs typeface="Open sans" panose="020B0606030504020204" pitchFamily="34" charset="0"/>
              </a:rPr>
              <a:t>£51, 029 per year to £63, 112</a:t>
            </a:r>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BCE68F0B-1BCD-5B18-E9EA-7CACD4CB7021}"/>
              </a:ext>
            </a:extLst>
          </p:cNvPr>
          <p:cNvSpPr txBox="1"/>
          <p:nvPr/>
        </p:nvSpPr>
        <p:spPr>
          <a:xfrm>
            <a:off x="7538910" y="1078295"/>
            <a:ext cx="2831987" cy="27699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Key Skills</a:t>
            </a:r>
            <a:endParaRPr lang="en-GB" sz="1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7240E54E-A46B-EDD2-5D9B-BC2D7119E05B}"/>
              </a:ext>
            </a:extLst>
          </p:cNvPr>
          <p:cNvSpPr txBox="1"/>
          <p:nvPr/>
        </p:nvSpPr>
        <p:spPr>
          <a:xfrm>
            <a:off x="10604050" y="4033303"/>
            <a:ext cx="1524182" cy="830997"/>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Salary </a:t>
            </a:r>
          </a:p>
          <a:p>
            <a:endParaRPr lang="en-US" sz="1200" b="1" dirty="0">
              <a:latin typeface="Open sans" panose="020B0606030504020204" pitchFamily="34" charset="0"/>
              <a:ea typeface="Open sans" panose="020B0606030504020204" pitchFamily="34" charset="0"/>
              <a:cs typeface="Open sans" panose="020B0606030504020204" pitchFamily="34" charset="0"/>
            </a:endParaRPr>
          </a:p>
          <a:p>
            <a:r>
              <a:rPr lang="en-GB" sz="1200" dirty="0">
                <a:latin typeface="Open sans" panose="020B0606030504020204" pitchFamily="34" charset="0"/>
                <a:ea typeface="Open sans" panose="020B0606030504020204" pitchFamily="34" charset="0"/>
                <a:cs typeface="Open sans" panose="020B0606030504020204" pitchFamily="34" charset="0"/>
              </a:rPr>
              <a:t>£31,000 - £35,000 per year</a:t>
            </a:r>
          </a:p>
        </p:txBody>
      </p:sp>
      <p:sp>
        <p:nvSpPr>
          <p:cNvPr id="21" name="TextBox 20">
            <a:extLst>
              <a:ext uri="{FF2B5EF4-FFF2-40B4-BE49-F238E27FC236}">
                <a16:creationId xmlns:a16="http://schemas.microsoft.com/office/drawing/2014/main" id="{95247A18-FEAC-01BD-D06E-7C2C9C28E7ED}"/>
              </a:ext>
            </a:extLst>
          </p:cNvPr>
          <p:cNvSpPr txBox="1"/>
          <p:nvPr/>
        </p:nvSpPr>
        <p:spPr>
          <a:xfrm>
            <a:off x="10632520" y="5793206"/>
            <a:ext cx="1432136" cy="1015663"/>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Salary </a:t>
            </a:r>
          </a:p>
          <a:p>
            <a:endParaRPr lang="en-US" sz="1200" b="1" dirty="0">
              <a:latin typeface="Open sans" panose="020B0606030504020204" pitchFamily="34" charset="0"/>
              <a:ea typeface="Open sans" panose="020B0606030504020204" pitchFamily="34" charset="0"/>
              <a:cs typeface="Open sans" panose="020B0606030504020204" pitchFamily="34" charset="0"/>
            </a:endParaRPr>
          </a:p>
          <a:p>
            <a:r>
              <a:rPr lang="en-US" sz="1200" dirty="0">
                <a:latin typeface="Open sans" panose="020B0606030504020204" pitchFamily="34" charset="0"/>
                <a:ea typeface="Open sans" panose="020B0606030504020204" pitchFamily="34" charset="0"/>
                <a:cs typeface="Open sans" panose="020B0606030504020204" pitchFamily="34" charset="0"/>
              </a:rPr>
              <a:t>£4</a:t>
            </a:r>
            <a:r>
              <a:rPr lang="en-GB" sz="1200" dirty="0">
                <a:latin typeface="Open sans" panose="020B0606030504020204" pitchFamily="34" charset="0"/>
                <a:ea typeface="Open sans" panose="020B0606030504020204" pitchFamily="34" charset="0"/>
                <a:cs typeface="Open sans" panose="020B0606030504020204" pitchFamily="34" charset="0"/>
              </a:rPr>
              <a:t>2,460 to up to  £86,000 per year in senior roles</a:t>
            </a:r>
          </a:p>
        </p:txBody>
      </p:sp>
      <p:pic>
        <p:nvPicPr>
          <p:cNvPr id="22" name="Graphic 21" descr="Money with solid fill">
            <a:extLst>
              <a:ext uri="{FF2B5EF4-FFF2-40B4-BE49-F238E27FC236}">
                <a16:creationId xmlns:a16="http://schemas.microsoft.com/office/drawing/2014/main" id="{6B16639F-9B40-7572-2D29-93518FDE57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11993" y="5652413"/>
            <a:ext cx="427357" cy="427357"/>
          </a:xfrm>
          <a:prstGeom prst="rect">
            <a:avLst/>
          </a:prstGeom>
        </p:spPr>
      </p:pic>
      <p:sp>
        <p:nvSpPr>
          <p:cNvPr id="3" name="TextBox 2">
            <a:extLst>
              <a:ext uri="{FF2B5EF4-FFF2-40B4-BE49-F238E27FC236}">
                <a16:creationId xmlns:a16="http://schemas.microsoft.com/office/drawing/2014/main" id="{84042438-3E16-6C9B-7EEE-A100085CCA81}"/>
              </a:ext>
            </a:extLst>
          </p:cNvPr>
          <p:cNvSpPr txBox="1"/>
          <p:nvPr/>
        </p:nvSpPr>
        <p:spPr>
          <a:xfrm>
            <a:off x="99618" y="1170015"/>
            <a:ext cx="6779319" cy="1754326"/>
          </a:xfrm>
          <a:prstGeom prst="rect">
            <a:avLst/>
          </a:prstGeom>
          <a:noFill/>
        </p:spPr>
        <p:txBody>
          <a:bodyPr wrap="square" rtlCol="0">
            <a:spAutoFit/>
          </a:bodyPr>
          <a:lstStyle/>
          <a:p>
            <a:pPr algn="just"/>
            <a:r>
              <a:rPr lang="en-US" sz="1200" dirty="0">
                <a:latin typeface="Open sans" panose="020B0606030504020204" pitchFamily="34" charset="0"/>
                <a:ea typeface="Open sans" panose="020B0606030504020204" pitchFamily="34" charset="0"/>
                <a:cs typeface="Open sans" panose="020B0606030504020204" pitchFamily="34" charset="0"/>
              </a:rPr>
              <a:t>This role sits in the climate change team where you are working to create climate change policy that will ensure London is a sustainable city for local communities and businesses. You will be an expert on climate change policy, including how to write policy and conduct policy research (a bit like a fieldwork investigation). This involves </a:t>
            </a:r>
            <a:r>
              <a:rPr lang="en-US" sz="1200" dirty="0" err="1">
                <a:latin typeface="Open sans" panose="020B0606030504020204" pitchFamily="34" charset="0"/>
                <a:ea typeface="Open sans" panose="020B0606030504020204" pitchFamily="34" charset="0"/>
                <a:cs typeface="Open sans" panose="020B0606030504020204" pitchFamily="34" charset="0"/>
              </a:rPr>
              <a:t>analysing</a:t>
            </a:r>
            <a:r>
              <a:rPr lang="en-US" sz="1200" dirty="0">
                <a:latin typeface="Open sans" panose="020B0606030504020204" pitchFamily="34" charset="0"/>
                <a:ea typeface="Open sans" panose="020B0606030504020204" pitchFamily="34" charset="0"/>
                <a:cs typeface="Open sans" panose="020B0606030504020204" pitchFamily="34" charset="0"/>
              </a:rPr>
              <a:t> data to monitor the social, cultural and economic impacts of climate change on London. Your work will inform decisions about how London is going to adapt to climate change and continue to grow its economy and thrive as a global city. You will help empower local businesses, councils and communities to take climate action by providing them with detailed policies to follow and implement to ensure that London’s social, economic and cultural life thrives.</a:t>
            </a:r>
          </a:p>
        </p:txBody>
      </p:sp>
      <p:sp>
        <p:nvSpPr>
          <p:cNvPr id="4" name="TextBox 3">
            <a:extLst>
              <a:ext uri="{FF2B5EF4-FFF2-40B4-BE49-F238E27FC236}">
                <a16:creationId xmlns:a16="http://schemas.microsoft.com/office/drawing/2014/main" id="{CFA0F6EA-3DB5-98AC-7CE0-99C5E2807E60}"/>
              </a:ext>
            </a:extLst>
          </p:cNvPr>
          <p:cNvSpPr txBox="1"/>
          <p:nvPr/>
        </p:nvSpPr>
        <p:spPr>
          <a:xfrm>
            <a:off x="81278" y="3161227"/>
            <a:ext cx="6807047" cy="1754326"/>
          </a:xfrm>
          <a:prstGeom prst="rect">
            <a:avLst/>
          </a:prstGeom>
          <a:noFill/>
        </p:spPr>
        <p:txBody>
          <a:bodyPr wrap="square" rtlCol="0">
            <a:spAutoFit/>
          </a:bodyPr>
          <a:lstStyle/>
          <a:p>
            <a:pPr algn="just"/>
            <a:r>
              <a:rPr lang="en-US" sz="1200" dirty="0">
                <a:latin typeface="Open sans" panose="020B0606030504020204" pitchFamily="34" charset="0"/>
                <a:ea typeface="Open sans" panose="020B0606030504020204" pitchFamily="34" charset="0"/>
                <a:cs typeface="Open sans" panose="020B0606030504020204" pitchFamily="34" charset="0"/>
              </a:rPr>
              <a:t>This role involves advocating for nature-friendly flood engineering strategies that work with natural processes to help reduce the impacts of flooding  (such as soft engineering strategies). You will work with </a:t>
            </a:r>
            <a:r>
              <a:rPr lang="en-US" sz="1200" dirty="0" err="1">
                <a:latin typeface="Open sans" panose="020B0606030504020204" pitchFamily="34" charset="0"/>
                <a:ea typeface="Open sans" panose="020B0606030504020204" pitchFamily="34" charset="0"/>
                <a:cs typeface="Open sans" panose="020B0606030504020204" pitchFamily="34" charset="0"/>
              </a:rPr>
              <a:t>organisations</a:t>
            </a:r>
            <a:r>
              <a:rPr lang="en-US" sz="1200" dirty="0">
                <a:latin typeface="Open sans" panose="020B0606030504020204" pitchFamily="34" charset="0"/>
                <a:ea typeface="Open sans" panose="020B0606030504020204" pitchFamily="34" charset="0"/>
                <a:cs typeface="Open sans" panose="020B0606030504020204" pitchFamily="34" charset="0"/>
              </a:rPr>
              <a:t> to develop adaptation plans, give advice to landowners about what they should do in response to increased flood risk, and </a:t>
            </a:r>
            <a:r>
              <a:rPr lang="en-US" sz="1200" dirty="0" err="1">
                <a:latin typeface="Open sans" panose="020B0606030504020204" pitchFamily="34" charset="0"/>
                <a:ea typeface="Open sans" panose="020B0606030504020204" pitchFamily="34" charset="0"/>
                <a:cs typeface="Open sans" panose="020B0606030504020204" pitchFamily="34" charset="0"/>
              </a:rPr>
              <a:t>prioritise</a:t>
            </a:r>
            <a:r>
              <a:rPr lang="en-US" sz="1200" dirty="0">
                <a:latin typeface="Open sans" panose="020B0606030504020204" pitchFamily="34" charset="0"/>
                <a:ea typeface="Open sans" panose="020B0606030504020204" pitchFamily="34" charset="0"/>
                <a:cs typeface="Open sans" panose="020B0606030504020204" pitchFamily="34" charset="0"/>
              </a:rPr>
              <a:t> the protection and restoration of natural habitats. You’ll need to provide climate change expertise and lead and develop sustainable projects that protect nature and improve biodiversity. This involves </a:t>
            </a:r>
            <a:r>
              <a:rPr lang="en-US" sz="1200" dirty="0" err="1">
                <a:latin typeface="Open sans" panose="020B0606030504020204" pitchFamily="34" charset="0"/>
                <a:ea typeface="Open sans" panose="020B0606030504020204" pitchFamily="34" charset="0"/>
                <a:cs typeface="Open sans" panose="020B0606030504020204" pitchFamily="34" charset="0"/>
              </a:rPr>
              <a:t>organising</a:t>
            </a:r>
            <a:r>
              <a:rPr lang="en-US" sz="1200" dirty="0">
                <a:latin typeface="Open sans" panose="020B0606030504020204" pitchFamily="34" charset="0"/>
                <a:ea typeface="Open sans" panose="020B0606030504020204" pitchFamily="34" charset="0"/>
                <a:cs typeface="Open sans" panose="020B0606030504020204" pitchFamily="34" charset="0"/>
              </a:rPr>
              <a:t> events and workshops, and delivering presentations to various audiences, like local businesses or community groups to educate them on the importance of conserving habitats along the Thames. </a:t>
            </a:r>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BFD90297-C483-41CD-A47E-F4449BB7B161}"/>
              </a:ext>
            </a:extLst>
          </p:cNvPr>
          <p:cNvSpPr txBox="1"/>
          <p:nvPr/>
        </p:nvSpPr>
        <p:spPr>
          <a:xfrm>
            <a:off x="7197204" y="3395099"/>
            <a:ext cx="3463042" cy="1446550"/>
          </a:xfrm>
          <a:prstGeom prst="rect">
            <a:avLst/>
          </a:prstGeom>
          <a:solidFill>
            <a:schemeClr val="accent6">
              <a:lumMod val="20000"/>
              <a:lumOff val="80000"/>
            </a:schemeClr>
          </a:solidFill>
        </p:spPr>
        <p:txBody>
          <a:bodyPr wrap="square" rtlCol="0">
            <a:spAutoFit/>
          </a:bodyPr>
          <a:lstStyle/>
          <a:p>
            <a:pPr marL="285750" indent="-285750">
              <a:buFont typeface="Wingdings" panose="05000000000000000000" pitchFamily="2" charset="2"/>
              <a:buChar char="ü"/>
            </a:pPr>
            <a:r>
              <a:rPr lang="en-US" sz="1100" dirty="0"/>
              <a:t>Thorough knowledge of climate change and local habitats  </a:t>
            </a:r>
          </a:p>
          <a:p>
            <a:pPr marL="285750" indent="-285750">
              <a:buFont typeface="Wingdings" panose="05000000000000000000" pitchFamily="2" charset="2"/>
              <a:buChar char="ü"/>
            </a:pPr>
            <a:r>
              <a:rPr lang="en-US" sz="1100" dirty="0"/>
              <a:t>Able to communicate complicated information to different groups of people</a:t>
            </a:r>
          </a:p>
          <a:p>
            <a:pPr marL="285750" indent="-285750">
              <a:buFont typeface="Wingdings" panose="05000000000000000000" pitchFamily="2" charset="2"/>
              <a:buChar char="ü"/>
            </a:pPr>
            <a:r>
              <a:rPr lang="en-US" sz="1100" dirty="0"/>
              <a:t>Innovative, resilient and self-motivated </a:t>
            </a:r>
          </a:p>
          <a:p>
            <a:pPr marL="285750" indent="-285750">
              <a:buFont typeface="Wingdings" panose="05000000000000000000" pitchFamily="2" charset="2"/>
              <a:buChar char="ü"/>
            </a:pPr>
            <a:r>
              <a:rPr lang="en-US" sz="1100" dirty="0"/>
              <a:t>Committed to wildlife conservation </a:t>
            </a:r>
          </a:p>
          <a:p>
            <a:pPr marL="285750" indent="-285750">
              <a:buFont typeface="Wingdings" panose="05000000000000000000" pitchFamily="2" charset="2"/>
              <a:buChar char="ü"/>
            </a:pPr>
            <a:r>
              <a:rPr lang="en-US" sz="1100" dirty="0"/>
              <a:t>Enthusiastic and inspiring communicator </a:t>
            </a:r>
          </a:p>
          <a:p>
            <a:pPr marL="285750" indent="-285750">
              <a:buFont typeface="Wingdings" panose="05000000000000000000" pitchFamily="2" charset="2"/>
              <a:buChar char="ü"/>
            </a:pPr>
            <a:r>
              <a:rPr lang="en-US" sz="1100" dirty="0"/>
              <a:t>Organized and works well in a team </a:t>
            </a:r>
            <a:endParaRPr lang="en-GB" sz="1100" dirty="0"/>
          </a:p>
        </p:txBody>
      </p:sp>
      <p:sp>
        <p:nvSpPr>
          <p:cNvPr id="12" name="TextBox 11">
            <a:extLst>
              <a:ext uri="{FF2B5EF4-FFF2-40B4-BE49-F238E27FC236}">
                <a16:creationId xmlns:a16="http://schemas.microsoft.com/office/drawing/2014/main" id="{7D4EB49B-9CF3-BB82-BAD8-7A5A392C1356}"/>
              </a:ext>
            </a:extLst>
          </p:cNvPr>
          <p:cNvSpPr txBox="1"/>
          <p:nvPr/>
        </p:nvSpPr>
        <p:spPr>
          <a:xfrm>
            <a:off x="7538910" y="3092123"/>
            <a:ext cx="2831987" cy="27699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Key Skills</a:t>
            </a:r>
            <a:endParaRPr lang="en-GB" sz="12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5" name="Graphic 14" descr="Lightbulb with solid fill">
            <a:extLst>
              <a:ext uri="{FF2B5EF4-FFF2-40B4-BE49-F238E27FC236}">
                <a16:creationId xmlns:a16="http://schemas.microsoft.com/office/drawing/2014/main" id="{D71A91C5-7FEE-B08E-F146-B1B3FFC10A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01110" y="3117420"/>
            <a:ext cx="337871" cy="337871"/>
          </a:xfrm>
          <a:prstGeom prst="rect">
            <a:avLst/>
          </a:prstGeom>
        </p:spPr>
      </p:pic>
      <p:sp>
        <p:nvSpPr>
          <p:cNvPr id="20" name="TextBox 19">
            <a:extLst>
              <a:ext uri="{FF2B5EF4-FFF2-40B4-BE49-F238E27FC236}">
                <a16:creationId xmlns:a16="http://schemas.microsoft.com/office/drawing/2014/main" id="{100DD45D-1617-2492-6020-098577D50044}"/>
              </a:ext>
            </a:extLst>
          </p:cNvPr>
          <p:cNvSpPr txBox="1"/>
          <p:nvPr/>
        </p:nvSpPr>
        <p:spPr>
          <a:xfrm>
            <a:off x="71890" y="5194991"/>
            <a:ext cx="6807047" cy="1569660"/>
          </a:xfrm>
          <a:prstGeom prst="rect">
            <a:avLst/>
          </a:prstGeom>
          <a:noFill/>
        </p:spPr>
        <p:txBody>
          <a:bodyPr wrap="square" rtlCol="0">
            <a:spAutoFit/>
          </a:bodyPr>
          <a:lstStyle/>
          <a:p>
            <a:pPr algn="just"/>
            <a:r>
              <a:rPr lang="en-US" sz="1200" dirty="0">
                <a:latin typeface="Open sans" panose="020B0606030504020204" pitchFamily="34" charset="0"/>
                <a:ea typeface="Open sans" panose="020B0606030504020204" pitchFamily="34" charset="0"/>
                <a:cs typeface="Open sans" panose="020B0606030504020204" pitchFamily="34" charset="0"/>
              </a:rPr>
              <a:t>This role involves working within the map team to develop and improve high-resolution flood maps. This involves working with geospatial and geo-located data to help build flood models and food defense databases.  The maps that you create will show what will happen to a surrounding area when that area floods due to flooding. The maps will show changes to flood risk over time, which will help inform the work that needs to be done to reduce the impact of tidal flooding along the River Thames. You will work a lot with numerical data and GIS and your work will inform what strategies need to be put in place to ensure London is protected against increased risk of tidal flooding in the Thames Estuary. </a:t>
            </a:r>
            <a:endParaRPr lang="en-GB" sz="1200" dirty="0"/>
          </a:p>
        </p:txBody>
      </p:sp>
      <p:sp>
        <p:nvSpPr>
          <p:cNvPr id="23" name="TextBox 22">
            <a:extLst>
              <a:ext uri="{FF2B5EF4-FFF2-40B4-BE49-F238E27FC236}">
                <a16:creationId xmlns:a16="http://schemas.microsoft.com/office/drawing/2014/main" id="{28C6184C-D2FC-A822-FB86-E4D0872DB281}"/>
              </a:ext>
            </a:extLst>
          </p:cNvPr>
          <p:cNvSpPr txBox="1"/>
          <p:nvPr/>
        </p:nvSpPr>
        <p:spPr>
          <a:xfrm>
            <a:off x="7197204" y="5428393"/>
            <a:ext cx="3513352" cy="1446550"/>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ü"/>
            </a:pPr>
            <a:r>
              <a:rPr lang="en-US" sz="1100" dirty="0"/>
              <a:t>Strong GIS skills </a:t>
            </a:r>
          </a:p>
          <a:p>
            <a:pPr marL="285750" indent="-285750">
              <a:buFont typeface="Wingdings" panose="05000000000000000000" pitchFamily="2" charset="2"/>
              <a:buChar char="ü"/>
            </a:pPr>
            <a:r>
              <a:rPr lang="en-US" sz="1100" dirty="0"/>
              <a:t>Able to handle data with confidence, have a strong numerical mindset and data analysis skills </a:t>
            </a:r>
          </a:p>
          <a:p>
            <a:pPr marL="285750" indent="-285750">
              <a:buFont typeface="Wingdings" panose="05000000000000000000" pitchFamily="2" charset="2"/>
              <a:buChar char="ü"/>
            </a:pPr>
            <a:r>
              <a:rPr lang="en-US" sz="1100" dirty="0"/>
              <a:t>Positive attitude, enthusiastic about learning </a:t>
            </a:r>
          </a:p>
          <a:p>
            <a:pPr marL="285750" indent="-285750">
              <a:buFont typeface="Wingdings" panose="05000000000000000000" pitchFamily="2" charset="2"/>
              <a:buChar char="ü"/>
            </a:pPr>
            <a:r>
              <a:rPr lang="en-US" sz="1100" dirty="0"/>
              <a:t>Ability to work independent and as part of a team </a:t>
            </a:r>
          </a:p>
          <a:p>
            <a:pPr marL="285750" indent="-285750">
              <a:buFont typeface="Wingdings" panose="05000000000000000000" pitchFamily="2" charset="2"/>
              <a:buChar char="ü"/>
            </a:pPr>
            <a:r>
              <a:rPr lang="en-US" sz="1100" dirty="0"/>
              <a:t>Problem solver </a:t>
            </a:r>
          </a:p>
          <a:p>
            <a:pPr marL="285750" indent="-285750">
              <a:buFont typeface="Wingdings" panose="05000000000000000000" pitchFamily="2" charset="2"/>
              <a:buChar char="ü"/>
            </a:pPr>
            <a:r>
              <a:rPr lang="en-US" sz="1100" dirty="0"/>
              <a:t>Able to communicate technical concepts to non-technical audiences </a:t>
            </a:r>
            <a:endParaRPr lang="en-GB" sz="1100" dirty="0"/>
          </a:p>
        </p:txBody>
      </p:sp>
      <p:sp>
        <p:nvSpPr>
          <p:cNvPr id="24" name="TextBox 23">
            <a:extLst>
              <a:ext uri="{FF2B5EF4-FFF2-40B4-BE49-F238E27FC236}">
                <a16:creationId xmlns:a16="http://schemas.microsoft.com/office/drawing/2014/main" id="{7FC8B32D-349E-B4D8-823F-381346822746}"/>
              </a:ext>
            </a:extLst>
          </p:cNvPr>
          <p:cNvSpPr txBox="1"/>
          <p:nvPr/>
        </p:nvSpPr>
        <p:spPr>
          <a:xfrm>
            <a:off x="7470854" y="5024055"/>
            <a:ext cx="2831987" cy="27699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Key Skills</a:t>
            </a:r>
            <a:endParaRPr lang="en-GB" sz="12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25" name="Graphic 24" descr="Lightbulb with solid fill">
            <a:extLst>
              <a:ext uri="{FF2B5EF4-FFF2-40B4-BE49-F238E27FC236}">
                <a16:creationId xmlns:a16="http://schemas.microsoft.com/office/drawing/2014/main" id="{BF86115D-0062-5820-8199-B4DD6EB4D3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46894" y="5013925"/>
            <a:ext cx="337871" cy="337871"/>
          </a:xfrm>
          <a:prstGeom prst="rect">
            <a:avLst/>
          </a:prstGeom>
        </p:spPr>
      </p:pic>
      <p:pic>
        <p:nvPicPr>
          <p:cNvPr id="26" name="Graphic 25" descr="Lightbulb with solid fill">
            <a:extLst>
              <a:ext uri="{FF2B5EF4-FFF2-40B4-BE49-F238E27FC236}">
                <a16:creationId xmlns:a16="http://schemas.microsoft.com/office/drawing/2014/main" id="{A90F3A38-A20B-42EF-AF8E-2100D6C8D9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01111" y="1061304"/>
            <a:ext cx="337871" cy="337871"/>
          </a:xfrm>
          <a:prstGeom prst="rect">
            <a:avLst/>
          </a:prstGeom>
        </p:spPr>
      </p:pic>
      <p:pic>
        <p:nvPicPr>
          <p:cNvPr id="27" name="Graphic 26" descr="Money with solid fill">
            <a:extLst>
              <a:ext uri="{FF2B5EF4-FFF2-40B4-BE49-F238E27FC236}">
                <a16:creationId xmlns:a16="http://schemas.microsoft.com/office/drawing/2014/main" id="{A8370A7B-FBC4-8AF2-EC3B-96D222D93B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11993" y="3965607"/>
            <a:ext cx="427357" cy="427357"/>
          </a:xfrm>
          <a:prstGeom prst="rect">
            <a:avLst/>
          </a:prstGeom>
        </p:spPr>
      </p:pic>
      <p:pic>
        <p:nvPicPr>
          <p:cNvPr id="28" name="Graphic 27" descr="Money with solid fill">
            <a:extLst>
              <a:ext uri="{FF2B5EF4-FFF2-40B4-BE49-F238E27FC236}">
                <a16:creationId xmlns:a16="http://schemas.microsoft.com/office/drawing/2014/main" id="{4C2FA4F2-FB5D-E793-9A6B-FB2678E621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57037" y="1908771"/>
            <a:ext cx="427357" cy="427357"/>
          </a:xfrm>
          <a:prstGeom prst="rect">
            <a:avLst/>
          </a:prstGeom>
        </p:spPr>
      </p:pic>
    </p:spTree>
    <p:extLst>
      <p:ext uri="{BB962C8B-B14F-4D97-AF65-F5344CB8AC3E}">
        <p14:creationId xmlns:p14="http://schemas.microsoft.com/office/powerpoint/2010/main" val="581362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3A3A4A-E193-0A6F-7887-7A328C90A5C1}"/>
              </a:ext>
            </a:extLst>
          </p:cNvPr>
          <p:cNvSpPr txBox="1"/>
          <p:nvPr/>
        </p:nvSpPr>
        <p:spPr>
          <a:xfrm>
            <a:off x="51526" y="51423"/>
            <a:ext cx="5140847" cy="3477875"/>
          </a:xfrm>
          <a:prstGeom prst="rect">
            <a:avLst/>
          </a:prstGeom>
          <a:solidFill>
            <a:schemeClr val="accent2">
              <a:lumMod val="20000"/>
              <a:lumOff val="80000"/>
            </a:schemeClr>
          </a:solidFill>
        </p:spPr>
        <p:txBody>
          <a:bodyPr wrap="square" rtlCol="0">
            <a:spAutoFit/>
          </a:bodyPr>
          <a:lstStyle/>
          <a:p>
            <a:r>
              <a:rPr lang="en-US" sz="1000" b="1" dirty="0">
                <a:latin typeface="Open sans" panose="020B0606030504020204" pitchFamily="34" charset="0"/>
                <a:ea typeface="Open sans" panose="020B0606030504020204" pitchFamily="34" charset="0"/>
                <a:cs typeface="Open sans" panose="020B0606030504020204" pitchFamily="34" charset="0"/>
              </a:rPr>
              <a:t>There are 3 aims of the Thames Estuary 2100 Plan:</a:t>
            </a:r>
          </a:p>
          <a:p>
            <a:endParaRPr lang="en-US" sz="1000" dirty="0">
              <a:latin typeface="Open sans" panose="020B0606030504020204" pitchFamily="34" charset="0"/>
              <a:ea typeface="Open sans" panose="020B0606030504020204" pitchFamily="34" charset="0"/>
              <a:cs typeface="Open sans" panose="020B0606030504020204" pitchFamily="34" charset="0"/>
            </a:endParaRPr>
          </a:p>
          <a:p>
            <a:endParaRPr lang="en-US" sz="1000" dirty="0">
              <a:latin typeface="Open sans" panose="020B0606030504020204" pitchFamily="34" charset="0"/>
              <a:ea typeface="Open sans" panose="020B0606030504020204" pitchFamily="34" charset="0"/>
              <a:cs typeface="Open sans" panose="020B0606030504020204" pitchFamily="34" charset="0"/>
            </a:endParaRPr>
          </a:p>
          <a:p>
            <a:r>
              <a:rPr lang="en-US" sz="1000" b="1"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A</a:t>
            </a:r>
            <a:r>
              <a:rPr lang="en-US" sz="10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 - </a:t>
            </a:r>
            <a:r>
              <a:rPr lang="en-US" sz="1000" b="0" i="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Take an </a:t>
            </a:r>
            <a:r>
              <a:rPr lang="en-US" sz="1000" b="1" i="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adaptive</a:t>
            </a:r>
            <a:r>
              <a:rPr lang="en-US" sz="1000" b="0" i="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 approach to manage tidal flooding and create </a:t>
            </a:r>
            <a:r>
              <a:rPr lang="en-US" sz="1000" b="1" i="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climate resilient </a:t>
            </a:r>
            <a:r>
              <a:rPr lang="en-US" sz="1000" b="0" i="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communities.</a:t>
            </a:r>
            <a:r>
              <a:rPr lang="en-GB" sz="1000" b="0" i="1"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 </a:t>
            </a:r>
          </a:p>
          <a:p>
            <a:endParaRPr lang="en-GB" sz="1000" i="1"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r>
              <a:rPr lang="en-GB" sz="1000" i="1"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This involves maintaining and improving flood defences, tracking changes in flooding over time using mapping tools and using spatial data to help create resilient communities that are prepared for change. </a:t>
            </a:r>
            <a:endParaRPr lang="en-US" sz="1000" dirty="0">
              <a:latin typeface="Open sans" panose="020B0606030504020204" pitchFamily="34" charset="0"/>
              <a:ea typeface="Open sans" panose="020B0606030504020204" pitchFamily="34" charset="0"/>
              <a:cs typeface="Open sans" panose="020B0606030504020204" pitchFamily="34" charset="0"/>
            </a:endParaRPr>
          </a:p>
          <a:p>
            <a:endParaRPr lang="en-US" sz="1000" dirty="0">
              <a:latin typeface="Open sans" panose="020B0606030504020204" pitchFamily="34" charset="0"/>
              <a:ea typeface="Open sans" panose="020B0606030504020204" pitchFamily="34" charset="0"/>
              <a:cs typeface="Open sans" panose="020B0606030504020204" pitchFamily="34" charset="0"/>
            </a:endParaRPr>
          </a:p>
          <a:p>
            <a:r>
              <a:rPr lang="en-US" sz="1000" b="1"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B</a:t>
            </a:r>
            <a:r>
              <a:rPr lang="en-US" sz="10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 - </a:t>
            </a:r>
            <a:r>
              <a:rPr lang="en-US" sz="1000" b="0" i="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Protect and enhance the value of the Thames, its </a:t>
            </a:r>
            <a:r>
              <a:rPr lang="en-US" sz="1000" b="1" i="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tidal</a:t>
            </a:r>
            <a:r>
              <a:rPr lang="en-US" sz="1000" b="1" i="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1000" b="1" i="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tributaries </a:t>
            </a:r>
            <a:r>
              <a:rPr lang="en-US" sz="1000" b="0" i="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and </a:t>
            </a:r>
            <a:r>
              <a:rPr lang="en-US" sz="1000" b="1" i="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floodplain</a:t>
            </a:r>
            <a:r>
              <a:rPr lang="en-US" sz="1000" b="0" i="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 Deliver social, cultural and </a:t>
            </a:r>
            <a:r>
              <a:rPr lang="en-US" sz="1000" b="1" i="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commercial </a:t>
            </a:r>
            <a:r>
              <a:rPr lang="en-US" sz="1000" b="0" i="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benefits for communities and support resilient growth.</a:t>
            </a:r>
          </a:p>
          <a:p>
            <a:endParaRPr lang="en-US" sz="1000" dirty="0">
              <a:latin typeface="Open sans" panose="020B0606030504020204" pitchFamily="34" charset="0"/>
              <a:ea typeface="Open sans" panose="020B0606030504020204" pitchFamily="34" charset="0"/>
              <a:cs typeface="Open sans" panose="020B0606030504020204" pitchFamily="34" charset="0"/>
            </a:endParaRPr>
          </a:p>
          <a:p>
            <a:r>
              <a:rPr lang="en-US" sz="1000" i="1" dirty="0">
                <a:latin typeface="Open sans" panose="020B0606030504020204" pitchFamily="34" charset="0"/>
                <a:ea typeface="Open sans" panose="020B0606030504020204" pitchFamily="34" charset="0"/>
                <a:cs typeface="Open sans" panose="020B0606030504020204" pitchFamily="34" charset="0"/>
              </a:rPr>
              <a:t>This includes working with local communities to improve land use around the river in a way that benefits them. </a:t>
            </a:r>
            <a:br>
              <a:rPr lang="en-US" sz="1000" i="1" dirty="0">
                <a:latin typeface="Open sans" panose="020B0606030504020204" pitchFamily="34" charset="0"/>
                <a:ea typeface="Open sans" panose="020B0606030504020204" pitchFamily="34" charset="0"/>
                <a:cs typeface="Open sans" panose="020B0606030504020204" pitchFamily="34" charset="0"/>
              </a:rPr>
            </a:br>
            <a:endParaRPr lang="en-US" sz="1000" dirty="0">
              <a:latin typeface="Open sans" panose="020B0606030504020204" pitchFamily="34" charset="0"/>
              <a:ea typeface="Open sans" panose="020B0606030504020204" pitchFamily="34" charset="0"/>
              <a:cs typeface="Open sans" panose="020B0606030504020204" pitchFamily="34" charset="0"/>
            </a:endParaRPr>
          </a:p>
          <a:p>
            <a:r>
              <a:rPr lang="en-US" sz="1000" b="1" dirty="0">
                <a:latin typeface="Open sans" panose="020B0606030504020204" pitchFamily="34" charset="0"/>
                <a:ea typeface="Open sans" panose="020B0606030504020204" pitchFamily="34" charset="0"/>
                <a:cs typeface="Open sans" panose="020B0606030504020204" pitchFamily="34" charset="0"/>
              </a:rPr>
              <a:t>C</a:t>
            </a:r>
            <a:r>
              <a:rPr lang="en-US" sz="1000" dirty="0">
                <a:latin typeface="Open sans" panose="020B0606030504020204" pitchFamily="34" charset="0"/>
                <a:ea typeface="Open sans" panose="020B0606030504020204" pitchFamily="34" charset="0"/>
                <a:cs typeface="Open sans" panose="020B0606030504020204" pitchFamily="34" charset="0"/>
              </a:rPr>
              <a:t> </a:t>
            </a:r>
            <a:r>
              <a:rPr lang="en-US" sz="10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 </a:t>
            </a:r>
            <a:r>
              <a:rPr lang="en-US" sz="1000" b="0" i="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Tackle the climate and nature crises by putting </a:t>
            </a:r>
            <a:r>
              <a:rPr lang="en-US" sz="1000" b="1" i="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sustainability</a:t>
            </a:r>
            <a:r>
              <a:rPr lang="en-US" sz="1000" b="0" i="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 at the heart of this Plan. Restore </a:t>
            </a:r>
            <a:r>
              <a:rPr lang="en-US" sz="1000" b="1" i="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ecosystems</a:t>
            </a:r>
            <a:r>
              <a:rPr lang="en-US" sz="1000" b="0" i="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 reduce carbon emissions, and deliver environmental and </a:t>
            </a:r>
            <a:r>
              <a:rPr lang="en-US" sz="1000" b="1" i="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biodiversity net gain.</a:t>
            </a:r>
          </a:p>
          <a:p>
            <a:endParaRPr lang="en-US" sz="1000" dirty="0">
              <a:latin typeface="Open sans" panose="020B0606030504020204" pitchFamily="34" charset="0"/>
              <a:ea typeface="Open sans" panose="020B0606030504020204" pitchFamily="34" charset="0"/>
              <a:cs typeface="Open sans" panose="020B0606030504020204" pitchFamily="34" charset="0"/>
            </a:endParaRPr>
          </a:p>
          <a:p>
            <a:r>
              <a:rPr lang="en-US" sz="1000" i="1" dirty="0">
                <a:latin typeface="Open sans" panose="020B0606030504020204" pitchFamily="34" charset="0"/>
                <a:ea typeface="Open sans" panose="020B0606030504020204" pitchFamily="34" charset="0"/>
                <a:cs typeface="Open sans" panose="020B0606030504020204" pitchFamily="34" charset="0"/>
              </a:rPr>
              <a:t>This includes replacing habitats that have been lost due to sea level rise</a:t>
            </a:r>
          </a:p>
        </p:txBody>
      </p:sp>
      <p:graphicFrame>
        <p:nvGraphicFramePr>
          <p:cNvPr id="8" name="Table 7">
            <a:extLst>
              <a:ext uri="{FF2B5EF4-FFF2-40B4-BE49-F238E27FC236}">
                <a16:creationId xmlns:a16="http://schemas.microsoft.com/office/drawing/2014/main" id="{DA9C9FA8-B5CE-C2CD-6172-1483CC2A8AD4}"/>
              </a:ext>
            </a:extLst>
          </p:cNvPr>
          <p:cNvGraphicFramePr>
            <a:graphicFrameLocks noGrp="1"/>
          </p:cNvGraphicFramePr>
          <p:nvPr>
            <p:extLst>
              <p:ext uri="{D42A27DB-BD31-4B8C-83A1-F6EECF244321}">
                <p14:modId xmlns:p14="http://schemas.microsoft.com/office/powerpoint/2010/main" val="1943129523"/>
              </p:ext>
            </p:extLst>
          </p:nvPr>
        </p:nvGraphicFramePr>
        <p:xfrm>
          <a:off x="5297702" y="695337"/>
          <a:ext cx="6842772" cy="6111240"/>
        </p:xfrm>
        <a:graphic>
          <a:graphicData uri="http://schemas.openxmlformats.org/drawingml/2006/table">
            <a:tbl>
              <a:tblPr firstRow="1" bandRow="1">
                <a:tableStyleId>{5C22544A-7EE6-4342-B048-85BDC9FD1C3A}</a:tableStyleId>
              </a:tblPr>
              <a:tblGrid>
                <a:gridCol w="2013477">
                  <a:extLst>
                    <a:ext uri="{9D8B030D-6E8A-4147-A177-3AD203B41FA5}">
                      <a16:colId xmlns:a16="http://schemas.microsoft.com/office/drawing/2014/main" val="515334966"/>
                    </a:ext>
                  </a:extLst>
                </a:gridCol>
                <a:gridCol w="1708793">
                  <a:extLst>
                    <a:ext uri="{9D8B030D-6E8A-4147-A177-3AD203B41FA5}">
                      <a16:colId xmlns:a16="http://schemas.microsoft.com/office/drawing/2014/main" val="3509539351"/>
                    </a:ext>
                  </a:extLst>
                </a:gridCol>
                <a:gridCol w="3120502">
                  <a:extLst>
                    <a:ext uri="{9D8B030D-6E8A-4147-A177-3AD203B41FA5}">
                      <a16:colId xmlns:a16="http://schemas.microsoft.com/office/drawing/2014/main" val="1881944739"/>
                    </a:ext>
                  </a:extLst>
                </a:gridCol>
              </a:tblGrid>
              <a:tr h="370840">
                <a:tc>
                  <a:txBody>
                    <a:bodyPr/>
                    <a:lstStyle/>
                    <a:p>
                      <a:pPr algn="ctr"/>
                      <a:r>
                        <a:rPr lang="en-US" sz="11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Aims </a:t>
                      </a:r>
                      <a:endParaRPr lang="en-GB" sz="11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Who is the most appropriate person help meet each aim?</a:t>
                      </a:r>
                      <a:endParaRPr lang="en-GB" sz="11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Explain why </a:t>
                      </a:r>
                      <a:endParaRPr lang="en-GB" sz="11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5342016"/>
                  </a:ext>
                </a:extLst>
              </a:tr>
              <a:tr h="2889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A - </a:t>
                      </a:r>
                      <a:r>
                        <a:rPr lang="en-US" sz="1100" b="0" i="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Take an adaptive approach to manage tidal flooding and create climate resilient communities.</a:t>
                      </a: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101177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B - </a:t>
                      </a:r>
                      <a:r>
                        <a:rPr lang="en-US" sz="1100" b="0" i="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Protect and enhance the value of the Thames, its tidal tributaries and floodplain. Deliver social, cultural and commercial benefits for communities and support resilient growth.</a:t>
                      </a: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157679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C - </a:t>
                      </a:r>
                      <a:r>
                        <a:rPr lang="en-US" sz="1100" b="0" i="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Tackle the climate and nature crises by putting sustainability at the heart of this Plan. Restore ecosystems, reduce carbon emissions, and deliver environmental and biodiversity net gain.</a:t>
                      </a: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a:buFont typeface="Arial" panose="020B0604020202020204" pitchFamily="34" charset="0"/>
                        <a:buChar char="•"/>
                      </a:pPr>
                      <a:endParaRPr lang="en-GB" sz="8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5528983"/>
                  </a:ext>
                </a:extLst>
              </a:tr>
            </a:tbl>
          </a:graphicData>
        </a:graphic>
      </p:graphicFrame>
      <p:sp>
        <p:nvSpPr>
          <p:cNvPr id="10" name="TextBox 9">
            <a:extLst>
              <a:ext uri="{FF2B5EF4-FFF2-40B4-BE49-F238E27FC236}">
                <a16:creationId xmlns:a16="http://schemas.microsoft.com/office/drawing/2014/main" id="{F546DB85-F84A-4B05-32CC-A86F1E5A0C2B}"/>
              </a:ext>
            </a:extLst>
          </p:cNvPr>
          <p:cNvSpPr txBox="1"/>
          <p:nvPr/>
        </p:nvSpPr>
        <p:spPr>
          <a:xfrm>
            <a:off x="5297702" y="103328"/>
            <a:ext cx="6945824" cy="573106"/>
          </a:xfrm>
          <a:prstGeom prst="rect">
            <a:avLst/>
          </a:prstGeom>
          <a:noFill/>
        </p:spPr>
        <p:txBody>
          <a:bodyPr wrap="square">
            <a:spAutoFit/>
          </a:bodyPr>
          <a:lstStyle/>
          <a:p>
            <a:pPr>
              <a:lnSpc>
                <a:spcPct val="150000"/>
              </a:lnSpc>
            </a:pPr>
            <a:r>
              <a:rPr lang="en-US" sz="1100" b="1" dirty="0">
                <a:latin typeface="Open sans" panose="020B0606030504020204" pitchFamily="34" charset="0"/>
                <a:ea typeface="Open sans" panose="020B0606030504020204" pitchFamily="34" charset="0"/>
                <a:cs typeface="Open sans" panose="020B0606030504020204" pitchFamily="34" charset="0"/>
              </a:rPr>
              <a:t>Activity 1b –</a:t>
            </a:r>
            <a:r>
              <a:rPr lang="en-US" sz="1100" dirty="0">
                <a:latin typeface="Open sans" panose="020B0606030504020204" pitchFamily="34" charset="0"/>
                <a:ea typeface="Open sans" panose="020B0606030504020204" pitchFamily="34" charset="0"/>
                <a:cs typeface="Open sans" panose="020B0606030504020204" pitchFamily="34" charset="0"/>
              </a:rPr>
              <a:t> Using the geographical professional job profiles, decide who is most appropriate person to advise on each aim to ensure that the aim is met</a:t>
            </a:r>
            <a:endParaRPr lang="en-GB" sz="11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 name="Table 11">
            <a:extLst>
              <a:ext uri="{FF2B5EF4-FFF2-40B4-BE49-F238E27FC236}">
                <a16:creationId xmlns:a16="http://schemas.microsoft.com/office/drawing/2014/main" id="{762A7D39-BC2C-CDA0-7EC3-577F68879EA6}"/>
              </a:ext>
            </a:extLst>
          </p:cNvPr>
          <p:cNvGraphicFramePr>
            <a:graphicFrameLocks noGrp="1"/>
          </p:cNvGraphicFramePr>
          <p:nvPr>
            <p:extLst>
              <p:ext uri="{D42A27DB-BD31-4B8C-83A1-F6EECF244321}">
                <p14:modId xmlns:p14="http://schemas.microsoft.com/office/powerpoint/2010/main" val="667888054"/>
              </p:ext>
            </p:extLst>
          </p:nvPr>
        </p:nvGraphicFramePr>
        <p:xfrm>
          <a:off x="51526" y="3894683"/>
          <a:ext cx="5140847" cy="2911894"/>
        </p:xfrm>
        <a:graphic>
          <a:graphicData uri="http://schemas.openxmlformats.org/drawingml/2006/table">
            <a:tbl>
              <a:tblPr firstRow="1" bandRow="1">
                <a:tableStyleId>{5C22544A-7EE6-4342-B048-85BDC9FD1C3A}</a:tableStyleId>
              </a:tblPr>
              <a:tblGrid>
                <a:gridCol w="1414905">
                  <a:extLst>
                    <a:ext uri="{9D8B030D-6E8A-4147-A177-3AD203B41FA5}">
                      <a16:colId xmlns:a16="http://schemas.microsoft.com/office/drawing/2014/main" val="462345714"/>
                    </a:ext>
                  </a:extLst>
                </a:gridCol>
                <a:gridCol w="3725942">
                  <a:extLst>
                    <a:ext uri="{9D8B030D-6E8A-4147-A177-3AD203B41FA5}">
                      <a16:colId xmlns:a16="http://schemas.microsoft.com/office/drawing/2014/main" val="2773821842"/>
                    </a:ext>
                  </a:extLst>
                </a:gridCol>
              </a:tblGrid>
              <a:tr h="285120">
                <a:tc>
                  <a:txBody>
                    <a:bodyPr/>
                    <a:lstStyle/>
                    <a:p>
                      <a:pPr algn="ctr"/>
                      <a:r>
                        <a:rPr lang="en-US" sz="1100" b="0" dirty="0">
                          <a:solidFill>
                            <a:schemeClr val="tx1"/>
                          </a:solidFill>
                        </a:rPr>
                        <a:t>Adaptive</a:t>
                      </a:r>
                      <a:endParaRPr lang="en-GB" sz="1100" b="0" dirty="0">
                        <a:solidFill>
                          <a:schemeClr val="tx1"/>
                        </a:solidFill>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The interaction between biotic (living) and abiotic(non-living) components in an environment </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647336165"/>
                  </a:ext>
                </a:extLst>
              </a:tr>
              <a:tr h="370840">
                <a:tc>
                  <a:txBody>
                    <a:bodyPr/>
                    <a:lstStyle/>
                    <a:p>
                      <a:pPr algn="ctr"/>
                      <a:r>
                        <a:rPr lang="en-US" sz="1100" b="0" dirty="0">
                          <a:solidFill>
                            <a:schemeClr val="tx1"/>
                          </a:solidFill>
                        </a:rPr>
                        <a:t>Climate resilient</a:t>
                      </a:r>
                      <a:endParaRPr lang="en-GB" sz="1100" b="0" dirty="0">
                        <a:solidFill>
                          <a:schemeClr val="tx1"/>
                        </a:solidFill>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algn="l"/>
                      <a:r>
                        <a:rPr lang="en-US" sz="1100" b="0" dirty="0">
                          <a:solidFill>
                            <a:schemeClr val="tx1"/>
                          </a:solidFill>
                        </a:rPr>
                        <a:t>Something being able to last into the future </a:t>
                      </a:r>
                      <a:endParaRPr lang="en-GB" sz="1100" b="0" dirty="0">
                        <a:solidFill>
                          <a:schemeClr val="tx1"/>
                        </a:solidFill>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466085543"/>
                  </a:ext>
                </a:extLst>
              </a:tr>
              <a:tr h="4074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Tidal tributaries </a:t>
                      </a:r>
                      <a:endParaRPr lang="en-GB" sz="1100" b="0" dirty="0">
                        <a:solidFill>
                          <a:schemeClr val="tx1"/>
                        </a:solidFill>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Land surrounding the river which is susceptible to flooding</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37511338"/>
                  </a:ext>
                </a:extLst>
              </a:tr>
              <a:tr h="417476">
                <a:tc>
                  <a:txBody>
                    <a:bodyPr/>
                    <a:lstStyle/>
                    <a:p>
                      <a:pPr algn="ctr"/>
                      <a:r>
                        <a:rPr lang="en-US" sz="1100" b="0" dirty="0">
                          <a:solidFill>
                            <a:schemeClr val="tx1"/>
                          </a:solidFill>
                        </a:rPr>
                        <a:t>Floodplain</a:t>
                      </a:r>
                      <a:endParaRPr lang="en-GB" sz="1100" b="0" dirty="0">
                        <a:solidFill>
                          <a:schemeClr val="tx1"/>
                        </a:solidFill>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The ability of people and ecosystems to bounce back from climatic hazards </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81977616"/>
                  </a:ext>
                </a:extLst>
              </a:tr>
              <a:tr h="370840">
                <a:tc>
                  <a:txBody>
                    <a:bodyPr/>
                    <a:lstStyle/>
                    <a:p>
                      <a:pPr algn="ctr"/>
                      <a:r>
                        <a:rPr lang="en-US" sz="1100" b="0" dirty="0">
                          <a:solidFill>
                            <a:schemeClr val="tx1"/>
                          </a:solidFill>
                        </a:rPr>
                        <a:t>Sustainability</a:t>
                      </a:r>
                      <a:endParaRPr lang="en-GB" sz="1100" b="0" dirty="0">
                        <a:solidFill>
                          <a:schemeClr val="tx1"/>
                        </a:solidFill>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Adjusting something to respond to changing situations </a:t>
                      </a:r>
                    </a:p>
                    <a:p>
                      <a:pPr algn="l"/>
                      <a:endParaRPr lang="en-US" sz="1100" b="0" dirty="0">
                        <a:solidFill>
                          <a:schemeClr val="tx1"/>
                        </a:solidFill>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853894448"/>
                  </a:ext>
                </a:extLst>
              </a:tr>
              <a:tr h="370840">
                <a:tc>
                  <a:txBody>
                    <a:bodyPr/>
                    <a:lstStyle/>
                    <a:p>
                      <a:pPr algn="ctr"/>
                      <a:r>
                        <a:rPr lang="en-US" sz="1100" b="0" dirty="0">
                          <a:solidFill>
                            <a:schemeClr val="tx1"/>
                          </a:solidFill>
                        </a:rPr>
                        <a:t>Ecosystems</a:t>
                      </a:r>
                      <a:endParaRPr lang="en-GB" sz="1100" b="0" dirty="0">
                        <a:solidFill>
                          <a:schemeClr val="tx1"/>
                        </a:solidFill>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rPr>
                        <a:t>Increasing the level of biodiversity (number of plant and animal species) living in an environment </a:t>
                      </a: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4245819340"/>
                  </a:ext>
                </a:extLst>
              </a:tr>
              <a:tr h="370840">
                <a:tc>
                  <a:txBody>
                    <a:bodyPr/>
                    <a:lstStyle/>
                    <a:p>
                      <a:pPr algn="ctr"/>
                      <a:r>
                        <a:rPr lang="en-US" sz="1100" b="0" dirty="0">
                          <a:solidFill>
                            <a:schemeClr val="tx1"/>
                          </a:solidFill>
                        </a:rPr>
                        <a:t>Biodiversity net gain</a:t>
                      </a:r>
                      <a:endParaRPr lang="en-GB" sz="1100" b="0" dirty="0">
                        <a:solidFill>
                          <a:schemeClr val="tx1"/>
                        </a:solidFill>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Smaller river flowing from a larger river into the sea </a:t>
                      </a:r>
                    </a:p>
                    <a:p>
                      <a:pPr algn="l"/>
                      <a:endParaRPr lang="en-GB" sz="1100" b="0" dirty="0">
                        <a:solidFill>
                          <a:schemeClr val="tx1"/>
                        </a:solidFill>
                      </a:endParaRPr>
                    </a:p>
                  </a:txBody>
                  <a:tcPr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393425409"/>
                  </a:ext>
                </a:extLst>
              </a:tr>
            </a:tbl>
          </a:graphicData>
        </a:graphic>
      </p:graphicFrame>
      <p:sp>
        <p:nvSpPr>
          <p:cNvPr id="3" name="TextBox 2">
            <a:extLst>
              <a:ext uri="{FF2B5EF4-FFF2-40B4-BE49-F238E27FC236}">
                <a16:creationId xmlns:a16="http://schemas.microsoft.com/office/drawing/2014/main" id="{F644A619-1F1F-32F9-E4BA-5136A84C5858}"/>
              </a:ext>
            </a:extLst>
          </p:cNvPr>
          <p:cNvSpPr txBox="1"/>
          <p:nvPr/>
        </p:nvSpPr>
        <p:spPr>
          <a:xfrm>
            <a:off x="51526" y="3573491"/>
            <a:ext cx="6096000" cy="276999"/>
          </a:xfrm>
          <a:prstGeom prst="rect">
            <a:avLst/>
          </a:prstGeom>
          <a:noFill/>
        </p:spPr>
        <p:txBody>
          <a:bodyPr wrap="square">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Activity 1a </a:t>
            </a:r>
            <a:r>
              <a:rPr lang="en-US" sz="1200" dirty="0">
                <a:latin typeface="Open sans" panose="020B0606030504020204" pitchFamily="34" charset="0"/>
                <a:ea typeface="Open sans" panose="020B0606030504020204" pitchFamily="34" charset="0"/>
                <a:cs typeface="Open sans" panose="020B0606030504020204" pitchFamily="34" charset="0"/>
              </a:rPr>
              <a:t>– Match the key word to its correct definition </a:t>
            </a:r>
            <a:endParaRPr lang="en-US" sz="1200"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04532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C58551AE-5E93-6D19-0B7A-04D06D7D753E}"/>
              </a:ext>
            </a:extLst>
          </p:cNvPr>
          <p:cNvGrpSpPr/>
          <p:nvPr/>
        </p:nvGrpSpPr>
        <p:grpSpPr>
          <a:xfrm>
            <a:off x="3727129" y="3046747"/>
            <a:ext cx="2345415" cy="3600987"/>
            <a:chOff x="3750585" y="3056286"/>
            <a:chExt cx="2018618" cy="3707362"/>
          </a:xfrm>
        </p:grpSpPr>
        <p:sp>
          <p:nvSpPr>
            <p:cNvPr id="29" name="TextBox 28">
              <a:extLst>
                <a:ext uri="{FF2B5EF4-FFF2-40B4-BE49-F238E27FC236}">
                  <a16:creationId xmlns:a16="http://schemas.microsoft.com/office/drawing/2014/main" id="{30EE6817-70E3-394E-5BFE-526AB92CD9CF}"/>
                </a:ext>
              </a:extLst>
            </p:cNvPr>
            <p:cNvSpPr txBox="1"/>
            <p:nvPr/>
          </p:nvSpPr>
          <p:spPr>
            <a:xfrm>
              <a:off x="3750585" y="3056286"/>
              <a:ext cx="2018618" cy="3707362"/>
            </a:xfrm>
            <a:prstGeom prst="rect">
              <a:avLst/>
            </a:prstGeom>
            <a:noFill/>
            <a:ln>
              <a:solidFill>
                <a:schemeClr val="tx1"/>
              </a:solidFill>
            </a:ln>
          </p:spPr>
          <p:txBody>
            <a:bodyPr wrap="square" rtlCol="0">
              <a:spAutoFit/>
            </a:bodyPr>
            <a:lstStyle/>
            <a:p>
              <a:pPr algn="ctr"/>
              <a:r>
                <a:rPr lang="en-US" sz="1100" b="1" u="sng" dirty="0"/>
                <a:t>Primary data collection</a:t>
              </a:r>
            </a:p>
            <a:p>
              <a:br>
                <a:rPr lang="en-US" sz="1100" dirty="0"/>
              </a:br>
              <a:r>
                <a:rPr lang="en-US" sz="1100" b="1" dirty="0"/>
                <a:t>Type of data </a:t>
              </a:r>
            </a:p>
            <a:p>
              <a:pPr algn="ctr"/>
              <a:endParaRPr lang="en-US" sz="1100" dirty="0"/>
            </a:p>
            <a:p>
              <a:pPr algn="ctr"/>
              <a:r>
                <a:rPr lang="en-US" sz="1100" dirty="0"/>
                <a:t>          </a:t>
              </a:r>
            </a:p>
            <a:p>
              <a:endParaRPr lang="en-US" sz="1100" dirty="0"/>
            </a:p>
            <a:p>
              <a:r>
                <a:rPr lang="en-US" sz="1100" b="1" dirty="0"/>
                <a:t>Type of sampling strategy </a:t>
              </a:r>
            </a:p>
            <a:p>
              <a:pPr algn="ctr"/>
              <a:endParaRPr lang="en-US" sz="1100" dirty="0"/>
            </a:p>
            <a:p>
              <a:pPr algn="ctr"/>
              <a:endParaRPr lang="en-US" sz="1100" dirty="0"/>
            </a:p>
            <a:p>
              <a:pPr algn="ctr"/>
              <a:endParaRPr lang="en-US" sz="1100" dirty="0"/>
            </a:p>
            <a:p>
              <a:endParaRPr lang="en-US" sz="1100" dirty="0"/>
            </a:p>
            <a:p>
              <a:endParaRPr lang="en-US" sz="1100" dirty="0"/>
            </a:p>
            <a:p>
              <a:r>
                <a:rPr lang="en-US" sz="1100" b="1" dirty="0"/>
                <a:t>Number of samples </a:t>
              </a:r>
            </a:p>
            <a:p>
              <a:endParaRPr lang="en-US" sz="1100" dirty="0"/>
            </a:p>
            <a:p>
              <a:endParaRPr lang="en-US" sz="1100" dirty="0"/>
            </a:p>
            <a:p>
              <a:endParaRPr lang="en-US" sz="1100" dirty="0"/>
            </a:p>
            <a:p>
              <a:r>
                <a:rPr lang="en-US" sz="1100" b="1" dirty="0"/>
                <a:t>Justify</a:t>
              </a:r>
              <a:r>
                <a:rPr lang="en-US" sz="1100" dirty="0"/>
                <a:t> – why are you going to collect this number of samples?</a:t>
              </a:r>
            </a:p>
            <a:p>
              <a:endParaRPr lang="en-US" sz="1100" dirty="0"/>
            </a:p>
            <a:p>
              <a:pPr>
                <a:lnSpc>
                  <a:spcPct val="150000"/>
                </a:lnSpc>
              </a:pPr>
              <a:endParaRPr lang="en-US" sz="1100" dirty="0"/>
            </a:p>
          </p:txBody>
        </p:sp>
        <p:sp>
          <p:nvSpPr>
            <p:cNvPr id="41" name="Rectangle 40">
              <a:extLst>
                <a:ext uri="{FF2B5EF4-FFF2-40B4-BE49-F238E27FC236}">
                  <a16:creationId xmlns:a16="http://schemas.microsoft.com/office/drawing/2014/main" id="{51B7F9B3-CB0E-7C55-8AB5-3C5BEE5A2CA7}"/>
                </a:ext>
              </a:extLst>
            </p:cNvPr>
            <p:cNvSpPr/>
            <p:nvPr/>
          </p:nvSpPr>
          <p:spPr>
            <a:xfrm>
              <a:off x="4790870" y="3739627"/>
              <a:ext cx="192303" cy="18211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0FF22924-05A7-ECE3-71FA-8DAFD55D2F3E}"/>
                </a:ext>
              </a:extLst>
            </p:cNvPr>
            <p:cNvSpPr txBox="1"/>
            <p:nvPr/>
          </p:nvSpPr>
          <p:spPr>
            <a:xfrm>
              <a:off x="3828694" y="4400095"/>
              <a:ext cx="1940509" cy="617893"/>
            </a:xfrm>
            <a:prstGeom prst="rect">
              <a:avLst/>
            </a:prstGeom>
            <a:noFill/>
          </p:spPr>
          <p:txBody>
            <a:bodyPr wrap="square" rtlCol="0">
              <a:spAutoFit/>
            </a:bodyPr>
            <a:lstStyle/>
            <a:p>
              <a:r>
                <a:rPr lang="en-US" sz="1100" dirty="0"/>
                <a:t>       Stratified</a:t>
              </a:r>
              <a:br>
                <a:rPr lang="en-US" sz="1100" dirty="0"/>
              </a:br>
              <a:r>
                <a:rPr lang="en-US" sz="1100" dirty="0"/>
                <a:t> </a:t>
              </a:r>
            </a:p>
            <a:p>
              <a:r>
                <a:rPr lang="en-US" sz="1100" dirty="0"/>
                <a:t>       Systematic</a:t>
              </a:r>
              <a:endParaRPr lang="en-GB" sz="1100" dirty="0"/>
            </a:p>
          </p:txBody>
        </p:sp>
        <p:sp>
          <p:nvSpPr>
            <p:cNvPr id="44" name="Rectangle 43">
              <a:extLst>
                <a:ext uri="{FF2B5EF4-FFF2-40B4-BE49-F238E27FC236}">
                  <a16:creationId xmlns:a16="http://schemas.microsoft.com/office/drawing/2014/main" id="{388D8481-169D-1D1C-7796-9A4570401DC7}"/>
                </a:ext>
              </a:extLst>
            </p:cNvPr>
            <p:cNvSpPr/>
            <p:nvPr/>
          </p:nvSpPr>
          <p:spPr>
            <a:xfrm>
              <a:off x="4790869" y="4438846"/>
              <a:ext cx="192303" cy="18211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F3C874A7-3F87-03E9-1B8D-F4327AD3345F}"/>
                </a:ext>
              </a:extLst>
            </p:cNvPr>
            <p:cNvSpPr/>
            <p:nvPr/>
          </p:nvSpPr>
          <p:spPr>
            <a:xfrm>
              <a:off x="3828694" y="3742141"/>
              <a:ext cx="192303" cy="18211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57DBFF9E-D772-DDE7-15CA-4EF9BB663124}"/>
                </a:ext>
              </a:extLst>
            </p:cNvPr>
            <p:cNvSpPr/>
            <p:nvPr/>
          </p:nvSpPr>
          <p:spPr>
            <a:xfrm>
              <a:off x="3846736" y="4438846"/>
              <a:ext cx="192303" cy="18211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84DBB808-52F3-86AD-6383-45D21FD0E8CB}"/>
                </a:ext>
              </a:extLst>
            </p:cNvPr>
            <p:cNvSpPr/>
            <p:nvPr/>
          </p:nvSpPr>
          <p:spPr>
            <a:xfrm>
              <a:off x="3846736" y="4769371"/>
              <a:ext cx="192303" cy="18211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1D5923DB-90DB-AEF1-5151-74C999155F0B}"/>
                </a:ext>
              </a:extLst>
            </p:cNvPr>
            <p:cNvSpPr txBox="1"/>
            <p:nvPr/>
          </p:nvSpPr>
          <p:spPr>
            <a:xfrm>
              <a:off x="4935893" y="4402065"/>
              <a:ext cx="733216" cy="269338"/>
            </a:xfrm>
            <a:prstGeom prst="rect">
              <a:avLst/>
            </a:prstGeom>
            <a:noFill/>
          </p:spPr>
          <p:txBody>
            <a:bodyPr wrap="square">
              <a:spAutoFit/>
            </a:bodyPr>
            <a:lstStyle/>
            <a:p>
              <a:r>
                <a:rPr lang="en-US" sz="1100" dirty="0"/>
                <a:t> Random </a:t>
              </a:r>
              <a:endParaRPr lang="en-GB" sz="1100" dirty="0"/>
            </a:p>
          </p:txBody>
        </p:sp>
      </p:grpSp>
      <p:sp>
        <p:nvSpPr>
          <p:cNvPr id="5" name="TextBox 4">
            <a:extLst>
              <a:ext uri="{FF2B5EF4-FFF2-40B4-BE49-F238E27FC236}">
                <a16:creationId xmlns:a16="http://schemas.microsoft.com/office/drawing/2014/main" id="{9849694B-45B1-71F5-C38A-9FB41295A18F}"/>
              </a:ext>
            </a:extLst>
          </p:cNvPr>
          <p:cNvSpPr txBox="1"/>
          <p:nvPr/>
        </p:nvSpPr>
        <p:spPr>
          <a:xfrm>
            <a:off x="0" y="25456"/>
            <a:ext cx="12192000" cy="938719"/>
          </a:xfrm>
          <a:prstGeom prst="rect">
            <a:avLst/>
          </a:prstGeom>
          <a:noFill/>
        </p:spPr>
        <p:txBody>
          <a:bodyPr wrap="square">
            <a:spAutoFit/>
          </a:bodyPr>
          <a:lstStyle/>
          <a:p>
            <a:r>
              <a:rPr lang="en-GB" sz="1100" b="1" dirty="0">
                <a:latin typeface="Open sans" panose="020B0606030504020204" pitchFamily="34" charset="0"/>
                <a:ea typeface="Open sans" panose="020B0606030504020204" pitchFamily="34" charset="0"/>
                <a:cs typeface="Open sans" panose="020B0606030504020204" pitchFamily="34" charset="0"/>
              </a:rPr>
              <a:t>Activity 2 – Fieldwork exercise </a:t>
            </a:r>
          </a:p>
          <a:p>
            <a:endParaRPr lang="en-GB" sz="1100" dirty="0">
              <a:latin typeface="Open sans" panose="020B0606030504020204" pitchFamily="34" charset="0"/>
              <a:ea typeface="Open sans" panose="020B0606030504020204" pitchFamily="34" charset="0"/>
              <a:cs typeface="Open sans" panose="020B0606030504020204" pitchFamily="34" charset="0"/>
            </a:endParaRPr>
          </a:p>
          <a:p>
            <a:r>
              <a:rPr lang="en-GB" sz="1100" b="1" dirty="0">
                <a:latin typeface="Open sans" panose="020B0606030504020204" pitchFamily="34" charset="0"/>
                <a:ea typeface="Open sans" panose="020B0606030504020204" pitchFamily="34" charset="0"/>
                <a:cs typeface="Open sans" panose="020B0606030504020204" pitchFamily="34" charset="0"/>
              </a:rPr>
              <a:t>You are the Head of Climate Change at Greater London Authority and want to investigate how successful the Thames 2100 Plan has been for reducing the impact of flooding on local businesses. Create your own fieldwork investigation focusing on one of the Plan’s aims (A, B or C). You must choose an aim, create a hypothesis and develop two methods of data collection (one primary and one secondary). Ensure to justify your methods of data collection and consider the limitations of each. </a:t>
            </a:r>
          </a:p>
        </p:txBody>
      </p:sp>
      <p:sp>
        <p:nvSpPr>
          <p:cNvPr id="7" name="TextBox 6">
            <a:extLst>
              <a:ext uri="{FF2B5EF4-FFF2-40B4-BE49-F238E27FC236}">
                <a16:creationId xmlns:a16="http://schemas.microsoft.com/office/drawing/2014/main" id="{E8BE0DB0-AC24-CA65-B2F1-9BEE7B9EF01F}"/>
              </a:ext>
            </a:extLst>
          </p:cNvPr>
          <p:cNvSpPr txBox="1"/>
          <p:nvPr/>
        </p:nvSpPr>
        <p:spPr>
          <a:xfrm>
            <a:off x="0" y="939944"/>
            <a:ext cx="11904003" cy="261610"/>
          </a:xfrm>
          <a:prstGeom prst="rect">
            <a:avLst/>
          </a:prstGeom>
          <a:noFill/>
        </p:spPr>
        <p:txBody>
          <a:bodyPr wrap="square">
            <a:spAutoFit/>
          </a:bodyPr>
          <a:lstStyle/>
          <a:p>
            <a:r>
              <a:rPr lang="en-GB" sz="1100" dirty="0">
                <a:latin typeface="Open sans" panose="020B0606030504020204" pitchFamily="34" charset="0"/>
                <a:ea typeface="Open sans" panose="020B0606030504020204" pitchFamily="34" charset="0"/>
                <a:cs typeface="Open sans" panose="020B0606030504020204" pitchFamily="34" charset="0"/>
              </a:rPr>
              <a:t>My investigation will focus on Thames Estuary 2100 Plan aim …</a:t>
            </a:r>
          </a:p>
        </p:txBody>
      </p:sp>
      <p:sp>
        <p:nvSpPr>
          <p:cNvPr id="15" name="TextBox 14">
            <a:extLst>
              <a:ext uri="{FF2B5EF4-FFF2-40B4-BE49-F238E27FC236}">
                <a16:creationId xmlns:a16="http://schemas.microsoft.com/office/drawing/2014/main" id="{EB8C3248-F025-52D1-84D6-8A66190F5E29}"/>
              </a:ext>
            </a:extLst>
          </p:cNvPr>
          <p:cNvSpPr txBox="1"/>
          <p:nvPr/>
        </p:nvSpPr>
        <p:spPr>
          <a:xfrm>
            <a:off x="132089" y="1171486"/>
            <a:ext cx="2540286" cy="600164"/>
          </a:xfrm>
          <a:prstGeom prst="rect">
            <a:avLst/>
          </a:prstGeom>
          <a:noFill/>
        </p:spPr>
        <p:txBody>
          <a:bodyPr wrap="square">
            <a:spAutoFit/>
          </a:bodyPr>
          <a:lstStyle/>
          <a:p>
            <a:r>
              <a:rPr lang="en-US" sz="1100" b="1" dirty="0">
                <a:latin typeface="Open sans" panose="020B0606030504020204" pitchFamily="34" charset="0"/>
                <a:ea typeface="Open sans" panose="020B0606030504020204" pitchFamily="34" charset="0"/>
                <a:cs typeface="Open sans" panose="020B0606030504020204" pitchFamily="34" charset="0"/>
              </a:rPr>
              <a:t>A</a:t>
            </a:r>
            <a:r>
              <a:rPr lang="en-US" sz="11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 - </a:t>
            </a:r>
            <a:r>
              <a:rPr lang="en-US" sz="1100" b="0" i="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Take an </a:t>
            </a:r>
            <a:r>
              <a:rPr lang="en-US" sz="1100" b="1" i="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adaptive</a:t>
            </a:r>
            <a:r>
              <a:rPr lang="en-US" sz="1100" b="0" i="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 approach to manage tidal flooding and create </a:t>
            </a:r>
            <a:r>
              <a:rPr lang="en-US" sz="1100" b="1" i="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climate resilient </a:t>
            </a:r>
            <a:r>
              <a:rPr lang="en-US" sz="1100" b="0" i="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communities.</a:t>
            </a:r>
            <a:endParaRPr lang="en-GB" sz="1100" i="1"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FA131B45-8D5D-97A3-C9A3-E1FE443721EF}"/>
              </a:ext>
            </a:extLst>
          </p:cNvPr>
          <p:cNvSpPr txBox="1"/>
          <p:nvPr/>
        </p:nvSpPr>
        <p:spPr>
          <a:xfrm>
            <a:off x="2559787" y="1190534"/>
            <a:ext cx="4752077" cy="600164"/>
          </a:xfrm>
          <a:prstGeom prst="rect">
            <a:avLst/>
          </a:prstGeom>
          <a:noFill/>
        </p:spPr>
        <p:txBody>
          <a:bodyPr wrap="square">
            <a:spAutoFit/>
          </a:bodyPr>
          <a:lstStyle/>
          <a:p>
            <a:r>
              <a:rPr lang="en-US" sz="1100" b="1"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B</a:t>
            </a:r>
            <a:r>
              <a:rPr lang="en-US" sz="11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 - </a:t>
            </a:r>
            <a:r>
              <a:rPr lang="en-US" sz="1100" b="0" i="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Protect and enhance the value of the Thames, its </a:t>
            </a:r>
            <a:r>
              <a:rPr lang="en-US" sz="1100" b="1" i="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tidal</a:t>
            </a:r>
            <a:r>
              <a:rPr lang="en-US" sz="1100" b="1" i="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1100" b="1" i="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tributaries </a:t>
            </a:r>
            <a:r>
              <a:rPr lang="en-US" sz="1100" b="0" i="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and </a:t>
            </a:r>
            <a:r>
              <a:rPr lang="en-US" sz="1100" b="1" i="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floodplain</a:t>
            </a:r>
            <a:r>
              <a:rPr lang="en-US" sz="1100" b="0" i="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 Deliver social, cultural and </a:t>
            </a:r>
            <a:r>
              <a:rPr lang="en-US" sz="1100" b="1" i="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commercial </a:t>
            </a:r>
            <a:r>
              <a:rPr lang="en-US" sz="1100" b="0" i="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benefits for communities and support resilient growth.</a:t>
            </a:r>
          </a:p>
        </p:txBody>
      </p:sp>
      <p:sp>
        <p:nvSpPr>
          <p:cNvPr id="19" name="TextBox 18">
            <a:extLst>
              <a:ext uri="{FF2B5EF4-FFF2-40B4-BE49-F238E27FC236}">
                <a16:creationId xmlns:a16="http://schemas.microsoft.com/office/drawing/2014/main" id="{230849E8-FE56-6C81-D4B0-183915D2C169}"/>
              </a:ext>
            </a:extLst>
          </p:cNvPr>
          <p:cNvSpPr txBox="1"/>
          <p:nvPr/>
        </p:nvSpPr>
        <p:spPr>
          <a:xfrm>
            <a:off x="7374745" y="1149194"/>
            <a:ext cx="4744711" cy="600164"/>
          </a:xfrm>
          <a:prstGeom prst="rect">
            <a:avLst/>
          </a:prstGeom>
          <a:noFill/>
        </p:spPr>
        <p:txBody>
          <a:bodyPr wrap="square">
            <a:spAutoFit/>
          </a:bodyPr>
          <a:lstStyle/>
          <a:p>
            <a:r>
              <a:rPr lang="en-US" sz="1100" b="1" dirty="0">
                <a:latin typeface="Open sans" panose="020B0606030504020204" pitchFamily="34" charset="0"/>
                <a:ea typeface="Open sans" panose="020B0606030504020204" pitchFamily="34" charset="0"/>
                <a:cs typeface="Open sans" panose="020B0606030504020204" pitchFamily="34" charset="0"/>
              </a:rPr>
              <a:t>C</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 </a:t>
            </a:r>
            <a:r>
              <a:rPr lang="en-US" sz="1100" b="0" i="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Tackle the climate and nature crises by putting </a:t>
            </a:r>
            <a:r>
              <a:rPr lang="en-US" sz="1100" b="1" i="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sustainability</a:t>
            </a:r>
            <a:r>
              <a:rPr lang="en-US" sz="1100" b="0" i="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 at the heart of this Plan. Restore </a:t>
            </a:r>
            <a:r>
              <a:rPr lang="en-US" sz="1100" b="1" i="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ecosystems</a:t>
            </a:r>
            <a:r>
              <a:rPr lang="en-US" sz="1100" b="0" i="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 reduce carbon emissions, and deliver environmental and </a:t>
            </a:r>
            <a:r>
              <a:rPr lang="en-US" sz="1100" b="1" i="0" dirty="0">
                <a:solidFill>
                  <a:srgbClr val="002060"/>
                </a:solidFill>
                <a:effectLst/>
                <a:latin typeface="Open sans" panose="020B0606030504020204" pitchFamily="34" charset="0"/>
                <a:ea typeface="Open sans" panose="020B0606030504020204" pitchFamily="34" charset="0"/>
                <a:cs typeface="Open sans" panose="020B0606030504020204" pitchFamily="34" charset="0"/>
              </a:rPr>
              <a:t>biodiversity net gain.</a:t>
            </a:r>
          </a:p>
        </p:txBody>
      </p:sp>
      <p:sp>
        <p:nvSpPr>
          <p:cNvPr id="22" name="Rectangle 21">
            <a:extLst>
              <a:ext uri="{FF2B5EF4-FFF2-40B4-BE49-F238E27FC236}">
                <a16:creationId xmlns:a16="http://schemas.microsoft.com/office/drawing/2014/main" id="{A222C5AC-FA8F-DB00-7D9B-70740C2BA6C2}"/>
              </a:ext>
            </a:extLst>
          </p:cNvPr>
          <p:cNvSpPr/>
          <p:nvPr/>
        </p:nvSpPr>
        <p:spPr>
          <a:xfrm>
            <a:off x="132089" y="1851614"/>
            <a:ext cx="11927822" cy="551854"/>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Hypothesis </a:t>
            </a:r>
          </a:p>
        </p:txBody>
      </p:sp>
      <p:sp>
        <p:nvSpPr>
          <p:cNvPr id="32" name="TextBox 31">
            <a:extLst>
              <a:ext uri="{FF2B5EF4-FFF2-40B4-BE49-F238E27FC236}">
                <a16:creationId xmlns:a16="http://schemas.microsoft.com/office/drawing/2014/main" id="{F7229E8A-58BD-F0A1-E92F-01175A3CD343}"/>
              </a:ext>
            </a:extLst>
          </p:cNvPr>
          <p:cNvSpPr txBox="1"/>
          <p:nvPr/>
        </p:nvSpPr>
        <p:spPr>
          <a:xfrm>
            <a:off x="3753910" y="3638562"/>
            <a:ext cx="2417956" cy="261610"/>
          </a:xfrm>
          <a:prstGeom prst="rect">
            <a:avLst/>
          </a:prstGeom>
          <a:noFill/>
        </p:spPr>
        <p:txBody>
          <a:bodyPr wrap="square" rtlCol="0">
            <a:spAutoFit/>
          </a:bodyPr>
          <a:lstStyle/>
          <a:p>
            <a:r>
              <a:rPr lang="en-US" sz="1100" dirty="0"/>
              <a:t>           Qualitative                 Quantitative          </a:t>
            </a:r>
            <a:endParaRPr lang="en-GB" sz="1100" dirty="0"/>
          </a:p>
        </p:txBody>
      </p:sp>
      <p:sp>
        <p:nvSpPr>
          <p:cNvPr id="48" name="Rectangle 47">
            <a:extLst>
              <a:ext uri="{FF2B5EF4-FFF2-40B4-BE49-F238E27FC236}">
                <a16:creationId xmlns:a16="http://schemas.microsoft.com/office/drawing/2014/main" id="{16B8B580-8118-4F20-199F-FC67B71C95A9}"/>
              </a:ext>
            </a:extLst>
          </p:cNvPr>
          <p:cNvSpPr/>
          <p:nvPr/>
        </p:nvSpPr>
        <p:spPr>
          <a:xfrm>
            <a:off x="132089" y="2401325"/>
            <a:ext cx="11927822" cy="570135"/>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Null hypothesis </a:t>
            </a:r>
          </a:p>
        </p:txBody>
      </p:sp>
      <p:grpSp>
        <p:nvGrpSpPr>
          <p:cNvPr id="54" name="Group 53">
            <a:extLst>
              <a:ext uri="{FF2B5EF4-FFF2-40B4-BE49-F238E27FC236}">
                <a16:creationId xmlns:a16="http://schemas.microsoft.com/office/drawing/2014/main" id="{08DEA139-4047-1666-6F87-C22EF2A97F1B}"/>
              </a:ext>
            </a:extLst>
          </p:cNvPr>
          <p:cNvGrpSpPr/>
          <p:nvPr/>
        </p:nvGrpSpPr>
        <p:grpSpPr>
          <a:xfrm>
            <a:off x="9774041" y="3054434"/>
            <a:ext cx="2345415" cy="3600987"/>
            <a:chOff x="3750585" y="3056286"/>
            <a:chExt cx="2018618" cy="3707362"/>
          </a:xfrm>
        </p:grpSpPr>
        <p:sp>
          <p:nvSpPr>
            <p:cNvPr id="55" name="TextBox 54">
              <a:extLst>
                <a:ext uri="{FF2B5EF4-FFF2-40B4-BE49-F238E27FC236}">
                  <a16:creationId xmlns:a16="http://schemas.microsoft.com/office/drawing/2014/main" id="{FE1F2662-1AFE-D9A8-E396-6EFFF67998DD}"/>
                </a:ext>
              </a:extLst>
            </p:cNvPr>
            <p:cNvSpPr txBox="1"/>
            <p:nvPr/>
          </p:nvSpPr>
          <p:spPr>
            <a:xfrm>
              <a:off x="3750585" y="3056286"/>
              <a:ext cx="2018618" cy="3707362"/>
            </a:xfrm>
            <a:prstGeom prst="rect">
              <a:avLst/>
            </a:prstGeom>
            <a:noFill/>
            <a:ln>
              <a:solidFill>
                <a:schemeClr val="tx1"/>
              </a:solidFill>
            </a:ln>
          </p:spPr>
          <p:txBody>
            <a:bodyPr wrap="square" rtlCol="0">
              <a:spAutoFit/>
            </a:bodyPr>
            <a:lstStyle/>
            <a:p>
              <a:pPr algn="ctr"/>
              <a:r>
                <a:rPr lang="en-US" sz="1100" b="1" u="sng" dirty="0"/>
                <a:t>Secondary  data collection</a:t>
              </a:r>
            </a:p>
            <a:p>
              <a:br>
                <a:rPr lang="en-US" sz="1100" dirty="0"/>
              </a:br>
              <a:r>
                <a:rPr lang="en-US" sz="1100" b="1" dirty="0"/>
                <a:t>Type of data </a:t>
              </a:r>
            </a:p>
            <a:p>
              <a:pPr algn="ctr"/>
              <a:endParaRPr lang="en-US" sz="1100" dirty="0"/>
            </a:p>
            <a:p>
              <a:pPr algn="ctr"/>
              <a:r>
                <a:rPr lang="en-US" sz="1100" dirty="0"/>
                <a:t>          </a:t>
              </a:r>
            </a:p>
            <a:p>
              <a:endParaRPr lang="en-US" sz="1100" dirty="0"/>
            </a:p>
            <a:p>
              <a:r>
                <a:rPr lang="en-US" sz="1100" b="1" dirty="0"/>
                <a:t>Type of sampling strategy </a:t>
              </a:r>
            </a:p>
            <a:p>
              <a:pPr algn="ctr"/>
              <a:endParaRPr lang="en-US" sz="1100" dirty="0"/>
            </a:p>
            <a:p>
              <a:pPr algn="ctr"/>
              <a:endParaRPr lang="en-US" sz="1100" dirty="0"/>
            </a:p>
            <a:p>
              <a:pPr algn="ctr"/>
              <a:endParaRPr lang="en-US" sz="1100" dirty="0"/>
            </a:p>
            <a:p>
              <a:endParaRPr lang="en-US" sz="1100" dirty="0"/>
            </a:p>
            <a:p>
              <a:endParaRPr lang="en-US" sz="1100" dirty="0"/>
            </a:p>
            <a:p>
              <a:r>
                <a:rPr lang="en-US" sz="1100" b="1" dirty="0"/>
                <a:t>Number of samples </a:t>
              </a:r>
            </a:p>
            <a:p>
              <a:endParaRPr lang="en-US" sz="1100" dirty="0"/>
            </a:p>
            <a:p>
              <a:endParaRPr lang="en-US" sz="1100" dirty="0"/>
            </a:p>
            <a:p>
              <a:endParaRPr lang="en-US" sz="1100" dirty="0"/>
            </a:p>
            <a:p>
              <a:r>
                <a:rPr lang="en-US" sz="1100" b="1" dirty="0"/>
                <a:t>Justify</a:t>
              </a:r>
              <a:r>
                <a:rPr lang="en-US" sz="1100" dirty="0"/>
                <a:t> – why are you going to collect this number of samples?</a:t>
              </a:r>
            </a:p>
            <a:p>
              <a:endParaRPr lang="en-US" sz="1100" dirty="0"/>
            </a:p>
            <a:p>
              <a:pPr>
                <a:lnSpc>
                  <a:spcPct val="150000"/>
                </a:lnSpc>
              </a:pPr>
              <a:endParaRPr lang="en-US" sz="1100" dirty="0"/>
            </a:p>
          </p:txBody>
        </p:sp>
        <p:sp>
          <p:nvSpPr>
            <p:cNvPr id="56" name="Rectangle 55">
              <a:extLst>
                <a:ext uri="{FF2B5EF4-FFF2-40B4-BE49-F238E27FC236}">
                  <a16:creationId xmlns:a16="http://schemas.microsoft.com/office/drawing/2014/main" id="{B1D1E88B-707A-0D69-4FC9-2A4069809D95}"/>
                </a:ext>
              </a:extLst>
            </p:cNvPr>
            <p:cNvSpPr/>
            <p:nvPr/>
          </p:nvSpPr>
          <p:spPr>
            <a:xfrm>
              <a:off x="4790870" y="3739627"/>
              <a:ext cx="192303" cy="18211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E15461EC-0D3E-6B44-5E83-98961030B782}"/>
                </a:ext>
              </a:extLst>
            </p:cNvPr>
            <p:cNvSpPr txBox="1"/>
            <p:nvPr/>
          </p:nvSpPr>
          <p:spPr>
            <a:xfrm>
              <a:off x="3828694" y="4400095"/>
              <a:ext cx="1940509" cy="617893"/>
            </a:xfrm>
            <a:prstGeom prst="rect">
              <a:avLst/>
            </a:prstGeom>
            <a:noFill/>
          </p:spPr>
          <p:txBody>
            <a:bodyPr wrap="square" rtlCol="0">
              <a:spAutoFit/>
            </a:bodyPr>
            <a:lstStyle/>
            <a:p>
              <a:r>
                <a:rPr lang="en-US" sz="1100" dirty="0"/>
                <a:t>       Stratified</a:t>
              </a:r>
              <a:br>
                <a:rPr lang="en-US" sz="1100" dirty="0"/>
              </a:br>
              <a:r>
                <a:rPr lang="en-US" sz="1100" dirty="0"/>
                <a:t> </a:t>
              </a:r>
            </a:p>
            <a:p>
              <a:r>
                <a:rPr lang="en-US" sz="1100" dirty="0"/>
                <a:t>       Systematic</a:t>
              </a:r>
              <a:endParaRPr lang="en-GB" sz="1100" dirty="0"/>
            </a:p>
          </p:txBody>
        </p:sp>
        <p:sp>
          <p:nvSpPr>
            <p:cNvPr id="58" name="Rectangle 57">
              <a:extLst>
                <a:ext uri="{FF2B5EF4-FFF2-40B4-BE49-F238E27FC236}">
                  <a16:creationId xmlns:a16="http://schemas.microsoft.com/office/drawing/2014/main" id="{7F9A7C5A-51E1-5C25-7DF5-8AED76F6CA08}"/>
                </a:ext>
              </a:extLst>
            </p:cNvPr>
            <p:cNvSpPr/>
            <p:nvPr/>
          </p:nvSpPr>
          <p:spPr>
            <a:xfrm>
              <a:off x="4790869" y="4438846"/>
              <a:ext cx="192303" cy="18211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FECFA514-04D5-4C0C-6D50-B3E686306CA3}"/>
                </a:ext>
              </a:extLst>
            </p:cNvPr>
            <p:cNvSpPr/>
            <p:nvPr/>
          </p:nvSpPr>
          <p:spPr>
            <a:xfrm>
              <a:off x="3828694" y="3742141"/>
              <a:ext cx="192303" cy="18211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BC71F6B1-56F6-9926-B0D9-729CF60C2F40}"/>
                </a:ext>
              </a:extLst>
            </p:cNvPr>
            <p:cNvSpPr/>
            <p:nvPr/>
          </p:nvSpPr>
          <p:spPr>
            <a:xfrm>
              <a:off x="3846736" y="4438846"/>
              <a:ext cx="192303" cy="18211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3BB660D8-4000-0264-C948-A3B9ABDB82F4}"/>
                </a:ext>
              </a:extLst>
            </p:cNvPr>
            <p:cNvSpPr/>
            <p:nvPr/>
          </p:nvSpPr>
          <p:spPr>
            <a:xfrm>
              <a:off x="3846736" y="4769371"/>
              <a:ext cx="192303" cy="18211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a16="http://schemas.microsoft.com/office/drawing/2014/main" id="{66527D4D-57D1-6635-5D10-F48911FEC316}"/>
                </a:ext>
              </a:extLst>
            </p:cNvPr>
            <p:cNvSpPr txBox="1"/>
            <p:nvPr/>
          </p:nvSpPr>
          <p:spPr>
            <a:xfrm>
              <a:off x="4935893" y="4402065"/>
              <a:ext cx="733216" cy="269338"/>
            </a:xfrm>
            <a:prstGeom prst="rect">
              <a:avLst/>
            </a:prstGeom>
            <a:noFill/>
          </p:spPr>
          <p:txBody>
            <a:bodyPr wrap="square">
              <a:spAutoFit/>
            </a:bodyPr>
            <a:lstStyle/>
            <a:p>
              <a:r>
                <a:rPr lang="en-US" sz="1100" dirty="0"/>
                <a:t> Random </a:t>
              </a:r>
              <a:endParaRPr lang="en-GB" sz="1100" dirty="0"/>
            </a:p>
          </p:txBody>
        </p:sp>
      </p:grpSp>
      <p:sp>
        <p:nvSpPr>
          <p:cNvPr id="63" name="TextBox 62">
            <a:extLst>
              <a:ext uri="{FF2B5EF4-FFF2-40B4-BE49-F238E27FC236}">
                <a16:creationId xmlns:a16="http://schemas.microsoft.com/office/drawing/2014/main" id="{90164496-1F34-407F-7E71-913DD43CF963}"/>
              </a:ext>
            </a:extLst>
          </p:cNvPr>
          <p:cNvSpPr txBox="1"/>
          <p:nvPr/>
        </p:nvSpPr>
        <p:spPr>
          <a:xfrm>
            <a:off x="9774044" y="3659568"/>
            <a:ext cx="2417956" cy="261610"/>
          </a:xfrm>
          <a:prstGeom prst="rect">
            <a:avLst/>
          </a:prstGeom>
          <a:noFill/>
        </p:spPr>
        <p:txBody>
          <a:bodyPr wrap="square" rtlCol="0">
            <a:spAutoFit/>
          </a:bodyPr>
          <a:lstStyle/>
          <a:p>
            <a:r>
              <a:rPr lang="en-US" sz="1100" dirty="0"/>
              <a:t>           Qualitative                 Quantitative          </a:t>
            </a:r>
            <a:endParaRPr lang="en-GB" sz="1100" dirty="0"/>
          </a:p>
        </p:txBody>
      </p:sp>
      <p:sp>
        <p:nvSpPr>
          <p:cNvPr id="65" name="TextBox 64">
            <a:extLst>
              <a:ext uri="{FF2B5EF4-FFF2-40B4-BE49-F238E27FC236}">
                <a16:creationId xmlns:a16="http://schemas.microsoft.com/office/drawing/2014/main" id="{D62A31E6-F527-0A75-D463-6AB96C348989}"/>
              </a:ext>
            </a:extLst>
          </p:cNvPr>
          <p:cNvSpPr txBox="1"/>
          <p:nvPr/>
        </p:nvSpPr>
        <p:spPr>
          <a:xfrm>
            <a:off x="154393" y="3046746"/>
            <a:ext cx="3572735" cy="3600986"/>
          </a:xfrm>
          <a:prstGeom prst="rect">
            <a:avLst/>
          </a:prstGeom>
          <a:noFill/>
          <a:ln>
            <a:solidFill>
              <a:schemeClr val="tx1"/>
            </a:solidFill>
          </a:ln>
        </p:spPr>
        <p:txBody>
          <a:bodyPr wrap="square" rtlCol="0">
            <a:spAutoFit/>
          </a:bodyPr>
          <a:lstStyle/>
          <a:p>
            <a:pPr algn="ctr"/>
            <a:r>
              <a:rPr lang="en-US" sz="1200" b="1" u="sng" dirty="0"/>
              <a:t>Primary data collection</a:t>
            </a:r>
          </a:p>
          <a:p>
            <a:pPr algn="ctr"/>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cxnSp>
        <p:nvCxnSpPr>
          <p:cNvPr id="67" name="Straight Connector 66">
            <a:extLst>
              <a:ext uri="{FF2B5EF4-FFF2-40B4-BE49-F238E27FC236}">
                <a16:creationId xmlns:a16="http://schemas.microsoft.com/office/drawing/2014/main" id="{B3008F91-5B63-4F33-CAC9-B8982983685C}"/>
              </a:ext>
            </a:extLst>
          </p:cNvPr>
          <p:cNvCxnSpPr>
            <a:cxnSpLocks/>
            <a:endCxn id="65" idx="2"/>
          </p:cNvCxnSpPr>
          <p:nvPr/>
        </p:nvCxnSpPr>
        <p:spPr>
          <a:xfrm>
            <a:off x="1940761" y="3277354"/>
            <a:ext cx="0" cy="3370378"/>
          </a:xfrm>
          <a:prstGeom prst="line">
            <a:avLst/>
          </a:prstGeom>
          <a:ln w="6350"/>
        </p:spPr>
        <p:style>
          <a:lnRef idx="2">
            <a:schemeClr val="dk1"/>
          </a:lnRef>
          <a:fillRef idx="0">
            <a:schemeClr val="dk1"/>
          </a:fillRef>
          <a:effectRef idx="1">
            <a:schemeClr val="dk1"/>
          </a:effectRef>
          <a:fontRef idx="minor">
            <a:schemeClr val="tx1"/>
          </a:fontRef>
        </p:style>
      </p:cxnSp>
      <p:cxnSp>
        <p:nvCxnSpPr>
          <p:cNvPr id="69" name="Straight Connector 68">
            <a:extLst>
              <a:ext uri="{FF2B5EF4-FFF2-40B4-BE49-F238E27FC236}">
                <a16:creationId xmlns:a16="http://schemas.microsoft.com/office/drawing/2014/main" id="{9D791703-48E4-D5D4-49CA-E645EE54FD7B}"/>
              </a:ext>
            </a:extLst>
          </p:cNvPr>
          <p:cNvCxnSpPr>
            <a:stCxn id="65" idx="1"/>
            <a:endCxn id="65" idx="3"/>
          </p:cNvCxnSpPr>
          <p:nvPr/>
        </p:nvCxnSpPr>
        <p:spPr>
          <a:xfrm>
            <a:off x="154393" y="4847239"/>
            <a:ext cx="3572735"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F190E235-7439-F92A-E480-683D40816E1E}"/>
              </a:ext>
            </a:extLst>
          </p:cNvPr>
          <p:cNvSpPr txBox="1"/>
          <p:nvPr/>
        </p:nvSpPr>
        <p:spPr>
          <a:xfrm>
            <a:off x="760491" y="3310532"/>
            <a:ext cx="621223" cy="261610"/>
          </a:xfrm>
          <a:prstGeom prst="rect">
            <a:avLst/>
          </a:prstGeom>
          <a:noFill/>
        </p:spPr>
        <p:txBody>
          <a:bodyPr wrap="square" rtlCol="0">
            <a:spAutoFit/>
          </a:bodyPr>
          <a:lstStyle/>
          <a:p>
            <a:r>
              <a:rPr lang="en-US" sz="1100" b="1" dirty="0"/>
              <a:t>What?</a:t>
            </a:r>
            <a:endParaRPr lang="en-GB" sz="1100" b="1" dirty="0"/>
          </a:p>
        </p:txBody>
      </p:sp>
      <p:sp>
        <p:nvSpPr>
          <p:cNvPr id="75" name="TextBox 74">
            <a:extLst>
              <a:ext uri="{FF2B5EF4-FFF2-40B4-BE49-F238E27FC236}">
                <a16:creationId xmlns:a16="http://schemas.microsoft.com/office/drawing/2014/main" id="{AE94FCD8-FFC5-6D5C-77D5-B7AEC2BE5775}"/>
              </a:ext>
            </a:extLst>
          </p:cNvPr>
          <p:cNvSpPr txBox="1"/>
          <p:nvPr/>
        </p:nvSpPr>
        <p:spPr>
          <a:xfrm>
            <a:off x="2611240" y="3333039"/>
            <a:ext cx="621223" cy="261610"/>
          </a:xfrm>
          <a:prstGeom prst="rect">
            <a:avLst/>
          </a:prstGeom>
          <a:noFill/>
        </p:spPr>
        <p:txBody>
          <a:bodyPr wrap="square" rtlCol="0">
            <a:spAutoFit/>
          </a:bodyPr>
          <a:lstStyle/>
          <a:p>
            <a:r>
              <a:rPr lang="en-US" sz="1100" b="1" dirty="0"/>
              <a:t>Why?</a:t>
            </a:r>
            <a:endParaRPr lang="en-GB" sz="1100" b="1" dirty="0"/>
          </a:p>
        </p:txBody>
      </p:sp>
      <p:sp>
        <p:nvSpPr>
          <p:cNvPr id="76" name="TextBox 75">
            <a:extLst>
              <a:ext uri="{FF2B5EF4-FFF2-40B4-BE49-F238E27FC236}">
                <a16:creationId xmlns:a16="http://schemas.microsoft.com/office/drawing/2014/main" id="{6A7D56AC-82AA-9E2B-8E98-B519ADA7289E}"/>
              </a:ext>
            </a:extLst>
          </p:cNvPr>
          <p:cNvSpPr txBox="1"/>
          <p:nvPr/>
        </p:nvSpPr>
        <p:spPr>
          <a:xfrm>
            <a:off x="2304127" y="4887564"/>
            <a:ext cx="1059636" cy="261610"/>
          </a:xfrm>
          <a:prstGeom prst="rect">
            <a:avLst/>
          </a:prstGeom>
          <a:noFill/>
        </p:spPr>
        <p:txBody>
          <a:bodyPr wrap="square" rtlCol="0">
            <a:spAutoFit/>
          </a:bodyPr>
          <a:lstStyle/>
          <a:p>
            <a:r>
              <a:rPr lang="en-US" sz="1100" b="1" dirty="0"/>
              <a:t>Limitations</a:t>
            </a:r>
            <a:endParaRPr lang="en-GB" sz="1100" b="1" dirty="0"/>
          </a:p>
        </p:txBody>
      </p:sp>
      <p:sp>
        <p:nvSpPr>
          <p:cNvPr id="77" name="TextBox 76">
            <a:extLst>
              <a:ext uri="{FF2B5EF4-FFF2-40B4-BE49-F238E27FC236}">
                <a16:creationId xmlns:a16="http://schemas.microsoft.com/office/drawing/2014/main" id="{E2E59480-65EA-C8CA-6011-BB2A367E71DC}"/>
              </a:ext>
            </a:extLst>
          </p:cNvPr>
          <p:cNvSpPr txBox="1"/>
          <p:nvPr/>
        </p:nvSpPr>
        <p:spPr>
          <a:xfrm>
            <a:off x="673761" y="4887564"/>
            <a:ext cx="838670" cy="261610"/>
          </a:xfrm>
          <a:prstGeom prst="rect">
            <a:avLst/>
          </a:prstGeom>
          <a:noFill/>
        </p:spPr>
        <p:txBody>
          <a:bodyPr wrap="square" rtlCol="0">
            <a:spAutoFit/>
          </a:bodyPr>
          <a:lstStyle/>
          <a:p>
            <a:r>
              <a:rPr lang="en-US" sz="1100" b="1" dirty="0"/>
              <a:t>Location </a:t>
            </a:r>
            <a:endParaRPr lang="en-GB" sz="1100" b="1" dirty="0"/>
          </a:p>
        </p:txBody>
      </p:sp>
      <p:cxnSp>
        <p:nvCxnSpPr>
          <p:cNvPr id="78" name="Straight Connector 77">
            <a:extLst>
              <a:ext uri="{FF2B5EF4-FFF2-40B4-BE49-F238E27FC236}">
                <a16:creationId xmlns:a16="http://schemas.microsoft.com/office/drawing/2014/main" id="{214F2E50-CB33-F52F-794D-E7AC6604DFBD}"/>
              </a:ext>
            </a:extLst>
          </p:cNvPr>
          <p:cNvCxnSpPr>
            <a:cxnSpLocks/>
          </p:cNvCxnSpPr>
          <p:nvPr/>
        </p:nvCxnSpPr>
        <p:spPr>
          <a:xfrm>
            <a:off x="7987674" y="3285886"/>
            <a:ext cx="0" cy="3370378"/>
          </a:xfrm>
          <a:prstGeom prst="line">
            <a:avLst/>
          </a:prstGeom>
          <a:ln w="6350"/>
        </p:spPr>
        <p:style>
          <a:lnRef idx="2">
            <a:schemeClr val="dk1"/>
          </a:lnRef>
          <a:fillRef idx="0">
            <a:schemeClr val="dk1"/>
          </a:fillRef>
          <a:effectRef idx="1">
            <a:schemeClr val="dk1"/>
          </a:effectRef>
          <a:fontRef idx="minor">
            <a:schemeClr val="tx1"/>
          </a:fontRef>
        </p:style>
      </p:cxnSp>
      <p:sp>
        <p:nvSpPr>
          <p:cNvPr id="79" name="TextBox 78">
            <a:extLst>
              <a:ext uri="{FF2B5EF4-FFF2-40B4-BE49-F238E27FC236}">
                <a16:creationId xmlns:a16="http://schemas.microsoft.com/office/drawing/2014/main" id="{94BD9294-94DB-5959-D5DF-E8C34AA7D4CF}"/>
              </a:ext>
            </a:extLst>
          </p:cNvPr>
          <p:cNvSpPr txBox="1"/>
          <p:nvPr/>
        </p:nvSpPr>
        <p:spPr>
          <a:xfrm>
            <a:off x="6807404" y="3319064"/>
            <a:ext cx="621223" cy="261610"/>
          </a:xfrm>
          <a:prstGeom prst="rect">
            <a:avLst/>
          </a:prstGeom>
          <a:noFill/>
        </p:spPr>
        <p:txBody>
          <a:bodyPr wrap="square" rtlCol="0">
            <a:spAutoFit/>
          </a:bodyPr>
          <a:lstStyle/>
          <a:p>
            <a:r>
              <a:rPr lang="en-US" sz="1100" b="1" dirty="0"/>
              <a:t>What?</a:t>
            </a:r>
            <a:endParaRPr lang="en-GB" sz="1100" b="1" dirty="0"/>
          </a:p>
        </p:txBody>
      </p:sp>
      <p:sp>
        <p:nvSpPr>
          <p:cNvPr id="80" name="TextBox 79">
            <a:extLst>
              <a:ext uri="{FF2B5EF4-FFF2-40B4-BE49-F238E27FC236}">
                <a16:creationId xmlns:a16="http://schemas.microsoft.com/office/drawing/2014/main" id="{31935BAB-60AB-937A-6E46-E6916CD96E91}"/>
              </a:ext>
            </a:extLst>
          </p:cNvPr>
          <p:cNvSpPr txBox="1"/>
          <p:nvPr/>
        </p:nvSpPr>
        <p:spPr>
          <a:xfrm>
            <a:off x="8658153" y="3341571"/>
            <a:ext cx="621223" cy="261610"/>
          </a:xfrm>
          <a:prstGeom prst="rect">
            <a:avLst/>
          </a:prstGeom>
          <a:noFill/>
        </p:spPr>
        <p:txBody>
          <a:bodyPr wrap="square" rtlCol="0">
            <a:spAutoFit/>
          </a:bodyPr>
          <a:lstStyle/>
          <a:p>
            <a:r>
              <a:rPr lang="en-US" sz="1100" b="1" dirty="0"/>
              <a:t>Why?</a:t>
            </a:r>
            <a:endParaRPr lang="en-GB" sz="1100" b="1" dirty="0"/>
          </a:p>
        </p:txBody>
      </p:sp>
      <p:sp>
        <p:nvSpPr>
          <p:cNvPr id="81" name="TextBox 80">
            <a:extLst>
              <a:ext uri="{FF2B5EF4-FFF2-40B4-BE49-F238E27FC236}">
                <a16:creationId xmlns:a16="http://schemas.microsoft.com/office/drawing/2014/main" id="{8F347148-F911-5610-301F-78093FB84AC1}"/>
              </a:ext>
            </a:extLst>
          </p:cNvPr>
          <p:cNvSpPr txBox="1"/>
          <p:nvPr/>
        </p:nvSpPr>
        <p:spPr>
          <a:xfrm>
            <a:off x="8351040" y="4896096"/>
            <a:ext cx="1059636" cy="261610"/>
          </a:xfrm>
          <a:prstGeom prst="rect">
            <a:avLst/>
          </a:prstGeom>
          <a:noFill/>
        </p:spPr>
        <p:txBody>
          <a:bodyPr wrap="square" rtlCol="0">
            <a:spAutoFit/>
          </a:bodyPr>
          <a:lstStyle/>
          <a:p>
            <a:r>
              <a:rPr lang="en-US" sz="1100" b="1" dirty="0"/>
              <a:t>Limitations</a:t>
            </a:r>
            <a:endParaRPr lang="en-GB" sz="1100" b="1" dirty="0"/>
          </a:p>
        </p:txBody>
      </p:sp>
      <p:sp>
        <p:nvSpPr>
          <p:cNvPr id="82" name="TextBox 81">
            <a:extLst>
              <a:ext uri="{FF2B5EF4-FFF2-40B4-BE49-F238E27FC236}">
                <a16:creationId xmlns:a16="http://schemas.microsoft.com/office/drawing/2014/main" id="{64EE0144-9785-725A-8410-BBC046122D2A}"/>
              </a:ext>
            </a:extLst>
          </p:cNvPr>
          <p:cNvSpPr txBox="1"/>
          <p:nvPr/>
        </p:nvSpPr>
        <p:spPr>
          <a:xfrm>
            <a:off x="6720674" y="4896096"/>
            <a:ext cx="838670" cy="261610"/>
          </a:xfrm>
          <a:prstGeom prst="rect">
            <a:avLst/>
          </a:prstGeom>
          <a:noFill/>
        </p:spPr>
        <p:txBody>
          <a:bodyPr wrap="square" rtlCol="0">
            <a:spAutoFit/>
          </a:bodyPr>
          <a:lstStyle/>
          <a:p>
            <a:r>
              <a:rPr lang="en-US" sz="1100" b="1" dirty="0"/>
              <a:t>Location </a:t>
            </a:r>
            <a:endParaRPr lang="en-GB" sz="1100" b="1" dirty="0"/>
          </a:p>
        </p:txBody>
      </p:sp>
      <p:sp>
        <p:nvSpPr>
          <p:cNvPr id="83" name="TextBox 82">
            <a:extLst>
              <a:ext uri="{FF2B5EF4-FFF2-40B4-BE49-F238E27FC236}">
                <a16:creationId xmlns:a16="http://schemas.microsoft.com/office/drawing/2014/main" id="{6013E9CB-DFD8-CE08-4951-ADFDB89CAFB3}"/>
              </a:ext>
            </a:extLst>
          </p:cNvPr>
          <p:cNvSpPr txBox="1"/>
          <p:nvPr/>
        </p:nvSpPr>
        <p:spPr>
          <a:xfrm>
            <a:off x="6201308" y="3054435"/>
            <a:ext cx="3572735" cy="3600986"/>
          </a:xfrm>
          <a:prstGeom prst="rect">
            <a:avLst/>
          </a:prstGeom>
          <a:noFill/>
          <a:ln>
            <a:solidFill>
              <a:schemeClr val="tx1"/>
            </a:solidFill>
          </a:ln>
        </p:spPr>
        <p:txBody>
          <a:bodyPr wrap="square" rtlCol="0">
            <a:spAutoFit/>
          </a:bodyPr>
          <a:lstStyle/>
          <a:p>
            <a:pPr algn="ctr"/>
            <a:r>
              <a:rPr lang="en-US" sz="1200" b="1" u="sng" dirty="0"/>
              <a:t>Secondary data collection</a:t>
            </a:r>
          </a:p>
          <a:p>
            <a:pPr algn="ctr"/>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cxnSp>
        <p:nvCxnSpPr>
          <p:cNvPr id="84" name="Straight Connector 83">
            <a:extLst>
              <a:ext uri="{FF2B5EF4-FFF2-40B4-BE49-F238E27FC236}">
                <a16:creationId xmlns:a16="http://schemas.microsoft.com/office/drawing/2014/main" id="{AF1A4B6F-C86D-3C50-EF10-2623553F1F9A}"/>
              </a:ext>
            </a:extLst>
          </p:cNvPr>
          <p:cNvCxnSpPr/>
          <p:nvPr/>
        </p:nvCxnSpPr>
        <p:spPr>
          <a:xfrm>
            <a:off x="6201308" y="4829401"/>
            <a:ext cx="3572735"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7743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1860</Words>
  <Application>Microsoft Office PowerPoint</Application>
  <PresentationFormat>Widescreen</PresentationFormat>
  <Paragraphs>276</Paragraphs>
  <Slides>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Aptos</vt:lpstr>
      <vt:lpstr>Aptos Display</vt:lpstr>
      <vt:lpstr>Arial</vt:lpstr>
      <vt:lpstr>Open sans</vt:lpstr>
      <vt:lpstr>Wingdings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Alice Matthews</dc:creator>
  <cp:lastModifiedBy>Alice Matthews</cp:lastModifiedBy>
  <cp:revision>39</cp:revision>
  <dcterms:created xsi:type="dcterms:W3CDTF">2025-05-27T11:17:29Z</dcterms:created>
  <dcterms:modified xsi:type="dcterms:W3CDTF">2025-06-11T14:28:19Z</dcterms:modified>
</cp:coreProperties>
</file>