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99" r:id="rId2"/>
    <p:sldId id="300" r:id="rId3"/>
    <p:sldId id="301" r:id="rId4"/>
    <p:sldId id="306" r:id="rId5"/>
    <p:sldId id="302" r:id="rId6"/>
    <p:sldId id="303" r:id="rId7"/>
    <p:sldId id="304" r:id="rId8"/>
    <p:sldId id="305" r:id="rId9"/>
    <p:sldId id="307" r:id="rId10"/>
    <p:sldId id="308" r:id="rId11"/>
    <p:sldId id="309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15B"/>
    <a:srgbClr val="ABB033"/>
    <a:srgbClr val="33738D"/>
    <a:srgbClr val="979C1F"/>
    <a:srgbClr val="1F5F79"/>
    <a:srgbClr val="797E01"/>
    <a:srgbClr val="740160"/>
    <a:srgbClr val="B7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33" autoAdjust="0"/>
    <p:restoredTop sz="94660"/>
  </p:normalViewPr>
  <p:slideViewPr>
    <p:cSldViewPr>
      <p:cViewPr varScale="1">
        <p:scale>
          <a:sx n="52" d="100"/>
          <a:sy n="52" d="100"/>
        </p:scale>
        <p:origin x="84" y="324"/>
      </p:cViewPr>
      <p:guideLst>
        <p:guide orient="horz" pos="119"/>
        <p:guide pos="9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10D3D-FA78-44B6-8308-72934B4EF284}" type="datetimeFigureOut">
              <a:rPr lang="en-GB" smtClean="0"/>
              <a:t>17/03/2018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1F873-D46F-46CC-AE1E-3EEDD2CB9C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961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602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442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22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502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8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014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548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8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0D366B-4FA2-4690-929B-E6A06363A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C0299-B88E-4A8C-99F6-931AFC7B4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674640-DBB7-4B68-83DB-895B44D201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C5348-DD93-4000-9BE7-8D80C4D72B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gs">
            <a:extLst>
              <a:ext uri="{FF2B5EF4-FFF2-40B4-BE49-F238E27FC236}">
                <a16:creationId xmlns:a16="http://schemas.microsoft.com/office/drawing/2014/main" id="{01B7FB79-8713-4AB2-901D-431F5538FB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C0CB43-DB2D-422F-808C-EBEBF8D3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7CC99-E642-453A-BDDB-70F44BAD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DBE2EB-364B-4E3F-A249-EBBE4E7E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CBF8-AC88-4841-8B73-9B64B504F5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1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gs">
            <a:extLst>
              <a:ext uri="{FF2B5EF4-FFF2-40B4-BE49-F238E27FC236}">
                <a16:creationId xmlns:a16="http://schemas.microsoft.com/office/drawing/2014/main" id="{67F5F25F-0A30-4237-A0CA-5E3FE06DB3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B7E2B10-DD5A-42A6-8646-BA04B8FB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676F4-32FD-4BCB-A86D-11976CA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210CB8-DB94-4B39-B8AF-171E8156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DCFB-C589-4398-94B7-2DC025283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05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rgs">
            <a:extLst>
              <a:ext uri="{FF2B5EF4-FFF2-40B4-BE49-F238E27FC236}">
                <a16:creationId xmlns:a16="http://schemas.microsoft.com/office/drawing/2014/main" id="{14E75266-A2A5-41EF-A730-6369010CA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907F787-B83D-4353-9E26-6B38AA5E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2383E2D-7B7F-4E77-BA76-2B66BFB6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B30C37A-B354-4471-BAB8-74813A6D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B52F-4E06-4CE8-A293-9A6095A7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52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rgs">
            <a:extLst>
              <a:ext uri="{FF2B5EF4-FFF2-40B4-BE49-F238E27FC236}">
                <a16:creationId xmlns:a16="http://schemas.microsoft.com/office/drawing/2014/main" id="{190A83A7-BA0E-48C5-B1D9-07210E134C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9EEABDEE-CA5C-4E58-AFE5-A8796406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F6DFB8B-266E-4BDA-A135-C511E80F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F8A851B-BAAD-4234-8BBD-62A7AF9E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AC89-A69F-4DCB-BFD3-C4F50EA95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3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7D103B-4B0F-4EDB-A674-483DE115C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197895-1CA5-4077-87D1-11A531A60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90772F-2F0C-4A6A-9736-133D63166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F529-E163-4CA8-AD51-102C27DFB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00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2940F-3A38-4197-9BB2-50169A57C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39915A-EB7B-4EC8-9996-46933A2D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73B0-4D9E-457A-B996-038F2C6EC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C26B-1FDC-41D7-936B-7D8221AB5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89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85E58-3FEA-49E1-9250-6A3899C23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62F150-350F-4D14-8CA1-3AD336384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291B3C-BD7F-46F6-86A1-6611B55FA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E288F-A74F-446C-A6D4-63CDF6DEB8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64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F9BBA4-D1B4-4947-863B-D8BAFD32B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FCCDF9-E871-4BD0-85A7-7C2DC29CE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869F3-66BA-43E2-AE53-E46FEBECF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42D6-648D-4EE5-8D97-D7B676043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9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8EAE50-3785-4B94-A670-C842E2CC4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913"/>
            <a:ext cx="5472113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D9D494-8F87-4791-8FC7-41EA2CDA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1453485-22B7-470E-B513-4DA922AAC8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CB9F378-3F7E-4A94-9478-4E0A47873B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8D5647A-E185-4D1D-9439-BEFDDDAF3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19FEE878-26B7-4679-AEAD-D307DC271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803B3C9-D15C-466F-8E65-F18E2E411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Oval 8">
            <a:extLst>
              <a:ext uri="{FF2B5EF4-FFF2-40B4-BE49-F238E27FC236}">
                <a16:creationId xmlns:a16="http://schemas.microsoft.com/office/drawing/2014/main" id="{B30612CF-1FE0-4D38-9CD1-0562C8954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3" name="Oval 9">
            <a:extLst>
              <a:ext uri="{FF2B5EF4-FFF2-40B4-BE49-F238E27FC236}">
                <a16:creationId xmlns:a16="http://schemas.microsoft.com/office/drawing/2014/main" id="{7E805BAB-0615-444C-A66D-3496F8ECB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Oval 10">
            <a:extLst>
              <a:ext uri="{FF2B5EF4-FFF2-40B4-BE49-F238E27FC236}">
                <a16:creationId xmlns:a16="http://schemas.microsoft.com/office/drawing/2014/main" id="{A34F9782-C951-4B16-87E4-EB50A7BF5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35" name="Picture 15" descr="rgs">
            <a:extLst>
              <a:ext uri="{FF2B5EF4-FFF2-40B4-BE49-F238E27FC236}">
                <a16:creationId xmlns:a16="http://schemas.microsoft.com/office/drawing/2014/main" id="{3776E597-4035-4C44-863D-E25B0BA90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7" r:id="rId2"/>
    <p:sldLayoutId id="2147483698" r:id="rId3"/>
    <p:sldLayoutId id="2147483699" r:id="rId4"/>
    <p:sldLayoutId id="2147483700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anose="05000000000000000000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anose="05000000000000000000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0F35F1-D9A2-4639-BBE0-7A4626B8A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2113" cy="1439862"/>
          </a:xfrm>
        </p:spPr>
        <p:txBody>
          <a:bodyPr/>
          <a:lstStyle/>
          <a:p>
            <a:pPr eaLnBrk="1" hangingPunct="1"/>
            <a:r>
              <a:rPr lang="en-GB" altLang="en-US" sz="3200" b="1" dirty="0"/>
              <a:t>The Sharqiya Sands</a:t>
            </a:r>
            <a:endParaRPr lang="en-US" altLang="en-US" sz="3200" b="1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B8DD23C-B289-458B-BEA8-A687D1D2DDD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85900" y="1844675"/>
            <a:ext cx="3429000" cy="41751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600"/>
              <a:t> </a:t>
            </a:r>
            <a:endParaRPr lang="en-US" altLang="en-US" sz="2600"/>
          </a:p>
        </p:txBody>
      </p:sp>
      <p:sp>
        <p:nvSpPr>
          <p:cNvPr id="6148" name="Oval 6">
            <a:extLst>
              <a:ext uri="{FF2B5EF4-FFF2-40B4-BE49-F238E27FC236}">
                <a16:creationId xmlns:a16="http://schemas.microsoft.com/office/drawing/2014/main" id="{EA763A54-7D71-45BE-BAE3-A579D84AC0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66118" y="1536123"/>
            <a:ext cx="4982370" cy="4792230"/>
          </a:xfrm>
          <a:prstGeom prst="ellipse">
            <a:avLst/>
          </a:prstGeom>
          <a:solidFill>
            <a:srgbClr val="01415B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49" name="Text Box 10">
            <a:extLst>
              <a:ext uri="{FF2B5EF4-FFF2-40B4-BE49-F238E27FC236}">
                <a16:creationId xmlns:a16="http://schemas.microsoft.com/office/drawing/2014/main" id="{7C5A710A-7FAC-4CA3-BCAE-3AF2AAD63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93223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Text Box 13">
            <a:extLst>
              <a:ext uri="{FF2B5EF4-FFF2-40B4-BE49-F238E27FC236}">
                <a16:creationId xmlns:a16="http://schemas.microsoft.com/office/drawing/2014/main" id="{F0E332B6-F84B-4442-B7E8-E5C207F3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118" y="3447655"/>
            <a:ext cx="501073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Managing Water in Sharqiya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>
                <a:solidFill>
                  <a:schemeClr val="bg1"/>
                </a:solidFill>
              </a:rPr>
              <a:t>DME Feedback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71BDE2-B1BA-4D9F-94B1-649D924B48ED}"/>
              </a:ext>
            </a:extLst>
          </p:cNvPr>
          <p:cNvSpPr txBox="1"/>
          <p:nvPr/>
        </p:nvSpPr>
        <p:spPr>
          <a:xfrm>
            <a:off x="323528" y="1916832"/>
            <a:ext cx="85689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In which task do you think you did well? How do you know this or why do you think this?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In which task do you think you did not do so well? How do you know this or why do you think this?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Was it easy to make your decision about your management plan?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What thought processes did you go through to decide which management strategies to include in your plan?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Are there any strategies you wish you had been able to include but didn’t? Why did they not get included in your plan?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Did you have enough background knowledge to complete the task?</a:t>
            </a:r>
          </a:p>
          <a:p>
            <a:pPr>
              <a:spcAft>
                <a:spcPts val="1200"/>
              </a:spcAft>
            </a:pPr>
            <a:r>
              <a:rPr lang="en-GB" sz="2000" b="1" dirty="0">
                <a:solidFill>
                  <a:srgbClr val="01415B"/>
                </a:solidFill>
              </a:rPr>
              <a:t>Where and what could you have researched further to make a better decision about your management plan?</a:t>
            </a:r>
          </a:p>
        </p:txBody>
      </p:sp>
    </p:spTree>
    <p:extLst>
      <p:ext uri="{BB962C8B-B14F-4D97-AF65-F5344CB8AC3E}">
        <p14:creationId xmlns:p14="http://schemas.microsoft.com/office/powerpoint/2010/main" val="368967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600" b="1" dirty="0">
                <a:solidFill>
                  <a:schemeClr val="bg1"/>
                </a:solidFill>
              </a:rPr>
              <a:t> Managing water in Sharqiya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3CBB90-74E3-4688-BF7A-0205FAA29BA5}"/>
              </a:ext>
            </a:extLst>
          </p:cNvPr>
          <p:cNvSpPr txBox="1"/>
          <p:nvPr/>
        </p:nvSpPr>
        <p:spPr>
          <a:xfrm>
            <a:off x="611560" y="2564904"/>
            <a:ext cx="799288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800" b="1" dirty="0">
                <a:solidFill>
                  <a:srgbClr val="01415B"/>
                </a:solidFill>
              </a:rPr>
              <a:t>Homework:</a:t>
            </a:r>
          </a:p>
          <a:p>
            <a:pPr lvl="0"/>
            <a:r>
              <a:rPr lang="en-GB" sz="2400" b="1" dirty="0">
                <a:solidFill>
                  <a:srgbClr val="01415B"/>
                </a:solidFill>
              </a:rPr>
              <a:t>Research the National Water Resources Master Plan for Oman.</a:t>
            </a:r>
          </a:p>
          <a:p>
            <a:pPr lvl="0"/>
            <a:endParaRPr lang="en-GB" sz="2400" b="1" dirty="0">
              <a:solidFill>
                <a:srgbClr val="01415B"/>
              </a:solidFill>
            </a:endParaRPr>
          </a:p>
          <a:p>
            <a:pPr lvl="0"/>
            <a:r>
              <a:rPr lang="en-GB" sz="2400" b="1" dirty="0">
                <a:solidFill>
                  <a:srgbClr val="01415B"/>
                </a:solidFill>
              </a:rPr>
              <a:t>How is it similar or different to the management plan you devised in the </a:t>
            </a:r>
            <a:r>
              <a:rPr lang="en-GB" sz="2400" b="1">
                <a:solidFill>
                  <a:srgbClr val="01415B"/>
                </a:solidFill>
              </a:rPr>
              <a:t>decision-making exercise?</a:t>
            </a:r>
            <a:endParaRPr lang="en-GB" sz="2400" b="1" dirty="0">
              <a:solidFill>
                <a:srgbClr val="01415B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651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600" b="1" dirty="0">
                <a:solidFill>
                  <a:schemeClr val="bg1"/>
                </a:solidFill>
              </a:rPr>
              <a:t> Managing water in Sharqiya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5B38BD-B183-49B1-8802-3F1BB138D757}"/>
              </a:ext>
            </a:extLst>
          </p:cNvPr>
          <p:cNvSpPr txBox="1"/>
          <p:nvPr/>
        </p:nvSpPr>
        <p:spPr>
          <a:xfrm>
            <a:off x="251521" y="2085131"/>
            <a:ext cx="856895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800" b="1" dirty="0">
                <a:solidFill>
                  <a:srgbClr val="01415B"/>
                </a:solidFill>
              </a:rPr>
              <a:t>Objectives:</a:t>
            </a:r>
          </a:p>
          <a:p>
            <a:pPr lvl="0"/>
            <a:endParaRPr lang="en-GB" sz="2800" b="1" dirty="0">
              <a:solidFill>
                <a:srgbClr val="01415B"/>
              </a:solidFill>
            </a:endParaRPr>
          </a:p>
          <a:p>
            <a:pPr lvl="0"/>
            <a:r>
              <a:rPr lang="en-GB" sz="2400" b="1" dirty="0">
                <a:solidFill>
                  <a:srgbClr val="01415B"/>
                </a:solidFill>
              </a:rPr>
              <a:t>To understand the meaning of the term ‘water security’ in the context of the Sharqiya Sands region.</a:t>
            </a:r>
          </a:p>
          <a:p>
            <a:pPr lvl="0"/>
            <a:endParaRPr lang="en-GB" sz="2400" b="1" dirty="0">
              <a:solidFill>
                <a:srgbClr val="01415B"/>
              </a:solidFill>
            </a:endParaRPr>
          </a:p>
          <a:p>
            <a:pPr lvl="0"/>
            <a:r>
              <a:rPr lang="en-GB" sz="2400" b="1" dirty="0">
                <a:solidFill>
                  <a:srgbClr val="01415B"/>
                </a:solidFill>
              </a:rPr>
              <a:t>To gain an appreciation of the complexity inherent with trying to manage water security in a sustainable way.</a:t>
            </a:r>
          </a:p>
          <a:p>
            <a:pPr lvl="0"/>
            <a:endParaRPr lang="en-GB" sz="2400" b="1" dirty="0">
              <a:solidFill>
                <a:srgbClr val="01415B"/>
              </a:solidFill>
            </a:endParaRPr>
          </a:p>
          <a:p>
            <a:pPr lvl="0"/>
            <a:r>
              <a:rPr lang="en-GB" sz="2400" b="1" dirty="0">
                <a:solidFill>
                  <a:srgbClr val="01415B"/>
                </a:solidFill>
              </a:rPr>
              <a:t>To be able to analyse a number of different sources of information in different formats.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975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Water Security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FB453A-68CD-462B-A9E6-C0263CA9F48C}"/>
              </a:ext>
            </a:extLst>
          </p:cNvPr>
          <p:cNvSpPr/>
          <p:nvPr/>
        </p:nvSpPr>
        <p:spPr>
          <a:xfrm>
            <a:off x="827584" y="2690336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Find the key words to complete the definition</a:t>
            </a:r>
            <a:endParaRPr lang="en-GB" sz="3200" b="1" dirty="0">
              <a:solidFill>
                <a:srgbClr val="01415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912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Water Security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FB453A-68CD-462B-A9E6-C0263CA9F48C}"/>
              </a:ext>
            </a:extLst>
          </p:cNvPr>
          <p:cNvSpPr/>
          <p:nvPr/>
        </p:nvSpPr>
        <p:spPr>
          <a:xfrm>
            <a:off x="827584" y="2690336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The ability to access sufficient quantities of c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lean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water to maintain adequate standards of f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ood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and goods production, proper s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anitation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, and sustainable h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ealth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care.</a:t>
            </a:r>
            <a:endParaRPr lang="en-GB" sz="3200" b="1" dirty="0">
              <a:solidFill>
                <a:srgbClr val="01415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902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Water Security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FB453A-68CD-462B-A9E6-C0263CA9F48C}"/>
              </a:ext>
            </a:extLst>
          </p:cNvPr>
          <p:cNvSpPr/>
          <p:nvPr/>
        </p:nvSpPr>
        <p:spPr>
          <a:xfrm>
            <a:off x="827584" y="2690336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The ability to access sufficient quantities of clean water to maintain adequate standards of f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ood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and goods production, proper s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anitation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, and sustainable h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ealth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care.</a:t>
            </a:r>
            <a:endParaRPr lang="en-GB" sz="3200" b="1" dirty="0">
              <a:solidFill>
                <a:srgbClr val="01415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640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Water Security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FB453A-68CD-462B-A9E6-C0263CA9F48C}"/>
              </a:ext>
            </a:extLst>
          </p:cNvPr>
          <p:cNvSpPr/>
          <p:nvPr/>
        </p:nvSpPr>
        <p:spPr>
          <a:xfrm>
            <a:off x="827584" y="2690336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The ability to access sufficient quantities of clean water to maintain adequate standards of food and goods production, proper s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anitation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, and sustainable h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ealth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care.</a:t>
            </a:r>
            <a:endParaRPr lang="en-GB" sz="3200" b="1" dirty="0">
              <a:solidFill>
                <a:srgbClr val="01415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443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Water Security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FB453A-68CD-462B-A9E6-C0263CA9F48C}"/>
              </a:ext>
            </a:extLst>
          </p:cNvPr>
          <p:cNvSpPr/>
          <p:nvPr/>
        </p:nvSpPr>
        <p:spPr>
          <a:xfrm>
            <a:off x="827584" y="2690336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The ability to access sufficient quantities of clean water to maintain adequate standards of food and goods production, proper sanitation, and sustainable h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ealth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care.</a:t>
            </a:r>
            <a:endParaRPr lang="en-GB" sz="3200" b="1" dirty="0">
              <a:solidFill>
                <a:srgbClr val="01415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989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Water Security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FB453A-68CD-462B-A9E6-C0263CA9F48C}"/>
              </a:ext>
            </a:extLst>
          </p:cNvPr>
          <p:cNvSpPr/>
          <p:nvPr/>
        </p:nvSpPr>
        <p:spPr>
          <a:xfrm>
            <a:off x="827584" y="2690336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The ability to access sufficient quantities of clean water to maintain adequate standards of food and goods production, proper sanitation, and sustainable health care.</a:t>
            </a:r>
            <a:endParaRPr lang="en-GB" sz="3200" b="1" dirty="0">
              <a:solidFill>
                <a:srgbClr val="01415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324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Water Security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FB453A-68CD-462B-A9E6-C0263CA9F48C}"/>
              </a:ext>
            </a:extLst>
          </p:cNvPr>
          <p:cNvSpPr/>
          <p:nvPr/>
        </p:nvSpPr>
        <p:spPr>
          <a:xfrm>
            <a:off x="827584" y="2690336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Now look at the resources you have been given.</a:t>
            </a:r>
          </a:p>
          <a:p>
            <a:pPr algn="ctr"/>
            <a:endParaRPr lang="en-GB" sz="3200" b="1" dirty="0">
              <a:solidFill>
                <a:srgbClr val="01415B"/>
              </a:solidFill>
              <a:latin typeface="+mn-lt"/>
            </a:endParaRPr>
          </a:p>
          <a:p>
            <a:pPr algn="ctr"/>
            <a:r>
              <a:rPr lang="en-GB" sz="3200" b="1" dirty="0">
                <a:solidFill>
                  <a:srgbClr val="01415B"/>
                </a:solidFill>
                <a:latin typeface="+mn-lt"/>
              </a:rPr>
              <a:t>What issue or issues are highlighted by your information?</a:t>
            </a:r>
          </a:p>
        </p:txBody>
      </p:sp>
    </p:spTree>
    <p:extLst>
      <p:ext uri="{BB962C8B-B14F-4D97-AF65-F5344CB8AC3E}">
        <p14:creationId xmlns:p14="http://schemas.microsoft.com/office/powerpoint/2010/main" val="226302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60</TotalTime>
  <Words>470</Words>
  <Application>Microsoft Office PowerPoint</Application>
  <PresentationFormat>On-screen Show (4:3)</PresentationFormat>
  <Paragraphs>56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Helvetica</vt:lpstr>
      <vt:lpstr>Times New Roman</vt:lpstr>
      <vt:lpstr>Wingdings</vt:lpstr>
      <vt:lpstr>RGS-IBG Powerpoint template</vt:lpstr>
      <vt:lpstr>The Sharqiya Sands</vt:lpstr>
      <vt:lpstr> Managing water in Sharqiya</vt:lpstr>
      <vt:lpstr> Water Security</vt:lpstr>
      <vt:lpstr> Water Security</vt:lpstr>
      <vt:lpstr> Water Security</vt:lpstr>
      <vt:lpstr> Water Security</vt:lpstr>
      <vt:lpstr> Water Security</vt:lpstr>
      <vt:lpstr> Water Security</vt:lpstr>
      <vt:lpstr> Water Security</vt:lpstr>
      <vt:lpstr> DME Feedback</vt:lpstr>
      <vt:lpstr> Managing water in Sharqiya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Chloe Searl</dc:creator>
  <cp:lastModifiedBy>Chloe Searl</cp:lastModifiedBy>
  <cp:revision>16</cp:revision>
  <dcterms:created xsi:type="dcterms:W3CDTF">2014-09-17T13:27:11Z</dcterms:created>
  <dcterms:modified xsi:type="dcterms:W3CDTF">2018-03-17T12:20:39Z</dcterms:modified>
</cp:coreProperties>
</file>