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2" r:id="rId1"/>
  </p:sldMasterIdLst>
  <p:notesMasterIdLst>
    <p:notesMasterId r:id="rId71"/>
  </p:notesMasterIdLst>
  <p:handoutMasterIdLst>
    <p:handoutMasterId r:id="rId72"/>
  </p:handoutMasterIdLst>
  <p:sldIdLst>
    <p:sldId id="453" r:id="rId2"/>
    <p:sldId id="370" r:id="rId3"/>
    <p:sldId id="436" r:id="rId4"/>
    <p:sldId id="461" r:id="rId5"/>
    <p:sldId id="403" r:id="rId6"/>
    <p:sldId id="408" r:id="rId7"/>
    <p:sldId id="404" r:id="rId8"/>
    <p:sldId id="405" r:id="rId9"/>
    <p:sldId id="448" r:id="rId10"/>
    <p:sldId id="449" r:id="rId11"/>
    <p:sldId id="406" r:id="rId12"/>
    <p:sldId id="462" r:id="rId13"/>
    <p:sldId id="407" r:id="rId14"/>
    <p:sldId id="409" r:id="rId15"/>
    <p:sldId id="412" r:id="rId16"/>
    <p:sldId id="415" r:id="rId17"/>
    <p:sldId id="416" r:id="rId18"/>
    <p:sldId id="439" r:id="rId19"/>
    <p:sldId id="455" r:id="rId20"/>
    <p:sldId id="441" r:id="rId21"/>
    <p:sldId id="442" r:id="rId22"/>
    <p:sldId id="443" r:id="rId23"/>
    <p:sldId id="444" r:id="rId24"/>
    <p:sldId id="447" r:id="rId25"/>
    <p:sldId id="450" r:id="rId26"/>
    <p:sldId id="417" r:id="rId27"/>
    <p:sldId id="418" r:id="rId28"/>
    <p:sldId id="419" r:id="rId29"/>
    <p:sldId id="420" r:id="rId30"/>
    <p:sldId id="421" r:id="rId31"/>
    <p:sldId id="422" r:id="rId32"/>
    <p:sldId id="423" r:id="rId33"/>
    <p:sldId id="424" r:id="rId34"/>
    <p:sldId id="425" r:id="rId35"/>
    <p:sldId id="426" r:id="rId36"/>
    <p:sldId id="427" r:id="rId37"/>
    <p:sldId id="428" r:id="rId38"/>
    <p:sldId id="429" r:id="rId39"/>
    <p:sldId id="430" r:id="rId40"/>
    <p:sldId id="431" r:id="rId41"/>
    <p:sldId id="433" r:id="rId42"/>
    <p:sldId id="463" r:id="rId43"/>
    <p:sldId id="446" r:id="rId44"/>
    <p:sldId id="451" r:id="rId45"/>
    <p:sldId id="456" r:id="rId46"/>
    <p:sldId id="391" r:id="rId47"/>
    <p:sldId id="454" r:id="rId48"/>
    <p:sldId id="392" r:id="rId49"/>
    <p:sldId id="457" r:id="rId50"/>
    <p:sldId id="368" r:id="rId51"/>
    <p:sldId id="369" r:id="rId52"/>
    <p:sldId id="458" r:id="rId53"/>
    <p:sldId id="459" r:id="rId54"/>
    <p:sldId id="394" r:id="rId55"/>
    <p:sldId id="397" r:id="rId56"/>
    <p:sldId id="396" r:id="rId57"/>
    <p:sldId id="465" r:id="rId58"/>
    <p:sldId id="393" r:id="rId59"/>
    <p:sldId id="464" r:id="rId60"/>
    <p:sldId id="347" r:id="rId61"/>
    <p:sldId id="346" r:id="rId62"/>
    <p:sldId id="349" r:id="rId63"/>
    <p:sldId id="350" r:id="rId64"/>
    <p:sldId id="351" r:id="rId65"/>
    <p:sldId id="352" r:id="rId66"/>
    <p:sldId id="353" r:id="rId67"/>
    <p:sldId id="398" r:id="rId68"/>
    <p:sldId id="435" r:id="rId69"/>
    <p:sldId id="460"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7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96E9"/>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705" autoAdjust="0"/>
  </p:normalViewPr>
  <p:slideViewPr>
    <p:cSldViewPr snapToGrid="0" snapToObjects="1" showGuides="1">
      <p:cViewPr>
        <p:scale>
          <a:sx n="60" d="100"/>
          <a:sy n="60" d="100"/>
        </p:scale>
        <p:origin x="-2117" y="-590"/>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7" d="100"/>
          <a:sy n="67" d="100"/>
        </p:scale>
        <p:origin x="-3168"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AAF05-F947-413E-80C5-5C6F23551A30}" type="doc">
      <dgm:prSet loTypeId="urn:microsoft.com/office/officeart/2005/8/layout/venn3" loCatId="relationship" qsTypeId="urn:microsoft.com/office/officeart/2005/8/quickstyle/simple2" qsCatId="simple" csTypeId="urn:microsoft.com/office/officeart/2005/8/colors/colorful2" csCatId="colorful" phldr="1"/>
      <dgm:spPr/>
      <dgm:t>
        <a:bodyPr/>
        <a:lstStyle/>
        <a:p>
          <a:endParaRPr lang="en-US"/>
        </a:p>
      </dgm:t>
    </dgm:pt>
    <dgm:pt modelId="{7F2FBB7E-8ACE-4A8B-9F28-F2849B619AF7}">
      <dgm:prSet phldrT="[Text]"/>
      <dgm:spPr/>
      <dgm:t>
        <a:bodyPr/>
        <a:lstStyle/>
        <a:p>
          <a:pPr algn="ctr"/>
          <a:r>
            <a:rPr lang="en-US" dirty="0"/>
            <a:t>Enquiry is driven by </a:t>
          </a:r>
          <a:r>
            <a:rPr lang="en-US" b="1" dirty="0"/>
            <a:t>curiosity</a:t>
          </a:r>
          <a:r>
            <a:rPr lang="en-US" dirty="0"/>
            <a:t> and questions which link with curriculum issues or processes </a:t>
          </a:r>
        </a:p>
      </dgm:t>
    </dgm:pt>
    <dgm:pt modelId="{912CDC65-30A4-4176-8A62-DC844DABA693}" type="parTrans" cxnId="{266A879F-3E7F-4A40-9902-BF0047B15427}">
      <dgm:prSet/>
      <dgm:spPr/>
      <dgm:t>
        <a:bodyPr/>
        <a:lstStyle/>
        <a:p>
          <a:pPr algn="ctr"/>
          <a:endParaRPr lang="en-US"/>
        </a:p>
      </dgm:t>
    </dgm:pt>
    <dgm:pt modelId="{4D7596A7-8759-4340-AB79-445EF54BEA06}" type="sibTrans" cxnId="{266A879F-3E7F-4A40-9902-BF0047B15427}">
      <dgm:prSet/>
      <dgm:spPr/>
      <dgm:t>
        <a:bodyPr/>
        <a:lstStyle/>
        <a:p>
          <a:pPr algn="ctr"/>
          <a:endParaRPr lang="en-US"/>
        </a:p>
      </dgm:t>
    </dgm:pt>
    <dgm:pt modelId="{77A3E38C-6D50-45BB-BE20-EED9EBC5EB88}">
      <dgm:prSet phldrT="[Text]"/>
      <dgm:spPr/>
      <dgm:t>
        <a:bodyPr/>
        <a:lstStyle/>
        <a:p>
          <a:pPr algn="ctr"/>
          <a:r>
            <a:rPr lang="en-US" dirty="0"/>
            <a:t>Enquiry is supported by </a:t>
          </a:r>
          <a:r>
            <a:rPr lang="en-US" b="1" dirty="0"/>
            <a:t>carefully selected </a:t>
          </a:r>
          <a:r>
            <a:rPr lang="en-US" dirty="0"/>
            <a:t>evidence in the form of new data and information</a:t>
          </a:r>
        </a:p>
      </dgm:t>
    </dgm:pt>
    <dgm:pt modelId="{19BFA0D8-5DC6-4104-8D8C-FA23A26DC23F}" type="parTrans" cxnId="{038AEB94-FC96-40C4-96C8-D99C8091E20C}">
      <dgm:prSet/>
      <dgm:spPr/>
      <dgm:t>
        <a:bodyPr/>
        <a:lstStyle/>
        <a:p>
          <a:pPr algn="ctr"/>
          <a:endParaRPr lang="en-US"/>
        </a:p>
      </dgm:t>
    </dgm:pt>
    <dgm:pt modelId="{0FEA7954-9D92-46E5-BCD5-79390C380407}" type="sibTrans" cxnId="{038AEB94-FC96-40C4-96C8-D99C8091E20C}">
      <dgm:prSet/>
      <dgm:spPr/>
      <dgm:t>
        <a:bodyPr/>
        <a:lstStyle/>
        <a:p>
          <a:pPr algn="ctr"/>
          <a:endParaRPr lang="en-US"/>
        </a:p>
      </dgm:t>
    </dgm:pt>
    <dgm:pt modelId="{AA03C87A-E957-4B83-BA31-8ABAAD88910C}">
      <dgm:prSet phldrT="[Text]"/>
      <dgm:spPr/>
      <dgm:t>
        <a:bodyPr/>
        <a:lstStyle/>
        <a:p>
          <a:pPr algn="ctr"/>
          <a:r>
            <a:rPr lang="en-US" dirty="0"/>
            <a:t>Enquiry requires </a:t>
          </a:r>
          <a:r>
            <a:rPr lang="en-US" b="1" dirty="0" smtClean="0"/>
            <a:t>deeper</a:t>
          </a:r>
          <a:r>
            <a:rPr lang="en-US" dirty="0" smtClean="0"/>
            <a:t> </a:t>
          </a:r>
          <a:r>
            <a:rPr lang="en-US" dirty="0"/>
            <a:t>geographical thinking and reasoning to help make sense of "</a:t>
          </a:r>
          <a:r>
            <a:rPr lang="en-US" b="1" dirty="0"/>
            <a:t>messy</a:t>
          </a:r>
          <a:r>
            <a:rPr lang="en-US" dirty="0"/>
            <a:t>" scenarios</a:t>
          </a:r>
        </a:p>
      </dgm:t>
    </dgm:pt>
    <dgm:pt modelId="{C96A7572-160E-4526-B684-750EE4191953}" type="parTrans" cxnId="{F2F7430D-1BED-424C-A63D-2D093C76E263}">
      <dgm:prSet/>
      <dgm:spPr/>
      <dgm:t>
        <a:bodyPr/>
        <a:lstStyle/>
        <a:p>
          <a:pPr algn="ctr"/>
          <a:endParaRPr lang="en-US"/>
        </a:p>
      </dgm:t>
    </dgm:pt>
    <dgm:pt modelId="{1F7801EC-BD6C-4294-B761-CDC4090F0578}" type="sibTrans" cxnId="{F2F7430D-1BED-424C-A63D-2D093C76E263}">
      <dgm:prSet/>
      <dgm:spPr/>
      <dgm:t>
        <a:bodyPr/>
        <a:lstStyle/>
        <a:p>
          <a:pPr algn="ctr"/>
          <a:endParaRPr lang="en-US"/>
        </a:p>
      </dgm:t>
    </dgm:pt>
    <dgm:pt modelId="{CF8C96D7-6A45-4EE4-8D8A-53C7883111A6}">
      <dgm:prSet phldrT="[Text]"/>
      <dgm:spPr/>
      <dgm:t>
        <a:bodyPr/>
        <a:lstStyle/>
        <a:p>
          <a:pPr algn="ctr"/>
          <a:r>
            <a:rPr lang="en-US" dirty="0"/>
            <a:t>Enquiry is </a:t>
          </a:r>
          <a:r>
            <a:rPr lang="en-US" b="1" dirty="0"/>
            <a:t>valued</a:t>
          </a:r>
          <a:r>
            <a:rPr lang="en-US" dirty="0"/>
            <a:t> as a learning process which integrates the need for </a:t>
          </a:r>
          <a:r>
            <a:rPr lang="en-US" b="1" dirty="0"/>
            <a:t>critical</a:t>
          </a:r>
          <a:r>
            <a:rPr lang="en-US" dirty="0"/>
            <a:t> reflection by the student learner</a:t>
          </a:r>
        </a:p>
      </dgm:t>
    </dgm:pt>
    <dgm:pt modelId="{09C0A817-6868-425D-9EEA-A2B1E1DAC762}" type="parTrans" cxnId="{F237544F-729B-493F-BBB3-2F8FE5BC195F}">
      <dgm:prSet/>
      <dgm:spPr/>
      <dgm:t>
        <a:bodyPr/>
        <a:lstStyle/>
        <a:p>
          <a:pPr algn="ctr"/>
          <a:endParaRPr lang="en-US"/>
        </a:p>
      </dgm:t>
    </dgm:pt>
    <dgm:pt modelId="{64F0C303-0F75-496B-A64F-EF1440C5A4E3}" type="sibTrans" cxnId="{F237544F-729B-493F-BBB3-2F8FE5BC195F}">
      <dgm:prSet/>
      <dgm:spPr/>
      <dgm:t>
        <a:bodyPr/>
        <a:lstStyle/>
        <a:p>
          <a:pPr algn="ctr"/>
          <a:endParaRPr lang="en-US"/>
        </a:p>
      </dgm:t>
    </dgm:pt>
    <dgm:pt modelId="{22EAAE61-6A49-4CB7-B8FD-3D2E581B0CE3}" type="pres">
      <dgm:prSet presAssocID="{0A5AAF05-F947-413E-80C5-5C6F23551A30}" presName="Name0" presStyleCnt="0">
        <dgm:presLayoutVars>
          <dgm:dir/>
          <dgm:resizeHandles val="exact"/>
        </dgm:presLayoutVars>
      </dgm:prSet>
      <dgm:spPr/>
      <dgm:t>
        <a:bodyPr/>
        <a:lstStyle/>
        <a:p>
          <a:endParaRPr lang="en-GB"/>
        </a:p>
      </dgm:t>
    </dgm:pt>
    <dgm:pt modelId="{86CEAA37-E4A5-4DCF-8F61-139540AFBDC1}" type="pres">
      <dgm:prSet presAssocID="{7F2FBB7E-8ACE-4A8B-9F28-F2849B619AF7}" presName="Name5" presStyleLbl="vennNode1" presStyleIdx="0" presStyleCnt="4">
        <dgm:presLayoutVars>
          <dgm:bulletEnabled val="1"/>
        </dgm:presLayoutVars>
      </dgm:prSet>
      <dgm:spPr/>
      <dgm:t>
        <a:bodyPr/>
        <a:lstStyle/>
        <a:p>
          <a:endParaRPr lang="en-GB"/>
        </a:p>
      </dgm:t>
    </dgm:pt>
    <dgm:pt modelId="{19A8B651-F58D-499F-9FA8-0B1A073C6EE2}" type="pres">
      <dgm:prSet presAssocID="{4D7596A7-8759-4340-AB79-445EF54BEA06}" presName="space" presStyleCnt="0"/>
      <dgm:spPr/>
      <dgm:t>
        <a:bodyPr/>
        <a:lstStyle/>
        <a:p>
          <a:endParaRPr lang="en-GB"/>
        </a:p>
      </dgm:t>
    </dgm:pt>
    <dgm:pt modelId="{20F450E7-7DF2-4243-88A9-34950C1396D5}" type="pres">
      <dgm:prSet presAssocID="{77A3E38C-6D50-45BB-BE20-EED9EBC5EB88}" presName="Name5" presStyleLbl="vennNode1" presStyleIdx="1" presStyleCnt="4">
        <dgm:presLayoutVars>
          <dgm:bulletEnabled val="1"/>
        </dgm:presLayoutVars>
      </dgm:prSet>
      <dgm:spPr/>
      <dgm:t>
        <a:bodyPr/>
        <a:lstStyle/>
        <a:p>
          <a:endParaRPr lang="en-GB"/>
        </a:p>
      </dgm:t>
    </dgm:pt>
    <dgm:pt modelId="{085A8A42-8435-4D6A-9AAF-3AEF941C0A30}" type="pres">
      <dgm:prSet presAssocID="{0FEA7954-9D92-46E5-BCD5-79390C380407}" presName="space" presStyleCnt="0"/>
      <dgm:spPr/>
      <dgm:t>
        <a:bodyPr/>
        <a:lstStyle/>
        <a:p>
          <a:endParaRPr lang="en-GB"/>
        </a:p>
      </dgm:t>
    </dgm:pt>
    <dgm:pt modelId="{3249CBAA-A32E-4AE4-9EEB-C6FC07E605EA}" type="pres">
      <dgm:prSet presAssocID="{AA03C87A-E957-4B83-BA31-8ABAAD88910C}" presName="Name5" presStyleLbl="vennNode1" presStyleIdx="2" presStyleCnt="4">
        <dgm:presLayoutVars>
          <dgm:bulletEnabled val="1"/>
        </dgm:presLayoutVars>
      </dgm:prSet>
      <dgm:spPr/>
      <dgm:t>
        <a:bodyPr/>
        <a:lstStyle/>
        <a:p>
          <a:endParaRPr lang="en-GB"/>
        </a:p>
      </dgm:t>
    </dgm:pt>
    <dgm:pt modelId="{B0D49F22-BAAC-4748-B9E6-1DA62265AEBA}" type="pres">
      <dgm:prSet presAssocID="{1F7801EC-BD6C-4294-B761-CDC4090F0578}" presName="space" presStyleCnt="0"/>
      <dgm:spPr/>
      <dgm:t>
        <a:bodyPr/>
        <a:lstStyle/>
        <a:p>
          <a:endParaRPr lang="en-GB"/>
        </a:p>
      </dgm:t>
    </dgm:pt>
    <dgm:pt modelId="{D4F3BA94-65B3-4116-A2CF-5F52CADA7D34}" type="pres">
      <dgm:prSet presAssocID="{CF8C96D7-6A45-4EE4-8D8A-53C7883111A6}" presName="Name5" presStyleLbl="vennNode1" presStyleIdx="3" presStyleCnt="4">
        <dgm:presLayoutVars>
          <dgm:bulletEnabled val="1"/>
        </dgm:presLayoutVars>
      </dgm:prSet>
      <dgm:spPr/>
      <dgm:t>
        <a:bodyPr/>
        <a:lstStyle/>
        <a:p>
          <a:endParaRPr lang="en-GB"/>
        </a:p>
      </dgm:t>
    </dgm:pt>
  </dgm:ptLst>
  <dgm:cxnLst>
    <dgm:cxn modelId="{78E44343-E538-4269-9B72-280D0A404F13}" type="presOf" srcId="{77A3E38C-6D50-45BB-BE20-EED9EBC5EB88}" destId="{20F450E7-7DF2-4243-88A9-34950C1396D5}" srcOrd="0" destOrd="0" presId="urn:microsoft.com/office/officeart/2005/8/layout/venn3"/>
    <dgm:cxn modelId="{69468C0F-896B-442C-8E61-74F1C27F31B6}" type="presOf" srcId="{AA03C87A-E957-4B83-BA31-8ABAAD88910C}" destId="{3249CBAA-A32E-4AE4-9EEB-C6FC07E605EA}" srcOrd="0" destOrd="0" presId="urn:microsoft.com/office/officeart/2005/8/layout/venn3"/>
    <dgm:cxn modelId="{9D157F70-D4A7-4275-B526-85A98F69CAE9}" type="presOf" srcId="{CF8C96D7-6A45-4EE4-8D8A-53C7883111A6}" destId="{D4F3BA94-65B3-4116-A2CF-5F52CADA7D34}" srcOrd="0" destOrd="0" presId="urn:microsoft.com/office/officeart/2005/8/layout/venn3"/>
    <dgm:cxn modelId="{F237544F-729B-493F-BBB3-2F8FE5BC195F}" srcId="{0A5AAF05-F947-413E-80C5-5C6F23551A30}" destId="{CF8C96D7-6A45-4EE4-8D8A-53C7883111A6}" srcOrd="3" destOrd="0" parTransId="{09C0A817-6868-425D-9EEA-A2B1E1DAC762}" sibTransId="{64F0C303-0F75-496B-A64F-EF1440C5A4E3}"/>
    <dgm:cxn modelId="{038AEB94-FC96-40C4-96C8-D99C8091E20C}" srcId="{0A5AAF05-F947-413E-80C5-5C6F23551A30}" destId="{77A3E38C-6D50-45BB-BE20-EED9EBC5EB88}" srcOrd="1" destOrd="0" parTransId="{19BFA0D8-5DC6-4104-8D8C-FA23A26DC23F}" sibTransId="{0FEA7954-9D92-46E5-BCD5-79390C380407}"/>
    <dgm:cxn modelId="{F2F7430D-1BED-424C-A63D-2D093C76E263}" srcId="{0A5AAF05-F947-413E-80C5-5C6F23551A30}" destId="{AA03C87A-E957-4B83-BA31-8ABAAD88910C}" srcOrd="2" destOrd="0" parTransId="{C96A7572-160E-4526-B684-750EE4191953}" sibTransId="{1F7801EC-BD6C-4294-B761-CDC4090F0578}"/>
    <dgm:cxn modelId="{266A879F-3E7F-4A40-9902-BF0047B15427}" srcId="{0A5AAF05-F947-413E-80C5-5C6F23551A30}" destId="{7F2FBB7E-8ACE-4A8B-9F28-F2849B619AF7}" srcOrd="0" destOrd="0" parTransId="{912CDC65-30A4-4176-8A62-DC844DABA693}" sibTransId="{4D7596A7-8759-4340-AB79-445EF54BEA06}"/>
    <dgm:cxn modelId="{A9983BBC-3036-4989-B7BC-9F15E77CD2A3}" type="presOf" srcId="{0A5AAF05-F947-413E-80C5-5C6F23551A30}" destId="{22EAAE61-6A49-4CB7-B8FD-3D2E581B0CE3}" srcOrd="0" destOrd="0" presId="urn:microsoft.com/office/officeart/2005/8/layout/venn3"/>
    <dgm:cxn modelId="{62683AFD-A254-4A02-89F8-5EC72B938131}" type="presOf" srcId="{7F2FBB7E-8ACE-4A8B-9F28-F2849B619AF7}" destId="{86CEAA37-E4A5-4DCF-8F61-139540AFBDC1}" srcOrd="0" destOrd="0" presId="urn:microsoft.com/office/officeart/2005/8/layout/venn3"/>
    <dgm:cxn modelId="{A240875F-70E4-4052-8455-D20D59B26AA9}" type="presParOf" srcId="{22EAAE61-6A49-4CB7-B8FD-3D2E581B0CE3}" destId="{86CEAA37-E4A5-4DCF-8F61-139540AFBDC1}" srcOrd="0" destOrd="0" presId="urn:microsoft.com/office/officeart/2005/8/layout/venn3"/>
    <dgm:cxn modelId="{A4D01B5E-562E-4A55-BB8E-BB8A18B59C6F}" type="presParOf" srcId="{22EAAE61-6A49-4CB7-B8FD-3D2E581B0CE3}" destId="{19A8B651-F58D-499F-9FA8-0B1A073C6EE2}" srcOrd="1" destOrd="0" presId="urn:microsoft.com/office/officeart/2005/8/layout/venn3"/>
    <dgm:cxn modelId="{A600ABC1-F7EF-4685-8599-5B1156273A4C}" type="presParOf" srcId="{22EAAE61-6A49-4CB7-B8FD-3D2E581B0CE3}" destId="{20F450E7-7DF2-4243-88A9-34950C1396D5}" srcOrd="2" destOrd="0" presId="urn:microsoft.com/office/officeart/2005/8/layout/venn3"/>
    <dgm:cxn modelId="{EF1E0C37-8C76-40B0-B8B4-5C9A8BABAD2A}" type="presParOf" srcId="{22EAAE61-6A49-4CB7-B8FD-3D2E581B0CE3}" destId="{085A8A42-8435-4D6A-9AAF-3AEF941C0A30}" srcOrd="3" destOrd="0" presId="urn:microsoft.com/office/officeart/2005/8/layout/venn3"/>
    <dgm:cxn modelId="{BB05E301-8127-4DBC-BABE-3689BDB960D4}" type="presParOf" srcId="{22EAAE61-6A49-4CB7-B8FD-3D2E581B0CE3}" destId="{3249CBAA-A32E-4AE4-9EEB-C6FC07E605EA}" srcOrd="4" destOrd="0" presId="urn:microsoft.com/office/officeart/2005/8/layout/venn3"/>
    <dgm:cxn modelId="{E1785722-BF7B-41DB-8634-EF65CF861D75}" type="presParOf" srcId="{22EAAE61-6A49-4CB7-B8FD-3D2E581B0CE3}" destId="{B0D49F22-BAAC-4748-B9E6-1DA62265AEBA}" srcOrd="5" destOrd="0" presId="urn:microsoft.com/office/officeart/2005/8/layout/venn3"/>
    <dgm:cxn modelId="{FA55C055-758E-49AB-A031-A7F0E1E68970}" type="presParOf" srcId="{22EAAE61-6A49-4CB7-B8FD-3D2E581B0CE3}" destId="{D4F3BA94-65B3-4116-A2CF-5F52CADA7D3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BED055-C8B1-43E3-B8EF-52269969A171}"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GB"/>
        </a:p>
      </dgm:t>
    </dgm:pt>
    <dgm:pt modelId="{00A08A72-46B9-4158-8A60-A1F5D379C824}">
      <dgm:prSet phldrT="[Text]"/>
      <dgm:spPr/>
      <dgm:t>
        <a:bodyPr/>
        <a:lstStyle/>
        <a:p>
          <a:r>
            <a:rPr lang="en-GB" dirty="0" smtClean="0"/>
            <a:t>Physical core</a:t>
          </a:r>
          <a:endParaRPr lang="en-GB" dirty="0"/>
        </a:p>
      </dgm:t>
    </dgm:pt>
    <dgm:pt modelId="{F56B06A3-C857-4BB3-9265-E958129DAA2F}" type="parTrans" cxnId="{D867D38B-ED8C-4CF2-9D9D-DC054AA5B217}">
      <dgm:prSet/>
      <dgm:spPr/>
      <dgm:t>
        <a:bodyPr/>
        <a:lstStyle/>
        <a:p>
          <a:endParaRPr lang="en-GB"/>
        </a:p>
      </dgm:t>
    </dgm:pt>
    <dgm:pt modelId="{86B180E2-C6D0-4032-BD6E-14F6EC46EAB4}" type="sibTrans" cxnId="{D867D38B-ED8C-4CF2-9D9D-DC054AA5B217}">
      <dgm:prSet/>
      <dgm:spPr/>
      <dgm:t>
        <a:bodyPr/>
        <a:lstStyle/>
        <a:p>
          <a:endParaRPr lang="en-GB"/>
        </a:p>
      </dgm:t>
    </dgm:pt>
    <dgm:pt modelId="{7C7232B8-A65F-46DB-917C-D6478DBD0A1D}">
      <dgm:prSet phldrT="[Text]" custT="1"/>
      <dgm:spPr/>
      <dgm:t>
        <a:bodyPr/>
        <a:lstStyle/>
        <a:p>
          <a:r>
            <a:rPr lang="en-GB" sz="1600" dirty="0" smtClean="0"/>
            <a:t>Glaciers</a:t>
          </a:r>
          <a:endParaRPr lang="en-GB" sz="1600" dirty="0"/>
        </a:p>
      </dgm:t>
    </dgm:pt>
    <dgm:pt modelId="{D61498CB-6099-4164-9469-C728AB28746C}" type="parTrans" cxnId="{DA1EC3DE-B304-427E-8EF7-05A930DF31B4}">
      <dgm:prSet/>
      <dgm:spPr/>
      <dgm:t>
        <a:bodyPr/>
        <a:lstStyle/>
        <a:p>
          <a:endParaRPr lang="en-GB"/>
        </a:p>
      </dgm:t>
    </dgm:pt>
    <dgm:pt modelId="{1D10AB4C-5573-4367-B985-358AA73A06C3}" type="sibTrans" cxnId="{DA1EC3DE-B304-427E-8EF7-05A930DF31B4}">
      <dgm:prSet/>
      <dgm:spPr/>
      <dgm:t>
        <a:bodyPr/>
        <a:lstStyle/>
        <a:p>
          <a:endParaRPr lang="en-GB"/>
        </a:p>
      </dgm:t>
    </dgm:pt>
    <dgm:pt modelId="{DC85426B-5E7F-41D4-AB80-67C0BA6B6613}">
      <dgm:prSet phldrT="[Text]"/>
      <dgm:spPr/>
      <dgm:t>
        <a:bodyPr/>
        <a:lstStyle/>
        <a:p>
          <a:r>
            <a:rPr lang="en-GB" dirty="0" smtClean="0"/>
            <a:t>Physical options?</a:t>
          </a:r>
          <a:endParaRPr lang="en-GB" dirty="0"/>
        </a:p>
      </dgm:t>
    </dgm:pt>
    <dgm:pt modelId="{DD5298E5-F707-47D9-A510-98C713C59264}" type="parTrans" cxnId="{BAD764BB-6D0E-4E79-850E-F78B674091DA}">
      <dgm:prSet/>
      <dgm:spPr/>
      <dgm:t>
        <a:bodyPr/>
        <a:lstStyle/>
        <a:p>
          <a:endParaRPr lang="en-GB"/>
        </a:p>
      </dgm:t>
    </dgm:pt>
    <dgm:pt modelId="{185C6702-285B-4C02-99E7-906E2E87544D}" type="sibTrans" cxnId="{BAD764BB-6D0E-4E79-850E-F78B674091DA}">
      <dgm:prSet/>
      <dgm:spPr/>
      <dgm:t>
        <a:bodyPr/>
        <a:lstStyle/>
        <a:p>
          <a:endParaRPr lang="en-GB"/>
        </a:p>
      </dgm:t>
    </dgm:pt>
    <dgm:pt modelId="{BDEF7CEC-2AD0-4A9C-AFB8-715F325E5B76}">
      <dgm:prSet phldrT="[Text]" custT="1"/>
      <dgm:spPr/>
      <dgm:t>
        <a:bodyPr/>
        <a:lstStyle/>
        <a:p>
          <a:r>
            <a:rPr lang="en-GB" sz="1600" dirty="0" smtClean="0"/>
            <a:t>Hazards</a:t>
          </a:r>
          <a:endParaRPr lang="en-GB" sz="1600" dirty="0"/>
        </a:p>
      </dgm:t>
    </dgm:pt>
    <dgm:pt modelId="{140032BF-78B3-4846-A90B-2E2697CD7035}" type="parTrans" cxnId="{29D61A5F-F7ED-45BC-81B6-FF2AC7EA681A}">
      <dgm:prSet/>
      <dgm:spPr/>
      <dgm:t>
        <a:bodyPr/>
        <a:lstStyle/>
        <a:p>
          <a:endParaRPr lang="en-GB"/>
        </a:p>
      </dgm:t>
    </dgm:pt>
    <dgm:pt modelId="{C6284D52-0CEF-45BA-8BB9-717181D3FCE2}" type="sibTrans" cxnId="{29D61A5F-F7ED-45BC-81B6-FF2AC7EA681A}">
      <dgm:prSet/>
      <dgm:spPr/>
      <dgm:t>
        <a:bodyPr/>
        <a:lstStyle/>
        <a:p>
          <a:endParaRPr lang="en-GB"/>
        </a:p>
      </dgm:t>
    </dgm:pt>
    <dgm:pt modelId="{B6092240-5291-4090-A287-D78219821380}">
      <dgm:prSet phldrT="[Text]"/>
      <dgm:spPr/>
      <dgm:t>
        <a:bodyPr/>
        <a:lstStyle/>
        <a:p>
          <a:r>
            <a:rPr lang="en-GB" dirty="0" smtClean="0"/>
            <a:t>Human options?</a:t>
          </a:r>
          <a:endParaRPr lang="en-GB" dirty="0"/>
        </a:p>
      </dgm:t>
    </dgm:pt>
    <dgm:pt modelId="{717D027C-119E-47D6-9890-B140F11D7551}" type="parTrans" cxnId="{2FB30D87-847D-4D1F-9C8E-DD5038E613DD}">
      <dgm:prSet/>
      <dgm:spPr/>
      <dgm:t>
        <a:bodyPr/>
        <a:lstStyle/>
        <a:p>
          <a:endParaRPr lang="en-GB"/>
        </a:p>
      </dgm:t>
    </dgm:pt>
    <dgm:pt modelId="{55E805F8-9078-4C5B-BBBF-871F827B2452}" type="sibTrans" cxnId="{2FB30D87-847D-4D1F-9C8E-DD5038E613DD}">
      <dgm:prSet/>
      <dgm:spPr/>
      <dgm:t>
        <a:bodyPr/>
        <a:lstStyle/>
        <a:p>
          <a:endParaRPr lang="en-GB"/>
        </a:p>
      </dgm:t>
    </dgm:pt>
    <dgm:pt modelId="{C3DBC7BC-32E0-438C-8CD1-5F8C4AE647D1}">
      <dgm:prSet phldrT="[Text]"/>
      <dgm:spPr/>
      <dgm:t>
        <a:bodyPr/>
        <a:lstStyle/>
        <a:p>
          <a:r>
            <a:rPr lang="en-GB" dirty="0" smtClean="0"/>
            <a:t>Urban</a:t>
          </a:r>
          <a:endParaRPr lang="en-GB" dirty="0"/>
        </a:p>
      </dgm:t>
    </dgm:pt>
    <dgm:pt modelId="{28CEA780-99B4-4010-AD87-276B08E4F281}" type="parTrans" cxnId="{17F2CC62-79C5-4BF0-BB29-0585889A6B22}">
      <dgm:prSet/>
      <dgm:spPr/>
      <dgm:t>
        <a:bodyPr/>
        <a:lstStyle/>
        <a:p>
          <a:endParaRPr lang="en-GB"/>
        </a:p>
      </dgm:t>
    </dgm:pt>
    <dgm:pt modelId="{29B2F938-BE64-4278-8D97-F46BFDEEA0DD}" type="sibTrans" cxnId="{17F2CC62-79C5-4BF0-BB29-0585889A6B22}">
      <dgm:prSet/>
      <dgm:spPr/>
      <dgm:t>
        <a:bodyPr/>
        <a:lstStyle/>
        <a:p>
          <a:endParaRPr lang="en-GB"/>
        </a:p>
      </dgm:t>
    </dgm:pt>
    <dgm:pt modelId="{7D9D25DF-A334-4208-ABC4-8F3651651896}">
      <dgm:prSet phldrT="[Text]"/>
      <dgm:spPr/>
      <dgm:t>
        <a:bodyPr/>
        <a:lstStyle/>
        <a:p>
          <a:r>
            <a:rPr lang="en-GB" dirty="0" smtClean="0"/>
            <a:t>Human core</a:t>
          </a:r>
          <a:endParaRPr lang="en-GB" dirty="0"/>
        </a:p>
      </dgm:t>
    </dgm:pt>
    <dgm:pt modelId="{4FD56232-E9BB-450A-B297-2F40289E1C3D}" type="parTrans" cxnId="{AE495C0E-89B6-4C19-8441-793B7D4E2AAD}">
      <dgm:prSet/>
      <dgm:spPr/>
      <dgm:t>
        <a:bodyPr/>
        <a:lstStyle/>
        <a:p>
          <a:endParaRPr lang="en-GB"/>
        </a:p>
      </dgm:t>
    </dgm:pt>
    <dgm:pt modelId="{59A27BEE-9E32-4CC3-B1B5-C5AC2A77FC6A}" type="sibTrans" cxnId="{AE495C0E-89B6-4C19-8441-793B7D4E2AAD}">
      <dgm:prSet/>
      <dgm:spPr/>
      <dgm:t>
        <a:bodyPr/>
        <a:lstStyle/>
        <a:p>
          <a:endParaRPr lang="en-GB"/>
        </a:p>
      </dgm:t>
    </dgm:pt>
    <dgm:pt modelId="{94BC30EE-E3CB-47D2-9BCF-D10916482ABC}">
      <dgm:prSet phldrT="[Text]" custT="1"/>
      <dgm:spPr/>
      <dgm:t>
        <a:bodyPr/>
        <a:lstStyle/>
        <a:p>
          <a:r>
            <a:rPr lang="en-GB" sz="1600" dirty="0" smtClean="0"/>
            <a:t>Places</a:t>
          </a:r>
          <a:endParaRPr lang="en-GB" sz="1600" dirty="0"/>
        </a:p>
      </dgm:t>
    </dgm:pt>
    <dgm:pt modelId="{6A1476BD-9A29-438A-B20A-DD3599F8651A}" type="parTrans" cxnId="{2BAAE5B2-994C-4A46-A948-3DFBBB9B2000}">
      <dgm:prSet/>
      <dgm:spPr/>
      <dgm:t>
        <a:bodyPr/>
        <a:lstStyle/>
        <a:p>
          <a:endParaRPr lang="en-GB"/>
        </a:p>
      </dgm:t>
    </dgm:pt>
    <dgm:pt modelId="{CAB51DF5-F208-45DB-A96F-B360F10878C3}" type="sibTrans" cxnId="{2BAAE5B2-994C-4A46-A948-3DFBBB9B2000}">
      <dgm:prSet/>
      <dgm:spPr/>
      <dgm:t>
        <a:bodyPr/>
        <a:lstStyle/>
        <a:p>
          <a:endParaRPr lang="en-GB"/>
        </a:p>
      </dgm:t>
    </dgm:pt>
    <dgm:pt modelId="{A4B07A89-F530-4ED1-BD42-7A0E0226F740}">
      <dgm:prSet phldrT="[Text]" custT="1"/>
      <dgm:spPr/>
      <dgm:t>
        <a:bodyPr/>
        <a:lstStyle/>
        <a:p>
          <a:r>
            <a:rPr lang="en-GB" sz="1600" dirty="0" smtClean="0"/>
            <a:t>Coasts</a:t>
          </a:r>
          <a:endParaRPr lang="en-GB" sz="1600" dirty="0"/>
        </a:p>
      </dgm:t>
    </dgm:pt>
    <dgm:pt modelId="{9F9B8A61-E9FE-484A-ABEF-9FF1581DA508}" type="parTrans" cxnId="{38E44BA5-8015-4E85-B97A-E4881FFB7646}">
      <dgm:prSet/>
      <dgm:spPr/>
      <dgm:t>
        <a:bodyPr/>
        <a:lstStyle/>
        <a:p>
          <a:endParaRPr lang="en-GB"/>
        </a:p>
      </dgm:t>
    </dgm:pt>
    <dgm:pt modelId="{F476A1BB-B6C6-4121-B07E-BDDA903B9B08}" type="sibTrans" cxnId="{38E44BA5-8015-4E85-B97A-E4881FFB7646}">
      <dgm:prSet/>
      <dgm:spPr/>
      <dgm:t>
        <a:bodyPr/>
        <a:lstStyle/>
        <a:p>
          <a:endParaRPr lang="en-GB"/>
        </a:p>
      </dgm:t>
    </dgm:pt>
    <dgm:pt modelId="{BAC49881-2806-459A-8B96-E5D52FE952D7}">
      <dgm:prSet phldrT="[Text]" custT="1"/>
      <dgm:spPr/>
      <dgm:t>
        <a:bodyPr/>
        <a:lstStyle/>
        <a:p>
          <a:r>
            <a:rPr lang="en-GB" sz="1600" dirty="0" smtClean="0"/>
            <a:t>Water</a:t>
          </a:r>
          <a:endParaRPr lang="en-GB" sz="1600" dirty="0"/>
        </a:p>
      </dgm:t>
    </dgm:pt>
    <dgm:pt modelId="{CC19E5C9-1AFC-4503-8DD7-1DEB45B11FF3}" type="parTrans" cxnId="{BAFA7721-5F95-4438-BFF0-0150532F05BF}">
      <dgm:prSet/>
      <dgm:spPr/>
      <dgm:t>
        <a:bodyPr/>
        <a:lstStyle/>
        <a:p>
          <a:endParaRPr lang="en-GB"/>
        </a:p>
      </dgm:t>
    </dgm:pt>
    <dgm:pt modelId="{A3873DF0-ABF0-4F58-8515-C71CB25A3356}" type="sibTrans" cxnId="{BAFA7721-5F95-4438-BFF0-0150532F05BF}">
      <dgm:prSet/>
      <dgm:spPr/>
      <dgm:t>
        <a:bodyPr/>
        <a:lstStyle/>
        <a:p>
          <a:endParaRPr lang="en-GB"/>
        </a:p>
      </dgm:t>
    </dgm:pt>
    <dgm:pt modelId="{46F47EEB-EAC4-4B37-8A4A-AF1C91158175}">
      <dgm:prSet phldrT="[Text]" custT="1"/>
      <dgm:spPr/>
      <dgm:t>
        <a:bodyPr/>
        <a:lstStyle/>
        <a:p>
          <a:r>
            <a:rPr lang="en-GB" sz="1600" dirty="0" smtClean="0"/>
            <a:t>Carbon</a:t>
          </a:r>
          <a:endParaRPr lang="en-GB" sz="1600" dirty="0"/>
        </a:p>
      </dgm:t>
    </dgm:pt>
    <dgm:pt modelId="{7B39310E-5ED7-410F-9DF4-9D9E0B00CF6B}" type="parTrans" cxnId="{74F70C56-9EFD-4FD5-A6DF-B92719980EC8}">
      <dgm:prSet/>
      <dgm:spPr/>
      <dgm:t>
        <a:bodyPr/>
        <a:lstStyle/>
        <a:p>
          <a:endParaRPr lang="en-GB"/>
        </a:p>
      </dgm:t>
    </dgm:pt>
    <dgm:pt modelId="{33E110C4-EC6E-4A9D-9673-2F3BC4AEF6B7}" type="sibTrans" cxnId="{74F70C56-9EFD-4FD5-A6DF-B92719980EC8}">
      <dgm:prSet/>
      <dgm:spPr/>
      <dgm:t>
        <a:bodyPr/>
        <a:lstStyle/>
        <a:p>
          <a:endParaRPr lang="en-GB"/>
        </a:p>
      </dgm:t>
    </dgm:pt>
    <dgm:pt modelId="{37533CCC-84E8-40C2-9742-53BB151EDD21}">
      <dgm:prSet phldrT="[Text]" custT="1"/>
      <dgm:spPr/>
      <dgm:t>
        <a:bodyPr/>
        <a:lstStyle/>
        <a:p>
          <a:r>
            <a:rPr lang="en-GB" sz="1600" dirty="0" smtClean="0"/>
            <a:t>Climate</a:t>
          </a:r>
          <a:endParaRPr lang="en-GB" sz="1600" dirty="0"/>
        </a:p>
      </dgm:t>
    </dgm:pt>
    <dgm:pt modelId="{9264123C-F506-4F54-9447-B300FB0ADAA8}" type="parTrans" cxnId="{E33B70DA-108A-46C5-B936-3C4671E0934F}">
      <dgm:prSet/>
      <dgm:spPr/>
      <dgm:t>
        <a:bodyPr/>
        <a:lstStyle/>
        <a:p>
          <a:endParaRPr lang="en-GB"/>
        </a:p>
      </dgm:t>
    </dgm:pt>
    <dgm:pt modelId="{E118C119-DA05-4268-95F3-081220DEBE28}" type="sibTrans" cxnId="{E33B70DA-108A-46C5-B936-3C4671E0934F}">
      <dgm:prSet/>
      <dgm:spPr/>
      <dgm:t>
        <a:bodyPr/>
        <a:lstStyle/>
        <a:p>
          <a:endParaRPr lang="en-GB"/>
        </a:p>
      </dgm:t>
    </dgm:pt>
    <dgm:pt modelId="{3CCF2E3C-2951-4567-864F-0D890093B041}">
      <dgm:prSet phldrT="[Text]" custT="1"/>
      <dgm:spPr/>
      <dgm:t>
        <a:bodyPr/>
        <a:lstStyle/>
        <a:p>
          <a:r>
            <a:rPr lang="en-GB" sz="1600" dirty="0" smtClean="0"/>
            <a:t>Ecosystems</a:t>
          </a:r>
          <a:endParaRPr lang="en-GB" sz="1600" dirty="0"/>
        </a:p>
      </dgm:t>
    </dgm:pt>
    <dgm:pt modelId="{9C65E15C-E918-4DC5-9B41-91ED984B8597}" type="parTrans" cxnId="{069CB89B-976A-48C2-AE3E-3177D8C50AAD}">
      <dgm:prSet/>
      <dgm:spPr/>
      <dgm:t>
        <a:bodyPr/>
        <a:lstStyle/>
        <a:p>
          <a:endParaRPr lang="en-GB"/>
        </a:p>
      </dgm:t>
    </dgm:pt>
    <dgm:pt modelId="{34DE3142-9CD0-4EED-8550-89A75EE43E2B}" type="sibTrans" cxnId="{069CB89B-976A-48C2-AE3E-3177D8C50AAD}">
      <dgm:prSet/>
      <dgm:spPr/>
      <dgm:t>
        <a:bodyPr/>
        <a:lstStyle/>
        <a:p>
          <a:endParaRPr lang="en-GB"/>
        </a:p>
      </dgm:t>
    </dgm:pt>
    <dgm:pt modelId="{7B4D5FE2-63B2-491B-8B7C-06934F781C62}">
      <dgm:prSet phldrT="[Text]" custT="1"/>
      <dgm:spPr/>
      <dgm:t>
        <a:bodyPr/>
        <a:lstStyle/>
        <a:p>
          <a:r>
            <a:rPr lang="en-GB" sz="1600" dirty="0" smtClean="0"/>
            <a:t>Rebranding</a:t>
          </a:r>
          <a:endParaRPr lang="en-GB" sz="1600" dirty="0"/>
        </a:p>
      </dgm:t>
    </dgm:pt>
    <dgm:pt modelId="{5D61E599-F00E-46D8-B17D-97D0D1B0B113}" type="parTrans" cxnId="{950A183B-ADF9-4B9F-9354-18E29B4C8F44}">
      <dgm:prSet/>
      <dgm:spPr/>
      <dgm:t>
        <a:bodyPr/>
        <a:lstStyle/>
        <a:p>
          <a:endParaRPr lang="en-GB"/>
        </a:p>
      </dgm:t>
    </dgm:pt>
    <dgm:pt modelId="{7D4838EB-071A-4E3C-9589-FCC961604BEC}" type="sibTrans" cxnId="{950A183B-ADF9-4B9F-9354-18E29B4C8F44}">
      <dgm:prSet/>
      <dgm:spPr/>
      <dgm:t>
        <a:bodyPr/>
        <a:lstStyle/>
        <a:p>
          <a:endParaRPr lang="en-GB"/>
        </a:p>
      </dgm:t>
    </dgm:pt>
    <dgm:pt modelId="{5E066261-51F3-46D2-95EA-CA53FFD13148}">
      <dgm:prSet phldrT="[Text]" custT="1"/>
      <dgm:spPr/>
      <dgm:t>
        <a:bodyPr/>
        <a:lstStyle/>
        <a:p>
          <a:r>
            <a:rPr lang="en-GB" sz="1600" dirty="0" smtClean="0"/>
            <a:t>Migration</a:t>
          </a:r>
          <a:endParaRPr lang="en-GB" sz="1600" dirty="0"/>
        </a:p>
      </dgm:t>
    </dgm:pt>
    <dgm:pt modelId="{2DB3F989-979E-491B-A4C8-C8B0ADDE98E7}" type="parTrans" cxnId="{F1BE5A42-FAEE-4C13-B65F-9B754D453D5A}">
      <dgm:prSet/>
      <dgm:spPr/>
      <dgm:t>
        <a:bodyPr/>
        <a:lstStyle/>
        <a:p>
          <a:endParaRPr lang="en-GB"/>
        </a:p>
      </dgm:t>
    </dgm:pt>
    <dgm:pt modelId="{7202A12E-9E15-40EC-8B09-CC5412E61EE6}" type="sibTrans" cxnId="{F1BE5A42-FAEE-4C13-B65F-9B754D453D5A}">
      <dgm:prSet/>
      <dgm:spPr/>
      <dgm:t>
        <a:bodyPr/>
        <a:lstStyle/>
        <a:p>
          <a:endParaRPr lang="en-GB"/>
        </a:p>
      </dgm:t>
    </dgm:pt>
    <dgm:pt modelId="{E5461C8E-6AF5-4697-87F5-7C6C19BB7FE3}">
      <dgm:prSet phldrT="[Text]"/>
      <dgm:spPr/>
      <dgm:t>
        <a:bodyPr/>
        <a:lstStyle/>
        <a:p>
          <a:endParaRPr lang="en-GB" sz="1200" dirty="0"/>
        </a:p>
      </dgm:t>
    </dgm:pt>
    <dgm:pt modelId="{5A367B9F-CF70-472C-B4DB-B6B70D058B58}" type="parTrans" cxnId="{946E3171-09C2-4BDF-A443-4C0DE762C27E}">
      <dgm:prSet/>
      <dgm:spPr/>
      <dgm:t>
        <a:bodyPr/>
        <a:lstStyle/>
        <a:p>
          <a:endParaRPr lang="en-GB"/>
        </a:p>
      </dgm:t>
    </dgm:pt>
    <dgm:pt modelId="{D4E50A03-1273-4C83-9338-129E78A4A1A5}" type="sibTrans" cxnId="{946E3171-09C2-4BDF-A443-4C0DE762C27E}">
      <dgm:prSet/>
      <dgm:spPr/>
      <dgm:t>
        <a:bodyPr/>
        <a:lstStyle/>
        <a:p>
          <a:endParaRPr lang="en-GB"/>
        </a:p>
      </dgm:t>
    </dgm:pt>
    <dgm:pt modelId="{1BC649E0-94A9-4350-A0BC-BE1DFC8A7A28}">
      <dgm:prSet phldrT="[Text]"/>
      <dgm:spPr/>
      <dgm:t>
        <a:bodyPr/>
        <a:lstStyle/>
        <a:p>
          <a:r>
            <a:rPr lang="en-GB" dirty="0" smtClean="0"/>
            <a:t>Population</a:t>
          </a:r>
          <a:endParaRPr lang="en-GB" dirty="0"/>
        </a:p>
      </dgm:t>
    </dgm:pt>
    <dgm:pt modelId="{32C83707-370E-4E2A-82B7-1D2400AD6087}" type="parTrans" cxnId="{1012BC80-4526-4611-BD3D-3FE498B9D179}">
      <dgm:prSet/>
      <dgm:spPr/>
      <dgm:t>
        <a:bodyPr/>
        <a:lstStyle/>
        <a:p>
          <a:endParaRPr lang="en-GB"/>
        </a:p>
      </dgm:t>
    </dgm:pt>
    <dgm:pt modelId="{16711224-31FB-4E0F-A063-0694E67BC453}" type="sibTrans" cxnId="{1012BC80-4526-4611-BD3D-3FE498B9D179}">
      <dgm:prSet/>
      <dgm:spPr/>
      <dgm:t>
        <a:bodyPr/>
        <a:lstStyle/>
        <a:p>
          <a:endParaRPr lang="en-GB"/>
        </a:p>
      </dgm:t>
    </dgm:pt>
    <dgm:pt modelId="{59DC2118-540D-417F-96DE-86C479FAE8F7}">
      <dgm:prSet phldrT="[Text]"/>
      <dgm:spPr/>
      <dgm:t>
        <a:bodyPr/>
        <a:lstStyle/>
        <a:p>
          <a:r>
            <a:rPr lang="en-GB" dirty="0" smtClean="0"/>
            <a:t>Oceans</a:t>
          </a:r>
          <a:endParaRPr lang="en-GB" dirty="0"/>
        </a:p>
      </dgm:t>
    </dgm:pt>
    <dgm:pt modelId="{4BDBCF94-7686-44FF-8B55-ABA7703CB543}" type="parTrans" cxnId="{4DA24768-3E6D-4DCB-9DEE-7850F0D83C09}">
      <dgm:prSet/>
      <dgm:spPr/>
      <dgm:t>
        <a:bodyPr/>
        <a:lstStyle/>
        <a:p>
          <a:endParaRPr lang="en-GB"/>
        </a:p>
      </dgm:t>
    </dgm:pt>
    <dgm:pt modelId="{8E2CB102-6ECD-4CEB-84F9-0E4D5FF04D9A}" type="sibTrans" cxnId="{4DA24768-3E6D-4DCB-9DEE-7850F0D83C09}">
      <dgm:prSet/>
      <dgm:spPr/>
      <dgm:t>
        <a:bodyPr/>
        <a:lstStyle/>
        <a:p>
          <a:endParaRPr lang="en-GB"/>
        </a:p>
      </dgm:t>
    </dgm:pt>
    <dgm:pt modelId="{EFF6DCFE-24A0-4C48-8EF4-381A5348CA04}" type="pres">
      <dgm:prSet presAssocID="{0DBED055-C8B1-43E3-B8EF-52269969A171}" presName="cycleMatrixDiagram" presStyleCnt="0">
        <dgm:presLayoutVars>
          <dgm:chMax val="1"/>
          <dgm:dir/>
          <dgm:animLvl val="lvl"/>
          <dgm:resizeHandles val="exact"/>
        </dgm:presLayoutVars>
      </dgm:prSet>
      <dgm:spPr/>
      <dgm:t>
        <a:bodyPr/>
        <a:lstStyle/>
        <a:p>
          <a:endParaRPr lang="en-GB"/>
        </a:p>
      </dgm:t>
    </dgm:pt>
    <dgm:pt modelId="{4609B5E3-2785-4D92-8CAE-F597DA5A4363}" type="pres">
      <dgm:prSet presAssocID="{0DBED055-C8B1-43E3-B8EF-52269969A171}" presName="children" presStyleCnt="0"/>
      <dgm:spPr/>
    </dgm:pt>
    <dgm:pt modelId="{CB011F26-BAF6-48F3-93C5-631F2B87723A}" type="pres">
      <dgm:prSet presAssocID="{0DBED055-C8B1-43E3-B8EF-52269969A171}" presName="child1group" presStyleCnt="0"/>
      <dgm:spPr/>
    </dgm:pt>
    <dgm:pt modelId="{0F7B1AEA-692E-4D7D-A251-AB5069A151C0}" type="pres">
      <dgm:prSet presAssocID="{0DBED055-C8B1-43E3-B8EF-52269969A171}" presName="child1" presStyleLbl="bgAcc1" presStyleIdx="0" presStyleCnt="4"/>
      <dgm:spPr/>
      <dgm:t>
        <a:bodyPr/>
        <a:lstStyle/>
        <a:p>
          <a:endParaRPr lang="en-GB"/>
        </a:p>
      </dgm:t>
    </dgm:pt>
    <dgm:pt modelId="{325A5A49-374D-4C20-9CBA-5D5044B1D01E}" type="pres">
      <dgm:prSet presAssocID="{0DBED055-C8B1-43E3-B8EF-52269969A171}" presName="child1Text" presStyleLbl="bgAcc1" presStyleIdx="0" presStyleCnt="4">
        <dgm:presLayoutVars>
          <dgm:bulletEnabled val="1"/>
        </dgm:presLayoutVars>
      </dgm:prSet>
      <dgm:spPr/>
      <dgm:t>
        <a:bodyPr/>
        <a:lstStyle/>
        <a:p>
          <a:endParaRPr lang="en-GB"/>
        </a:p>
      </dgm:t>
    </dgm:pt>
    <dgm:pt modelId="{E07AA152-3F2A-4C4C-AE89-BF4802EE327A}" type="pres">
      <dgm:prSet presAssocID="{0DBED055-C8B1-43E3-B8EF-52269969A171}" presName="child2group" presStyleCnt="0"/>
      <dgm:spPr/>
    </dgm:pt>
    <dgm:pt modelId="{86333B6F-1296-4C45-8C6B-415636F05BCC}" type="pres">
      <dgm:prSet presAssocID="{0DBED055-C8B1-43E3-B8EF-52269969A171}" presName="child2" presStyleLbl="bgAcc1" presStyleIdx="1" presStyleCnt="4"/>
      <dgm:spPr/>
      <dgm:t>
        <a:bodyPr/>
        <a:lstStyle/>
        <a:p>
          <a:endParaRPr lang="en-GB"/>
        </a:p>
      </dgm:t>
    </dgm:pt>
    <dgm:pt modelId="{5E318C7F-4EBC-4C9E-A51B-CA08E9373A18}" type="pres">
      <dgm:prSet presAssocID="{0DBED055-C8B1-43E3-B8EF-52269969A171}" presName="child2Text" presStyleLbl="bgAcc1" presStyleIdx="1" presStyleCnt="4">
        <dgm:presLayoutVars>
          <dgm:bulletEnabled val="1"/>
        </dgm:presLayoutVars>
      </dgm:prSet>
      <dgm:spPr/>
      <dgm:t>
        <a:bodyPr/>
        <a:lstStyle/>
        <a:p>
          <a:endParaRPr lang="en-GB"/>
        </a:p>
      </dgm:t>
    </dgm:pt>
    <dgm:pt modelId="{CB85378E-FC96-4D48-A05C-89061C713F03}" type="pres">
      <dgm:prSet presAssocID="{0DBED055-C8B1-43E3-B8EF-52269969A171}" presName="child3group" presStyleCnt="0"/>
      <dgm:spPr/>
    </dgm:pt>
    <dgm:pt modelId="{36D5CA42-B52F-4470-B987-ACB2CEA1987F}" type="pres">
      <dgm:prSet presAssocID="{0DBED055-C8B1-43E3-B8EF-52269969A171}" presName="child3" presStyleLbl="bgAcc1" presStyleIdx="2" presStyleCnt="4"/>
      <dgm:spPr/>
      <dgm:t>
        <a:bodyPr/>
        <a:lstStyle/>
        <a:p>
          <a:endParaRPr lang="en-GB"/>
        </a:p>
      </dgm:t>
    </dgm:pt>
    <dgm:pt modelId="{CD052009-7AF5-4964-A2DA-3248D1E16AED}" type="pres">
      <dgm:prSet presAssocID="{0DBED055-C8B1-43E3-B8EF-52269969A171}" presName="child3Text" presStyleLbl="bgAcc1" presStyleIdx="2" presStyleCnt="4">
        <dgm:presLayoutVars>
          <dgm:bulletEnabled val="1"/>
        </dgm:presLayoutVars>
      </dgm:prSet>
      <dgm:spPr/>
      <dgm:t>
        <a:bodyPr/>
        <a:lstStyle/>
        <a:p>
          <a:endParaRPr lang="en-GB"/>
        </a:p>
      </dgm:t>
    </dgm:pt>
    <dgm:pt modelId="{A7FE56D7-F528-4B91-AB34-6B6E387AFF1B}" type="pres">
      <dgm:prSet presAssocID="{0DBED055-C8B1-43E3-B8EF-52269969A171}" presName="child4group" presStyleCnt="0"/>
      <dgm:spPr/>
    </dgm:pt>
    <dgm:pt modelId="{0F917C32-0090-49CD-A93F-3D2BD0858C72}" type="pres">
      <dgm:prSet presAssocID="{0DBED055-C8B1-43E3-B8EF-52269969A171}" presName="child4" presStyleLbl="bgAcc1" presStyleIdx="3" presStyleCnt="4"/>
      <dgm:spPr/>
      <dgm:t>
        <a:bodyPr/>
        <a:lstStyle/>
        <a:p>
          <a:endParaRPr lang="en-GB"/>
        </a:p>
      </dgm:t>
    </dgm:pt>
    <dgm:pt modelId="{5F742F2F-42CA-42CE-8BB2-163A280D1205}" type="pres">
      <dgm:prSet presAssocID="{0DBED055-C8B1-43E3-B8EF-52269969A171}" presName="child4Text" presStyleLbl="bgAcc1" presStyleIdx="3" presStyleCnt="4">
        <dgm:presLayoutVars>
          <dgm:bulletEnabled val="1"/>
        </dgm:presLayoutVars>
      </dgm:prSet>
      <dgm:spPr/>
      <dgm:t>
        <a:bodyPr/>
        <a:lstStyle/>
        <a:p>
          <a:endParaRPr lang="en-GB"/>
        </a:p>
      </dgm:t>
    </dgm:pt>
    <dgm:pt modelId="{3E09FDEB-FE4D-45F3-8E25-759EF5FE2053}" type="pres">
      <dgm:prSet presAssocID="{0DBED055-C8B1-43E3-B8EF-52269969A171}" presName="childPlaceholder" presStyleCnt="0"/>
      <dgm:spPr/>
    </dgm:pt>
    <dgm:pt modelId="{8A15FB0A-0BD7-47C3-96D2-86595984CFFD}" type="pres">
      <dgm:prSet presAssocID="{0DBED055-C8B1-43E3-B8EF-52269969A171}" presName="circle" presStyleCnt="0"/>
      <dgm:spPr/>
    </dgm:pt>
    <dgm:pt modelId="{46CECC1A-9129-4BC5-9F05-BF983AFF3A5A}" type="pres">
      <dgm:prSet presAssocID="{0DBED055-C8B1-43E3-B8EF-52269969A171}" presName="quadrant1" presStyleLbl="node1" presStyleIdx="0" presStyleCnt="4">
        <dgm:presLayoutVars>
          <dgm:chMax val="1"/>
          <dgm:bulletEnabled val="1"/>
        </dgm:presLayoutVars>
      </dgm:prSet>
      <dgm:spPr/>
      <dgm:t>
        <a:bodyPr/>
        <a:lstStyle/>
        <a:p>
          <a:endParaRPr lang="en-GB"/>
        </a:p>
      </dgm:t>
    </dgm:pt>
    <dgm:pt modelId="{B97AF4D5-2D30-4FE2-9EE0-38392B54B2FD}" type="pres">
      <dgm:prSet presAssocID="{0DBED055-C8B1-43E3-B8EF-52269969A171}" presName="quadrant2" presStyleLbl="node1" presStyleIdx="1" presStyleCnt="4">
        <dgm:presLayoutVars>
          <dgm:chMax val="1"/>
          <dgm:bulletEnabled val="1"/>
        </dgm:presLayoutVars>
      </dgm:prSet>
      <dgm:spPr/>
      <dgm:t>
        <a:bodyPr/>
        <a:lstStyle/>
        <a:p>
          <a:endParaRPr lang="en-GB"/>
        </a:p>
      </dgm:t>
    </dgm:pt>
    <dgm:pt modelId="{E094026F-78A5-44D5-A977-5678625578D4}" type="pres">
      <dgm:prSet presAssocID="{0DBED055-C8B1-43E3-B8EF-52269969A171}" presName="quadrant3" presStyleLbl="node1" presStyleIdx="2" presStyleCnt="4">
        <dgm:presLayoutVars>
          <dgm:chMax val="1"/>
          <dgm:bulletEnabled val="1"/>
        </dgm:presLayoutVars>
      </dgm:prSet>
      <dgm:spPr/>
      <dgm:t>
        <a:bodyPr/>
        <a:lstStyle/>
        <a:p>
          <a:endParaRPr lang="en-GB"/>
        </a:p>
      </dgm:t>
    </dgm:pt>
    <dgm:pt modelId="{0422EE02-BACB-4CBC-A236-F4DF7D9AFFB4}" type="pres">
      <dgm:prSet presAssocID="{0DBED055-C8B1-43E3-B8EF-52269969A171}" presName="quadrant4" presStyleLbl="node1" presStyleIdx="3" presStyleCnt="4">
        <dgm:presLayoutVars>
          <dgm:chMax val="1"/>
          <dgm:bulletEnabled val="1"/>
        </dgm:presLayoutVars>
      </dgm:prSet>
      <dgm:spPr/>
      <dgm:t>
        <a:bodyPr/>
        <a:lstStyle/>
        <a:p>
          <a:endParaRPr lang="en-GB"/>
        </a:p>
      </dgm:t>
    </dgm:pt>
    <dgm:pt modelId="{D5404398-5251-43A8-96B9-B907C0B9772C}" type="pres">
      <dgm:prSet presAssocID="{0DBED055-C8B1-43E3-B8EF-52269969A171}" presName="quadrantPlaceholder" presStyleCnt="0"/>
      <dgm:spPr/>
    </dgm:pt>
    <dgm:pt modelId="{3EA0D2FC-5239-4F1B-94C0-2E97E80D90CF}" type="pres">
      <dgm:prSet presAssocID="{0DBED055-C8B1-43E3-B8EF-52269969A171}" presName="center1" presStyleLbl="fgShp" presStyleIdx="0" presStyleCnt="2"/>
      <dgm:spPr>
        <a:noFill/>
        <a:ln>
          <a:noFill/>
        </a:ln>
      </dgm:spPr>
    </dgm:pt>
    <dgm:pt modelId="{930E0C40-57FA-4E22-9529-F1ED279E6217}" type="pres">
      <dgm:prSet presAssocID="{0DBED055-C8B1-43E3-B8EF-52269969A171}" presName="center2" presStyleLbl="fgShp" presStyleIdx="1" presStyleCnt="2"/>
      <dgm:spPr>
        <a:noFill/>
        <a:ln>
          <a:noFill/>
        </a:ln>
      </dgm:spPr>
    </dgm:pt>
  </dgm:ptLst>
  <dgm:cxnLst>
    <dgm:cxn modelId="{BAFA7721-5F95-4438-BFF0-0150532F05BF}" srcId="{00A08A72-46B9-4158-8A60-A1F5D379C824}" destId="{BAC49881-2806-459A-8B96-E5D52FE952D7}" srcOrd="2" destOrd="0" parTransId="{CC19E5C9-1AFC-4503-8DD7-1DEB45B11FF3}" sibTransId="{A3873DF0-ABF0-4F58-8515-C71CB25A3356}"/>
    <dgm:cxn modelId="{D867D38B-ED8C-4CF2-9D9D-DC054AA5B217}" srcId="{0DBED055-C8B1-43E3-B8EF-52269969A171}" destId="{00A08A72-46B9-4158-8A60-A1F5D379C824}" srcOrd="0" destOrd="0" parTransId="{F56B06A3-C857-4BB3-9265-E958129DAA2F}" sibTransId="{86B180E2-C6D0-4032-BD6E-14F6EC46EAB4}"/>
    <dgm:cxn modelId="{E33B70DA-108A-46C5-B936-3C4671E0934F}" srcId="{DC85426B-5E7F-41D4-AB80-67C0BA6B6613}" destId="{37533CCC-84E8-40C2-9742-53BB151EDD21}" srcOrd="1" destOrd="0" parTransId="{9264123C-F506-4F54-9447-B300FB0ADAA8}" sibTransId="{E118C119-DA05-4268-95F3-081220DEBE28}"/>
    <dgm:cxn modelId="{17F2CC62-79C5-4BF0-BB29-0585889A6B22}" srcId="{B6092240-5291-4090-A287-D78219821380}" destId="{C3DBC7BC-32E0-438C-8CD1-5F8C4AE647D1}" srcOrd="0" destOrd="0" parTransId="{28CEA780-99B4-4010-AD87-276B08E4F281}" sibTransId="{29B2F938-BE64-4278-8D97-F46BFDEEA0DD}"/>
    <dgm:cxn modelId="{08620A18-C7EA-4F5B-AC2A-968739C18DB5}" type="presOf" srcId="{A4B07A89-F530-4ED1-BD42-7A0E0226F740}" destId="{325A5A49-374D-4C20-9CBA-5D5044B1D01E}" srcOrd="1" destOrd="1" presId="urn:microsoft.com/office/officeart/2005/8/layout/cycle4"/>
    <dgm:cxn modelId="{121E3876-AF06-4B75-B372-AAF6E012ED7C}" type="presOf" srcId="{00A08A72-46B9-4158-8A60-A1F5D379C824}" destId="{46CECC1A-9129-4BC5-9F05-BF983AFF3A5A}" srcOrd="0" destOrd="0" presId="urn:microsoft.com/office/officeart/2005/8/layout/cycle4"/>
    <dgm:cxn modelId="{950A183B-ADF9-4B9F-9354-18E29B4C8F44}" srcId="{7D9D25DF-A334-4208-ABC4-8F3651651896}" destId="{7B4D5FE2-63B2-491B-8B7C-06934F781C62}" srcOrd="1" destOrd="0" parTransId="{5D61E599-F00E-46D8-B17D-97D0D1B0B113}" sibTransId="{7D4838EB-071A-4E3C-9589-FCC961604BEC}"/>
    <dgm:cxn modelId="{858A193C-B8B8-4794-95C8-6C758CDB6907}" type="presOf" srcId="{C3DBC7BC-32E0-438C-8CD1-5F8C4AE647D1}" destId="{CD052009-7AF5-4964-A2DA-3248D1E16AED}" srcOrd="1" destOrd="0" presId="urn:microsoft.com/office/officeart/2005/8/layout/cycle4"/>
    <dgm:cxn modelId="{589A786C-A284-4513-893E-6589957C0B9E}" type="presOf" srcId="{7B4D5FE2-63B2-491B-8B7C-06934F781C62}" destId="{0F917C32-0090-49CD-A93F-3D2BD0858C72}" srcOrd="0" destOrd="1" presId="urn:microsoft.com/office/officeart/2005/8/layout/cycle4"/>
    <dgm:cxn modelId="{C189701B-21B4-40F8-BBD3-404FCAB97D3A}" type="presOf" srcId="{7B4D5FE2-63B2-491B-8B7C-06934F781C62}" destId="{5F742F2F-42CA-42CE-8BB2-163A280D1205}" srcOrd="1" destOrd="1" presId="urn:microsoft.com/office/officeart/2005/8/layout/cycle4"/>
    <dgm:cxn modelId="{4DA24768-3E6D-4DCB-9DEE-7850F0D83C09}" srcId="{B6092240-5291-4090-A287-D78219821380}" destId="{59DC2118-540D-417F-96DE-86C479FAE8F7}" srcOrd="2" destOrd="0" parTransId="{4BDBCF94-7686-44FF-8B55-ABA7703CB543}" sibTransId="{8E2CB102-6ECD-4CEB-84F9-0E4D5FF04D9A}"/>
    <dgm:cxn modelId="{74F70C56-9EFD-4FD5-A6DF-B92719980EC8}" srcId="{00A08A72-46B9-4158-8A60-A1F5D379C824}" destId="{46F47EEB-EAC4-4B37-8A4A-AF1C91158175}" srcOrd="3" destOrd="0" parTransId="{7B39310E-5ED7-410F-9DF4-9D9E0B00CF6B}" sibTransId="{33E110C4-EC6E-4A9D-9673-2F3BC4AEF6B7}"/>
    <dgm:cxn modelId="{AE495C0E-89B6-4C19-8441-793B7D4E2AAD}" srcId="{0DBED055-C8B1-43E3-B8EF-52269969A171}" destId="{7D9D25DF-A334-4208-ABC4-8F3651651896}" srcOrd="3" destOrd="0" parTransId="{4FD56232-E9BB-450A-B297-2F40289E1C3D}" sibTransId="{59A27BEE-9E32-4CC3-B1B5-C5AC2A77FC6A}"/>
    <dgm:cxn modelId="{C14731E9-2F47-4E0E-9F6C-0126A42CC155}" type="presOf" srcId="{46F47EEB-EAC4-4B37-8A4A-AF1C91158175}" destId="{325A5A49-374D-4C20-9CBA-5D5044B1D01E}" srcOrd="1" destOrd="3" presId="urn:microsoft.com/office/officeart/2005/8/layout/cycle4"/>
    <dgm:cxn modelId="{4AA7AE97-D7C7-4603-8158-80DB19908C6A}" type="presOf" srcId="{A4B07A89-F530-4ED1-BD42-7A0E0226F740}" destId="{0F7B1AEA-692E-4D7D-A251-AB5069A151C0}" srcOrd="0" destOrd="1" presId="urn:microsoft.com/office/officeart/2005/8/layout/cycle4"/>
    <dgm:cxn modelId="{1012BC80-4526-4611-BD3D-3FE498B9D179}" srcId="{B6092240-5291-4090-A287-D78219821380}" destId="{1BC649E0-94A9-4350-A0BC-BE1DFC8A7A28}" srcOrd="1" destOrd="0" parTransId="{32C83707-370E-4E2A-82B7-1D2400AD6087}" sibTransId="{16711224-31FB-4E0F-A063-0694E67BC453}"/>
    <dgm:cxn modelId="{AD5F0A75-D328-4B32-B833-2573E63868D7}" type="presOf" srcId="{37533CCC-84E8-40C2-9742-53BB151EDD21}" destId="{86333B6F-1296-4C45-8C6B-415636F05BCC}" srcOrd="0" destOrd="1" presId="urn:microsoft.com/office/officeart/2005/8/layout/cycle4"/>
    <dgm:cxn modelId="{7DC15FC6-DB9E-4BE8-A981-1288AA163E62}" type="presOf" srcId="{37533CCC-84E8-40C2-9742-53BB151EDD21}" destId="{5E318C7F-4EBC-4C9E-A51B-CA08E9373A18}" srcOrd="1" destOrd="1" presId="urn:microsoft.com/office/officeart/2005/8/layout/cycle4"/>
    <dgm:cxn modelId="{318F207A-6B4B-43E9-93D1-C3C8939D5C37}" type="presOf" srcId="{7C7232B8-A65F-46DB-917C-D6478DBD0A1D}" destId="{325A5A49-374D-4C20-9CBA-5D5044B1D01E}" srcOrd="1" destOrd="0" presId="urn:microsoft.com/office/officeart/2005/8/layout/cycle4"/>
    <dgm:cxn modelId="{58470475-9A3E-46B3-876E-4C01C7BDAA5E}" type="presOf" srcId="{3CCF2E3C-2951-4567-864F-0D890093B041}" destId="{86333B6F-1296-4C45-8C6B-415636F05BCC}" srcOrd="0" destOrd="2" presId="urn:microsoft.com/office/officeart/2005/8/layout/cycle4"/>
    <dgm:cxn modelId="{F1BE5A42-FAEE-4C13-B65F-9B754D453D5A}" srcId="{7D9D25DF-A334-4208-ABC4-8F3651651896}" destId="{5E066261-51F3-46D2-95EA-CA53FFD13148}" srcOrd="2" destOrd="0" parTransId="{2DB3F989-979E-491B-A4C8-C8B0ADDE98E7}" sibTransId="{7202A12E-9E15-40EC-8B09-CC5412E61EE6}"/>
    <dgm:cxn modelId="{8FB93ACF-A076-489A-AC0D-E8CB680FF566}" type="presOf" srcId="{94BC30EE-E3CB-47D2-9BCF-D10916482ABC}" destId="{5F742F2F-42CA-42CE-8BB2-163A280D1205}" srcOrd="1" destOrd="0" presId="urn:microsoft.com/office/officeart/2005/8/layout/cycle4"/>
    <dgm:cxn modelId="{0198C12C-02F5-4DD9-B2B6-1995979B0DC6}" type="presOf" srcId="{5E066261-51F3-46D2-95EA-CA53FFD13148}" destId="{5F742F2F-42CA-42CE-8BB2-163A280D1205}" srcOrd="1" destOrd="2" presId="urn:microsoft.com/office/officeart/2005/8/layout/cycle4"/>
    <dgm:cxn modelId="{D09BDA71-7B5C-495C-9569-8926BDA33757}" type="presOf" srcId="{94BC30EE-E3CB-47D2-9BCF-D10916482ABC}" destId="{0F917C32-0090-49CD-A93F-3D2BD0858C72}" srcOrd="0" destOrd="0" presId="urn:microsoft.com/office/officeart/2005/8/layout/cycle4"/>
    <dgm:cxn modelId="{D5ACFA13-E1DA-4728-A0C7-1D7A08570A63}" type="presOf" srcId="{DC85426B-5E7F-41D4-AB80-67C0BA6B6613}" destId="{B97AF4D5-2D30-4FE2-9EE0-38392B54B2FD}" srcOrd="0" destOrd="0" presId="urn:microsoft.com/office/officeart/2005/8/layout/cycle4"/>
    <dgm:cxn modelId="{C05D0DF1-2515-4DF9-A75F-EF139578F6A9}" type="presOf" srcId="{1BC649E0-94A9-4350-A0BC-BE1DFC8A7A28}" destId="{CD052009-7AF5-4964-A2DA-3248D1E16AED}" srcOrd="1" destOrd="1" presId="urn:microsoft.com/office/officeart/2005/8/layout/cycle4"/>
    <dgm:cxn modelId="{ABAD9A4A-47AE-4E23-9120-A140AACEE519}" type="presOf" srcId="{0DBED055-C8B1-43E3-B8EF-52269969A171}" destId="{EFF6DCFE-24A0-4C48-8EF4-381A5348CA04}" srcOrd="0" destOrd="0" presId="urn:microsoft.com/office/officeart/2005/8/layout/cycle4"/>
    <dgm:cxn modelId="{ADDDB92D-023E-43FA-A4B1-EA4020D503A3}" type="presOf" srcId="{C3DBC7BC-32E0-438C-8CD1-5F8C4AE647D1}" destId="{36D5CA42-B52F-4470-B987-ACB2CEA1987F}" srcOrd="0" destOrd="0" presId="urn:microsoft.com/office/officeart/2005/8/layout/cycle4"/>
    <dgm:cxn modelId="{87AD17D4-AC9C-4119-B42F-2B1F1860B5EB}" type="presOf" srcId="{E5461C8E-6AF5-4697-87F5-7C6C19BB7FE3}" destId="{5F742F2F-42CA-42CE-8BB2-163A280D1205}" srcOrd="1" destOrd="3" presId="urn:microsoft.com/office/officeart/2005/8/layout/cycle4"/>
    <dgm:cxn modelId="{946E3171-09C2-4BDF-A443-4C0DE762C27E}" srcId="{7D9D25DF-A334-4208-ABC4-8F3651651896}" destId="{E5461C8E-6AF5-4697-87F5-7C6C19BB7FE3}" srcOrd="3" destOrd="0" parTransId="{5A367B9F-CF70-472C-B4DB-B6B70D058B58}" sibTransId="{D4E50A03-1273-4C83-9338-129E78A4A1A5}"/>
    <dgm:cxn modelId="{7F5F95BA-3DA7-4052-A0AA-0A0221860F02}" type="presOf" srcId="{BDEF7CEC-2AD0-4A9C-AFB8-715F325E5B76}" destId="{86333B6F-1296-4C45-8C6B-415636F05BCC}" srcOrd="0" destOrd="0" presId="urn:microsoft.com/office/officeart/2005/8/layout/cycle4"/>
    <dgm:cxn modelId="{FCE4DE71-B6D3-409F-B12F-31EB2A032F34}" type="presOf" srcId="{BAC49881-2806-459A-8B96-E5D52FE952D7}" destId="{0F7B1AEA-692E-4D7D-A251-AB5069A151C0}" srcOrd="0" destOrd="2" presId="urn:microsoft.com/office/officeart/2005/8/layout/cycle4"/>
    <dgm:cxn modelId="{10638B2B-0752-429F-82FC-10234E7F4634}" type="presOf" srcId="{3CCF2E3C-2951-4567-864F-0D890093B041}" destId="{5E318C7F-4EBC-4C9E-A51B-CA08E9373A18}" srcOrd="1" destOrd="2" presId="urn:microsoft.com/office/officeart/2005/8/layout/cycle4"/>
    <dgm:cxn modelId="{2FB30D87-847D-4D1F-9C8E-DD5038E613DD}" srcId="{0DBED055-C8B1-43E3-B8EF-52269969A171}" destId="{B6092240-5291-4090-A287-D78219821380}" srcOrd="2" destOrd="0" parTransId="{717D027C-119E-47D6-9890-B140F11D7551}" sibTransId="{55E805F8-9078-4C5B-BBBF-871F827B2452}"/>
    <dgm:cxn modelId="{81345C87-20B8-45D5-9307-CC87FEA561AC}" type="presOf" srcId="{BDEF7CEC-2AD0-4A9C-AFB8-715F325E5B76}" destId="{5E318C7F-4EBC-4C9E-A51B-CA08E9373A18}" srcOrd="1" destOrd="0" presId="urn:microsoft.com/office/officeart/2005/8/layout/cycle4"/>
    <dgm:cxn modelId="{24B73224-2DDC-4B20-B96A-CD88FC02AF87}" type="presOf" srcId="{1BC649E0-94A9-4350-A0BC-BE1DFC8A7A28}" destId="{36D5CA42-B52F-4470-B987-ACB2CEA1987F}" srcOrd="0" destOrd="1" presId="urn:microsoft.com/office/officeart/2005/8/layout/cycle4"/>
    <dgm:cxn modelId="{6EB0A3D5-33F9-4F76-9C5E-81C1661782BD}" type="presOf" srcId="{7C7232B8-A65F-46DB-917C-D6478DBD0A1D}" destId="{0F7B1AEA-692E-4D7D-A251-AB5069A151C0}" srcOrd="0" destOrd="0" presId="urn:microsoft.com/office/officeart/2005/8/layout/cycle4"/>
    <dgm:cxn modelId="{9ADFA29B-F1B5-488A-A646-A43E95B5558E}" type="presOf" srcId="{BAC49881-2806-459A-8B96-E5D52FE952D7}" destId="{325A5A49-374D-4C20-9CBA-5D5044B1D01E}" srcOrd="1" destOrd="2" presId="urn:microsoft.com/office/officeart/2005/8/layout/cycle4"/>
    <dgm:cxn modelId="{09ECC3C2-17EA-4006-9960-D35E539D84D2}" type="presOf" srcId="{7D9D25DF-A334-4208-ABC4-8F3651651896}" destId="{0422EE02-BACB-4CBC-A236-F4DF7D9AFFB4}" srcOrd="0" destOrd="0" presId="urn:microsoft.com/office/officeart/2005/8/layout/cycle4"/>
    <dgm:cxn modelId="{61FC7821-31A1-4A3C-A070-AB4F9FCB5B24}" type="presOf" srcId="{59DC2118-540D-417F-96DE-86C479FAE8F7}" destId="{CD052009-7AF5-4964-A2DA-3248D1E16AED}" srcOrd="1" destOrd="2" presId="urn:microsoft.com/office/officeart/2005/8/layout/cycle4"/>
    <dgm:cxn modelId="{34D164AA-359D-4F5B-8714-2F2C620A5584}" type="presOf" srcId="{E5461C8E-6AF5-4697-87F5-7C6C19BB7FE3}" destId="{0F917C32-0090-49CD-A93F-3D2BD0858C72}" srcOrd="0" destOrd="3" presId="urn:microsoft.com/office/officeart/2005/8/layout/cycle4"/>
    <dgm:cxn modelId="{38E44BA5-8015-4E85-B97A-E4881FFB7646}" srcId="{00A08A72-46B9-4158-8A60-A1F5D379C824}" destId="{A4B07A89-F530-4ED1-BD42-7A0E0226F740}" srcOrd="1" destOrd="0" parTransId="{9F9B8A61-E9FE-484A-ABEF-9FF1581DA508}" sibTransId="{F476A1BB-B6C6-4121-B07E-BDDA903B9B08}"/>
    <dgm:cxn modelId="{98C1B31C-6F10-4401-AA0A-B9A4B84D3FF9}" type="presOf" srcId="{59DC2118-540D-417F-96DE-86C479FAE8F7}" destId="{36D5CA42-B52F-4470-B987-ACB2CEA1987F}" srcOrd="0" destOrd="2" presId="urn:microsoft.com/office/officeart/2005/8/layout/cycle4"/>
    <dgm:cxn modelId="{DA1EC3DE-B304-427E-8EF7-05A930DF31B4}" srcId="{00A08A72-46B9-4158-8A60-A1F5D379C824}" destId="{7C7232B8-A65F-46DB-917C-D6478DBD0A1D}" srcOrd="0" destOrd="0" parTransId="{D61498CB-6099-4164-9469-C728AB28746C}" sibTransId="{1D10AB4C-5573-4367-B985-358AA73A06C3}"/>
    <dgm:cxn modelId="{2BAAE5B2-994C-4A46-A948-3DFBBB9B2000}" srcId="{7D9D25DF-A334-4208-ABC4-8F3651651896}" destId="{94BC30EE-E3CB-47D2-9BCF-D10916482ABC}" srcOrd="0" destOrd="0" parTransId="{6A1476BD-9A29-438A-B20A-DD3599F8651A}" sibTransId="{CAB51DF5-F208-45DB-A96F-B360F10878C3}"/>
    <dgm:cxn modelId="{55870EC2-3FCB-470B-A2F7-E8809BCAE836}" type="presOf" srcId="{46F47EEB-EAC4-4B37-8A4A-AF1C91158175}" destId="{0F7B1AEA-692E-4D7D-A251-AB5069A151C0}" srcOrd="0" destOrd="3" presId="urn:microsoft.com/office/officeart/2005/8/layout/cycle4"/>
    <dgm:cxn modelId="{561764DE-CC38-4504-A0FA-0BB98B433D00}" type="presOf" srcId="{B6092240-5291-4090-A287-D78219821380}" destId="{E094026F-78A5-44D5-A977-5678625578D4}" srcOrd="0" destOrd="0" presId="urn:microsoft.com/office/officeart/2005/8/layout/cycle4"/>
    <dgm:cxn modelId="{069CB89B-976A-48C2-AE3E-3177D8C50AAD}" srcId="{DC85426B-5E7F-41D4-AB80-67C0BA6B6613}" destId="{3CCF2E3C-2951-4567-864F-0D890093B041}" srcOrd="2" destOrd="0" parTransId="{9C65E15C-E918-4DC5-9B41-91ED984B8597}" sibTransId="{34DE3142-9CD0-4EED-8550-89A75EE43E2B}"/>
    <dgm:cxn modelId="{29D61A5F-F7ED-45BC-81B6-FF2AC7EA681A}" srcId="{DC85426B-5E7F-41D4-AB80-67C0BA6B6613}" destId="{BDEF7CEC-2AD0-4A9C-AFB8-715F325E5B76}" srcOrd="0" destOrd="0" parTransId="{140032BF-78B3-4846-A90B-2E2697CD7035}" sibTransId="{C6284D52-0CEF-45BA-8BB9-717181D3FCE2}"/>
    <dgm:cxn modelId="{BAD764BB-6D0E-4E79-850E-F78B674091DA}" srcId="{0DBED055-C8B1-43E3-B8EF-52269969A171}" destId="{DC85426B-5E7F-41D4-AB80-67C0BA6B6613}" srcOrd="1" destOrd="0" parTransId="{DD5298E5-F707-47D9-A510-98C713C59264}" sibTransId="{185C6702-285B-4C02-99E7-906E2E87544D}"/>
    <dgm:cxn modelId="{6FD6FF86-D7C6-4600-AAE6-7EE7C6D77891}" type="presOf" srcId="{5E066261-51F3-46D2-95EA-CA53FFD13148}" destId="{0F917C32-0090-49CD-A93F-3D2BD0858C72}" srcOrd="0" destOrd="2" presId="urn:microsoft.com/office/officeart/2005/8/layout/cycle4"/>
    <dgm:cxn modelId="{5E82C348-A7A8-4A8B-BF09-D63135BB2306}" type="presParOf" srcId="{EFF6DCFE-24A0-4C48-8EF4-381A5348CA04}" destId="{4609B5E3-2785-4D92-8CAE-F597DA5A4363}" srcOrd="0" destOrd="0" presId="urn:microsoft.com/office/officeart/2005/8/layout/cycle4"/>
    <dgm:cxn modelId="{9406C119-06B6-4387-9CEF-B4812DB9279D}" type="presParOf" srcId="{4609B5E3-2785-4D92-8CAE-F597DA5A4363}" destId="{CB011F26-BAF6-48F3-93C5-631F2B87723A}" srcOrd="0" destOrd="0" presId="urn:microsoft.com/office/officeart/2005/8/layout/cycle4"/>
    <dgm:cxn modelId="{D02A3231-44E2-48E4-947B-A5720517A054}" type="presParOf" srcId="{CB011F26-BAF6-48F3-93C5-631F2B87723A}" destId="{0F7B1AEA-692E-4D7D-A251-AB5069A151C0}" srcOrd="0" destOrd="0" presId="urn:microsoft.com/office/officeart/2005/8/layout/cycle4"/>
    <dgm:cxn modelId="{2F7A7AC2-E608-488A-B3C8-AE857752B0FC}" type="presParOf" srcId="{CB011F26-BAF6-48F3-93C5-631F2B87723A}" destId="{325A5A49-374D-4C20-9CBA-5D5044B1D01E}" srcOrd="1" destOrd="0" presId="urn:microsoft.com/office/officeart/2005/8/layout/cycle4"/>
    <dgm:cxn modelId="{D93D7CA5-D522-4A31-83D2-DB81C08B617D}" type="presParOf" srcId="{4609B5E3-2785-4D92-8CAE-F597DA5A4363}" destId="{E07AA152-3F2A-4C4C-AE89-BF4802EE327A}" srcOrd="1" destOrd="0" presId="urn:microsoft.com/office/officeart/2005/8/layout/cycle4"/>
    <dgm:cxn modelId="{148B9FC5-9EE8-48FA-B9A9-16D45167AE53}" type="presParOf" srcId="{E07AA152-3F2A-4C4C-AE89-BF4802EE327A}" destId="{86333B6F-1296-4C45-8C6B-415636F05BCC}" srcOrd="0" destOrd="0" presId="urn:microsoft.com/office/officeart/2005/8/layout/cycle4"/>
    <dgm:cxn modelId="{1239D4EF-C666-4EB8-BE44-11DF5FAD0999}" type="presParOf" srcId="{E07AA152-3F2A-4C4C-AE89-BF4802EE327A}" destId="{5E318C7F-4EBC-4C9E-A51B-CA08E9373A18}" srcOrd="1" destOrd="0" presId="urn:microsoft.com/office/officeart/2005/8/layout/cycle4"/>
    <dgm:cxn modelId="{76A9A05B-CDAA-41EF-895A-FE41947767DA}" type="presParOf" srcId="{4609B5E3-2785-4D92-8CAE-F597DA5A4363}" destId="{CB85378E-FC96-4D48-A05C-89061C713F03}" srcOrd="2" destOrd="0" presId="urn:microsoft.com/office/officeart/2005/8/layout/cycle4"/>
    <dgm:cxn modelId="{C373EBFE-698B-40AB-B3ED-C156866B2BDE}" type="presParOf" srcId="{CB85378E-FC96-4D48-A05C-89061C713F03}" destId="{36D5CA42-B52F-4470-B987-ACB2CEA1987F}" srcOrd="0" destOrd="0" presId="urn:microsoft.com/office/officeart/2005/8/layout/cycle4"/>
    <dgm:cxn modelId="{0FFDA38B-FDDE-4E8B-9739-01F737DDE44B}" type="presParOf" srcId="{CB85378E-FC96-4D48-A05C-89061C713F03}" destId="{CD052009-7AF5-4964-A2DA-3248D1E16AED}" srcOrd="1" destOrd="0" presId="urn:microsoft.com/office/officeart/2005/8/layout/cycle4"/>
    <dgm:cxn modelId="{55C834F0-754F-4F3E-81D4-10B5895BD714}" type="presParOf" srcId="{4609B5E3-2785-4D92-8CAE-F597DA5A4363}" destId="{A7FE56D7-F528-4B91-AB34-6B6E387AFF1B}" srcOrd="3" destOrd="0" presId="urn:microsoft.com/office/officeart/2005/8/layout/cycle4"/>
    <dgm:cxn modelId="{DAB8F1D4-06D9-45C7-B26A-DEBBB1EE8F1A}" type="presParOf" srcId="{A7FE56D7-F528-4B91-AB34-6B6E387AFF1B}" destId="{0F917C32-0090-49CD-A93F-3D2BD0858C72}" srcOrd="0" destOrd="0" presId="urn:microsoft.com/office/officeart/2005/8/layout/cycle4"/>
    <dgm:cxn modelId="{AA5F7FED-B921-435B-816F-91020266092F}" type="presParOf" srcId="{A7FE56D7-F528-4B91-AB34-6B6E387AFF1B}" destId="{5F742F2F-42CA-42CE-8BB2-163A280D1205}" srcOrd="1" destOrd="0" presId="urn:microsoft.com/office/officeart/2005/8/layout/cycle4"/>
    <dgm:cxn modelId="{216F30B3-97E3-4397-B20E-DFDDEB4CCD8F}" type="presParOf" srcId="{4609B5E3-2785-4D92-8CAE-F597DA5A4363}" destId="{3E09FDEB-FE4D-45F3-8E25-759EF5FE2053}" srcOrd="4" destOrd="0" presId="urn:microsoft.com/office/officeart/2005/8/layout/cycle4"/>
    <dgm:cxn modelId="{CA6CC2D7-35F3-4C41-8F42-DC692B8B985F}" type="presParOf" srcId="{EFF6DCFE-24A0-4C48-8EF4-381A5348CA04}" destId="{8A15FB0A-0BD7-47C3-96D2-86595984CFFD}" srcOrd="1" destOrd="0" presId="urn:microsoft.com/office/officeart/2005/8/layout/cycle4"/>
    <dgm:cxn modelId="{2B88FE76-060E-4D88-BBFE-DB68F893D1F4}" type="presParOf" srcId="{8A15FB0A-0BD7-47C3-96D2-86595984CFFD}" destId="{46CECC1A-9129-4BC5-9F05-BF983AFF3A5A}" srcOrd="0" destOrd="0" presId="urn:microsoft.com/office/officeart/2005/8/layout/cycle4"/>
    <dgm:cxn modelId="{601D84B9-CD7F-47B0-833C-104BA5E71D71}" type="presParOf" srcId="{8A15FB0A-0BD7-47C3-96D2-86595984CFFD}" destId="{B97AF4D5-2D30-4FE2-9EE0-38392B54B2FD}" srcOrd="1" destOrd="0" presId="urn:microsoft.com/office/officeart/2005/8/layout/cycle4"/>
    <dgm:cxn modelId="{EDAD8189-AC68-4370-BC83-785CBA0FE376}" type="presParOf" srcId="{8A15FB0A-0BD7-47C3-96D2-86595984CFFD}" destId="{E094026F-78A5-44D5-A977-5678625578D4}" srcOrd="2" destOrd="0" presId="urn:microsoft.com/office/officeart/2005/8/layout/cycle4"/>
    <dgm:cxn modelId="{071CD57F-A06C-4340-A850-83F1B57A4D5A}" type="presParOf" srcId="{8A15FB0A-0BD7-47C3-96D2-86595984CFFD}" destId="{0422EE02-BACB-4CBC-A236-F4DF7D9AFFB4}" srcOrd="3" destOrd="0" presId="urn:microsoft.com/office/officeart/2005/8/layout/cycle4"/>
    <dgm:cxn modelId="{18197D20-22BD-476B-B503-49438B50674D}" type="presParOf" srcId="{8A15FB0A-0BD7-47C3-96D2-86595984CFFD}" destId="{D5404398-5251-43A8-96B9-B907C0B9772C}" srcOrd="4" destOrd="0" presId="urn:microsoft.com/office/officeart/2005/8/layout/cycle4"/>
    <dgm:cxn modelId="{F5EC774A-C83F-4C6F-8BBC-CF2F505B0F5D}" type="presParOf" srcId="{EFF6DCFE-24A0-4C48-8EF4-381A5348CA04}" destId="{3EA0D2FC-5239-4F1B-94C0-2E97E80D90CF}" srcOrd="2" destOrd="0" presId="urn:microsoft.com/office/officeart/2005/8/layout/cycle4"/>
    <dgm:cxn modelId="{19F9257E-C81F-477E-B68E-2A36003FF456}" type="presParOf" srcId="{EFF6DCFE-24A0-4C48-8EF4-381A5348CA04}" destId="{930E0C40-57FA-4E22-9529-F1ED279E621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498004-7DCA-45F4-9F4B-A1461A850A64}" type="doc">
      <dgm:prSet loTypeId="urn:microsoft.com/office/officeart/2005/8/layout/process4" loCatId="process" qsTypeId="urn:microsoft.com/office/officeart/2005/8/quickstyle/simple4" qsCatId="simple" csTypeId="urn:microsoft.com/office/officeart/2005/8/colors/accent2_2" csCatId="accent2" phldr="1"/>
      <dgm:spPr/>
      <dgm:t>
        <a:bodyPr/>
        <a:lstStyle/>
        <a:p>
          <a:endParaRPr lang="en-GB"/>
        </a:p>
      </dgm:t>
    </dgm:pt>
    <dgm:pt modelId="{BBD792BC-7A35-4928-A720-333A9AC91D8B}">
      <dgm:prSet phldrT="[Text]"/>
      <dgm:spPr/>
      <dgm:t>
        <a:bodyPr/>
        <a:lstStyle/>
        <a:p>
          <a:r>
            <a:rPr lang="en-GB" dirty="0" smtClean="0"/>
            <a:t>Content</a:t>
          </a:r>
          <a:endParaRPr lang="en-GB" dirty="0"/>
        </a:p>
      </dgm:t>
    </dgm:pt>
    <dgm:pt modelId="{2A908827-6384-4378-B3BE-DD49BBEDB22B}" type="parTrans" cxnId="{9CD11D25-B753-44C3-9AA5-7233FD7F5A34}">
      <dgm:prSet/>
      <dgm:spPr/>
      <dgm:t>
        <a:bodyPr/>
        <a:lstStyle/>
        <a:p>
          <a:endParaRPr lang="en-GB"/>
        </a:p>
      </dgm:t>
    </dgm:pt>
    <dgm:pt modelId="{B79B287D-3186-440F-91BC-DB6330E12E13}" type="sibTrans" cxnId="{9CD11D25-B753-44C3-9AA5-7233FD7F5A34}">
      <dgm:prSet/>
      <dgm:spPr/>
      <dgm:t>
        <a:bodyPr/>
        <a:lstStyle/>
        <a:p>
          <a:endParaRPr lang="en-GB"/>
        </a:p>
      </dgm:t>
    </dgm:pt>
    <dgm:pt modelId="{E44BF2CE-2903-455F-AF3B-F9F65CBD2D17}">
      <dgm:prSet phldrT="[Text]" custT="1"/>
      <dgm:spPr/>
      <dgm:t>
        <a:bodyPr/>
        <a:lstStyle/>
        <a:p>
          <a:pPr algn="ctr"/>
          <a:r>
            <a:rPr lang="en-GB" sz="2800" cap="small" baseline="0" dirty="0" smtClean="0"/>
            <a:t>place meaning and representations</a:t>
          </a:r>
          <a:endParaRPr lang="en-GB" sz="2800" cap="small" baseline="0" dirty="0"/>
        </a:p>
      </dgm:t>
    </dgm:pt>
    <dgm:pt modelId="{FF660F36-69A5-4F06-B0A1-64479EC62CA0}" type="parTrans" cxnId="{6D7551C3-263F-46E5-B0DA-55634FE3030C}">
      <dgm:prSet/>
      <dgm:spPr/>
      <dgm:t>
        <a:bodyPr/>
        <a:lstStyle/>
        <a:p>
          <a:endParaRPr lang="en-GB"/>
        </a:p>
      </dgm:t>
    </dgm:pt>
    <dgm:pt modelId="{F695C0E3-9F45-48C8-B71B-DCCFC55F5D96}" type="sibTrans" cxnId="{6D7551C3-263F-46E5-B0DA-55634FE3030C}">
      <dgm:prSet/>
      <dgm:spPr/>
      <dgm:t>
        <a:bodyPr/>
        <a:lstStyle/>
        <a:p>
          <a:endParaRPr lang="en-GB"/>
        </a:p>
      </dgm:t>
    </dgm:pt>
    <dgm:pt modelId="{8709EFF5-ADB4-480E-9B64-F16C5D37751A}">
      <dgm:prSet phldrT="[Text]"/>
      <dgm:spPr/>
      <dgm:t>
        <a:bodyPr/>
        <a:lstStyle/>
        <a:p>
          <a:r>
            <a:rPr lang="en-GB" dirty="0" smtClean="0"/>
            <a:t>Understandings</a:t>
          </a:r>
          <a:endParaRPr lang="en-GB" dirty="0"/>
        </a:p>
      </dgm:t>
    </dgm:pt>
    <dgm:pt modelId="{0FCAE710-AA92-4DA4-B1C7-398FDE87076F}" type="parTrans" cxnId="{5A1BF779-C25A-41A9-A96F-A174AA6F0F94}">
      <dgm:prSet/>
      <dgm:spPr/>
      <dgm:t>
        <a:bodyPr/>
        <a:lstStyle/>
        <a:p>
          <a:endParaRPr lang="en-GB"/>
        </a:p>
      </dgm:t>
    </dgm:pt>
    <dgm:pt modelId="{7CD37514-7083-4EF6-8FF3-AC6E92FCFE9B}" type="sibTrans" cxnId="{5A1BF779-C25A-41A9-A96F-A174AA6F0F94}">
      <dgm:prSet/>
      <dgm:spPr/>
      <dgm:t>
        <a:bodyPr/>
        <a:lstStyle/>
        <a:p>
          <a:endParaRPr lang="en-GB"/>
        </a:p>
      </dgm:t>
    </dgm:pt>
    <dgm:pt modelId="{B296D174-1601-45EC-93C1-FAB84D490C66}">
      <dgm:prSet phldrT="[Text]"/>
      <dgm:spPr/>
      <dgm:t>
        <a:bodyPr/>
        <a:lstStyle/>
        <a:p>
          <a:r>
            <a:rPr lang="en-GB" dirty="0" smtClean="0"/>
            <a:t>Identity (perspectives)</a:t>
          </a:r>
          <a:endParaRPr lang="en-GB" dirty="0"/>
        </a:p>
      </dgm:t>
    </dgm:pt>
    <dgm:pt modelId="{BB3F9D6E-09D4-417D-A31F-139F5AEEEEDF}" type="parTrans" cxnId="{FF698BAD-69CA-46F5-8B3D-15D19CD7A79C}">
      <dgm:prSet/>
      <dgm:spPr/>
      <dgm:t>
        <a:bodyPr/>
        <a:lstStyle/>
        <a:p>
          <a:endParaRPr lang="en-GB"/>
        </a:p>
      </dgm:t>
    </dgm:pt>
    <dgm:pt modelId="{17C089CB-0347-4220-87BB-F2295C06309D}" type="sibTrans" cxnId="{FF698BAD-69CA-46F5-8B3D-15D19CD7A79C}">
      <dgm:prSet/>
      <dgm:spPr/>
      <dgm:t>
        <a:bodyPr/>
        <a:lstStyle/>
        <a:p>
          <a:endParaRPr lang="en-GB"/>
        </a:p>
      </dgm:t>
    </dgm:pt>
    <dgm:pt modelId="{65805E37-BDB6-43AC-B02F-5962FD47AB36}">
      <dgm:prSet phldrT="[Text]"/>
      <dgm:spPr/>
      <dgm:t>
        <a:bodyPr/>
        <a:lstStyle/>
        <a:p>
          <a:r>
            <a:rPr lang="en-GB" dirty="0" smtClean="0"/>
            <a:t>Contrasts       (conflict)</a:t>
          </a:r>
          <a:endParaRPr lang="en-GB" dirty="0"/>
        </a:p>
      </dgm:t>
    </dgm:pt>
    <dgm:pt modelId="{97C8F916-49BE-41C5-B312-C97AFFF09402}" type="parTrans" cxnId="{B86433BC-A31A-4378-826D-BAE558778BB0}">
      <dgm:prSet/>
      <dgm:spPr/>
      <dgm:t>
        <a:bodyPr/>
        <a:lstStyle/>
        <a:p>
          <a:endParaRPr lang="en-GB"/>
        </a:p>
      </dgm:t>
    </dgm:pt>
    <dgm:pt modelId="{43F05344-3EF3-400E-BE71-CDBD4BD0DFFD}" type="sibTrans" cxnId="{B86433BC-A31A-4378-826D-BAE558778BB0}">
      <dgm:prSet/>
      <dgm:spPr/>
      <dgm:t>
        <a:bodyPr/>
        <a:lstStyle/>
        <a:p>
          <a:endParaRPr lang="en-GB"/>
        </a:p>
      </dgm:t>
    </dgm:pt>
    <dgm:pt modelId="{BB415756-5DE5-4299-A317-180A6940001C}">
      <dgm:prSet phldrT="[Text]"/>
      <dgm:spPr/>
      <dgm:t>
        <a:bodyPr/>
        <a:lstStyle/>
        <a:p>
          <a:r>
            <a:rPr lang="en-GB" dirty="0" smtClean="0"/>
            <a:t>Agency     (players/power)</a:t>
          </a:r>
          <a:endParaRPr lang="en-GB" dirty="0"/>
        </a:p>
      </dgm:t>
    </dgm:pt>
    <dgm:pt modelId="{944C98F2-2302-49A2-B016-5BAE620E668D}" type="parTrans" cxnId="{6E1385B4-DB0B-44F2-94F4-F7313ECBE35E}">
      <dgm:prSet/>
      <dgm:spPr/>
      <dgm:t>
        <a:bodyPr/>
        <a:lstStyle/>
        <a:p>
          <a:endParaRPr lang="en-GB"/>
        </a:p>
      </dgm:t>
    </dgm:pt>
    <dgm:pt modelId="{F8B4937C-A818-4920-988F-C5E6CD626051}" type="sibTrans" cxnId="{6E1385B4-DB0B-44F2-94F4-F7313ECBE35E}">
      <dgm:prSet/>
      <dgm:spPr/>
      <dgm:t>
        <a:bodyPr/>
        <a:lstStyle/>
        <a:p>
          <a:endParaRPr lang="en-GB"/>
        </a:p>
      </dgm:t>
    </dgm:pt>
    <dgm:pt modelId="{1BDA19BA-067B-47B7-915D-5C6FE94CA04B}" type="pres">
      <dgm:prSet presAssocID="{FE498004-7DCA-45F4-9F4B-A1461A850A64}" presName="Name0" presStyleCnt="0">
        <dgm:presLayoutVars>
          <dgm:dir/>
          <dgm:animLvl val="lvl"/>
          <dgm:resizeHandles val="exact"/>
        </dgm:presLayoutVars>
      </dgm:prSet>
      <dgm:spPr/>
      <dgm:t>
        <a:bodyPr/>
        <a:lstStyle/>
        <a:p>
          <a:endParaRPr lang="en-GB"/>
        </a:p>
      </dgm:t>
    </dgm:pt>
    <dgm:pt modelId="{4F25AE40-FB56-4D24-BC7C-CEE93CF44F3C}" type="pres">
      <dgm:prSet presAssocID="{8709EFF5-ADB4-480E-9B64-F16C5D37751A}" presName="boxAndChildren" presStyleCnt="0"/>
      <dgm:spPr/>
      <dgm:t>
        <a:bodyPr/>
        <a:lstStyle/>
        <a:p>
          <a:endParaRPr lang="en-GB"/>
        </a:p>
      </dgm:t>
    </dgm:pt>
    <dgm:pt modelId="{5C395878-0ECD-47B8-B4A2-8AC08DF7B4A0}" type="pres">
      <dgm:prSet presAssocID="{8709EFF5-ADB4-480E-9B64-F16C5D37751A}" presName="parentTextBox" presStyleLbl="node1" presStyleIdx="0" presStyleCnt="2"/>
      <dgm:spPr/>
      <dgm:t>
        <a:bodyPr/>
        <a:lstStyle/>
        <a:p>
          <a:endParaRPr lang="en-GB"/>
        </a:p>
      </dgm:t>
    </dgm:pt>
    <dgm:pt modelId="{89A00388-D420-4630-9415-05C7B1CEB2EB}" type="pres">
      <dgm:prSet presAssocID="{8709EFF5-ADB4-480E-9B64-F16C5D37751A}" presName="entireBox" presStyleLbl="node1" presStyleIdx="0" presStyleCnt="2"/>
      <dgm:spPr/>
      <dgm:t>
        <a:bodyPr/>
        <a:lstStyle/>
        <a:p>
          <a:endParaRPr lang="en-GB"/>
        </a:p>
      </dgm:t>
    </dgm:pt>
    <dgm:pt modelId="{AC2B7B85-FE16-4504-BA1C-29332B56B868}" type="pres">
      <dgm:prSet presAssocID="{8709EFF5-ADB4-480E-9B64-F16C5D37751A}" presName="descendantBox" presStyleCnt="0"/>
      <dgm:spPr/>
      <dgm:t>
        <a:bodyPr/>
        <a:lstStyle/>
        <a:p>
          <a:endParaRPr lang="en-GB"/>
        </a:p>
      </dgm:t>
    </dgm:pt>
    <dgm:pt modelId="{8775BB45-F001-4437-9ADD-5F520D40F426}" type="pres">
      <dgm:prSet presAssocID="{B296D174-1601-45EC-93C1-FAB84D490C66}" presName="childTextBox" presStyleLbl="fgAccFollowNode1" presStyleIdx="0" presStyleCnt="4">
        <dgm:presLayoutVars>
          <dgm:bulletEnabled val="1"/>
        </dgm:presLayoutVars>
      </dgm:prSet>
      <dgm:spPr/>
      <dgm:t>
        <a:bodyPr/>
        <a:lstStyle/>
        <a:p>
          <a:endParaRPr lang="en-GB"/>
        </a:p>
      </dgm:t>
    </dgm:pt>
    <dgm:pt modelId="{0A428290-59DC-4E24-BBFC-9DEF11FFC3D1}" type="pres">
      <dgm:prSet presAssocID="{65805E37-BDB6-43AC-B02F-5962FD47AB36}" presName="childTextBox" presStyleLbl="fgAccFollowNode1" presStyleIdx="1" presStyleCnt="4">
        <dgm:presLayoutVars>
          <dgm:bulletEnabled val="1"/>
        </dgm:presLayoutVars>
      </dgm:prSet>
      <dgm:spPr/>
      <dgm:t>
        <a:bodyPr/>
        <a:lstStyle/>
        <a:p>
          <a:endParaRPr lang="en-GB"/>
        </a:p>
      </dgm:t>
    </dgm:pt>
    <dgm:pt modelId="{6A5272B5-7B55-4492-9F87-00C3B83CC72D}" type="pres">
      <dgm:prSet presAssocID="{BB415756-5DE5-4299-A317-180A6940001C}" presName="childTextBox" presStyleLbl="fgAccFollowNode1" presStyleIdx="2" presStyleCnt="4">
        <dgm:presLayoutVars>
          <dgm:bulletEnabled val="1"/>
        </dgm:presLayoutVars>
      </dgm:prSet>
      <dgm:spPr/>
      <dgm:t>
        <a:bodyPr/>
        <a:lstStyle/>
        <a:p>
          <a:endParaRPr lang="en-GB"/>
        </a:p>
      </dgm:t>
    </dgm:pt>
    <dgm:pt modelId="{C7976AD5-2F16-4887-A7C7-EDC336978D58}" type="pres">
      <dgm:prSet presAssocID="{B79B287D-3186-440F-91BC-DB6330E12E13}" presName="sp" presStyleCnt="0"/>
      <dgm:spPr/>
      <dgm:t>
        <a:bodyPr/>
        <a:lstStyle/>
        <a:p>
          <a:endParaRPr lang="en-GB"/>
        </a:p>
      </dgm:t>
    </dgm:pt>
    <dgm:pt modelId="{E6207CD7-04AD-4E08-8721-ACEAB89AFB0E}" type="pres">
      <dgm:prSet presAssocID="{BBD792BC-7A35-4928-A720-333A9AC91D8B}" presName="arrowAndChildren" presStyleCnt="0"/>
      <dgm:spPr/>
      <dgm:t>
        <a:bodyPr/>
        <a:lstStyle/>
        <a:p>
          <a:endParaRPr lang="en-GB"/>
        </a:p>
      </dgm:t>
    </dgm:pt>
    <dgm:pt modelId="{46DFE519-42D4-45BA-9EC1-7EA79D236D04}" type="pres">
      <dgm:prSet presAssocID="{BBD792BC-7A35-4928-A720-333A9AC91D8B}" presName="parentTextArrow" presStyleLbl="node1" presStyleIdx="0" presStyleCnt="2"/>
      <dgm:spPr/>
      <dgm:t>
        <a:bodyPr/>
        <a:lstStyle/>
        <a:p>
          <a:endParaRPr lang="en-GB"/>
        </a:p>
      </dgm:t>
    </dgm:pt>
    <dgm:pt modelId="{BB46AF90-17D0-46D1-A11A-01E1FC4C0EE3}" type="pres">
      <dgm:prSet presAssocID="{BBD792BC-7A35-4928-A720-333A9AC91D8B}" presName="arrow" presStyleLbl="node1" presStyleIdx="1" presStyleCnt="2"/>
      <dgm:spPr/>
      <dgm:t>
        <a:bodyPr/>
        <a:lstStyle/>
        <a:p>
          <a:endParaRPr lang="en-GB"/>
        </a:p>
      </dgm:t>
    </dgm:pt>
    <dgm:pt modelId="{AFA031A2-75D4-4950-A684-77F79836DB77}" type="pres">
      <dgm:prSet presAssocID="{BBD792BC-7A35-4928-A720-333A9AC91D8B}" presName="descendantArrow" presStyleCnt="0"/>
      <dgm:spPr/>
      <dgm:t>
        <a:bodyPr/>
        <a:lstStyle/>
        <a:p>
          <a:endParaRPr lang="en-GB"/>
        </a:p>
      </dgm:t>
    </dgm:pt>
    <dgm:pt modelId="{97E8EC3E-9234-437F-A4C4-D45653A6FD5F}" type="pres">
      <dgm:prSet presAssocID="{E44BF2CE-2903-455F-AF3B-F9F65CBD2D17}" presName="childTextArrow" presStyleLbl="fgAccFollowNode1" presStyleIdx="3" presStyleCnt="4">
        <dgm:presLayoutVars>
          <dgm:bulletEnabled val="1"/>
        </dgm:presLayoutVars>
      </dgm:prSet>
      <dgm:spPr/>
      <dgm:t>
        <a:bodyPr/>
        <a:lstStyle/>
        <a:p>
          <a:endParaRPr lang="en-GB"/>
        </a:p>
      </dgm:t>
    </dgm:pt>
  </dgm:ptLst>
  <dgm:cxnLst>
    <dgm:cxn modelId="{B86433BC-A31A-4378-826D-BAE558778BB0}" srcId="{8709EFF5-ADB4-480E-9B64-F16C5D37751A}" destId="{65805E37-BDB6-43AC-B02F-5962FD47AB36}" srcOrd="1" destOrd="0" parTransId="{97C8F916-49BE-41C5-B312-C97AFFF09402}" sibTransId="{43F05344-3EF3-400E-BE71-CDBD4BD0DFFD}"/>
    <dgm:cxn modelId="{5A1BF779-C25A-41A9-A96F-A174AA6F0F94}" srcId="{FE498004-7DCA-45F4-9F4B-A1461A850A64}" destId="{8709EFF5-ADB4-480E-9B64-F16C5D37751A}" srcOrd="1" destOrd="0" parTransId="{0FCAE710-AA92-4DA4-B1C7-398FDE87076F}" sibTransId="{7CD37514-7083-4EF6-8FF3-AC6E92FCFE9B}"/>
    <dgm:cxn modelId="{A6CC5481-202E-4A05-B0B5-42BC86AF916D}" type="presOf" srcId="{B296D174-1601-45EC-93C1-FAB84D490C66}" destId="{8775BB45-F001-4437-9ADD-5F520D40F426}" srcOrd="0" destOrd="0" presId="urn:microsoft.com/office/officeart/2005/8/layout/process4"/>
    <dgm:cxn modelId="{6E1385B4-DB0B-44F2-94F4-F7313ECBE35E}" srcId="{8709EFF5-ADB4-480E-9B64-F16C5D37751A}" destId="{BB415756-5DE5-4299-A317-180A6940001C}" srcOrd="2" destOrd="0" parTransId="{944C98F2-2302-49A2-B016-5BAE620E668D}" sibTransId="{F8B4937C-A818-4920-988F-C5E6CD626051}"/>
    <dgm:cxn modelId="{2B8B2282-68C4-4381-B6A5-75E849429B31}" type="presOf" srcId="{8709EFF5-ADB4-480E-9B64-F16C5D37751A}" destId="{89A00388-D420-4630-9415-05C7B1CEB2EB}" srcOrd="1" destOrd="0" presId="urn:microsoft.com/office/officeart/2005/8/layout/process4"/>
    <dgm:cxn modelId="{6D7551C3-263F-46E5-B0DA-55634FE3030C}" srcId="{BBD792BC-7A35-4928-A720-333A9AC91D8B}" destId="{E44BF2CE-2903-455F-AF3B-F9F65CBD2D17}" srcOrd="0" destOrd="0" parTransId="{FF660F36-69A5-4F06-B0A1-64479EC62CA0}" sibTransId="{F695C0E3-9F45-48C8-B71B-DCCFC55F5D96}"/>
    <dgm:cxn modelId="{3E5527AB-FC6F-403C-B669-0AE8A6BC8D6F}" type="presOf" srcId="{BB415756-5DE5-4299-A317-180A6940001C}" destId="{6A5272B5-7B55-4492-9F87-00C3B83CC72D}" srcOrd="0" destOrd="0" presId="urn:microsoft.com/office/officeart/2005/8/layout/process4"/>
    <dgm:cxn modelId="{3D87D0AC-8B27-418C-9CB5-890688260721}" type="presOf" srcId="{BBD792BC-7A35-4928-A720-333A9AC91D8B}" destId="{46DFE519-42D4-45BA-9EC1-7EA79D236D04}" srcOrd="0" destOrd="0" presId="urn:microsoft.com/office/officeart/2005/8/layout/process4"/>
    <dgm:cxn modelId="{3E242699-8592-49B4-884E-B16F6AF6ADE8}" type="presOf" srcId="{BBD792BC-7A35-4928-A720-333A9AC91D8B}" destId="{BB46AF90-17D0-46D1-A11A-01E1FC4C0EE3}" srcOrd="1" destOrd="0" presId="urn:microsoft.com/office/officeart/2005/8/layout/process4"/>
    <dgm:cxn modelId="{9F2725B9-FEBD-4717-A83A-41180C8DD96D}" type="presOf" srcId="{FE498004-7DCA-45F4-9F4B-A1461A850A64}" destId="{1BDA19BA-067B-47B7-915D-5C6FE94CA04B}" srcOrd="0" destOrd="0" presId="urn:microsoft.com/office/officeart/2005/8/layout/process4"/>
    <dgm:cxn modelId="{805AEAD8-0B53-4D31-9220-1129C8DE1534}" type="presOf" srcId="{8709EFF5-ADB4-480E-9B64-F16C5D37751A}" destId="{5C395878-0ECD-47B8-B4A2-8AC08DF7B4A0}" srcOrd="0" destOrd="0" presId="urn:microsoft.com/office/officeart/2005/8/layout/process4"/>
    <dgm:cxn modelId="{AACAF8B2-3707-4E4C-BDA9-FE8718023345}" type="presOf" srcId="{E44BF2CE-2903-455F-AF3B-F9F65CBD2D17}" destId="{97E8EC3E-9234-437F-A4C4-D45653A6FD5F}" srcOrd="0" destOrd="0" presId="urn:microsoft.com/office/officeart/2005/8/layout/process4"/>
    <dgm:cxn modelId="{FF698BAD-69CA-46F5-8B3D-15D19CD7A79C}" srcId="{8709EFF5-ADB4-480E-9B64-F16C5D37751A}" destId="{B296D174-1601-45EC-93C1-FAB84D490C66}" srcOrd="0" destOrd="0" parTransId="{BB3F9D6E-09D4-417D-A31F-139F5AEEEEDF}" sibTransId="{17C089CB-0347-4220-87BB-F2295C06309D}"/>
    <dgm:cxn modelId="{9CD11D25-B753-44C3-9AA5-7233FD7F5A34}" srcId="{FE498004-7DCA-45F4-9F4B-A1461A850A64}" destId="{BBD792BC-7A35-4928-A720-333A9AC91D8B}" srcOrd="0" destOrd="0" parTransId="{2A908827-6384-4378-B3BE-DD49BBEDB22B}" sibTransId="{B79B287D-3186-440F-91BC-DB6330E12E13}"/>
    <dgm:cxn modelId="{625061B8-D9B7-4206-999E-31B21A9B858F}" type="presOf" srcId="{65805E37-BDB6-43AC-B02F-5962FD47AB36}" destId="{0A428290-59DC-4E24-BBFC-9DEF11FFC3D1}" srcOrd="0" destOrd="0" presId="urn:microsoft.com/office/officeart/2005/8/layout/process4"/>
    <dgm:cxn modelId="{FD7E4FB7-AB57-437B-9D2B-1391CD8C3B5E}" type="presParOf" srcId="{1BDA19BA-067B-47B7-915D-5C6FE94CA04B}" destId="{4F25AE40-FB56-4D24-BC7C-CEE93CF44F3C}" srcOrd="0" destOrd="0" presId="urn:microsoft.com/office/officeart/2005/8/layout/process4"/>
    <dgm:cxn modelId="{C1024FD4-D20A-4118-89FA-833153AA36D0}" type="presParOf" srcId="{4F25AE40-FB56-4D24-BC7C-CEE93CF44F3C}" destId="{5C395878-0ECD-47B8-B4A2-8AC08DF7B4A0}" srcOrd="0" destOrd="0" presId="urn:microsoft.com/office/officeart/2005/8/layout/process4"/>
    <dgm:cxn modelId="{DE916CBE-CAFE-4C7D-8D45-189DEE752E6B}" type="presParOf" srcId="{4F25AE40-FB56-4D24-BC7C-CEE93CF44F3C}" destId="{89A00388-D420-4630-9415-05C7B1CEB2EB}" srcOrd="1" destOrd="0" presId="urn:microsoft.com/office/officeart/2005/8/layout/process4"/>
    <dgm:cxn modelId="{484EF6A4-3D5D-418C-912F-ED86E74C4636}" type="presParOf" srcId="{4F25AE40-FB56-4D24-BC7C-CEE93CF44F3C}" destId="{AC2B7B85-FE16-4504-BA1C-29332B56B868}" srcOrd="2" destOrd="0" presId="urn:microsoft.com/office/officeart/2005/8/layout/process4"/>
    <dgm:cxn modelId="{46037170-726F-485C-8E04-82BB12B9C129}" type="presParOf" srcId="{AC2B7B85-FE16-4504-BA1C-29332B56B868}" destId="{8775BB45-F001-4437-9ADD-5F520D40F426}" srcOrd="0" destOrd="0" presId="urn:microsoft.com/office/officeart/2005/8/layout/process4"/>
    <dgm:cxn modelId="{CE087BF6-CD2B-491A-AC72-0A521704150D}" type="presParOf" srcId="{AC2B7B85-FE16-4504-BA1C-29332B56B868}" destId="{0A428290-59DC-4E24-BBFC-9DEF11FFC3D1}" srcOrd="1" destOrd="0" presId="urn:microsoft.com/office/officeart/2005/8/layout/process4"/>
    <dgm:cxn modelId="{D3778D59-5F94-40BA-8A52-A9206FA82216}" type="presParOf" srcId="{AC2B7B85-FE16-4504-BA1C-29332B56B868}" destId="{6A5272B5-7B55-4492-9F87-00C3B83CC72D}" srcOrd="2" destOrd="0" presId="urn:microsoft.com/office/officeart/2005/8/layout/process4"/>
    <dgm:cxn modelId="{E861B205-0844-42E1-900C-4C7372F86117}" type="presParOf" srcId="{1BDA19BA-067B-47B7-915D-5C6FE94CA04B}" destId="{C7976AD5-2F16-4887-A7C7-EDC336978D58}" srcOrd="1" destOrd="0" presId="urn:microsoft.com/office/officeart/2005/8/layout/process4"/>
    <dgm:cxn modelId="{7AAC42E2-F562-4978-918E-1EE5EF95AE2E}" type="presParOf" srcId="{1BDA19BA-067B-47B7-915D-5C6FE94CA04B}" destId="{E6207CD7-04AD-4E08-8721-ACEAB89AFB0E}" srcOrd="2" destOrd="0" presId="urn:microsoft.com/office/officeart/2005/8/layout/process4"/>
    <dgm:cxn modelId="{6C045E78-C901-4AC0-A542-C2CABBB7C3EC}" type="presParOf" srcId="{E6207CD7-04AD-4E08-8721-ACEAB89AFB0E}" destId="{46DFE519-42D4-45BA-9EC1-7EA79D236D04}" srcOrd="0" destOrd="0" presId="urn:microsoft.com/office/officeart/2005/8/layout/process4"/>
    <dgm:cxn modelId="{16E0B463-66AB-4005-BEE0-0641AE0F621A}" type="presParOf" srcId="{E6207CD7-04AD-4E08-8721-ACEAB89AFB0E}" destId="{BB46AF90-17D0-46D1-A11A-01E1FC4C0EE3}" srcOrd="1" destOrd="0" presId="urn:microsoft.com/office/officeart/2005/8/layout/process4"/>
    <dgm:cxn modelId="{8600BB44-B7B0-4F9F-BA64-3464A1CCADC8}" type="presParOf" srcId="{E6207CD7-04AD-4E08-8721-ACEAB89AFB0E}" destId="{AFA031A2-75D4-4950-A684-77F79836DB77}" srcOrd="2" destOrd="0" presId="urn:microsoft.com/office/officeart/2005/8/layout/process4"/>
    <dgm:cxn modelId="{42F159F0-E769-49DF-A8FE-E87EA075F42D}" type="presParOf" srcId="{AFA031A2-75D4-4950-A684-77F79836DB77}" destId="{97E8EC3E-9234-437F-A4C4-D45653A6FD5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4F7268-3262-4713-9617-5DE29A06BFAD}" type="doc">
      <dgm:prSet loTypeId="urn:microsoft.com/office/officeart/2009/3/layout/OpposingIdeas" loCatId="relationship" qsTypeId="urn:microsoft.com/office/officeart/2005/8/quickstyle/3d3" qsCatId="3D" csTypeId="urn:microsoft.com/office/officeart/2005/8/colors/accent5_1" csCatId="accent5" phldr="1"/>
      <dgm:spPr/>
      <dgm:t>
        <a:bodyPr/>
        <a:lstStyle/>
        <a:p>
          <a:endParaRPr lang="en-GB"/>
        </a:p>
      </dgm:t>
    </dgm:pt>
    <dgm:pt modelId="{707FC914-EEE4-4A09-95CB-18E6BCD7EBEB}">
      <dgm:prSet phldrT="[Text]"/>
      <dgm:spPr/>
      <dgm:t>
        <a:bodyPr/>
        <a:lstStyle/>
        <a:p>
          <a:pPr algn="ctr"/>
          <a:r>
            <a:rPr lang="en-GB" dirty="0"/>
            <a:t>Possible reasons to </a:t>
          </a:r>
          <a:r>
            <a:rPr lang="en-GB" b="1" dirty="0"/>
            <a:t>leave</a:t>
          </a:r>
          <a:r>
            <a:rPr lang="en-GB" dirty="0"/>
            <a:t> the city</a:t>
          </a:r>
        </a:p>
      </dgm:t>
    </dgm:pt>
    <dgm:pt modelId="{366FEAED-AE3A-4EE2-847C-8658FBA10459}" type="parTrans" cxnId="{9BC8038B-28C0-47D9-B2BF-FEFAEBD94332}">
      <dgm:prSet/>
      <dgm:spPr/>
      <dgm:t>
        <a:bodyPr/>
        <a:lstStyle/>
        <a:p>
          <a:pPr algn="ctr"/>
          <a:endParaRPr lang="en-GB"/>
        </a:p>
      </dgm:t>
    </dgm:pt>
    <dgm:pt modelId="{D1733CDF-F0EB-42D2-9EA1-3C227743F388}" type="sibTrans" cxnId="{9BC8038B-28C0-47D9-B2BF-FEFAEBD94332}">
      <dgm:prSet/>
      <dgm:spPr/>
      <dgm:t>
        <a:bodyPr/>
        <a:lstStyle/>
        <a:p>
          <a:pPr algn="ctr"/>
          <a:endParaRPr lang="en-GB"/>
        </a:p>
      </dgm:t>
    </dgm:pt>
    <dgm:pt modelId="{EA3333B3-9168-468A-8F89-2B34E44768BC}">
      <dgm:prSet phldrT="[Text]"/>
      <dgm:spPr/>
      <dgm:t>
        <a:bodyPr/>
        <a:lstStyle/>
        <a:p>
          <a:pPr algn="ctr"/>
          <a:r>
            <a:rPr lang="en-GB" dirty="0"/>
            <a:t>High house prices</a:t>
          </a:r>
        </a:p>
        <a:p>
          <a:pPr algn="ctr"/>
          <a:r>
            <a:rPr lang="en-GB" dirty="0"/>
            <a:t>Traffic congestion</a:t>
          </a:r>
        </a:p>
        <a:p>
          <a:pPr algn="ctr"/>
          <a:r>
            <a:rPr lang="en-GB" dirty="0"/>
            <a:t>Urban crime</a:t>
          </a:r>
        </a:p>
        <a:p>
          <a:pPr algn="ctr"/>
          <a:r>
            <a:rPr lang="en-GB" dirty="0"/>
            <a:t>Poor air quality</a:t>
          </a:r>
        </a:p>
        <a:p>
          <a:pPr algn="ctr"/>
          <a:r>
            <a:rPr lang="en-GB" dirty="0"/>
            <a:t>Overcrowded schools</a:t>
          </a:r>
        </a:p>
        <a:p>
          <a:pPr algn="ctr"/>
          <a:r>
            <a:rPr lang="en-GB" dirty="0"/>
            <a:t>Noise pollution</a:t>
          </a:r>
        </a:p>
        <a:p>
          <a:pPr algn="ctr"/>
          <a:r>
            <a:rPr lang="en-GB" dirty="0"/>
            <a:t>Drab, ugly buildings</a:t>
          </a:r>
        </a:p>
        <a:p>
          <a:pPr algn="ctr"/>
          <a:r>
            <a:rPr lang="en-GB" dirty="0"/>
            <a:t>Lack of green spaces and views</a:t>
          </a:r>
        </a:p>
        <a:p>
          <a:pPr algn="ctr"/>
          <a:r>
            <a:rPr lang="en-GB" dirty="0"/>
            <a:t>Protests and demonstrations</a:t>
          </a:r>
        </a:p>
      </dgm:t>
    </dgm:pt>
    <dgm:pt modelId="{664D52B7-5E36-4F17-8586-0093010FA470}" type="parTrans" cxnId="{7D24F981-9BEB-4DC5-91BB-ACB333ABE4AA}">
      <dgm:prSet/>
      <dgm:spPr/>
      <dgm:t>
        <a:bodyPr/>
        <a:lstStyle/>
        <a:p>
          <a:pPr algn="ctr"/>
          <a:endParaRPr lang="en-GB"/>
        </a:p>
      </dgm:t>
    </dgm:pt>
    <dgm:pt modelId="{DC457B28-ADC4-42C2-9858-6F75016FC2A6}" type="sibTrans" cxnId="{7D24F981-9BEB-4DC5-91BB-ACB333ABE4AA}">
      <dgm:prSet/>
      <dgm:spPr/>
      <dgm:t>
        <a:bodyPr/>
        <a:lstStyle/>
        <a:p>
          <a:pPr algn="ctr"/>
          <a:endParaRPr lang="en-GB"/>
        </a:p>
      </dgm:t>
    </dgm:pt>
    <dgm:pt modelId="{9AE2CC52-C6FC-4C9D-9D45-905FB1D6AF96}">
      <dgm:prSet phldrT="[Text]"/>
      <dgm:spPr/>
      <dgm:t>
        <a:bodyPr/>
        <a:lstStyle/>
        <a:p>
          <a:pPr algn="ctr"/>
          <a:r>
            <a:rPr lang="en-GB" dirty="0"/>
            <a:t>Possible reasons to </a:t>
          </a:r>
          <a:r>
            <a:rPr lang="en-GB" b="1" dirty="0"/>
            <a:t>move</a:t>
          </a:r>
          <a:r>
            <a:rPr lang="en-GB" dirty="0"/>
            <a:t> to the country</a:t>
          </a:r>
        </a:p>
      </dgm:t>
    </dgm:pt>
    <dgm:pt modelId="{D64243DB-8B95-4335-B73A-993ABD243001}" type="parTrans" cxnId="{B0DEAFF1-AB5E-45E6-9CCE-DF6B029C92D3}">
      <dgm:prSet/>
      <dgm:spPr/>
      <dgm:t>
        <a:bodyPr/>
        <a:lstStyle/>
        <a:p>
          <a:pPr algn="ctr"/>
          <a:endParaRPr lang="en-GB"/>
        </a:p>
      </dgm:t>
    </dgm:pt>
    <dgm:pt modelId="{8F76232D-14E8-4AB0-A6E4-05DCB54F9172}" type="sibTrans" cxnId="{B0DEAFF1-AB5E-45E6-9CCE-DF6B029C92D3}">
      <dgm:prSet/>
      <dgm:spPr/>
      <dgm:t>
        <a:bodyPr/>
        <a:lstStyle/>
        <a:p>
          <a:pPr algn="ctr"/>
          <a:endParaRPr lang="en-GB"/>
        </a:p>
      </dgm:t>
    </dgm:pt>
    <dgm:pt modelId="{930CCAA0-676E-44B6-9BEE-C52173EAC652}">
      <dgm:prSet phldrT="[Text]"/>
      <dgm:spPr/>
      <dgm:t>
        <a:bodyPr/>
        <a:lstStyle/>
        <a:p>
          <a:pPr algn="ctr"/>
          <a:r>
            <a:rPr lang="en-GB" dirty="0"/>
            <a:t>Proximity to nature</a:t>
          </a:r>
        </a:p>
        <a:p>
          <a:pPr algn="ctr"/>
          <a:r>
            <a:rPr lang="en-GB" dirty="0"/>
            <a:t>Sense of community</a:t>
          </a:r>
        </a:p>
        <a:p>
          <a:pPr algn="ctr"/>
          <a:r>
            <a:rPr lang="en-GB" dirty="0"/>
            <a:t>Sense of history</a:t>
          </a:r>
        </a:p>
        <a:p>
          <a:pPr algn="ctr"/>
          <a:r>
            <a:rPr lang="en-GB" dirty="0"/>
            <a:t>Empty roads</a:t>
          </a:r>
        </a:p>
        <a:p>
          <a:pPr algn="ctr"/>
          <a:r>
            <a:rPr lang="en-GB" dirty="0"/>
            <a:t>Quiet and tranquil</a:t>
          </a:r>
        </a:p>
        <a:p>
          <a:pPr algn="ctr"/>
          <a:r>
            <a:rPr lang="en-GB" dirty="0" err="1"/>
            <a:t>Pictureque</a:t>
          </a:r>
          <a:r>
            <a:rPr lang="en-GB" dirty="0"/>
            <a:t> cottages</a:t>
          </a:r>
        </a:p>
        <a:p>
          <a:pPr algn="ctr"/>
          <a:r>
            <a:rPr lang="en-GB" dirty="0"/>
            <a:t>Less crowded schools</a:t>
          </a:r>
        </a:p>
        <a:p>
          <a:pPr algn="ctr"/>
          <a:r>
            <a:rPr lang="en-GB" dirty="0"/>
            <a:t>Affordable housing</a:t>
          </a:r>
        </a:p>
        <a:p>
          <a:pPr algn="ctr"/>
          <a:r>
            <a:rPr lang="en-GB" dirty="0"/>
            <a:t>Social order</a:t>
          </a:r>
        </a:p>
      </dgm:t>
    </dgm:pt>
    <dgm:pt modelId="{96B7072E-DE7A-475B-BB48-D60B5B1CDBBA}" type="parTrans" cxnId="{119571B4-9EDD-463D-A4C5-4D69FCD0FF01}">
      <dgm:prSet/>
      <dgm:spPr/>
      <dgm:t>
        <a:bodyPr/>
        <a:lstStyle/>
        <a:p>
          <a:pPr algn="ctr"/>
          <a:endParaRPr lang="en-GB"/>
        </a:p>
      </dgm:t>
    </dgm:pt>
    <dgm:pt modelId="{A8AD3194-AE98-446B-9FBA-5F30FC607B18}" type="sibTrans" cxnId="{119571B4-9EDD-463D-A4C5-4D69FCD0FF01}">
      <dgm:prSet/>
      <dgm:spPr/>
      <dgm:t>
        <a:bodyPr/>
        <a:lstStyle/>
        <a:p>
          <a:pPr algn="ctr"/>
          <a:endParaRPr lang="en-GB"/>
        </a:p>
      </dgm:t>
    </dgm:pt>
    <dgm:pt modelId="{9796174D-BDC3-437C-B158-BC692F89A37B}" type="pres">
      <dgm:prSet presAssocID="{5E4F7268-3262-4713-9617-5DE29A06BFAD}" presName="Name0" presStyleCnt="0">
        <dgm:presLayoutVars>
          <dgm:chMax val="2"/>
          <dgm:dir/>
          <dgm:animOne val="branch"/>
          <dgm:animLvl val="lvl"/>
          <dgm:resizeHandles val="exact"/>
        </dgm:presLayoutVars>
      </dgm:prSet>
      <dgm:spPr/>
      <dgm:t>
        <a:bodyPr/>
        <a:lstStyle/>
        <a:p>
          <a:endParaRPr lang="en-GB"/>
        </a:p>
      </dgm:t>
    </dgm:pt>
    <dgm:pt modelId="{E480595D-FA43-4243-A518-1761B485E9AE}" type="pres">
      <dgm:prSet presAssocID="{5E4F7268-3262-4713-9617-5DE29A06BFAD}" presName="Background" presStyleLbl="node1" presStyleIdx="0" presStyleCnt="1"/>
      <dgm:spPr/>
      <dgm:t>
        <a:bodyPr/>
        <a:lstStyle/>
        <a:p>
          <a:endParaRPr lang="en-GB"/>
        </a:p>
      </dgm:t>
    </dgm:pt>
    <dgm:pt modelId="{7199AB11-0EB1-40EE-BBA2-6FEA832E3007}" type="pres">
      <dgm:prSet presAssocID="{5E4F7268-3262-4713-9617-5DE29A06BFAD}" presName="Divider" presStyleLbl="callout" presStyleIdx="0" presStyleCnt="1"/>
      <dgm:spPr/>
      <dgm:t>
        <a:bodyPr/>
        <a:lstStyle/>
        <a:p>
          <a:endParaRPr lang="en-GB"/>
        </a:p>
      </dgm:t>
    </dgm:pt>
    <dgm:pt modelId="{EA72555C-0D2A-4B70-BD76-73D4B241DCC0}" type="pres">
      <dgm:prSet presAssocID="{5E4F7268-3262-4713-9617-5DE29A06BFAD}" presName="ChildText1" presStyleLbl="revTx" presStyleIdx="0" presStyleCnt="0">
        <dgm:presLayoutVars>
          <dgm:chMax val="0"/>
          <dgm:chPref val="0"/>
          <dgm:bulletEnabled val="1"/>
        </dgm:presLayoutVars>
      </dgm:prSet>
      <dgm:spPr/>
      <dgm:t>
        <a:bodyPr/>
        <a:lstStyle/>
        <a:p>
          <a:endParaRPr lang="en-GB"/>
        </a:p>
      </dgm:t>
    </dgm:pt>
    <dgm:pt modelId="{B9CA87E4-33C7-4516-A63C-19DF7864D688}" type="pres">
      <dgm:prSet presAssocID="{5E4F7268-3262-4713-9617-5DE29A06BFAD}" presName="ChildText2" presStyleLbl="revTx" presStyleIdx="0" presStyleCnt="0">
        <dgm:presLayoutVars>
          <dgm:chMax val="0"/>
          <dgm:chPref val="0"/>
          <dgm:bulletEnabled val="1"/>
        </dgm:presLayoutVars>
      </dgm:prSet>
      <dgm:spPr/>
      <dgm:t>
        <a:bodyPr/>
        <a:lstStyle/>
        <a:p>
          <a:endParaRPr lang="en-GB"/>
        </a:p>
      </dgm:t>
    </dgm:pt>
    <dgm:pt modelId="{BF4B4497-BDDD-42D8-A9B7-EBFDA10D620B}" type="pres">
      <dgm:prSet presAssocID="{5E4F7268-3262-4713-9617-5DE29A06BFAD}" presName="ParentText1" presStyleLbl="revTx" presStyleIdx="0" presStyleCnt="0">
        <dgm:presLayoutVars>
          <dgm:chMax val="1"/>
          <dgm:chPref val="1"/>
        </dgm:presLayoutVars>
      </dgm:prSet>
      <dgm:spPr/>
      <dgm:t>
        <a:bodyPr/>
        <a:lstStyle/>
        <a:p>
          <a:endParaRPr lang="en-GB"/>
        </a:p>
      </dgm:t>
    </dgm:pt>
    <dgm:pt modelId="{AD2343EC-1A27-44FC-ACFA-297774C2CD2D}" type="pres">
      <dgm:prSet presAssocID="{5E4F7268-3262-4713-9617-5DE29A06BFAD}" presName="ParentShape1" presStyleLbl="alignImgPlace1" presStyleIdx="0" presStyleCnt="2">
        <dgm:presLayoutVars/>
      </dgm:prSet>
      <dgm:spPr/>
      <dgm:t>
        <a:bodyPr/>
        <a:lstStyle/>
        <a:p>
          <a:endParaRPr lang="en-GB"/>
        </a:p>
      </dgm:t>
    </dgm:pt>
    <dgm:pt modelId="{B0F83BC8-250C-4CFE-A75F-1AB8EDA868F5}" type="pres">
      <dgm:prSet presAssocID="{5E4F7268-3262-4713-9617-5DE29A06BFAD}" presName="ParentText2" presStyleLbl="revTx" presStyleIdx="0" presStyleCnt="0">
        <dgm:presLayoutVars>
          <dgm:chMax val="1"/>
          <dgm:chPref val="1"/>
        </dgm:presLayoutVars>
      </dgm:prSet>
      <dgm:spPr/>
      <dgm:t>
        <a:bodyPr/>
        <a:lstStyle/>
        <a:p>
          <a:endParaRPr lang="en-GB"/>
        </a:p>
      </dgm:t>
    </dgm:pt>
    <dgm:pt modelId="{435BB193-8E62-4BA7-B955-EA61F22DD71C}" type="pres">
      <dgm:prSet presAssocID="{5E4F7268-3262-4713-9617-5DE29A06BFAD}" presName="ParentShape2" presStyleLbl="alignImgPlace1" presStyleIdx="1" presStyleCnt="2">
        <dgm:presLayoutVars/>
      </dgm:prSet>
      <dgm:spPr/>
      <dgm:t>
        <a:bodyPr/>
        <a:lstStyle/>
        <a:p>
          <a:endParaRPr lang="en-GB"/>
        </a:p>
      </dgm:t>
    </dgm:pt>
  </dgm:ptLst>
  <dgm:cxnLst>
    <dgm:cxn modelId="{34209CDF-8C47-4845-A1FD-EC856F0FE230}" type="presOf" srcId="{930CCAA0-676E-44B6-9BEE-C52173EAC652}" destId="{B9CA87E4-33C7-4516-A63C-19DF7864D688}" srcOrd="0" destOrd="0" presId="urn:microsoft.com/office/officeart/2009/3/layout/OpposingIdeas"/>
    <dgm:cxn modelId="{D1972300-755E-49DF-8775-67CF3343D8B4}" type="presOf" srcId="{9AE2CC52-C6FC-4C9D-9D45-905FB1D6AF96}" destId="{435BB193-8E62-4BA7-B955-EA61F22DD71C}" srcOrd="1" destOrd="0" presId="urn:microsoft.com/office/officeart/2009/3/layout/OpposingIdeas"/>
    <dgm:cxn modelId="{53A40137-3ADA-4865-BEBC-C4A5E10E8874}" type="presOf" srcId="{707FC914-EEE4-4A09-95CB-18E6BCD7EBEB}" destId="{BF4B4497-BDDD-42D8-A9B7-EBFDA10D620B}" srcOrd="0" destOrd="0" presId="urn:microsoft.com/office/officeart/2009/3/layout/OpposingIdeas"/>
    <dgm:cxn modelId="{119C6EB4-6469-4F67-822E-DA529C03C2E0}" type="presOf" srcId="{707FC914-EEE4-4A09-95CB-18E6BCD7EBEB}" destId="{AD2343EC-1A27-44FC-ACFA-297774C2CD2D}" srcOrd="1" destOrd="0" presId="urn:microsoft.com/office/officeart/2009/3/layout/OpposingIdeas"/>
    <dgm:cxn modelId="{57E432C1-8E38-47A4-858C-D2BB32B8AE4F}" type="presOf" srcId="{5E4F7268-3262-4713-9617-5DE29A06BFAD}" destId="{9796174D-BDC3-437C-B158-BC692F89A37B}" srcOrd="0" destOrd="0" presId="urn:microsoft.com/office/officeart/2009/3/layout/OpposingIdeas"/>
    <dgm:cxn modelId="{9BC8038B-28C0-47D9-B2BF-FEFAEBD94332}" srcId="{5E4F7268-3262-4713-9617-5DE29A06BFAD}" destId="{707FC914-EEE4-4A09-95CB-18E6BCD7EBEB}" srcOrd="0" destOrd="0" parTransId="{366FEAED-AE3A-4EE2-847C-8658FBA10459}" sibTransId="{D1733CDF-F0EB-42D2-9EA1-3C227743F388}"/>
    <dgm:cxn modelId="{7D24F981-9BEB-4DC5-91BB-ACB333ABE4AA}" srcId="{707FC914-EEE4-4A09-95CB-18E6BCD7EBEB}" destId="{EA3333B3-9168-468A-8F89-2B34E44768BC}" srcOrd="0" destOrd="0" parTransId="{664D52B7-5E36-4F17-8586-0093010FA470}" sibTransId="{DC457B28-ADC4-42C2-9858-6F75016FC2A6}"/>
    <dgm:cxn modelId="{6026D8B1-4031-489D-A74F-7D68A045E54C}" type="presOf" srcId="{EA3333B3-9168-468A-8F89-2B34E44768BC}" destId="{EA72555C-0D2A-4B70-BD76-73D4B241DCC0}" srcOrd="0" destOrd="0" presId="urn:microsoft.com/office/officeart/2009/3/layout/OpposingIdeas"/>
    <dgm:cxn modelId="{BF05F022-A8F9-4D6F-99C7-53C1451D2B48}" type="presOf" srcId="{9AE2CC52-C6FC-4C9D-9D45-905FB1D6AF96}" destId="{B0F83BC8-250C-4CFE-A75F-1AB8EDA868F5}" srcOrd="0" destOrd="0" presId="urn:microsoft.com/office/officeart/2009/3/layout/OpposingIdeas"/>
    <dgm:cxn modelId="{B0DEAFF1-AB5E-45E6-9CCE-DF6B029C92D3}" srcId="{5E4F7268-3262-4713-9617-5DE29A06BFAD}" destId="{9AE2CC52-C6FC-4C9D-9D45-905FB1D6AF96}" srcOrd="1" destOrd="0" parTransId="{D64243DB-8B95-4335-B73A-993ABD243001}" sibTransId="{8F76232D-14E8-4AB0-A6E4-05DCB54F9172}"/>
    <dgm:cxn modelId="{119571B4-9EDD-463D-A4C5-4D69FCD0FF01}" srcId="{9AE2CC52-C6FC-4C9D-9D45-905FB1D6AF96}" destId="{930CCAA0-676E-44B6-9BEE-C52173EAC652}" srcOrd="0" destOrd="0" parTransId="{96B7072E-DE7A-475B-BB48-D60B5B1CDBBA}" sibTransId="{A8AD3194-AE98-446B-9FBA-5F30FC607B18}"/>
    <dgm:cxn modelId="{CA1F85F7-7DFF-4D16-B576-0421C94ABE12}" type="presParOf" srcId="{9796174D-BDC3-437C-B158-BC692F89A37B}" destId="{E480595D-FA43-4243-A518-1761B485E9AE}" srcOrd="0" destOrd="0" presId="urn:microsoft.com/office/officeart/2009/3/layout/OpposingIdeas"/>
    <dgm:cxn modelId="{D91D5D81-22DE-4D66-802B-42BE19A7C332}" type="presParOf" srcId="{9796174D-BDC3-437C-B158-BC692F89A37B}" destId="{7199AB11-0EB1-40EE-BBA2-6FEA832E3007}" srcOrd="1" destOrd="0" presId="urn:microsoft.com/office/officeart/2009/3/layout/OpposingIdeas"/>
    <dgm:cxn modelId="{5BE798CD-1A29-4CD3-957D-B4AF0D231F56}" type="presParOf" srcId="{9796174D-BDC3-437C-B158-BC692F89A37B}" destId="{EA72555C-0D2A-4B70-BD76-73D4B241DCC0}" srcOrd="2" destOrd="0" presId="urn:microsoft.com/office/officeart/2009/3/layout/OpposingIdeas"/>
    <dgm:cxn modelId="{95317550-B398-4393-A9E7-45B9E2D09B8C}" type="presParOf" srcId="{9796174D-BDC3-437C-B158-BC692F89A37B}" destId="{B9CA87E4-33C7-4516-A63C-19DF7864D688}" srcOrd="3" destOrd="0" presId="urn:microsoft.com/office/officeart/2009/3/layout/OpposingIdeas"/>
    <dgm:cxn modelId="{C8C89FB2-981D-403B-A5D5-3A1024BB221D}" type="presParOf" srcId="{9796174D-BDC3-437C-B158-BC692F89A37B}" destId="{BF4B4497-BDDD-42D8-A9B7-EBFDA10D620B}" srcOrd="4" destOrd="0" presId="urn:microsoft.com/office/officeart/2009/3/layout/OpposingIdeas"/>
    <dgm:cxn modelId="{8BA62031-4282-48DB-8890-89E1923D8491}" type="presParOf" srcId="{9796174D-BDC3-437C-B158-BC692F89A37B}" destId="{AD2343EC-1A27-44FC-ACFA-297774C2CD2D}" srcOrd="5" destOrd="0" presId="urn:microsoft.com/office/officeart/2009/3/layout/OpposingIdeas"/>
    <dgm:cxn modelId="{EEFE3778-4CEA-4EE7-BD33-EA1F784CC594}" type="presParOf" srcId="{9796174D-BDC3-437C-B158-BC692F89A37B}" destId="{B0F83BC8-250C-4CFE-A75F-1AB8EDA868F5}" srcOrd="6" destOrd="0" presId="urn:microsoft.com/office/officeart/2009/3/layout/OpposingIdeas"/>
    <dgm:cxn modelId="{81BAA421-9FDA-4684-AEE2-70F6458E9F01}" type="presParOf" srcId="{9796174D-BDC3-437C-B158-BC692F89A37B}" destId="{435BB193-8E62-4BA7-B955-EA61F22DD71C}"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EAA37-E4A5-4DCF-8F61-139540AFBDC1}">
      <dsp:nvSpPr>
        <dsp:cNvPr id="0" name=""/>
        <dsp:cNvSpPr/>
      </dsp:nvSpPr>
      <dsp:spPr>
        <a:xfrm>
          <a:off x="2634" y="397500"/>
          <a:ext cx="2643707" cy="2643707"/>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45492" tIns="20320" rIns="145492" bIns="20320" numCol="1" spcCol="1270" anchor="ctr" anchorCtr="0">
          <a:noAutofit/>
        </a:bodyPr>
        <a:lstStyle/>
        <a:p>
          <a:pPr lvl="0" algn="ctr" defTabSz="711200">
            <a:lnSpc>
              <a:spcPct val="90000"/>
            </a:lnSpc>
            <a:spcBef>
              <a:spcPct val="0"/>
            </a:spcBef>
            <a:spcAft>
              <a:spcPct val="35000"/>
            </a:spcAft>
          </a:pPr>
          <a:r>
            <a:rPr lang="en-US" sz="1600" kern="1200" dirty="0"/>
            <a:t>Enquiry is driven by </a:t>
          </a:r>
          <a:r>
            <a:rPr lang="en-US" sz="1600" b="1" kern="1200" dirty="0"/>
            <a:t>curiosity</a:t>
          </a:r>
          <a:r>
            <a:rPr lang="en-US" sz="1600" kern="1200" dirty="0"/>
            <a:t> and questions which link with curriculum issues or processes </a:t>
          </a:r>
        </a:p>
      </dsp:txBody>
      <dsp:txXfrm>
        <a:off x="389796" y="784662"/>
        <a:ext cx="1869383" cy="1869383"/>
      </dsp:txXfrm>
    </dsp:sp>
    <dsp:sp modelId="{20F450E7-7DF2-4243-88A9-34950C1396D5}">
      <dsp:nvSpPr>
        <dsp:cNvPr id="0" name=""/>
        <dsp:cNvSpPr/>
      </dsp:nvSpPr>
      <dsp:spPr>
        <a:xfrm>
          <a:off x="2117600" y="397500"/>
          <a:ext cx="2643707" cy="2643707"/>
        </a:xfrm>
        <a:prstGeom prst="ellipse">
          <a:avLst/>
        </a:prstGeom>
        <a:solidFill>
          <a:schemeClr val="accent2">
            <a:alpha val="50000"/>
            <a:hueOff val="1560506"/>
            <a:satOff val="-1946"/>
            <a:lumOff val="45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45492" tIns="20320" rIns="145492" bIns="20320" numCol="1" spcCol="1270" anchor="ctr" anchorCtr="0">
          <a:noAutofit/>
        </a:bodyPr>
        <a:lstStyle/>
        <a:p>
          <a:pPr lvl="0" algn="ctr" defTabSz="711200">
            <a:lnSpc>
              <a:spcPct val="90000"/>
            </a:lnSpc>
            <a:spcBef>
              <a:spcPct val="0"/>
            </a:spcBef>
            <a:spcAft>
              <a:spcPct val="35000"/>
            </a:spcAft>
          </a:pPr>
          <a:r>
            <a:rPr lang="en-US" sz="1600" kern="1200" dirty="0"/>
            <a:t>Enquiry is supported by </a:t>
          </a:r>
          <a:r>
            <a:rPr lang="en-US" sz="1600" b="1" kern="1200" dirty="0"/>
            <a:t>carefully selected </a:t>
          </a:r>
          <a:r>
            <a:rPr lang="en-US" sz="1600" kern="1200" dirty="0"/>
            <a:t>evidence in the form of new data and information</a:t>
          </a:r>
        </a:p>
      </dsp:txBody>
      <dsp:txXfrm>
        <a:off x="2504762" y="784662"/>
        <a:ext cx="1869383" cy="1869383"/>
      </dsp:txXfrm>
    </dsp:sp>
    <dsp:sp modelId="{3249CBAA-A32E-4AE4-9EEB-C6FC07E605EA}">
      <dsp:nvSpPr>
        <dsp:cNvPr id="0" name=""/>
        <dsp:cNvSpPr/>
      </dsp:nvSpPr>
      <dsp:spPr>
        <a:xfrm>
          <a:off x="4232566" y="397500"/>
          <a:ext cx="2643707" cy="2643707"/>
        </a:xfrm>
        <a:prstGeom prst="ellipse">
          <a:avLst/>
        </a:prstGeom>
        <a:solidFill>
          <a:schemeClr val="accent2">
            <a:alpha val="50000"/>
            <a:hueOff val="3121013"/>
            <a:satOff val="-3893"/>
            <a:lumOff val="91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45492" tIns="20320" rIns="145492" bIns="20320" numCol="1" spcCol="1270" anchor="ctr" anchorCtr="0">
          <a:noAutofit/>
        </a:bodyPr>
        <a:lstStyle/>
        <a:p>
          <a:pPr lvl="0" algn="ctr" defTabSz="711200">
            <a:lnSpc>
              <a:spcPct val="90000"/>
            </a:lnSpc>
            <a:spcBef>
              <a:spcPct val="0"/>
            </a:spcBef>
            <a:spcAft>
              <a:spcPct val="35000"/>
            </a:spcAft>
          </a:pPr>
          <a:r>
            <a:rPr lang="en-US" sz="1600" kern="1200" dirty="0"/>
            <a:t>Enquiry requires </a:t>
          </a:r>
          <a:r>
            <a:rPr lang="en-US" sz="1600" b="1" kern="1200" dirty="0" smtClean="0"/>
            <a:t>deeper</a:t>
          </a:r>
          <a:r>
            <a:rPr lang="en-US" sz="1600" kern="1200" dirty="0" smtClean="0"/>
            <a:t> </a:t>
          </a:r>
          <a:r>
            <a:rPr lang="en-US" sz="1600" kern="1200" dirty="0"/>
            <a:t>geographical thinking and reasoning to help make sense of "</a:t>
          </a:r>
          <a:r>
            <a:rPr lang="en-US" sz="1600" b="1" kern="1200" dirty="0"/>
            <a:t>messy</a:t>
          </a:r>
          <a:r>
            <a:rPr lang="en-US" sz="1600" kern="1200" dirty="0"/>
            <a:t>" scenarios</a:t>
          </a:r>
        </a:p>
      </dsp:txBody>
      <dsp:txXfrm>
        <a:off x="4619728" y="784662"/>
        <a:ext cx="1869383" cy="1869383"/>
      </dsp:txXfrm>
    </dsp:sp>
    <dsp:sp modelId="{D4F3BA94-65B3-4116-A2CF-5F52CADA7D34}">
      <dsp:nvSpPr>
        <dsp:cNvPr id="0" name=""/>
        <dsp:cNvSpPr/>
      </dsp:nvSpPr>
      <dsp:spPr>
        <a:xfrm>
          <a:off x="6347532" y="397500"/>
          <a:ext cx="2643707" cy="2643707"/>
        </a:xfrm>
        <a:prstGeom prst="ellipse">
          <a:avLst/>
        </a:prstGeom>
        <a:solidFill>
          <a:schemeClr val="accent2">
            <a:alpha val="50000"/>
            <a:hueOff val="4681519"/>
            <a:satOff val="-5839"/>
            <a:lumOff val="137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45492" tIns="20320" rIns="145492" bIns="20320" numCol="1" spcCol="1270" anchor="ctr" anchorCtr="0">
          <a:noAutofit/>
        </a:bodyPr>
        <a:lstStyle/>
        <a:p>
          <a:pPr lvl="0" algn="ctr" defTabSz="711200">
            <a:lnSpc>
              <a:spcPct val="90000"/>
            </a:lnSpc>
            <a:spcBef>
              <a:spcPct val="0"/>
            </a:spcBef>
            <a:spcAft>
              <a:spcPct val="35000"/>
            </a:spcAft>
          </a:pPr>
          <a:r>
            <a:rPr lang="en-US" sz="1600" kern="1200" dirty="0"/>
            <a:t>Enquiry is </a:t>
          </a:r>
          <a:r>
            <a:rPr lang="en-US" sz="1600" b="1" kern="1200" dirty="0"/>
            <a:t>valued</a:t>
          </a:r>
          <a:r>
            <a:rPr lang="en-US" sz="1600" kern="1200" dirty="0"/>
            <a:t> as a learning process which integrates the need for </a:t>
          </a:r>
          <a:r>
            <a:rPr lang="en-US" sz="1600" b="1" kern="1200" dirty="0"/>
            <a:t>critical</a:t>
          </a:r>
          <a:r>
            <a:rPr lang="en-US" sz="1600" kern="1200" dirty="0"/>
            <a:t> reflection by the student learner</a:t>
          </a:r>
        </a:p>
      </dsp:txBody>
      <dsp:txXfrm>
        <a:off x="6734694" y="784662"/>
        <a:ext cx="1869383" cy="1869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5CA42-B52F-4470-B987-ACB2CEA1987F}">
      <dsp:nvSpPr>
        <dsp:cNvPr id="0" name=""/>
        <dsp:cNvSpPr/>
      </dsp:nvSpPr>
      <dsp:spPr>
        <a:xfrm>
          <a:off x="3681984"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Urban</a:t>
          </a:r>
          <a:endParaRPr lang="en-GB" sz="1600" kern="1200" dirty="0"/>
        </a:p>
        <a:p>
          <a:pPr marL="171450" lvl="1" indent="-171450" algn="l" defTabSz="711200">
            <a:lnSpc>
              <a:spcPct val="90000"/>
            </a:lnSpc>
            <a:spcBef>
              <a:spcPct val="0"/>
            </a:spcBef>
            <a:spcAft>
              <a:spcPct val="15000"/>
            </a:spcAft>
            <a:buChar char="••"/>
          </a:pPr>
          <a:r>
            <a:rPr lang="en-GB" sz="1600" kern="1200" dirty="0" smtClean="0"/>
            <a:t>Population</a:t>
          </a:r>
          <a:endParaRPr lang="en-GB" sz="1600" kern="1200" dirty="0"/>
        </a:p>
        <a:p>
          <a:pPr marL="171450" lvl="1" indent="-171450" algn="l" defTabSz="711200">
            <a:lnSpc>
              <a:spcPct val="90000"/>
            </a:lnSpc>
            <a:spcBef>
              <a:spcPct val="0"/>
            </a:spcBef>
            <a:spcAft>
              <a:spcPct val="15000"/>
            </a:spcAft>
            <a:buChar char="••"/>
          </a:pPr>
          <a:r>
            <a:rPr lang="en-GB" sz="1600" kern="1200" dirty="0" smtClean="0"/>
            <a:t>Oceans</a:t>
          </a:r>
          <a:endParaRPr lang="en-GB" sz="1600" kern="1200" dirty="0"/>
        </a:p>
      </dsp:txBody>
      <dsp:txXfrm>
        <a:off x="4312835" y="3117206"/>
        <a:ext cx="1348197" cy="918226"/>
      </dsp:txXfrm>
    </dsp:sp>
    <dsp:sp modelId="{0F917C32-0090-49CD-A93F-3D2BD0858C72}">
      <dsp:nvSpPr>
        <dsp:cNvPr id="0" name=""/>
        <dsp:cNvSpPr/>
      </dsp:nvSpPr>
      <dsp:spPr>
        <a:xfrm>
          <a:off x="406400"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Places</a:t>
          </a:r>
          <a:endParaRPr lang="en-GB" sz="1600" kern="1200" dirty="0"/>
        </a:p>
        <a:p>
          <a:pPr marL="171450" lvl="1" indent="-171450" algn="l" defTabSz="711200">
            <a:lnSpc>
              <a:spcPct val="90000"/>
            </a:lnSpc>
            <a:spcBef>
              <a:spcPct val="0"/>
            </a:spcBef>
            <a:spcAft>
              <a:spcPct val="15000"/>
            </a:spcAft>
            <a:buChar char="••"/>
          </a:pPr>
          <a:r>
            <a:rPr lang="en-GB" sz="1600" kern="1200" dirty="0" smtClean="0"/>
            <a:t>Rebranding</a:t>
          </a:r>
          <a:endParaRPr lang="en-GB" sz="1600" kern="1200" dirty="0"/>
        </a:p>
        <a:p>
          <a:pPr marL="171450" lvl="1" indent="-171450" algn="l" defTabSz="711200">
            <a:lnSpc>
              <a:spcPct val="90000"/>
            </a:lnSpc>
            <a:spcBef>
              <a:spcPct val="0"/>
            </a:spcBef>
            <a:spcAft>
              <a:spcPct val="15000"/>
            </a:spcAft>
            <a:buChar char="••"/>
          </a:pPr>
          <a:r>
            <a:rPr lang="en-GB" sz="1600" kern="1200" dirty="0" smtClean="0"/>
            <a:t>Migration</a:t>
          </a:r>
          <a:endParaRPr lang="en-GB" sz="1600" kern="1200" dirty="0"/>
        </a:p>
        <a:p>
          <a:pPr marL="114300" lvl="1" indent="-114300" algn="l" defTabSz="533400">
            <a:lnSpc>
              <a:spcPct val="90000"/>
            </a:lnSpc>
            <a:spcBef>
              <a:spcPct val="0"/>
            </a:spcBef>
            <a:spcAft>
              <a:spcPct val="15000"/>
            </a:spcAft>
            <a:buChar char="••"/>
          </a:pPr>
          <a:endParaRPr lang="en-GB" sz="1200" kern="1200" dirty="0"/>
        </a:p>
      </dsp:txBody>
      <dsp:txXfrm>
        <a:off x="434967" y="3117206"/>
        <a:ext cx="1348197" cy="918226"/>
      </dsp:txXfrm>
    </dsp:sp>
    <dsp:sp modelId="{86333B6F-1296-4C45-8C6B-415636F05BCC}">
      <dsp:nvSpPr>
        <dsp:cNvPr id="0" name=""/>
        <dsp:cNvSpPr/>
      </dsp:nvSpPr>
      <dsp:spPr>
        <a:xfrm>
          <a:off x="3681984"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Hazards</a:t>
          </a:r>
          <a:endParaRPr lang="en-GB" sz="1600" kern="1200" dirty="0"/>
        </a:p>
        <a:p>
          <a:pPr marL="171450" lvl="1" indent="-171450" algn="l" defTabSz="711200">
            <a:lnSpc>
              <a:spcPct val="90000"/>
            </a:lnSpc>
            <a:spcBef>
              <a:spcPct val="0"/>
            </a:spcBef>
            <a:spcAft>
              <a:spcPct val="15000"/>
            </a:spcAft>
            <a:buChar char="••"/>
          </a:pPr>
          <a:r>
            <a:rPr lang="en-GB" sz="1600" kern="1200" dirty="0" smtClean="0"/>
            <a:t>Climate</a:t>
          </a:r>
          <a:endParaRPr lang="en-GB" sz="1600" kern="1200" dirty="0"/>
        </a:p>
        <a:p>
          <a:pPr marL="171450" lvl="1" indent="-171450" algn="l" defTabSz="711200">
            <a:lnSpc>
              <a:spcPct val="90000"/>
            </a:lnSpc>
            <a:spcBef>
              <a:spcPct val="0"/>
            </a:spcBef>
            <a:spcAft>
              <a:spcPct val="15000"/>
            </a:spcAft>
            <a:buChar char="••"/>
          </a:pPr>
          <a:r>
            <a:rPr lang="en-GB" sz="1600" kern="1200" dirty="0" smtClean="0"/>
            <a:t>Ecosystems</a:t>
          </a:r>
          <a:endParaRPr lang="en-GB" sz="1600" kern="1200" dirty="0"/>
        </a:p>
      </dsp:txBody>
      <dsp:txXfrm>
        <a:off x="4312835" y="28567"/>
        <a:ext cx="1348197" cy="918226"/>
      </dsp:txXfrm>
    </dsp:sp>
    <dsp:sp modelId="{0F7B1AEA-692E-4D7D-A251-AB5069A151C0}">
      <dsp:nvSpPr>
        <dsp:cNvPr id="0" name=""/>
        <dsp:cNvSpPr/>
      </dsp:nvSpPr>
      <dsp:spPr>
        <a:xfrm>
          <a:off x="406400"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Glaciers</a:t>
          </a:r>
          <a:endParaRPr lang="en-GB" sz="1600" kern="1200" dirty="0"/>
        </a:p>
        <a:p>
          <a:pPr marL="171450" lvl="1" indent="-171450" algn="l" defTabSz="711200">
            <a:lnSpc>
              <a:spcPct val="90000"/>
            </a:lnSpc>
            <a:spcBef>
              <a:spcPct val="0"/>
            </a:spcBef>
            <a:spcAft>
              <a:spcPct val="15000"/>
            </a:spcAft>
            <a:buChar char="••"/>
          </a:pPr>
          <a:r>
            <a:rPr lang="en-GB" sz="1600" kern="1200" dirty="0" smtClean="0"/>
            <a:t>Coasts</a:t>
          </a:r>
          <a:endParaRPr lang="en-GB" sz="1600" kern="1200" dirty="0"/>
        </a:p>
        <a:p>
          <a:pPr marL="171450" lvl="1" indent="-171450" algn="l" defTabSz="711200">
            <a:lnSpc>
              <a:spcPct val="90000"/>
            </a:lnSpc>
            <a:spcBef>
              <a:spcPct val="0"/>
            </a:spcBef>
            <a:spcAft>
              <a:spcPct val="15000"/>
            </a:spcAft>
            <a:buChar char="••"/>
          </a:pPr>
          <a:r>
            <a:rPr lang="en-GB" sz="1600" kern="1200" dirty="0" smtClean="0"/>
            <a:t>Water</a:t>
          </a:r>
          <a:endParaRPr lang="en-GB" sz="1600" kern="1200" dirty="0"/>
        </a:p>
        <a:p>
          <a:pPr marL="171450" lvl="1" indent="-171450" algn="l" defTabSz="711200">
            <a:lnSpc>
              <a:spcPct val="90000"/>
            </a:lnSpc>
            <a:spcBef>
              <a:spcPct val="0"/>
            </a:spcBef>
            <a:spcAft>
              <a:spcPct val="15000"/>
            </a:spcAft>
            <a:buChar char="••"/>
          </a:pPr>
          <a:r>
            <a:rPr lang="en-GB" sz="1600" kern="1200" dirty="0" smtClean="0"/>
            <a:t>Carbon</a:t>
          </a:r>
          <a:endParaRPr lang="en-GB" sz="1600" kern="1200" dirty="0"/>
        </a:p>
      </dsp:txBody>
      <dsp:txXfrm>
        <a:off x="434967" y="28567"/>
        <a:ext cx="1348197" cy="918226"/>
      </dsp:txXfrm>
    </dsp:sp>
    <dsp:sp modelId="{46CECC1A-9129-4BC5-9F05-BF983AFF3A5A}">
      <dsp:nvSpPr>
        <dsp:cNvPr id="0" name=""/>
        <dsp:cNvSpPr/>
      </dsp:nvSpPr>
      <dsp:spPr>
        <a:xfrm>
          <a:off x="1247648" y="231647"/>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Physical core</a:t>
          </a:r>
          <a:endParaRPr lang="en-GB" sz="2100" kern="1200" dirty="0"/>
        </a:p>
      </dsp:txBody>
      <dsp:txXfrm>
        <a:off x="1763056" y="747055"/>
        <a:ext cx="1244304" cy="1244304"/>
      </dsp:txXfrm>
    </dsp:sp>
    <dsp:sp modelId="{B97AF4D5-2D30-4FE2-9EE0-38392B54B2FD}">
      <dsp:nvSpPr>
        <dsp:cNvPr id="0" name=""/>
        <dsp:cNvSpPr/>
      </dsp:nvSpPr>
      <dsp:spPr>
        <a:xfrm rot="5400000">
          <a:off x="3088640" y="231647"/>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Physical options?</a:t>
          </a:r>
          <a:endParaRPr lang="en-GB" sz="2100" kern="1200" dirty="0"/>
        </a:p>
      </dsp:txBody>
      <dsp:txXfrm rot="-5400000">
        <a:off x="3088640" y="747055"/>
        <a:ext cx="1244304" cy="1244304"/>
      </dsp:txXfrm>
    </dsp:sp>
    <dsp:sp modelId="{E094026F-78A5-44D5-A977-5678625578D4}">
      <dsp:nvSpPr>
        <dsp:cNvPr id="0" name=""/>
        <dsp:cNvSpPr/>
      </dsp:nvSpPr>
      <dsp:spPr>
        <a:xfrm rot="10800000">
          <a:off x="3088640" y="2072640"/>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Human options?</a:t>
          </a:r>
          <a:endParaRPr lang="en-GB" sz="2100" kern="1200" dirty="0"/>
        </a:p>
      </dsp:txBody>
      <dsp:txXfrm rot="10800000">
        <a:off x="3088640" y="2072640"/>
        <a:ext cx="1244304" cy="1244304"/>
      </dsp:txXfrm>
    </dsp:sp>
    <dsp:sp modelId="{0422EE02-BACB-4CBC-A236-F4DF7D9AFFB4}">
      <dsp:nvSpPr>
        <dsp:cNvPr id="0" name=""/>
        <dsp:cNvSpPr/>
      </dsp:nvSpPr>
      <dsp:spPr>
        <a:xfrm rot="16200000">
          <a:off x="1247648" y="2072640"/>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Human core</a:t>
          </a:r>
          <a:endParaRPr lang="en-GB" sz="2100" kern="1200" dirty="0"/>
        </a:p>
      </dsp:txBody>
      <dsp:txXfrm rot="5400000">
        <a:off x="1763056" y="2072640"/>
        <a:ext cx="1244304" cy="1244304"/>
      </dsp:txXfrm>
    </dsp:sp>
    <dsp:sp modelId="{3EA0D2FC-5239-4F1B-94C0-2E97E80D90CF}">
      <dsp:nvSpPr>
        <dsp:cNvPr id="0" name=""/>
        <dsp:cNvSpPr/>
      </dsp:nvSpPr>
      <dsp:spPr>
        <a:xfrm>
          <a:off x="2744216" y="1666240"/>
          <a:ext cx="607568" cy="528320"/>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930E0C40-57FA-4E22-9529-F1ED279E6217}">
      <dsp:nvSpPr>
        <dsp:cNvPr id="0" name=""/>
        <dsp:cNvSpPr/>
      </dsp:nvSpPr>
      <dsp:spPr>
        <a:xfrm rot="10800000">
          <a:off x="2744216" y="1869440"/>
          <a:ext cx="607568" cy="528320"/>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00388-D420-4630-9415-05C7B1CEB2EB}">
      <dsp:nvSpPr>
        <dsp:cNvPr id="0" name=""/>
        <dsp:cNvSpPr/>
      </dsp:nvSpPr>
      <dsp:spPr>
        <a:xfrm>
          <a:off x="0" y="2752406"/>
          <a:ext cx="5594276" cy="180587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GB" sz="3400" kern="1200" dirty="0" smtClean="0"/>
            <a:t>Understandings</a:t>
          </a:r>
          <a:endParaRPr lang="en-GB" sz="3400" kern="1200" dirty="0"/>
        </a:p>
      </dsp:txBody>
      <dsp:txXfrm>
        <a:off x="0" y="2752406"/>
        <a:ext cx="5594276" cy="975173"/>
      </dsp:txXfrm>
    </dsp:sp>
    <dsp:sp modelId="{8775BB45-F001-4437-9ADD-5F520D40F426}">
      <dsp:nvSpPr>
        <dsp:cNvPr id="0" name=""/>
        <dsp:cNvSpPr/>
      </dsp:nvSpPr>
      <dsp:spPr>
        <a:xfrm>
          <a:off x="2731" y="3691462"/>
          <a:ext cx="1862937" cy="83070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GB" sz="1900" kern="1200" dirty="0" smtClean="0"/>
            <a:t>Identity (perspectives)</a:t>
          </a:r>
          <a:endParaRPr lang="en-GB" sz="1900" kern="1200" dirty="0"/>
        </a:p>
      </dsp:txBody>
      <dsp:txXfrm>
        <a:off x="2731" y="3691462"/>
        <a:ext cx="1862937" cy="830703"/>
      </dsp:txXfrm>
    </dsp:sp>
    <dsp:sp modelId="{0A428290-59DC-4E24-BBFC-9DEF11FFC3D1}">
      <dsp:nvSpPr>
        <dsp:cNvPr id="0" name=""/>
        <dsp:cNvSpPr/>
      </dsp:nvSpPr>
      <dsp:spPr>
        <a:xfrm>
          <a:off x="1865669" y="3691462"/>
          <a:ext cx="1862937" cy="83070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GB" sz="1900" kern="1200" dirty="0" smtClean="0"/>
            <a:t>Contrasts       (conflict)</a:t>
          </a:r>
          <a:endParaRPr lang="en-GB" sz="1900" kern="1200" dirty="0"/>
        </a:p>
      </dsp:txBody>
      <dsp:txXfrm>
        <a:off x="1865669" y="3691462"/>
        <a:ext cx="1862937" cy="830703"/>
      </dsp:txXfrm>
    </dsp:sp>
    <dsp:sp modelId="{6A5272B5-7B55-4492-9F87-00C3B83CC72D}">
      <dsp:nvSpPr>
        <dsp:cNvPr id="0" name=""/>
        <dsp:cNvSpPr/>
      </dsp:nvSpPr>
      <dsp:spPr>
        <a:xfrm>
          <a:off x="3728606" y="3691462"/>
          <a:ext cx="1862937" cy="83070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GB" sz="1900" kern="1200" dirty="0" smtClean="0"/>
            <a:t>Agency     (players/power)</a:t>
          </a:r>
          <a:endParaRPr lang="en-GB" sz="1900" kern="1200" dirty="0"/>
        </a:p>
      </dsp:txBody>
      <dsp:txXfrm>
        <a:off x="3728606" y="3691462"/>
        <a:ext cx="1862937" cy="830703"/>
      </dsp:txXfrm>
    </dsp:sp>
    <dsp:sp modelId="{BB46AF90-17D0-46D1-A11A-01E1FC4C0EE3}">
      <dsp:nvSpPr>
        <dsp:cNvPr id="0" name=""/>
        <dsp:cNvSpPr/>
      </dsp:nvSpPr>
      <dsp:spPr>
        <a:xfrm rot="10800000">
          <a:off x="0" y="2056"/>
          <a:ext cx="5594276" cy="2777438"/>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GB" sz="3400" kern="1200" dirty="0" smtClean="0"/>
            <a:t>Content</a:t>
          </a:r>
          <a:endParaRPr lang="en-GB" sz="3400" kern="1200" dirty="0"/>
        </a:p>
      </dsp:txBody>
      <dsp:txXfrm rot="-10800000">
        <a:off x="0" y="2056"/>
        <a:ext cx="5594276" cy="974880"/>
      </dsp:txXfrm>
    </dsp:sp>
    <dsp:sp modelId="{97E8EC3E-9234-437F-A4C4-D45653A6FD5F}">
      <dsp:nvSpPr>
        <dsp:cNvPr id="0" name=""/>
        <dsp:cNvSpPr/>
      </dsp:nvSpPr>
      <dsp:spPr>
        <a:xfrm>
          <a:off x="0" y="976937"/>
          <a:ext cx="5594276" cy="83045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GB" sz="2800" kern="1200" cap="small" baseline="0" dirty="0" smtClean="0"/>
            <a:t>place meaning and representations</a:t>
          </a:r>
          <a:endParaRPr lang="en-GB" sz="2800" kern="1200" cap="small" baseline="0" dirty="0"/>
        </a:p>
      </dsp:txBody>
      <dsp:txXfrm>
        <a:off x="0" y="976937"/>
        <a:ext cx="5594276" cy="830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0595D-FA43-4243-A518-1761B485E9AE}">
      <dsp:nvSpPr>
        <dsp:cNvPr id="0" name=""/>
        <dsp:cNvSpPr/>
      </dsp:nvSpPr>
      <dsp:spPr>
        <a:xfrm>
          <a:off x="954105" y="837007"/>
          <a:ext cx="5724636" cy="3078513"/>
        </a:xfrm>
        <a:prstGeom prst="round2DiagRect">
          <a:avLst>
            <a:gd name="adj1" fmla="val 0"/>
            <a:gd name="adj2" fmla="val 1667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199AB11-0EB1-40EE-BBA2-6FEA832E3007}">
      <dsp:nvSpPr>
        <dsp:cNvPr id="0" name=""/>
        <dsp:cNvSpPr/>
      </dsp:nvSpPr>
      <dsp:spPr>
        <a:xfrm>
          <a:off x="3816423" y="1163516"/>
          <a:ext cx="763" cy="2425495"/>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EA72555C-0D2A-4B70-BD76-73D4B241DCC0}">
      <dsp:nvSpPr>
        <dsp:cNvPr id="0" name=""/>
        <dsp:cNvSpPr/>
      </dsp:nvSpPr>
      <dsp:spPr>
        <a:xfrm>
          <a:off x="1144927" y="1070227"/>
          <a:ext cx="2480675" cy="2612072"/>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GB" sz="1400" kern="1200" dirty="0"/>
            <a:t>High house prices</a:t>
          </a:r>
        </a:p>
        <a:p>
          <a:pPr lvl="0" algn="ctr" defTabSz="622300">
            <a:lnSpc>
              <a:spcPct val="90000"/>
            </a:lnSpc>
            <a:spcBef>
              <a:spcPct val="0"/>
            </a:spcBef>
            <a:spcAft>
              <a:spcPct val="35000"/>
            </a:spcAft>
          </a:pPr>
          <a:r>
            <a:rPr lang="en-GB" sz="1400" kern="1200" dirty="0"/>
            <a:t>Traffic congestion</a:t>
          </a:r>
        </a:p>
        <a:p>
          <a:pPr lvl="0" algn="ctr" defTabSz="622300">
            <a:lnSpc>
              <a:spcPct val="90000"/>
            </a:lnSpc>
            <a:spcBef>
              <a:spcPct val="0"/>
            </a:spcBef>
            <a:spcAft>
              <a:spcPct val="35000"/>
            </a:spcAft>
          </a:pPr>
          <a:r>
            <a:rPr lang="en-GB" sz="1400" kern="1200" dirty="0"/>
            <a:t>Urban crime</a:t>
          </a:r>
        </a:p>
        <a:p>
          <a:pPr lvl="0" algn="ctr" defTabSz="622300">
            <a:lnSpc>
              <a:spcPct val="90000"/>
            </a:lnSpc>
            <a:spcBef>
              <a:spcPct val="0"/>
            </a:spcBef>
            <a:spcAft>
              <a:spcPct val="35000"/>
            </a:spcAft>
          </a:pPr>
          <a:r>
            <a:rPr lang="en-GB" sz="1400" kern="1200" dirty="0"/>
            <a:t>Poor air quality</a:t>
          </a:r>
        </a:p>
        <a:p>
          <a:pPr lvl="0" algn="ctr" defTabSz="622300">
            <a:lnSpc>
              <a:spcPct val="90000"/>
            </a:lnSpc>
            <a:spcBef>
              <a:spcPct val="0"/>
            </a:spcBef>
            <a:spcAft>
              <a:spcPct val="35000"/>
            </a:spcAft>
          </a:pPr>
          <a:r>
            <a:rPr lang="en-GB" sz="1400" kern="1200" dirty="0"/>
            <a:t>Overcrowded schools</a:t>
          </a:r>
        </a:p>
        <a:p>
          <a:pPr lvl="0" algn="ctr" defTabSz="622300">
            <a:lnSpc>
              <a:spcPct val="90000"/>
            </a:lnSpc>
            <a:spcBef>
              <a:spcPct val="0"/>
            </a:spcBef>
            <a:spcAft>
              <a:spcPct val="35000"/>
            </a:spcAft>
          </a:pPr>
          <a:r>
            <a:rPr lang="en-GB" sz="1400" kern="1200" dirty="0"/>
            <a:t>Noise pollution</a:t>
          </a:r>
        </a:p>
        <a:p>
          <a:pPr lvl="0" algn="ctr" defTabSz="622300">
            <a:lnSpc>
              <a:spcPct val="90000"/>
            </a:lnSpc>
            <a:spcBef>
              <a:spcPct val="0"/>
            </a:spcBef>
            <a:spcAft>
              <a:spcPct val="35000"/>
            </a:spcAft>
          </a:pPr>
          <a:r>
            <a:rPr lang="en-GB" sz="1400" kern="1200" dirty="0"/>
            <a:t>Drab, ugly buildings</a:t>
          </a:r>
        </a:p>
        <a:p>
          <a:pPr lvl="0" algn="ctr" defTabSz="622300">
            <a:lnSpc>
              <a:spcPct val="90000"/>
            </a:lnSpc>
            <a:spcBef>
              <a:spcPct val="0"/>
            </a:spcBef>
            <a:spcAft>
              <a:spcPct val="35000"/>
            </a:spcAft>
          </a:pPr>
          <a:r>
            <a:rPr lang="en-GB" sz="1400" kern="1200" dirty="0"/>
            <a:t>Lack of green spaces and views</a:t>
          </a:r>
        </a:p>
        <a:p>
          <a:pPr lvl="0" algn="ctr" defTabSz="622300">
            <a:lnSpc>
              <a:spcPct val="90000"/>
            </a:lnSpc>
            <a:spcBef>
              <a:spcPct val="0"/>
            </a:spcBef>
            <a:spcAft>
              <a:spcPct val="35000"/>
            </a:spcAft>
          </a:pPr>
          <a:r>
            <a:rPr lang="en-GB" sz="1400" kern="1200" dirty="0"/>
            <a:t>Protests and demonstrations</a:t>
          </a:r>
        </a:p>
      </dsp:txBody>
      <dsp:txXfrm>
        <a:off x="1144927" y="1070227"/>
        <a:ext cx="2480675" cy="2612072"/>
      </dsp:txXfrm>
    </dsp:sp>
    <dsp:sp modelId="{B9CA87E4-33C7-4516-A63C-19DF7864D688}">
      <dsp:nvSpPr>
        <dsp:cNvPr id="0" name=""/>
        <dsp:cNvSpPr/>
      </dsp:nvSpPr>
      <dsp:spPr>
        <a:xfrm>
          <a:off x="4007245" y="1070227"/>
          <a:ext cx="2480675" cy="2612072"/>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GB" sz="1400" kern="1200" dirty="0"/>
            <a:t>Proximity to nature</a:t>
          </a:r>
        </a:p>
        <a:p>
          <a:pPr lvl="0" algn="ctr" defTabSz="622300">
            <a:lnSpc>
              <a:spcPct val="90000"/>
            </a:lnSpc>
            <a:spcBef>
              <a:spcPct val="0"/>
            </a:spcBef>
            <a:spcAft>
              <a:spcPct val="35000"/>
            </a:spcAft>
          </a:pPr>
          <a:r>
            <a:rPr lang="en-GB" sz="1400" kern="1200" dirty="0"/>
            <a:t>Sense of community</a:t>
          </a:r>
        </a:p>
        <a:p>
          <a:pPr lvl="0" algn="ctr" defTabSz="622300">
            <a:lnSpc>
              <a:spcPct val="90000"/>
            </a:lnSpc>
            <a:spcBef>
              <a:spcPct val="0"/>
            </a:spcBef>
            <a:spcAft>
              <a:spcPct val="35000"/>
            </a:spcAft>
          </a:pPr>
          <a:r>
            <a:rPr lang="en-GB" sz="1400" kern="1200" dirty="0"/>
            <a:t>Sense of history</a:t>
          </a:r>
        </a:p>
        <a:p>
          <a:pPr lvl="0" algn="ctr" defTabSz="622300">
            <a:lnSpc>
              <a:spcPct val="90000"/>
            </a:lnSpc>
            <a:spcBef>
              <a:spcPct val="0"/>
            </a:spcBef>
            <a:spcAft>
              <a:spcPct val="35000"/>
            </a:spcAft>
          </a:pPr>
          <a:r>
            <a:rPr lang="en-GB" sz="1400" kern="1200" dirty="0"/>
            <a:t>Empty roads</a:t>
          </a:r>
        </a:p>
        <a:p>
          <a:pPr lvl="0" algn="ctr" defTabSz="622300">
            <a:lnSpc>
              <a:spcPct val="90000"/>
            </a:lnSpc>
            <a:spcBef>
              <a:spcPct val="0"/>
            </a:spcBef>
            <a:spcAft>
              <a:spcPct val="35000"/>
            </a:spcAft>
          </a:pPr>
          <a:r>
            <a:rPr lang="en-GB" sz="1400" kern="1200" dirty="0"/>
            <a:t>Quiet and tranquil</a:t>
          </a:r>
        </a:p>
        <a:p>
          <a:pPr lvl="0" algn="ctr" defTabSz="622300">
            <a:lnSpc>
              <a:spcPct val="90000"/>
            </a:lnSpc>
            <a:spcBef>
              <a:spcPct val="0"/>
            </a:spcBef>
            <a:spcAft>
              <a:spcPct val="35000"/>
            </a:spcAft>
          </a:pPr>
          <a:r>
            <a:rPr lang="en-GB" sz="1400" kern="1200" dirty="0" err="1"/>
            <a:t>Pictureque</a:t>
          </a:r>
          <a:r>
            <a:rPr lang="en-GB" sz="1400" kern="1200" dirty="0"/>
            <a:t> cottages</a:t>
          </a:r>
        </a:p>
        <a:p>
          <a:pPr lvl="0" algn="ctr" defTabSz="622300">
            <a:lnSpc>
              <a:spcPct val="90000"/>
            </a:lnSpc>
            <a:spcBef>
              <a:spcPct val="0"/>
            </a:spcBef>
            <a:spcAft>
              <a:spcPct val="35000"/>
            </a:spcAft>
          </a:pPr>
          <a:r>
            <a:rPr lang="en-GB" sz="1400" kern="1200" dirty="0"/>
            <a:t>Less crowded schools</a:t>
          </a:r>
        </a:p>
        <a:p>
          <a:pPr lvl="0" algn="ctr" defTabSz="622300">
            <a:lnSpc>
              <a:spcPct val="90000"/>
            </a:lnSpc>
            <a:spcBef>
              <a:spcPct val="0"/>
            </a:spcBef>
            <a:spcAft>
              <a:spcPct val="35000"/>
            </a:spcAft>
          </a:pPr>
          <a:r>
            <a:rPr lang="en-GB" sz="1400" kern="1200" dirty="0"/>
            <a:t>Affordable housing</a:t>
          </a:r>
        </a:p>
        <a:p>
          <a:pPr lvl="0" algn="ctr" defTabSz="622300">
            <a:lnSpc>
              <a:spcPct val="90000"/>
            </a:lnSpc>
            <a:spcBef>
              <a:spcPct val="0"/>
            </a:spcBef>
            <a:spcAft>
              <a:spcPct val="35000"/>
            </a:spcAft>
          </a:pPr>
          <a:r>
            <a:rPr lang="en-GB" sz="1400" kern="1200" dirty="0"/>
            <a:t>Social order</a:t>
          </a:r>
        </a:p>
      </dsp:txBody>
      <dsp:txXfrm>
        <a:off x="4007245" y="1070227"/>
        <a:ext cx="2480675" cy="2612072"/>
      </dsp:txXfrm>
    </dsp:sp>
    <dsp:sp modelId="{AD2343EC-1A27-44FC-ACFA-297774C2CD2D}">
      <dsp:nvSpPr>
        <dsp:cNvPr id="0" name=""/>
        <dsp:cNvSpPr/>
      </dsp:nvSpPr>
      <dsp:spPr>
        <a:xfrm rot="16200000">
          <a:off x="-1202136" y="1246192"/>
          <a:ext cx="3358378" cy="954106"/>
        </a:xfrm>
        <a:prstGeom prst="rightArrow">
          <a:avLst>
            <a:gd name="adj1" fmla="val 49830"/>
            <a:gd name="adj2" fmla="val 6066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Possible reasons to </a:t>
          </a:r>
          <a:r>
            <a:rPr lang="en-GB" sz="1400" b="1" kern="1200" dirty="0"/>
            <a:t>leave</a:t>
          </a:r>
          <a:r>
            <a:rPr lang="en-GB" sz="1400" kern="1200" dirty="0"/>
            <a:t> the city</a:t>
          </a:r>
        </a:p>
      </dsp:txBody>
      <dsp:txXfrm>
        <a:off x="-1057938" y="1629727"/>
        <a:ext cx="3069982" cy="475432"/>
      </dsp:txXfrm>
    </dsp:sp>
    <dsp:sp modelId="{435BB193-8E62-4BA7-B955-EA61F22DD71C}">
      <dsp:nvSpPr>
        <dsp:cNvPr id="0" name=""/>
        <dsp:cNvSpPr/>
      </dsp:nvSpPr>
      <dsp:spPr>
        <a:xfrm rot="5400000">
          <a:off x="5476605" y="2552229"/>
          <a:ext cx="3358378" cy="954106"/>
        </a:xfrm>
        <a:prstGeom prst="rightArrow">
          <a:avLst>
            <a:gd name="adj1" fmla="val 49830"/>
            <a:gd name="adj2" fmla="val 6066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Possible reasons to </a:t>
          </a:r>
          <a:r>
            <a:rPr lang="en-GB" sz="1400" b="1" kern="1200" dirty="0"/>
            <a:t>move</a:t>
          </a:r>
          <a:r>
            <a:rPr lang="en-GB" sz="1400" kern="1200" dirty="0"/>
            <a:t> to the country</a:t>
          </a:r>
        </a:p>
      </dsp:txBody>
      <dsp:txXfrm>
        <a:off x="5620803" y="2647368"/>
        <a:ext cx="3069982" cy="47543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A8347-8DF1-B348-8F41-6E1345D82D34}" type="datetimeFigureOut">
              <a:rPr lang="en-US" smtClean="0"/>
              <a:t>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3</a:t>
            </a:fld>
            <a:endParaRPr lang="en-GB"/>
          </a:p>
        </p:txBody>
      </p:sp>
    </p:spTree>
    <p:extLst>
      <p:ext uri="{BB962C8B-B14F-4D97-AF65-F5344CB8AC3E}">
        <p14:creationId xmlns:p14="http://schemas.microsoft.com/office/powerpoint/2010/main" val="400542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B56514-795E-426D-BF65-541412DBA452}" type="slidenum">
              <a:rPr lang="en-GB" smtClean="0"/>
              <a:pPr/>
              <a:t>21</a:t>
            </a:fld>
            <a:endParaRPr lang="en-GB" dirty="0"/>
          </a:p>
        </p:txBody>
      </p:sp>
    </p:spTree>
    <p:extLst>
      <p:ext uri="{BB962C8B-B14F-4D97-AF65-F5344CB8AC3E}">
        <p14:creationId xmlns:p14="http://schemas.microsoft.com/office/powerpoint/2010/main" val="10835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000872-7482-4A0F-A71B-A14D53C14603}" type="slidenum">
              <a:rPr lang="en-GB" smtClean="0"/>
              <a:t>22</a:t>
            </a:fld>
            <a:endParaRPr lang="en-GB"/>
          </a:p>
        </p:txBody>
      </p:sp>
    </p:spTree>
    <p:extLst>
      <p:ext uri="{BB962C8B-B14F-4D97-AF65-F5344CB8AC3E}">
        <p14:creationId xmlns:p14="http://schemas.microsoft.com/office/powerpoint/2010/main" val="993882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B56514-795E-426D-BF65-541412DBA452}" type="slidenum">
              <a:rPr lang="en-GB" smtClean="0"/>
              <a:pPr/>
              <a:t>24</a:t>
            </a:fld>
            <a:endParaRPr lang="en-GB" dirty="0"/>
          </a:p>
        </p:txBody>
      </p:sp>
    </p:spTree>
    <p:extLst>
      <p:ext uri="{BB962C8B-B14F-4D97-AF65-F5344CB8AC3E}">
        <p14:creationId xmlns:p14="http://schemas.microsoft.com/office/powerpoint/2010/main" val="376186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B56514-795E-426D-BF65-541412DBA452}" type="slidenum">
              <a:rPr lang="en-GB" smtClean="0"/>
              <a:pPr/>
              <a:t>25</a:t>
            </a:fld>
            <a:endParaRPr lang="en-GB" dirty="0"/>
          </a:p>
        </p:txBody>
      </p:sp>
    </p:spTree>
    <p:extLst>
      <p:ext uri="{BB962C8B-B14F-4D97-AF65-F5344CB8AC3E}">
        <p14:creationId xmlns:p14="http://schemas.microsoft.com/office/powerpoint/2010/main" val="2740161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26</a:t>
            </a:fld>
            <a:endParaRPr lang="en-GB"/>
          </a:p>
        </p:txBody>
      </p:sp>
    </p:spTree>
    <p:extLst>
      <p:ext uri="{BB962C8B-B14F-4D97-AF65-F5344CB8AC3E}">
        <p14:creationId xmlns:p14="http://schemas.microsoft.com/office/powerpoint/2010/main" val="47455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B56514-795E-426D-BF65-541412DBA452}" type="slidenum">
              <a:rPr lang="en-GB" smtClean="0"/>
              <a:pPr/>
              <a:t>46</a:t>
            </a:fld>
            <a:endParaRPr lang="en-GB" dirty="0"/>
          </a:p>
        </p:txBody>
      </p:sp>
    </p:spTree>
    <p:extLst>
      <p:ext uri="{BB962C8B-B14F-4D97-AF65-F5344CB8AC3E}">
        <p14:creationId xmlns:p14="http://schemas.microsoft.com/office/powerpoint/2010/main" val="3603233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B56514-795E-426D-BF65-541412DBA452}" type="slidenum">
              <a:rPr lang="en-GB" smtClean="0"/>
              <a:pPr/>
              <a:t>55</a:t>
            </a:fld>
            <a:endParaRPr lang="en-GB" dirty="0"/>
          </a:p>
        </p:txBody>
      </p:sp>
    </p:spTree>
    <p:extLst>
      <p:ext uri="{BB962C8B-B14F-4D97-AF65-F5344CB8AC3E}">
        <p14:creationId xmlns:p14="http://schemas.microsoft.com/office/powerpoint/2010/main" val="149608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B56514-795E-426D-BF65-541412DBA452}" type="slidenum">
              <a:rPr lang="en-GB" smtClean="0"/>
              <a:pPr/>
              <a:t>56</a:t>
            </a:fld>
            <a:endParaRPr lang="en-GB" dirty="0"/>
          </a:p>
        </p:txBody>
      </p:sp>
    </p:spTree>
    <p:extLst>
      <p:ext uri="{BB962C8B-B14F-4D97-AF65-F5344CB8AC3E}">
        <p14:creationId xmlns:p14="http://schemas.microsoft.com/office/powerpoint/2010/main" val="169760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B56514-795E-426D-BF65-541412DBA452}" type="slidenum">
              <a:rPr lang="en-GB" smtClean="0"/>
              <a:pPr/>
              <a:t>57</a:t>
            </a:fld>
            <a:endParaRPr lang="en-GB" dirty="0"/>
          </a:p>
        </p:txBody>
      </p:sp>
    </p:spTree>
    <p:extLst>
      <p:ext uri="{BB962C8B-B14F-4D97-AF65-F5344CB8AC3E}">
        <p14:creationId xmlns:p14="http://schemas.microsoft.com/office/powerpoint/2010/main" val="1697609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B56514-795E-426D-BF65-541412DBA452}" type="slidenum">
              <a:rPr lang="en-GB" smtClean="0"/>
              <a:pPr/>
              <a:t>67</a:t>
            </a:fld>
            <a:endParaRPr lang="en-GB" dirty="0"/>
          </a:p>
        </p:txBody>
      </p:sp>
    </p:spTree>
    <p:extLst>
      <p:ext uri="{BB962C8B-B14F-4D97-AF65-F5344CB8AC3E}">
        <p14:creationId xmlns:p14="http://schemas.microsoft.com/office/powerpoint/2010/main" val="424488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6</a:t>
            </a:fld>
            <a:endParaRPr lang="en-GB"/>
          </a:p>
        </p:txBody>
      </p:sp>
    </p:spTree>
    <p:extLst>
      <p:ext uri="{BB962C8B-B14F-4D97-AF65-F5344CB8AC3E}">
        <p14:creationId xmlns:p14="http://schemas.microsoft.com/office/powerpoint/2010/main" val="458336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69</a:t>
            </a:fld>
            <a:endParaRPr lang="en-US"/>
          </a:p>
        </p:txBody>
      </p:sp>
    </p:spTree>
    <p:extLst>
      <p:ext uri="{BB962C8B-B14F-4D97-AF65-F5344CB8AC3E}">
        <p14:creationId xmlns:p14="http://schemas.microsoft.com/office/powerpoint/2010/main" val="296441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7</a:t>
            </a:fld>
            <a:endParaRPr lang="en-GB"/>
          </a:p>
        </p:txBody>
      </p:sp>
    </p:spTree>
    <p:extLst>
      <p:ext uri="{BB962C8B-B14F-4D97-AF65-F5344CB8AC3E}">
        <p14:creationId xmlns:p14="http://schemas.microsoft.com/office/powerpoint/2010/main" val="354571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8</a:t>
            </a:fld>
            <a:endParaRPr lang="en-GB"/>
          </a:p>
        </p:txBody>
      </p:sp>
    </p:spTree>
    <p:extLst>
      <p:ext uri="{BB962C8B-B14F-4D97-AF65-F5344CB8AC3E}">
        <p14:creationId xmlns:p14="http://schemas.microsoft.com/office/powerpoint/2010/main" val="34396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11</a:t>
            </a:fld>
            <a:endParaRPr lang="en-GB"/>
          </a:p>
        </p:txBody>
      </p:sp>
    </p:spTree>
    <p:extLst>
      <p:ext uri="{BB962C8B-B14F-4D97-AF65-F5344CB8AC3E}">
        <p14:creationId xmlns:p14="http://schemas.microsoft.com/office/powerpoint/2010/main" val="34396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13</a:t>
            </a:fld>
            <a:endParaRPr lang="en-GB"/>
          </a:p>
        </p:txBody>
      </p:sp>
    </p:spTree>
    <p:extLst>
      <p:ext uri="{BB962C8B-B14F-4D97-AF65-F5344CB8AC3E}">
        <p14:creationId xmlns:p14="http://schemas.microsoft.com/office/powerpoint/2010/main" val="198977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14</a:t>
            </a:fld>
            <a:endParaRPr lang="en-GB"/>
          </a:p>
        </p:txBody>
      </p:sp>
    </p:spTree>
    <p:extLst>
      <p:ext uri="{BB962C8B-B14F-4D97-AF65-F5344CB8AC3E}">
        <p14:creationId xmlns:p14="http://schemas.microsoft.com/office/powerpoint/2010/main" val="328449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16</a:t>
            </a:fld>
            <a:endParaRPr lang="en-GB"/>
          </a:p>
        </p:txBody>
      </p:sp>
    </p:spTree>
    <p:extLst>
      <p:ext uri="{BB962C8B-B14F-4D97-AF65-F5344CB8AC3E}">
        <p14:creationId xmlns:p14="http://schemas.microsoft.com/office/powerpoint/2010/main" val="45833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B56514-795E-426D-BF65-541412DBA452}" type="slidenum">
              <a:rPr lang="en-GB" smtClean="0"/>
              <a:pPr/>
              <a:t>18</a:t>
            </a:fld>
            <a:endParaRPr lang="en-GB" dirty="0"/>
          </a:p>
        </p:txBody>
      </p:sp>
    </p:spTree>
    <p:extLst>
      <p:ext uri="{BB962C8B-B14F-4D97-AF65-F5344CB8AC3E}">
        <p14:creationId xmlns:p14="http://schemas.microsoft.com/office/powerpoint/2010/main" val="766512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useBgFill="1">
        <p:nvSpPr>
          <p:cNvPr id="7" name="Rectangle 6"/>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8" name="Rectangle 7"/>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3" name="TextBox 12"/>
          <p:cNvSpPr txBox="1"/>
          <p:nvPr userDrawn="1"/>
        </p:nvSpPr>
        <p:spPr>
          <a:xfrm>
            <a:off x="7824158" y="6444249"/>
            <a:ext cx="854016" cy="369332"/>
          </a:xfrm>
          <a:prstGeom prst="rect">
            <a:avLst/>
          </a:prstGeom>
        </p:spPr>
        <p:txBody>
          <a:bodyPr wrap="square" rtlCol="0">
            <a:spAutoFit/>
          </a:bodyPr>
          <a:lstStyle/>
          <a:p>
            <a:endParaRPr lang="en-GB" dirty="0"/>
          </a:p>
        </p:txBody>
      </p:sp>
    </p:spTree>
    <p:extLst>
      <p:ext uri="{BB962C8B-B14F-4D97-AF65-F5344CB8AC3E}">
        <p14:creationId xmlns:p14="http://schemas.microsoft.com/office/powerpoint/2010/main" val="171983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03632911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96212295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468313" y="1773238"/>
            <a:ext cx="82804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320037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t>Copyright © AQA and its licensors. All rights reserved.</a:t>
            </a:r>
            <a:endParaRPr lang="en-US" dirty="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endParaRPr lang="en-GB"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001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3440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endParaRPr lang="en-GB"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title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12099436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Turquoi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Pi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G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Vio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Te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Bric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smtClean="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a:defRPr sz="2800"/>
            </a:lvl4pPr>
            <a:lvl5pPr>
              <a:defRPr sz="2800"/>
            </a:lvl5pPr>
          </a:lstStyle>
          <a:p>
            <a:pPr lvl="0"/>
            <a:r>
              <a:rPr lang="en-US" dirty="0" smtClean="0"/>
              <a:t>Arial font size 28</a:t>
            </a:r>
          </a:p>
        </p:txBody>
      </p:sp>
      <p:sp>
        <p:nvSpPr>
          <p:cNvPr id="11" name="Text Placeholder 10"/>
          <p:cNvSpPr>
            <a:spLocks noGrp="1"/>
          </p:cNvSpPr>
          <p:nvPr>
            <p:ph type="body" sz="quarter" idx="11" hasCustomPrompt="1"/>
          </p:nvPr>
        </p:nvSpPr>
        <p:spPr>
          <a:xfrm>
            <a:off x="284163" y="2398713"/>
            <a:ext cx="8634206" cy="4227718"/>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font (min) size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51003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smtClean="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marL="1371600" indent="0">
              <a:buNone/>
              <a:defRPr sz="2800"/>
            </a:lvl4pPr>
            <a:lvl5pPr>
              <a:defRPr sz="2800"/>
            </a:lvl5pPr>
          </a:lstStyle>
          <a:p>
            <a:pPr lvl="0"/>
            <a:r>
              <a:rPr lang="en-US" dirty="0" smtClean="0"/>
              <a:t>Click to edit subtitle</a:t>
            </a:r>
          </a:p>
        </p:txBody>
      </p:sp>
      <p:sp>
        <p:nvSpPr>
          <p:cNvPr id="4" name="Picture Placeholder 3"/>
          <p:cNvSpPr>
            <a:spLocks noGrp="1"/>
          </p:cNvSpPr>
          <p:nvPr>
            <p:ph type="pic" sz="quarter" idx="11"/>
          </p:nvPr>
        </p:nvSpPr>
        <p:spPr>
          <a:xfrm>
            <a:off x="5058886" y="2826781"/>
            <a:ext cx="3811691" cy="3609645"/>
          </a:xfrm>
        </p:spPr>
        <p:txBody>
          <a:bodyPr/>
          <a:lstStyle/>
          <a:p>
            <a:endParaRPr lang="en-GB"/>
          </a:p>
        </p:txBody>
      </p:sp>
      <p:sp>
        <p:nvSpPr>
          <p:cNvPr id="6" name="Text Placeholder 5"/>
          <p:cNvSpPr>
            <a:spLocks noGrp="1"/>
          </p:cNvSpPr>
          <p:nvPr>
            <p:ph type="body" sz="quarter" idx="12" hasCustomPrompt="1"/>
          </p:nvPr>
        </p:nvSpPr>
        <p:spPr>
          <a:xfrm>
            <a:off x="284305" y="2827338"/>
            <a:ext cx="4632184" cy="3608387"/>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font (min) size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9910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73540448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6" name="Footer Placeholder 5"/>
          <p:cNvSpPr>
            <a:spLocks noGrp="1"/>
          </p:cNvSpPr>
          <p:nvPr>
            <p:ph type="ftr" sz="quarter" idx="11"/>
          </p:nvPr>
        </p:nvSpPr>
        <p:spPr/>
        <p:txBody>
          <a:bodyPr/>
          <a:lstStyle/>
          <a:p>
            <a:r>
              <a:rPr lang="en-US" smtClean="0"/>
              <a:t>Copyright © AQA and its licensors. All rights reserved.</a:t>
            </a:r>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87196650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8" name="Footer Placeholder 7"/>
          <p:cNvSpPr>
            <a:spLocks noGrp="1"/>
          </p:cNvSpPr>
          <p:nvPr>
            <p:ph type="ftr" sz="quarter" idx="11"/>
          </p:nvPr>
        </p:nvSpPr>
        <p:spPr/>
        <p:txBody>
          <a:bodyPr/>
          <a:lstStyle/>
          <a:p>
            <a:r>
              <a:rPr lang="en-US" smtClean="0"/>
              <a:t>Copyright © AQA and its licensors. All rights reserved.</a:t>
            </a:r>
            <a:endParaRPr lang="en-US" dirty="0"/>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103010160"/>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52431335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65146073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6" name="Footer Placeholder 5"/>
          <p:cNvSpPr>
            <a:spLocks noGrp="1"/>
          </p:cNvSpPr>
          <p:nvPr>
            <p:ph type="ftr" sz="quarter" idx="11"/>
          </p:nvPr>
        </p:nvSpPr>
        <p:spPr/>
        <p:txBody>
          <a:bodyPr/>
          <a:lstStyle/>
          <a:p>
            <a:r>
              <a:rPr lang="en-US" smtClean="0"/>
              <a:t>Copyright © AQA and its licensors. All rights reserved.</a:t>
            </a:r>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02586598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1/5/2018</a:t>
            </a:fld>
            <a:endParaRPr lang="en-US"/>
          </a:p>
        </p:txBody>
      </p:sp>
      <p:sp>
        <p:nvSpPr>
          <p:cNvPr id="6" name="Footer Placeholder 5"/>
          <p:cNvSpPr>
            <a:spLocks noGrp="1"/>
          </p:cNvSpPr>
          <p:nvPr>
            <p:ph type="ftr" sz="quarter" idx="11"/>
          </p:nvPr>
        </p:nvSpPr>
        <p:spPr/>
        <p:txBody>
          <a:bodyPr/>
          <a:lstStyle/>
          <a:p>
            <a:r>
              <a:rPr lang="en-US" smtClean="0"/>
              <a:t>Copyright © AQA and its licensors. All rights reserved.</a:t>
            </a:r>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04323770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7CB97365-EBCA-4027-87D5-99FC1D4DF0BB}" type="datetimeFigureOut">
              <a:rPr lang="en-US" smtClean="0"/>
              <a:pPr eaLnBrk="1" latinLnBrk="0" hangingPunct="1"/>
              <a:t>1/5/2018</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AQA and its licensors.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18824050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661" r:id="rId13"/>
    <p:sldLayoutId id="2147483666" r:id="rId14"/>
    <p:sldLayoutId id="2147483677" r:id="rId15"/>
    <p:sldLayoutId id="2147483668" r:id="rId16"/>
    <p:sldLayoutId id="2147483665" r:id="rId17"/>
    <p:sldLayoutId id="2147483678" r:id="rId18"/>
    <p:sldLayoutId id="2147483669" r:id="rId19"/>
    <p:sldLayoutId id="2147483670" r:id="rId20"/>
    <p:sldLayoutId id="2147483671" r:id="rId21"/>
    <p:sldLayoutId id="2147483672" r:id="rId22"/>
    <p:sldLayoutId id="2147483674" r:id="rId23"/>
    <p:sldLayoutId id="2147483673" r:id="rId24"/>
    <p:sldLayoutId id="2147483675" r:id="rId25"/>
    <p:sldLayoutId id="2147483676" r:id="rId26"/>
    <p:sldLayoutId id="2147483736" r:id="rId27"/>
    <p:sldLayoutId id="2147483737" r:id="rId28"/>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hyperlink" Target="http://www.jcq.org.uk/exams-office/non-examination-assessments" TargetMode="Externa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2878"/>
            <a:ext cx="7772400" cy="1470025"/>
          </a:xfrm>
        </p:spPr>
        <p:txBody>
          <a:bodyPr>
            <a:normAutofit/>
          </a:bodyPr>
          <a:lstStyle/>
          <a:p>
            <a:r>
              <a:rPr lang="en-GB" dirty="0" smtClean="0"/>
              <a:t>The A-level Geography Independent investigation</a:t>
            </a:r>
            <a:endParaRPr lang="en-GB" dirty="0"/>
          </a:p>
        </p:txBody>
      </p:sp>
      <p:sp>
        <p:nvSpPr>
          <p:cNvPr id="3" name="Subtitle 2"/>
          <p:cNvSpPr>
            <a:spLocks noGrp="1"/>
          </p:cNvSpPr>
          <p:nvPr>
            <p:ph type="subTitle" idx="1"/>
          </p:nvPr>
        </p:nvSpPr>
        <p:spPr>
          <a:xfrm>
            <a:off x="968991" y="3739487"/>
            <a:ext cx="6803409" cy="2608996"/>
          </a:xfrm>
        </p:spPr>
        <p:txBody>
          <a:bodyPr>
            <a:normAutofit fontScale="92500" lnSpcReduction="10000"/>
          </a:bodyPr>
          <a:lstStyle/>
          <a:p>
            <a:r>
              <a:rPr lang="en-GB" dirty="0" smtClean="0"/>
              <a:t>Dr Simon Oakes</a:t>
            </a:r>
          </a:p>
          <a:p>
            <a:endParaRPr lang="en-GB" dirty="0" smtClean="0"/>
          </a:p>
          <a:p>
            <a:endParaRPr lang="en-GB" dirty="0"/>
          </a:p>
          <a:p>
            <a:r>
              <a:rPr lang="en-GB" dirty="0" smtClean="0"/>
              <a:t>With thanks to Bob Digby, Nigel Lord and Erin Roberts for the use of selected slides</a:t>
            </a:r>
            <a:endParaRPr lang="en-GB" dirty="0"/>
          </a:p>
        </p:txBody>
      </p:sp>
    </p:spTree>
    <p:extLst>
      <p:ext uri="{BB962C8B-B14F-4D97-AF65-F5344CB8AC3E}">
        <p14:creationId xmlns:p14="http://schemas.microsoft.com/office/powerpoint/2010/main" val="3721754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00" y="225541"/>
            <a:ext cx="8324600" cy="625359"/>
          </a:xfrm>
        </p:spPr>
        <p:txBody>
          <a:bodyPr>
            <a:noAutofit/>
          </a:bodyPr>
          <a:lstStyle/>
          <a:p>
            <a:pPr algn="l"/>
            <a:r>
              <a:rPr lang="en-GB" sz="2800" b="1" dirty="0" smtClean="0"/>
              <a:t>Basic models </a:t>
            </a:r>
            <a:r>
              <a:rPr lang="en-GB" sz="2800" b="1" dirty="0"/>
              <a:t>for </a:t>
            </a:r>
            <a:r>
              <a:rPr lang="en-GB" sz="2800" b="1" dirty="0" smtClean="0"/>
              <a:t>the Independent Investigation</a:t>
            </a:r>
            <a:endParaRPr lang="en-GB" sz="2800" b="1" dirty="0"/>
          </a:p>
        </p:txBody>
      </p:sp>
      <p:graphicFrame>
        <p:nvGraphicFramePr>
          <p:cNvPr id="4" name="Table 3"/>
          <p:cNvGraphicFramePr>
            <a:graphicFrameLocks noGrp="1"/>
          </p:cNvGraphicFramePr>
          <p:nvPr>
            <p:extLst>
              <p:ext uri="{D42A27DB-BD31-4B8C-83A1-F6EECF244321}">
                <p14:modId xmlns:p14="http://schemas.microsoft.com/office/powerpoint/2010/main" val="3669578691"/>
              </p:ext>
            </p:extLst>
          </p:nvPr>
        </p:nvGraphicFramePr>
        <p:xfrm>
          <a:off x="457200" y="1336700"/>
          <a:ext cx="8229600" cy="5390409"/>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xmlns="" val="3710017223"/>
                    </a:ext>
                  </a:extLst>
                </a:gridCol>
                <a:gridCol w="4114800">
                  <a:extLst>
                    <a:ext uri="{9D8B030D-6E8A-4147-A177-3AD203B41FA5}">
                      <a16:colId xmlns:a16="http://schemas.microsoft.com/office/drawing/2014/main" xmlns="" val="2202331621"/>
                    </a:ext>
                  </a:extLst>
                </a:gridCol>
              </a:tblGrid>
              <a:tr h="552748">
                <a:tc>
                  <a:txBody>
                    <a:bodyPr/>
                    <a:lstStyle/>
                    <a:p>
                      <a:pPr algn="ctr"/>
                      <a:r>
                        <a:rPr lang="en-GB" sz="2400" dirty="0"/>
                        <a:t>Model </a:t>
                      </a:r>
                      <a:r>
                        <a:rPr lang="en-GB" sz="2400" dirty="0" smtClean="0"/>
                        <a:t>1 – teaching</a:t>
                      </a:r>
                      <a:r>
                        <a:rPr lang="en-GB" sz="2400" baseline="0" dirty="0" smtClean="0"/>
                        <a:t> the AS</a:t>
                      </a:r>
                      <a:endParaRPr lang="en-GB" sz="2400" dirty="0"/>
                    </a:p>
                  </a:txBody>
                  <a:tcPr/>
                </a:tc>
                <a:tc>
                  <a:txBody>
                    <a:bodyPr/>
                    <a:lstStyle/>
                    <a:p>
                      <a:pPr algn="ctr"/>
                      <a:r>
                        <a:rPr lang="en-GB" sz="2400" dirty="0"/>
                        <a:t>Model </a:t>
                      </a:r>
                      <a:r>
                        <a:rPr lang="en-GB" sz="2400" dirty="0" smtClean="0"/>
                        <a:t>2 –2-year A level</a:t>
                      </a:r>
                      <a:endParaRPr lang="en-GB" sz="2400" dirty="0"/>
                    </a:p>
                  </a:txBody>
                  <a:tcPr/>
                </a:tc>
                <a:extLst>
                  <a:ext uri="{0D108BD9-81ED-4DB2-BD59-A6C34878D82A}">
                    <a16:rowId xmlns:a16="http://schemas.microsoft.com/office/drawing/2014/main" xmlns="" val="3649096589"/>
                  </a:ext>
                </a:extLst>
              </a:tr>
              <a:tr h="1362941">
                <a:tc>
                  <a:txBody>
                    <a:bodyPr/>
                    <a:lstStyle/>
                    <a:p>
                      <a:pPr marL="0" indent="0">
                        <a:buFont typeface="Arial" panose="020B0604020202020204" pitchFamily="34" charset="0"/>
                        <a:buNone/>
                      </a:pPr>
                      <a:r>
                        <a:rPr lang="en-GB" sz="2400" b="1" kern="1200" dirty="0">
                          <a:effectLst/>
                        </a:rPr>
                        <a:t>2 days </a:t>
                      </a:r>
                      <a:r>
                        <a:rPr lang="en-GB" sz="2400" kern="1200" dirty="0">
                          <a:effectLst/>
                        </a:rPr>
                        <a:t>fieldwork in total including </a:t>
                      </a:r>
                      <a:r>
                        <a:rPr lang="en-GB" sz="2400" kern="1200" dirty="0" smtClean="0">
                          <a:effectLst/>
                        </a:rPr>
                        <a:t>fieldwork in human and </a:t>
                      </a:r>
                      <a:r>
                        <a:rPr lang="en-GB" sz="2400" kern="1200" dirty="0">
                          <a:effectLst/>
                        </a:rPr>
                        <a:t>physical </a:t>
                      </a:r>
                      <a:r>
                        <a:rPr lang="en-GB" sz="2400" kern="1200" dirty="0" smtClean="0">
                          <a:effectLst/>
                        </a:rPr>
                        <a:t>geography (1 day each) </a:t>
                      </a:r>
                      <a:endParaRPr lang="en-GB" sz="2400" b="0" i="0" kern="1200" dirty="0">
                        <a:solidFill>
                          <a:schemeClr val="dk1"/>
                        </a:solidFill>
                        <a:effectLst/>
                        <a:latin typeface="+mn-lt"/>
                        <a:ea typeface="+mn-ea"/>
                        <a:cs typeface="+mn-cs"/>
                      </a:endParaRPr>
                    </a:p>
                  </a:txBody>
                  <a:tcPr/>
                </a:tc>
                <a:tc>
                  <a:txBody>
                    <a:bodyPr/>
                    <a:lstStyle/>
                    <a:p>
                      <a:r>
                        <a:rPr lang="en-GB" sz="2400" b="1" kern="1200" dirty="0">
                          <a:effectLst/>
                        </a:rPr>
                        <a:t>1 </a:t>
                      </a:r>
                      <a:r>
                        <a:rPr lang="en-GB" sz="2400" b="1" kern="1200" dirty="0" smtClean="0">
                          <a:effectLst/>
                        </a:rPr>
                        <a:t>or 2 days </a:t>
                      </a:r>
                      <a:r>
                        <a:rPr lang="en-GB" sz="2400" kern="1200" dirty="0">
                          <a:effectLst/>
                        </a:rPr>
                        <a:t>fieldwork in total </a:t>
                      </a:r>
                      <a:r>
                        <a:rPr lang="en-GB" sz="2400" kern="1200" dirty="0" smtClean="0">
                          <a:effectLst/>
                        </a:rPr>
                        <a:t>developing skills in physical </a:t>
                      </a:r>
                      <a:r>
                        <a:rPr lang="en-GB" sz="2400" kern="1200" dirty="0">
                          <a:effectLst/>
                        </a:rPr>
                        <a:t>and human </a:t>
                      </a:r>
                      <a:r>
                        <a:rPr lang="en-GB" sz="2400" kern="1200" dirty="0" smtClean="0">
                          <a:effectLst/>
                        </a:rPr>
                        <a:t>geography</a:t>
                      </a:r>
                      <a:r>
                        <a:rPr lang="en-GB" sz="2400" kern="1200" baseline="0" dirty="0" smtClean="0">
                          <a:effectLst/>
                        </a:rPr>
                        <a:t> </a:t>
                      </a:r>
                      <a:endParaRPr lang="en-GB" sz="2400" dirty="0"/>
                    </a:p>
                  </a:txBody>
                  <a:tcPr/>
                </a:tc>
                <a:extLst>
                  <a:ext uri="{0D108BD9-81ED-4DB2-BD59-A6C34878D82A}">
                    <a16:rowId xmlns:a16="http://schemas.microsoft.com/office/drawing/2014/main" xmlns="" val="516591125"/>
                  </a:ext>
                </a:extLst>
              </a:tr>
              <a:tr h="1771823">
                <a:tc>
                  <a:txBody>
                    <a:bodyPr/>
                    <a:lstStyle/>
                    <a:p>
                      <a:r>
                        <a:rPr lang="en-GB" sz="2400" b="1" kern="1200" dirty="0">
                          <a:effectLst/>
                        </a:rPr>
                        <a:t>2 days </a:t>
                      </a:r>
                      <a:r>
                        <a:rPr lang="en-GB" sz="2400" kern="1200" dirty="0">
                          <a:effectLst/>
                        </a:rPr>
                        <a:t>where students work independently on their Independent Investigation</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effectLst/>
                        </a:rPr>
                        <a:t>2-3 </a:t>
                      </a:r>
                      <a:r>
                        <a:rPr lang="en-GB" sz="2400" b="1" kern="1200" dirty="0">
                          <a:effectLst/>
                        </a:rPr>
                        <a:t>days </a:t>
                      </a:r>
                      <a:r>
                        <a:rPr lang="en-GB" sz="2400" kern="1200" dirty="0" smtClean="0">
                          <a:effectLst/>
                        </a:rPr>
                        <a:t>collecting data for the Independent </a:t>
                      </a:r>
                      <a:r>
                        <a:rPr lang="en-GB" sz="2400" kern="1200" dirty="0">
                          <a:effectLst/>
                        </a:rPr>
                        <a:t>Investigation </a:t>
                      </a:r>
                      <a:r>
                        <a:rPr lang="en-GB" sz="2400" kern="1200" dirty="0" smtClean="0">
                          <a:effectLst/>
                        </a:rPr>
                        <a:t>– students may collect data in </a:t>
                      </a:r>
                      <a:r>
                        <a:rPr lang="en-GB" sz="2400" kern="1200" dirty="0">
                          <a:effectLst/>
                        </a:rPr>
                        <a:t>groups </a:t>
                      </a:r>
                    </a:p>
                    <a:p>
                      <a:endParaRPr lang="en-GB" sz="2400" dirty="0"/>
                    </a:p>
                  </a:txBody>
                  <a:tcPr/>
                </a:tc>
                <a:extLst>
                  <a:ext uri="{0D108BD9-81ED-4DB2-BD59-A6C34878D82A}">
                    <a16:rowId xmlns:a16="http://schemas.microsoft.com/office/drawing/2014/main" xmlns="" val="3494575100"/>
                  </a:ext>
                </a:extLst>
              </a:tr>
              <a:tr h="1362941">
                <a:tc gridSpan="2">
                  <a:txBody>
                    <a:bodyPr/>
                    <a:lstStyle/>
                    <a:p>
                      <a:pPr algn="ctr"/>
                      <a:r>
                        <a:rPr lang="en-GB" sz="2400" dirty="0" smtClean="0"/>
                        <a:t>A-level</a:t>
                      </a:r>
                      <a:r>
                        <a:rPr lang="en-GB" sz="2400" baseline="0" dirty="0" smtClean="0"/>
                        <a:t> m</a:t>
                      </a:r>
                      <a:r>
                        <a:rPr lang="en-GB" sz="2400" dirty="0" smtClean="0"/>
                        <a:t>ust </a:t>
                      </a:r>
                      <a:r>
                        <a:rPr lang="en-GB" sz="2400" dirty="0"/>
                        <a:t>include </a:t>
                      </a:r>
                      <a:r>
                        <a:rPr lang="en-GB" sz="2400" dirty="0" smtClean="0"/>
                        <a:t>equivalent </a:t>
                      </a:r>
                      <a:r>
                        <a:rPr lang="en-GB" sz="2400" dirty="0"/>
                        <a:t>of </a:t>
                      </a:r>
                      <a:r>
                        <a:rPr lang="en-GB" sz="2400" b="1" dirty="0"/>
                        <a:t>4 </a:t>
                      </a:r>
                      <a:r>
                        <a:rPr lang="en-GB" sz="2400" b="1" dirty="0" smtClean="0"/>
                        <a:t>days </a:t>
                      </a:r>
                      <a:r>
                        <a:rPr lang="en-GB" sz="2400" b="1" dirty="0"/>
                        <a:t>of fieldwork</a:t>
                      </a:r>
                      <a:r>
                        <a:rPr lang="en-GB" sz="2400" dirty="0"/>
                        <a:t>.</a:t>
                      </a:r>
                      <a:r>
                        <a:rPr lang="en-GB" sz="2400" baseline="0" dirty="0"/>
                        <a:t>  </a:t>
                      </a:r>
                    </a:p>
                    <a:p>
                      <a:pPr algn="ctr"/>
                      <a:r>
                        <a:rPr lang="en-GB" sz="2400" baseline="0" dirty="0"/>
                        <a:t>Teacher must have evidence of this, combined with their </a:t>
                      </a:r>
                      <a:r>
                        <a:rPr lang="en-GB" sz="2400" baseline="0" dirty="0" smtClean="0"/>
                        <a:t>professional </a:t>
                      </a:r>
                      <a:r>
                        <a:rPr lang="en-GB" sz="2400" baseline="0" dirty="0"/>
                        <a:t>judgement</a:t>
                      </a:r>
                      <a:endParaRPr lang="en-GB" sz="2400" b="1" dirty="0"/>
                    </a:p>
                  </a:txBody>
                  <a:tcPr/>
                </a:tc>
                <a:tc hMerge="1">
                  <a:txBody>
                    <a:bodyPr/>
                    <a:lstStyle/>
                    <a:p>
                      <a:endParaRPr lang="en-GB" dirty="0"/>
                    </a:p>
                  </a:txBody>
                  <a:tcPr/>
                </a:tc>
                <a:extLst>
                  <a:ext uri="{0D108BD9-81ED-4DB2-BD59-A6C34878D82A}">
                    <a16:rowId xmlns:a16="http://schemas.microsoft.com/office/drawing/2014/main" xmlns="" val="3356310079"/>
                  </a:ext>
                </a:extLst>
              </a:tr>
            </a:tbl>
          </a:graphicData>
        </a:graphic>
      </p:graphicFrame>
    </p:spTree>
    <p:extLst>
      <p:ext uri="{BB962C8B-B14F-4D97-AF65-F5344CB8AC3E}">
        <p14:creationId xmlns:p14="http://schemas.microsoft.com/office/powerpoint/2010/main" val="367388199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2172482" y="142464"/>
            <a:ext cx="6864640"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200" dirty="0" smtClean="0">
                <a:solidFill>
                  <a:schemeClr val="bg1"/>
                </a:solidFill>
              </a:rPr>
              <a:t>How to plan for AS/A level?</a:t>
            </a:r>
            <a:endParaRPr lang="en-GB" sz="3200" dirty="0">
              <a:solidFill>
                <a:schemeClr val="bg1"/>
              </a:solidFill>
            </a:endParaRPr>
          </a:p>
        </p:txBody>
      </p:sp>
      <p:sp>
        <p:nvSpPr>
          <p:cNvPr id="2" name="TextBox 1"/>
          <p:cNvSpPr txBox="1"/>
          <p:nvPr/>
        </p:nvSpPr>
        <p:spPr>
          <a:xfrm>
            <a:off x="1710047" y="2185060"/>
            <a:ext cx="5617028" cy="369332"/>
          </a:xfrm>
          <a:prstGeom prst="rect">
            <a:avLst/>
          </a:prstGeom>
          <a:noFill/>
        </p:spPr>
        <p:txBody>
          <a:bodyPr wrap="square" rtlCol="0">
            <a:spAutoFit/>
          </a:bodyPr>
          <a:lstStyle/>
          <a:p>
            <a:r>
              <a:rPr lang="en-GB" dirty="0" smtClean="0"/>
              <a:t>Insert FSC Planning fieldwork slide here</a:t>
            </a:r>
            <a:endParaRPr lang="en-GB" dirty="0"/>
          </a:p>
        </p:txBody>
      </p:sp>
      <p:pic>
        <p:nvPicPr>
          <p:cNvPr id="3" name="Picture 2" descr="C:\Users\robere\AppData\Local\Microsoft\Windows\Temporary Internet Files\Content.Outlook\N4AZJXN4\2154-a-level-geography-info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3" y="820386"/>
            <a:ext cx="10358651" cy="603761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27000" y="198438"/>
            <a:ext cx="7829645" cy="850106"/>
          </a:xfrm>
        </p:spPr>
        <p:txBody>
          <a:bodyPr>
            <a:normAutofit/>
          </a:bodyPr>
          <a:lstStyle/>
          <a:p>
            <a:pPr algn="l">
              <a:lnSpc>
                <a:spcPct val="110000"/>
              </a:lnSpc>
            </a:pPr>
            <a:r>
              <a:rPr lang="en-GB" sz="2800" b="1" dirty="0" smtClean="0">
                <a:solidFill>
                  <a:schemeClr val="tx1"/>
                </a:solidFill>
              </a:rPr>
              <a:t>Fieldwork process: FSC framework</a:t>
            </a:r>
            <a:endParaRPr lang="en-GB" sz="2800" b="1" dirty="0">
              <a:solidFill>
                <a:schemeClr val="tx1"/>
              </a:solidFill>
            </a:endParaRPr>
          </a:p>
        </p:txBody>
      </p:sp>
    </p:spTree>
    <p:extLst>
      <p:ext uri="{BB962C8B-B14F-4D97-AF65-F5344CB8AC3E}">
        <p14:creationId xmlns:p14="http://schemas.microsoft.com/office/powerpoint/2010/main" val="1204542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3689"/>
            <a:ext cx="8229600" cy="1143000"/>
          </a:xfrm>
        </p:spPr>
        <p:txBody>
          <a:bodyPr/>
          <a:lstStyle/>
          <a:p>
            <a:r>
              <a:rPr lang="en-GB" dirty="0" smtClean="0"/>
              <a:t>NEA basic rules</a:t>
            </a:r>
            <a:endParaRPr lang="en-GB" dirty="0"/>
          </a:p>
        </p:txBody>
      </p:sp>
    </p:spTree>
    <p:extLst>
      <p:ext uri="{BB962C8B-B14F-4D97-AF65-F5344CB8AC3E}">
        <p14:creationId xmlns:p14="http://schemas.microsoft.com/office/powerpoint/2010/main" val="3002202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a:spLocks noGrp="1"/>
          </p:cNvSpPr>
          <p:nvPr>
            <p:ph type="body" sz="quarter" idx="11"/>
          </p:nvPr>
        </p:nvSpPr>
        <p:spPr>
          <a:xfrm>
            <a:off x="284163" y="2161309"/>
            <a:ext cx="8634206" cy="3170712"/>
          </a:xfrm>
          <a:solidFill>
            <a:schemeClr val="bg2"/>
          </a:solidFill>
          <a:ln w="25400">
            <a:solidFill>
              <a:schemeClr val="bg1">
                <a:lumMod val="65000"/>
              </a:schemeClr>
            </a:solidFill>
          </a:ln>
          <a:effectLst/>
        </p:spPr>
        <p:txBody>
          <a:bodyPr>
            <a:normAutofit/>
          </a:bodyPr>
          <a:lstStyle/>
          <a:p>
            <a:pPr marL="342900" indent="-342900">
              <a:buFont typeface="Arial" panose="020B0604020202020204" pitchFamily="34" charset="0"/>
              <a:buChar char="•"/>
            </a:pPr>
            <a:r>
              <a:rPr lang="en-GB" sz="2400" b="1" dirty="0" smtClean="0">
                <a:solidFill>
                  <a:schemeClr val="bg2">
                    <a:lumMod val="25000"/>
                  </a:schemeClr>
                </a:solidFill>
              </a:rPr>
              <a:t>Context and Planning</a:t>
            </a:r>
          </a:p>
          <a:p>
            <a:pPr marL="342900" indent="-342900">
              <a:buFont typeface="Arial" panose="020B0604020202020204" pitchFamily="34" charset="0"/>
              <a:buChar char="•"/>
            </a:pPr>
            <a:r>
              <a:rPr lang="en-GB" sz="2400" b="1" dirty="0" smtClean="0">
                <a:solidFill>
                  <a:schemeClr val="bg2">
                    <a:lumMod val="25000"/>
                  </a:schemeClr>
                </a:solidFill>
              </a:rPr>
              <a:t>Data Collection</a:t>
            </a:r>
          </a:p>
          <a:p>
            <a:pPr marL="342900" indent="-342900">
              <a:buFont typeface="Arial" panose="020B0604020202020204" pitchFamily="34" charset="0"/>
              <a:buChar char="•"/>
            </a:pPr>
            <a:r>
              <a:rPr lang="en-GB" sz="2400" b="1" dirty="0" smtClean="0">
                <a:solidFill>
                  <a:schemeClr val="bg2">
                    <a:lumMod val="25000"/>
                  </a:schemeClr>
                </a:solidFill>
              </a:rPr>
              <a:t>Presentation</a:t>
            </a:r>
            <a:r>
              <a:rPr lang="en-GB" sz="2400" dirty="0" smtClean="0"/>
              <a:t> – how is the collected data presented?</a:t>
            </a:r>
          </a:p>
          <a:p>
            <a:pPr marL="342900" indent="-342900">
              <a:buFont typeface="Arial" panose="020B0604020202020204" pitchFamily="34" charset="0"/>
              <a:buChar char="•"/>
            </a:pPr>
            <a:r>
              <a:rPr lang="en-GB" sz="2400" b="1" dirty="0" smtClean="0">
                <a:solidFill>
                  <a:schemeClr val="bg2">
                    <a:lumMod val="25000"/>
                  </a:schemeClr>
                </a:solidFill>
              </a:rPr>
              <a:t>Analysis</a:t>
            </a:r>
            <a:r>
              <a:rPr lang="en-GB" sz="2400" dirty="0" smtClean="0"/>
              <a:t> - and interpretation of evidence</a:t>
            </a:r>
          </a:p>
          <a:p>
            <a:pPr marL="342900" indent="-342900">
              <a:buFont typeface="Arial" panose="020B0604020202020204" pitchFamily="34" charset="0"/>
              <a:buChar char="•"/>
            </a:pPr>
            <a:r>
              <a:rPr lang="en-GB" sz="2400" b="1" dirty="0" smtClean="0">
                <a:solidFill>
                  <a:schemeClr val="bg2">
                    <a:lumMod val="25000"/>
                  </a:schemeClr>
                </a:solidFill>
              </a:rPr>
              <a:t>Conclusions</a:t>
            </a:r>
            <a:r>
              <a:rPr lang="en-GB" sz="2400" dirty="0" smtClean="0"/>
              <a:t> - and how do they relate to the initial aim?</a:t>
            </a:r>
          </a:p>
          <a:p>
            <a:pPr marL="342900" indent="-342900">
              <a:buFont typeface="Arial" panose="020B0604020202020204" pitchFamily="34" charset="0"/>
              <a:buChar char="•"/>
            </a:pPr>
            <a:r>
              <a:rPr lang="en-GB" sz="2400" b="1" dirty="0" smtClean="0">
                <a:solidFill>
                  <a:schemeClr val="bg2">
                    <a:lumMod val="25000"/>
                  </a:schemeClr>
                </a:solidFill>
              </a:rPr>
              <a:t>Evaluation</a:t>
            </a:r>
            <a:r>
              <a:rPr lang="en-GB" sz="2400" dirty="0" smtClean="0"/>
              <a:t> of the whole investigation – strengths, limitations, anomalies and suggestion of improvements</a:t>
            </a:r>
          </a:p>
          <a:p>
            <a:pPr marL="342900" indent="-342900">
              <a:buFont typeface="Arial" panose="020B0604020202020204" pitchFamily="34" charset="0"/>
              <a:buChar char="•"/>
            </a:pPr>
            <a:endParaRPr lang="en-GB" sz="2400" dirty="0" smtClean="0"/>
          </a:p>
        </p:txBody>
      </p:sp>
      <p:sp>
        <p:nvSpPr>
          <p:cNvPr id="8" name="Text Placeholder 9"/>
          <p:cNvSpPr>
            <a:spLocks noGrp="1"/>
          </p:cNvSpPr>
          <p:nvPr>
            <p:ph type="body" sz="quarter" idx="10"/>
          </p:nvPr>
        </p:nvSpPr>
        <p:spPr>
          <a:xfrm>
            <a:off x="284305" y="1116241"/>
            <a:ext cx="8634064" cy="748185"/>
          </a:xfrm>
        </p:spPr>
        <p:txBody>
          <a:bodyPr/>
          <a:lstStyle/>
          <a:p>
            <a:r>
              <a:rPr lang="en-GB" sz="2600" b="0" dirty="0" smtClean="0"/>
              <a:t>The </a:t>
            </a:r>
            <a:r>
              <a:rPr lang="en-GB" sz="2600" dirty="0" smtClean="0">
                <a:solidFill>
                  <a:srgbClr val="DF3C06"/>
                </a:solidFill>
              </a:rPr>
              <a:t>enquiry process </a:t>
            </a:r>
            <a:r>
              <a:rPr lang="en-GB" sz="2600" b="0" dirty="0" smtClean="0"/>
              <a:t>forms a framework for application of the fieldwork and geographical skills.</a:t>
            </a:r>
            <a:endParaRPr lang="en-GB" sz="2600" b="0" dirty="0"/>
          </a:p>
        </p:txBody>
      </p:sp>
      <p:sp>
        <p:nvSpPr>
          <p:cNvPr id="7" name="Text Placeholder 9"/>
          <p:cNvSpPr>
            <a:spLocks noGrp="1"/>
          </p:cNvSpPr>
          <p:nvPr>
            <p:ph type="body" sz="quarter" idx="10"/>
          </p:nvPr>
        </p:nvSpPr>
        <p:spPr>
          <a:xfrm>
            <a:off x="284163" y="5531882"/>
            <a:ext cx="8634064" cy="748185"/>
          </a:xfrm>
        </p:spPr>
        <p:txBody>
          <a:bodyPr/>
          <a:lstStyle/>
          <a:p>
            <a:r>
              <a:rPr lang="en-GB" sz="2600" b="0" dirty="0" smtClean="0"/>
              <a:t>The aim is to build a </a:t>
            </a:r>
            <a:r>
              <a:rPr lang="en-GB" sz="2600" dirty="0" smtClean="0"/>
              <a:t>holistic</a:t>
            </a:r>
            <a:r>
              <a:rPr lang="en-GB" sz="2600" b="0" dirty="0" smtClean="0"/>
              <a:t> understanding of the six stages.</a:t>
            </a:r>
            <a:endParaRPr lang="en-GB" sz="2600" b="0" dirty="0"/>
          </a:p>
        </p:txBody>
      </p:sp>
      <p:sp>
        <p:nvSpPr>
          <p:cNvPr id="5" name="Text Placeholder 9"/>
          <p:cNvSpPr txBox="1">
            <a:spLocks/>
          </p:cNvSpPr>
          <p:nvPr/>
        </p:nvSpPr>
        <p:spPr>
          <a:xfrm>
            <a:off x="2172482" y="142464"/>
            <a:ext cx="6864640"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200" dirty="0" smtClean="0">
                <a:solidFill>
                  <a:schemeClr val="bg1"/>
                </a:solidFill>
              </a:rPr>
              <a:t>The </a:t>
            </a:r>
            <a:r>
              <a:rPr lang="en-GB" sz="3200" dirty="0">
                <a:solidFill>
                  <a:schemeClr val="bg1"/>
                </a:solidFill>
              </a:rPr>
              <a:t>e</a:t>
            </a:r>
            <a:r>
              <a:rPr lang="en-GB" sz="3200" dirty="0" smtClean="0">
                <a:solidFill>
                  <a:schemeClr val="bg1"/>
                </a:solidFill>
              </a:rPr>
              <a:t>nquiry process</a:t>
            </a:r>
            <a:endParaRPr lang="en-GB" sz="3200" dirty="0">
              <a:solidFill>
                <a:schemeClr val="bg1"/>
              </a:solidFill>
            </a:endParaRPr>
          </a:p>
        </p:txBody>
      </p:sp>
      <p:sp>
        <p:nvSpPr>
          <p:cNvPr id="9" name="Title 1"/>
          <p:cNvSpPr>
            <a:spLocks noGrp="1"/>
          </p:cNvSpPr>
          <p:nvPr>
            <p:ph type="title"/>
          </p:nvPr>
        </p:nvSpPr>
        <p:spPr>
          <a:xfrm>
            <a:off x="127000" y="198438"/>
            <a:ext cx="7829645" cy="850106"/>
          </a:xfrm>
        </p:spPr>
        <p:txBody>
          <a:bodyPr>
            <a:normAutofit/>
          </a:bodyPr>
          <a:lstStyle/>
          <a:p>
            <a:pPr algn="l">
              <a:lnSpc>
                <a:spcPct val="110000"/>
              </a:lnSpc>
            </a:pPr>
            <a:r>
              <a:rPr lang="en-GB" sz="2800" b="1" dirty="0" smtClean="0">
                <a:solidFill>
                  <a:schemeClr val="tx1"/>
                </a:solidFill>
              </a:rPr>
              <a:t>NEA enquiry process</a:t>
            </a:r>
            <a:endParaRPr lang="en-GB" sz="2800" b="1" dirty="0">
              <a:solidFill>
                <a:schemeClr val="tx1"/>
              </a:solidFill>
            </a:endParaRPr>
          </a:p>
        </p:txBody>
      </p:sp>
    </p:spTree>
    <p:extLst>
      <p:ext uri="{BB962C8B-B14F-4D97-AF65-F5344CB8AC3E}">
        <p14:creationId xmlns:p14="http://schemas.microsoft.com/office/powerpoint/2010/main" val="2693538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005" y="1262760"/>
            <a:ext cx="8407730" cy="4782359"/>
          </a:xfrm>
          <a:prstGeom prst="rect">
            <a:avLst/>
          </a:prstGeom>
          <a:solidFill>
            <a:schemeClr val="bg1">
              <a:alpha val="61000"/>
            </a:schemeClr>
          </a:solidFill>
          <a:ln>
            <a:solidFill>
              <a:schemeClr val="tx1"/>
            </a:solidFill>
          </a:ln>
        </p:spPr>
        <p:txBody>
          <a:bodyPr wrap="square" lIns="103148" tIns="51574" rIns="103148" bIns="51574">
            <a:spAutoFit/>
          </a:bodyPr>
          <a:lstStyle/>
          <a:p>
            <a:endParaRPr lang="en-GB" sz="800" dirty="0"/>
          </a:p>
          <a:p>
            <a:r>
              <a:rPr lang="en-GB" sz="2400" dirty="0" smtClean="0"/>
              <a:t>The </a:t>
            </a:r>
            <a:r>
              <a:rPr lang="en-GB" sz="2400" dirty="0"/>
              <a:t>independent investigation must: </a:t>
            </a:r>
            <a:endParaRPr lang="en-GB" sz="2400" dirty="0" smtClean="0"/>
          </a:p>
          <a:p>
            <a:endParaRPr lang="en-GB" sz="800" dirty="0"/>
          </a:p>
          <a:p>
            <a:r>
              <a:rPr lang="en-GB" sz="2400" dirty="0"/>
              <a:t>• </a:t>
            </a:r>
            <a:r>
              <a:rPr lang="en-GB" sz="2400" dirty="0" smtClean="0"/>
              <a:t>	be </a:t>
            </a:r>
            <a:r>
              <a:rPr lang="en-GB" sz="2400" dirty="0"/>
              <a:t>based on a question or issue defined by the student, </a:t>
            </a:r>
            <a:r>
              <a:rPr lang="en-GB" sz="2400" dirty="0" smtClean="0"/>
              <a:t>	relating </a:t>
            </a:r>
            <a:r>
              <a:rPr lang="en-GB" sz="2400" dirty="0"/>
              <a:t>to any of the core or non-core content, and bearing a </a:t>
            </a:r>
            <a:r>
              <a:rPr lang="en-GB" sz="2400" dirty="0" smtClean="0"/>
              <a:t>	title </a:t>
            </a:r>
            <a:r>
              <a:rPr lang="en-GB" sz="2400" dirty="0"/>
              <a:t>individual to that student </a:t>
            </a:r>
          </a:p>
          <a:p>
            <a:r>
              <a:rPr lang="en-GB" sz="2400" dirty="0"/>
              <a:t>• </a:t>
            </a:r>
            <a:r>
              <a:rPr lang="en-GB" sz="2400" dirty="0" smtClean="0"/>
              <a:t>	incorporate </a:t>
            </a:r>
            <a:r>
              <a:rPr lang="en-GB" sz="2400" dirty="0"/>
              <a:t>field data and/or evidence from field </a:t>
            </a:r>
            <a:r>
              <a:rPr lang="en-GB" sz="2400" dirty="0" smtClean="0"/>
              <a:t>	investigations </a:t>
            </a:r>
            <a:endParaRPr lang="en-GB" sz="2400" dirty="0"/>
          </a:p>
          <a:p>
            <a:r>
              <a:rPr lang="en-GB" sz="2400" dirty="0"/>
              <a:t>• </a:t>
            </a:r>
            <a:r>
              <a:rPr lang="en-GB" sz="2400" dirty="0" smtClean="0"/>
              <a:t>	draw </a:t>
            </a:r>
            <a:r>
              <a:rPr lang="en-GB" sz="2400" dirty="0"/>
              <a:t>on the student's own research and/or secondary data </a:t>
            </a:r>
          </a:p>
          <a:p>
            <a:r>
              <a:rPr lang="en-GB" sz="2400" dirty="0"/>
              <a:t>• </a:t>
            </a:r>
            <a:r>
              <a:rPr lang="en-GB" sz="2400" dirty="0" smtClean="0"/>
              <a:t>	require </a:t>
            </a:r>
            <a:r>
              <a:rPr lang="en-GB" sz="2400" dirty="0"/>
              <a:t>the student to independently contextualise, analyse </a:t>
            </a:r>
            <a:r>
              <a:rPr lang="en-GB" sz="2400" dirty="0" smtClean="0"/>
              <a:t>	and </a:t>
            </a:r>
            <a:r>
              <a:rPr lang="en-GB" sz="2400" dirty="0"/>
              <a:t>draw conclusions </a:t>
            </a:r>
          </a:p>
          <a:p>
            <a:r>
              <a:rPr lang="en-GB" sz="2400" dirty="0"/>
              <a:t>• </a:t>
            </a:r>
            <a:r>
              <a:rPr lang="en-GB" sz="2400" dirty="0" smtClean="0"/>
              <a:t>	involve </a:t>
            </a:r>
            <a:r>
              <a:rPr lang="en-GB" sz="2400" dirty="0"/>
              <a:t>presentation of data and findings, and extended </a:t>
            </a:r>
            <a:r>
              <a:rPr lang="en-GB" sz="2400" dirty="0" smtClean="0"/>
              <a:t>	writing </a:t>
            </a:r>
            <a:endParaRPr lang="en-US" sz="2400" b="1" dirty="0" smtClean="0"/>
          </a:p>
          <a:p>
            <a:r>
              <a:rPr lang="en-US" sz="2400" b="1" dirty="0"/>
              <a:t>	</a:t>
            </a:r>
            <a:r>
              <a:rPr lang="en-US" sz="2400" b="1" dirty="0" smtClean="0"/>
              <a:t>						Department for Education, 2014		</a:t>
            </a:r>
            <a:endParaRPr lang="en-US" sz="2400"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US" sz="2800" b="1" dirty="0"/>
              <a:t>Department for </a:t>
            </a:r>
            <a:r>
              <a:rPr lang="en-US" sz="2800" b="1" dirty="0" smtClean="0"/>
              <a:t>Education</a:t>
            </a:r>
            <a:r>
              <a:rPr lang="en-US" sz="2800" b="1" dirty="0"/>
              <a:t> </a:t>
            </a:r>
            <a:r>
              <a:rPr lang="en-US" sz="2800" b="1" dirty="0" smtClean="0"/>
              <a:t>requirements</a:t>
            </a:r>
            <a:r>
              <a:rPr lang="en-US" sz="2800" b="1" dirty="0"/>
              <a:t>	</a:t>
            </a:r>
            <a:endParaRPr lang="en-GB" sz="2800" b="1" dirty="0">
              <a:solidFill>
                <a:schemeClr val="tx1"/>
              </a:solidFill>
            </a:endParaRPr>
          </a:p>
        </p:txBody>
      </p:sp>
    </p:spTree>
    <p:extLst>
      <p:ext uri="{BB962C8B-B14F-4D97-AF65-F5344CB8AC3E}">
        <p14:creationId xmlns:p14="http://schemas.microsoft.com/office/powerpoint/2010/main" val="622520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417033"/>
            <a:ext cx="8634206" cy="4785754"/>
          </a:xfrm>
          <a:noFill/>
          <a:ln w="25400">
            <a:noFill/>
          </a:ln>
          <a:effectLst/>
        </p:spPr>
        <p:txBody>
          <a:bodyPr>
            <a:normAutofit/>
          </a:bodyPr>
          <a:lstStyle/>
          <a:p>
            <a:pPr marL="457200" indent="-457200">
              <a:buFont typeface="Arial" panose="020B0604020202020204" pitchFamily="34" charset="0"/>
              <a:buChar char="•"/>
            </a:pPr>
            <a:r>
              <a:rPr lang="en-US" sz="2800" dirty="0"/>
              <a:t>The </a:t>
            </a:r>
            <a:r>
              <a:rPr lang="en-US" sz="2800" dirty="0" smtClean="0"/>
              <a:t>four days’ fieldwork completed as part of the course will </a:t>
            </a:r>
            <a:r>
              <a:rPr lang="en-US" sz="2800" dirty="0"/>
              <a:t>enable students to develop skills that they can use in their Independent </a:t>
            </a:r>
            <a:r>
              <a:rPr lang="en-US" sz="2800" dirty="0" smtClean="0"/>
              <a:t>Investigation.</a:t>
            </a:r>
          </a:p>
          <a:p>
            <a:pPr marL="457200" indent="-457200">
              <a:buFont typeface="Arial" panose="020B0604020202020204" pitchFamily="34" charset="0"/>
              <a:buChar char="•"/>
            </a:pPr>
            <a:r>
              <a:rPr lang="en-US" sz="2800" dirty="0" smtClean="0"/>
              <a:t>Students </a:t>
            </a:r>
            <a:r>
              <a:rPr lang="en-US" sz="2800" i="1" dirty="0" smtClean="0"/>
              <a:t>may use </a:t>
            </a:r>
            <a:r>
              <a:rPr lang="en-US" sz="2800" i="1" dirty="0"/>
              <a:t>data collected in their four days’ fieldwork</a:t>
            </a:r>
            <a:r>
              <a:rPr lang="en-US" sz="2800" dirty="0"/>
              <a:t> as part of their Independent </a:t>
            </a:r>
            <a:r>
              <a:rPr lang="en-US" sz="2800" dirty="0" smtClean="0"/>
              <a:t>Investigation </a:t>
            </a:r>
            <a:r>
              <a:rPr lang="en-US" sz="2800" i="1" dirty="0" smtClean="0"/>
              <a:t>provided certain criteria are met and evidenced.</a:t>
            </a:r>
          </a:p>
          <a:p>
            <a:pPr marL="457200" indent="-457200">
              <a:buFont typeface="Arial" panose="020B0604020202020204" pitchFamily="34" charset="0"/>
              <a:buChar char="•"/>
            </a:pPr>
            <a:r>
              <a:rPr lang="en-US" sz="2800" dirty="0"/>
              <a:t>I</a:t>
            </a:r>
            <a:r>
              <a:rPr lang="en-US" sz="2800" dirty="0" smtClean="0"/>
              <a:t>t </a:t>
            </a:r>
            <a:r>
              <a:rPr lang="en-US" sz="2800" dirty="0"/>
              <a:t>is also possible to carry out the Independent Investigation on a </a:t>
            </a:r>
            <a:r>
              <a:rPr lang="en-US" sz="2800" dirty="0" smtClean="0"/>
              <a:t>completely separate </a:t>
            </a:r>
            <a:r>
              <a:rPr lang="en-US" sz="2800" dirty="0"/>
              <a:t>topic with new data collected</a:t>
            </a:r>
            <a:r>
              <a:rPr lang="en-US" sz="2800" dirty="0" smtClean="0"/>
              <a:t>.</a:t>
            </a:r>
          </a:p>
          <a:p>
            <a:pPr marL="457200" indent="-457200">
              <a:buFont typeface="Arial" panose="020B0604020202020204" pitchFamily="34" charset="0"/>
              <a:buChar char="•"/>
            </a:pPr>
            <a:r>
              <a:rPr lang="en-US" sz="2800" dirty="0" smtClean="0"/>
              <a:t>Or to make a comparison of places.</a:t>
            </a:r>
            <a:endParaRPr lang="en-US" sz="2800" dirty="0"/>
          </a:p>
          <a:p>
            <a:endParaRPr lang="en-GB" sz="2800" dirty="0"/>
          </a:p>
        </p:txBody>
      </p:sp>
      <p:sp>
        <p:nvSpPr>
          <p:cNvPr id="4" name="Title 1"/>
          <p:cNvSpPr>
            <a:spLocks noGrp="1"/>
          </p:cNvSpPr>
          <p:nvPr>
            <p:ph type="title"/>
          </p:nvPr>
        </p:nvSpPr>
        <p:spPr>
          <a:xfrm>
            <a:off x="127000" y="198438"/>
            <a:ext cx="7829645" cy="850106"/>
          </a:xfrm>
          <a:noFill/>
        </p:spPr>
        <p:txBody>
          <a:bodyPr>
            <a:normAutofit/>
          </a:bodyPr>
          <a:lstStyle/>
          <a:p>
            <a:pPr algn="l">
              <a:lnSpc>
                <a:spcPct val="110000"/>
              </a:lnSpc>
            </a:pPr>
            <a:r>
              <a:rPr lang="en-GB" sz="2800" dirty="0" smtClean="0">
                <a:solidFill>
                  <a:schemeClr val="tx1"/>
                </a:solidFill>
              </a:rPr>
              <a:t>#1 question: independent or group fieldwork?</a:t>
            </a:r>
            <a:endParaRPr lang="en-GB" sz="2800" b="1" dirty="0">
              <a:solidFill>
                <a:schemeClr val="tx1"/>
              </a:solidFill>
            </a:endParaRPr>
          </a:p>
        </p:txBody>
      </p:sp>
    </p:spTree>
    <p:extLst>
      <p:ext uri="{BB962C8B-B14F-4D97-AF65-F5344CB8AC3E}">
        <p14:creationId xmlns:p14="http://schemas.microsoft.com/office/powerpoint/2010/main" val="141961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415830"/>
            <a:ext cx="8634206" cy="4785754"/>
          </a:xfrm>
          <a:noFill/>
          <a:ln w="25400">
            <a:noFill/>
          </a:ln>
          <a:effectLst/>
        </p:spPr>
        <p:txBody>
          <a:bodyPr>
            <a:normAutofit/>
          </a:bodyPr>
          <a:lstStyle/>
          <a:p>
            <a:pPr marL="457200" indent="-457200">
              <a:buFont typeface="Arial" panose="020B0604020202020204" pitchFamily="34" charset="0"/>
              <a:buChar char="•"/>
            </a:pPr>
            <a:r>
              <a:rPr lang="en-US" sz="2800" dirty="0" smtClean="0"/>
              <a:t>Candidates’ investigations must be internally assessed and </a:t>
            </a:r>
            <a:r>
              <a:rPr lang="en-US" sz="2800" b="1" dirty="0" smtClean="0"/>
              <a:t>annotated</a:t>
            </a:r>
            <a:r>
              <a:rPr lang="en-US" sz="2800" dirty="0" smtClean="0"/>
              <a:t> to show how marks have been awarded</a:t>
            </a:r>
          </a:p>
          <a:p>
            <a:pPr marL="457200" indent="-457200">
              <a:buFont typeface="Arial" panose="020B0604020202020204" pitchFamily="34" charset="0"/>
              <a:buChar char="•"/>
            </a:pPr>
            <a:r>
              <a:rPr lang="en-US" sz="2800" dirty="0" smtClean="0"/>
              <a:t>If applicable, internal </a:t>
            </a:r>
            <a:r>
              <a:rPr lang="en-US" sz="2800" b="1" dirty="0" smtClean="0"/>
              <a:t>standardisation</a:t>
            </a:r>
            <a:r>
              <a:rPr lang="en-US" sz="2800" dirty="0" smtClean="0"/>
              <a:t> should take place (small centres might collaborate)</a:t>
            </a:r>
          </a:p>
          <a:p>
            <a:pPr marL="457200" indent="-457200">
              <a:buFont typeface="Arial" panose="020B0604020202020204" pitchFamily="34" charset="0"/>
              <a:buChar char="•"/>
            </a:pPr>
            <a:r>
              <a:rPr lang="en-US" sz="2800" dirty="0" smtClean="0"/>
              <a:t>Marks should be submitted online at a date specified by the exam board</a:t>
            </a:r>
          </a:p>
          <a:p>
            <a:pPr marL="457200" indent="-457200">
              <a:buFont typeface="Arial" panose="020B0604020202020204" pitchFamily="34" charset="0"/>
              <a:buChar char="•"/>
            </a:pPr>
            <a:r>
              <a:rPr lang="en-US" sz="2800" dirty="0" smtClean="0"/>
              <a:t>Boards will have clear submission procedures for samples, Independent Investigation forms, authentication section, proposal section and mark grids etc. </a:t>
            </a:r>
            <a:r>
              <a:rPr lang="en-US" sz="2800" b="1" dirty="0" smtClean="0"/>
              <a:t>Make sure you know about this.</a:t>
            </a:r>
          </a:p>
          <a:p>
            <a:pPr marL="457200" indent="-457200">
              <a:buFont typeface="Arial" panose="020B0604020202020204" pitchFamily="34" charset="0"/>
              <a:buChar char="•"/>
            </a:pPr>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Procedures and paperwork</a:t>
            </a:r>
            <a:endParaRPr lang="en-GB" sz="2800" b="1" dirty="0">
              <a:solidFill>
                <a:schemeClr val="tx1"/>
              </a:solidFill>
            </a:endParaRPr>
          </a:p>
        </p:txBody>
      </p:sp>
    </p:spTree>
    <p:extLst>
      <p:ext uri="{BB962C8B-B14F-4D97-AF65-F5344CB8AC3E}">
        <p14:creationId xmlns:p14="http://schemas.microsoft.com/office/powerpoint/2010/main" val="39187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333943"/>
            <a:ext cx="8634206" cy="4785754"/>
          </a:xfrm>
          <a:noFill/>
          <a:ln w="25400">
            <a:noFill/>
          </a:ln>
          <a:effectLst/>
        </p:spPr>
        <p:txBody>
          <a:bodyPr>
            <a:normAutofit/>
          </a:bodyPr>
          <a:lstStyle/>
          <a:p>
            <a:pPr marL="515739" indent="-515739">
              <a:buFont typeface="Arial" panose="020B0604020202020204" pitchFamily="34" charset="0"/>
              <a:buChar char="•"/>
            </a:pPr>
            <a:r>
              <a:rPr lang="en-US" sz="2800" dirty="0" smtClean="0"/>
              <a:t>‘</a:t>
            </a:r>
            <a:r>
              <a:rPr lang="en-US" sz="2800" dirty="0"/>
              <a:t>Independent’ in the context of fieldwork does not mean working alone. </a:t>
            </a:r>
            <a:r>
              <a:rPr lang="en-US" sz="2800" i="1" dirty="0"/>
              <a:t>Students can </a:t>
            </a:r>
            <a:r>
              <a:rPr lang="en-US" sz="2800" i="1" dirty="0" smtClean="0"/>
              <a:t>design a methodology and collect </a:t>
            </a:r>
            <a:r>
              <a:rPr lang="en-US" sz="2800" i="1" dirty="0"/>
              <a:t>data in </a:t>
            </a:r>
            <a:r>
              <a:rPr lang="en-US" sz="2800" i="1" dirty="0" smtClean="0"/>
              <a:t>groups</a:t>
            </a:r>
          </a:p>
          <a:p>
            <a:pPr marL="515739" indent="-515739">
              <a:buFont typeface="Arial" panose="020B0604020202020204" pitchFamily="34" charset="0"/>
              <a:buChar char="•"/>
            </a:pPr>
            <a:r>
              <a:rPr lang="en-US" sz="2800" dirty="0" smtClean="0"/>
              <a:t>However, they </a:t>
            </a:r>
            <a:r>
              <a:rPr lang="en-US" sz="2800" dirty="0"/>
              <a:t>must work independently to </a:t>
            </a:r>
            <a:r>
              <a:rPr lang="en-US" sz="2800" b="1" dirty="0" smtClean="0"/>
              <a:t>contextualize</a:t>
            </a:r>
            <a:r>
              <a:rPr lang="en-US" sz="2800" dirty="0" smtClean="0"/>
              <a:t>, </a:t>
            </a:r>
            <a:r>
              <a:rPr lang="en-US" sz="2800" b="1" dirty="0"/>
              <a:t>analyse</a:t>
            </a:r>
            <a:r>
              <a:rPr lang="en-US" sz="2800" dirty="0"/>
              <a:t> and </a:t>
            </a:r>
            <a:r>
              <a:rPr lang="en-US" sz="2800" b="1" dirty="0"/>
              <a:t>report</a:t>
            </a:r>
            <a:r>
              <a:rPr lang="en-US" sz="2800" dirty="0"/>
              <a:t> their findings to produce an Independent Investigation with an </a:t>
            </a:r>
            <a:r>
              <a:rPr lang="en-US" sz="2800" b="1" dirty="0"/>
              <a:t>individual </a:t>
            </a:r>
            <a:r>
              <a:rPr lang="en-US" sz="2800" b="1" dirty="0" smtClean="0"/>
              <a:t>title</a:t>
            </a:r>
          </a:p>
          <a:p>
            <a:pPr marL="515739" indent="-515739">
              <a:buFont typeface="Arial" panose="020B0604020202020204" pitchFamily="34" charset="0"/>
              <a:buChar char="•"/>
            </a:pPr>
            <a:r>
              <a:rPr lang="en-US" sz="2800" dirty="0" smtClean="0"/>
              <a:t>Teachers </a:t>
            </a:r>
            <a:r>
              <a:rPr lang="en-US" sz="2800" dirty="0"/>
              <a:t>must check titles to ensure that students can access the assessment </a:t>
            </a:r>
            <a:r>
              <a:rPr lang="en-US" sz="2800" dirty="0" smtClean="0"/>
              <a:t>criteria</a:t>
            </a:r>
          </a:p>
          <a:p>
            <a:pPr marL="515739" indent="-515739">
              <a:buFont typeface="Arial" panose="020B0604020202020204" pitchFamily="34" charset="0"/>
              <a:buChar char="•"/>
            </a:pPr>
            <a:r>
              <a:rPr lang="en-US" sz="2800" dirty="0" smtClean="0"/>
              <a:t>Students </a:t>
            </a:r>
            <a:r>
              <a:rPr lang="en-US" sz="2800" dirty="0"/>
              <a:t>can work at their own </a:t>
            </a:r>
            <a:r>
              <a:rPr lang="en-US" sz="2800" dirty="0" smtClean="0"/>
              <a:t>pace</a:t>
            </a:r>
            <a:endParaRPr lang="en-US" sz="2800" dirty="0"/>
          </a:p>
          <a:p>
            <a:endParaRPr lang="en-GB" sz="2800" dirty="0"/>
          </a:p>
        </p:txBody>
      </p:sp>
      <p:sp>
        <p:nvSpPr>
          <p:cNvPr id="4"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What does ‘independent’ mean?</a:t>
            </a:r>
            <a:endParaRPr lang="en-GB" sz="2800" b="1" dirty="0">
              <a:solidFill>
                <a:schemeClr val="tx1"/>
              </a:solidFill>
            </a:endParaRPr>
          </a:p>
        </p:txBody>
      </p:sp>
    </p:spTree>
    <p:extLst>
      <p:ext uri="{BB962C8B-B14F-4D97-AF65-F5344CB8AC3E}">
        <p14:creationId xmlns:p14="http://schemas.microsoft.com/office/powerpoint/2010/main" val="23074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180" y="278259"/>
            <a:ext cx="8229600" cy="1263937"/>
          </a:xfrm>
        </p:spPr>
        <p:txBody>
          <a:bodyPr>
            <a:normAutofit fontScale="90000"/>
          </a:bodyPr>
          <a:lstStyle/>
          <a:p>
            <a:pPr algn="l"/>
            <a:r>
              <a:rPr lang="en-GB" dirty="0" smtClean="0"/>
              <a:t>Independence?                                       From Controlled Assessment... </a:t>
            </a:r>
            <a:endParaRPr lang="en-GB" dirty="0"/>
          </a:p>
        </p:txBody>
      </p:sp>
      <p:sp>
        <p:nvSpPr>
          <p:cNvPr id="4" name="TextBox 3"/>
          <p:cNvSpPr txBox="1"/>
          <p:nvPr/>
        </p:nvSpPr>
        <p:spPr>
          <a:xfrm>
            <a:off x="3261815" y="6202606"/>
            <a:ext cx="5340499" cy="276999"/>
          </a:xfrm>
          <a:prstGeom prst="rect">
            <a:avLst/>
          </a:prstGeom>
          <a:noFill/>
        </p:spPr>
        <p:txBody>
          <a:bodyPr wrap="square" rtlCol="0">
            <a:spAutoFit/>
          </a:bodyPr>
          <a:lstStyle/>
          <a:p>
            <a:r>
              <a:rPr lang="en-GB" sz="1200" dirty="0"/>
              <a:t>Source: Bob Digby / Margaret Roberts (2015)</a:t>
            </a:r>
          </a:p>
        </p:txBody>
      </p:sp>
      <p:pic>
        <p:nvPicPr>
          <p:cNvPr id="6" name="Picture 5"/>
          <p:cNvPicPr/>
          <p:nvPr/>
        </p:nvPicPr>
        <p:blipFill>
          <a:blip r:embed="rId3"/>
          <a:stretch>
            <a:fillRect/>
          </a:stretch>
        </p:blipFill>
        <p:spPr>
          <a:xfrm>
            <a:off x="1515112" y="1605127"/>
            <a:ext cx="5940790" cy="4597479"/>
          </a:xfrm>
          <a:prstGeom prst="rect">
            <a:avLst/>
          </a:prstGeom>
        </p:spPr>
      </p:pic>
    </p:spTree>
    <p:extLst>
      <p:ext uri="{BB962C8B-B14F-4D97-AF65-F5344CB8AC3E}">
        <p14:creationId xmlns:p14="http://schemas.microsoft.com/office/powerpoint/2010/main" val="371939573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678"/>
            <a:ext cx="8229600" cy="1143000"/>
          </a:xfrm>
        </p:spPr>
        <p:txBody>
          <a:bodyPr/>
          <a:lstStyle/>
          <a:p>
            <a:pPr algn="l"/>
            <a:r>
              <a:rPr lang="en-GB" dirty="0" smtClean="0"/>
              <a:t>...to truly independent enquiry</a:t>
            </a:r>
            <a:endParaRPr lang="en-GB" dirty="0"/>
          </a:p>
        </p:txBody>
      </p:sp>
      <p:graphicFrame>
        <p:nvGraphicFramePr>
          <p:cNvPr id="4" name="Diagram 3"/>
          <p:cNvGraphicFramePr/>
          <p:nvPr>
            <p:extLst>
              <p:ext uri="{D42A27DB-BD31-4B8C-83A1-F6EECF244321}">
                <p14:modId xmlns:p14="http://schemas.microsoft.com/office/powerpoint/2010/main" val="775892847"/>
              </p:ext>
            </p:extLst>
          </p:nvPr>
        </p:nvGraphicFramePr>
        <p:xfrm>
          <a:off x="150125" y="777924"/>
          <a:ext cx="8993875" cy="3438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72601049"/>
              </p:ext>
            </p:extLst>
          </p:nvPr>
        </p:nvGraphicFramePr>
        <p:xfrm>
          <a:off x="341194" y="4216633"/>
          <a:ext cx="8543499" cy="2437765"/>
        </p:xfrm>
        <a:graphic>
          <a:graphicData uri="http://schemas.openxmlformats.org/drawingml/2006/table">
            <a:tbl>
              <a:tblPr>
                <a:tableStyleId>{5C22544A-7EE6-4342-B048-85BDC9FD1C3A}</a:tableStyleId>
              </a:tblPr>
              <a:tblGrid>
                <a:gridCol w="8543499"/>
              </a:tblGrid>
              <a:tr h="164465">
                <a:tc>
                  <a:txBody>
                    <a:bodyPr/>
                    <a:lstStyle/>
                    <a:p>
                      <a:pPr>
                        <a:lnSpc>
                          <a:spcPct val="107000"/>
                        </a:lnSpc>
                        <a:spcAft>
                          <a:spcPts val="0"/>
                        </a:spcAft>
                      </a:pPr>
                      <a:r>
                        <a:rPr lang="en-GB" sz="1800" b="1" dirty="0">
                          <a:effectLst/>
                        </a:rPr>
                        <a:t>An independent enquiry pathway</a:t>
                      </a:r>
                      <a:endParaRPr lang="en-GB" sz="1800" b="1" dirty="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GB" sz="1800" dirty="0">
                          <a:effectLst/>
                        </a:rPr>
                        <a:t>1) Students decide enquiry questions, framed by teacher</a:t>
                      </a:r>
                      <a:r>
                        <a:rPr lang="en-US" sz="1800" dirty="0">
                          <a:effectLst/>
                        </a:rPr>
                        <a:t> input and guidance.</a:t>
                      </a:r>
                      <a:endParaRPr lang="en-GB" sz="1800" dirty="0">
                        <a:effectLst/>
                        <a:latin typeface="Calibri"/>
                        <a:ea typeface="Calibri"/>
                        <a:cs typeface="Times New Roman"/>
                      </a:endParaRPr>
                    </a:p>
                  </a:txBody>
                  <a:tcPr marL="68580" marR="68580" marT="0" marB="0"/>
                </a:tc>
              </a:tr>
              <a:tr h="375920">
                <a:tc>
                  <a:txBody>
                    <a:bodyPr/>
                    <a:lstStyle/>
                    <a:p>
                      <a:pPr>
                        <a:lnSpc>
                          <a:spcPct val="107000"/>
                        </a:lnSpc>
                        <a:spcAft>
                          <a:spcPts val="0"/>
                        </a:spcAft>
                      </a:pPr>
                      <a:r>
                        <a:rPr lang="en-GB" sz="1800" dirty="0">
                          <a:effectLst/>
                        </a:rPr>
                        <a:t>2) Students are involved in key decisions about what fieldwork procedure and data sources to use.</a:t>
                      </a:r>
                      <a:endParaRPr lang="en-GB" sz="1800" dirty="0">
                        <a:effectLst/>
                        <a:latin typeface="Calibri"/>
                        <a:ea typeface="Calibri"/>
                        <a:cs typeface="Times New Roman"/>
                      </a:endParaRPr>
                    </a:p>
                  </a:txBody>
                  <a:tcPr marL="68580" marR="68580" marT="0" marB="0"/>
                </a:tc>
              </a:tr>
              <a:tr h="599440">
                <a:tc>
                  <a:txBody>
                    <a:bodyPr/>
                    <a:lstStyle/>
                    <a:p>
                      <a:pPr>
                        <a:lnSpc>
                          <a:spcPct val="107000"/>
                        </a:lnSpc>
                        <a:spcAft>
                          <a:spcPts val="0"/>
                        </a:spcAft>
                      </a:pPr>
                      <a:r>
                        <a:rPr lang="en-GB" sz="1800" dirty="0">
                          <a:effectLst/>
                        </a:rPr>
                        <a:t>3) After the fieldwork is completed, students analyse evidence independently and make their own decisions / reach their own conclusions.</a:t>
                      </a:r>
                      <a:endParaRPr lang="en-GB" sz="1800" dirty="0">
                        <a:effectLst/>
                        <a:latin typeface="Calibri"/>
                        <a:ea typeface="Calibri"/>
                        <a:cs typeface="Times New Roman"/>
                      </a:endParaRPr>
                    </a:p>
                  </a:txBody>
                  <a:tcPr marL="68580" marR="68580" marT="0" marB="0"/>
                </a:tc>
              </a:tr>
              <a:tr h="0">
                <a:tc>
                  <a:txBody>
                    <a:bodyPr/>
                    <a:lstStyle/>
                    <a:p>
                      <a:pPr>
                        <a:lnSpc>
                          <a:spcPct val="107000"/>
                        </a:lnSpc>
                        <a:spcAft>
                          <a:spcPts val="0"/>
                        </a:spcAft>
                      </a:pPr>
                      <a:r>
                        <a:rPr lang="en-GB" sz="1800" dirty="0">
                          <a:effectLst/>
                        </a:rPr>
                        <a:t>4) Students critically review the validity of their evidence and the reliability of their data and methods.</a:t>
                      </a:r>
                      <a:endParaRPr lang="en-GB"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6524445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98438"/>
            <a:ext cx="9017000" cy="850106"/>
          </a:xfrm>
        </p:spPr>
        <p:txBody>
          <a:bodyPr>
            <a:normAutofit/>
          </a:bodyPr>
          <a:lstStyle/>
          <a:p>
            <a:pPr algn="l">
              <a:lnSpc>
                <a:spcPct val="110000"/>
              </a:lnSpc>
            </a:pPr>
            <a:r>
              <a:rPr lang="en-GB" sz="2800" b="1" dirty="0" smtClean="0"/>
              <a:t>A level Geography Fieldwork Investigation: overview</a:t>
            </a:r>
            <a:endParaRPr lang="en-GB" sz="2800" b="1" dirty="0"/>
          </a:p>
        </p:txBody>
      </p:sp>
      <p:sp>
        <p:nvSpPr>
          <p:cNvPr id="4" name="TextBox 3"/>
          <p:cNvSpPr txBox="1"/>
          <p:nvPr/>
        </p:nvSpPr>
        <p:spPr>
          <a:xfrm>
            <a:off x="420936" y="1573808"/>
            <a:ext cx="8424936" cy="4431983"/>
          </a:xfrm>
          <a:prstGeom prst="rect">
            <a:avLst/>
          </a:prstGeom>
          <a:noFill/>
        </p:spPr>
        <p:txBody>
          <a:bodyPr wrap="square" rtlCol="0">
            <a:spAutoFit/>
          </a:bodyPr>
          <a:lstStyle/>
          <a:p>
            <a:pPr marL="257175" indent="-257175">
              <a:buFont typeface="Arial" panose="020B0604020202020204" pitchFamily="34" charset="0"/>
              <a:buChar char="•"/>
            </a:pPr>
            <a:r>
              <a:rPr lang="en-GB" sz="2400" dirty="0">
                <a:cs typeface="Gisha" panose="020B0502040204020203" pitchFamily="34" charset="-79"/>
              </a:rPr>
              <a:t>The </a:t>
            </a:r>
            <a:r>
              <a:rPr lang="en-GB" sz="2400" b="1" dirty="0"/>
              <a:t>Geography Fieldwork Investigation </a:t>
            </a:r>
            <a:r>
              <a:rPr lang="en-GB" sz="2400" dirty="0" smtClean="0">
                <a:cs typeface="Gisha" panose="020B0502040204020203" pitchFamily="34" charset="-79"/>
              </a:rPr>
              <a:t>- also known as           the </a:t>
            </a:r>
            <a:r>
              <a:rPr lang="en-GB" sz="2400" b="1" dirty="0" smtClean="0">
                <a:cs typeface="Gisha" panose="020B0502040204020203" pitchFamily="34" charset="-79"/>
              </a:rPr>
              <a:t>Non-Examined Assessment (NEA</a:t>
            </a:r>
            <a:r>
              <a:rPr lang="en-GB" sz="2400" dirty="0" smtClean="0">
                <a:cs typeface="Gisha" panose="020B0502040204020203" pitchFamily="34" charset="-79"/>
              </a:rPr>
              <a:t>) </a:t>
            </a:r>
            <a:r>
              <a:rPr lang="en-GB" sz="2400" dirty="0">
                <a:cs typeface="Gisha" panose="020B0502040204020203" pitchFamily="34" charset="-79"/>
              </a:rPr>
              <a:t>is an Independent </a:t>
            </a:r>
            <a:r>
              <a:rPr lang="en-GB" sz="2400" dirty="0" smtClean="0">
                <a:cs typeface="Gisha" panose="020B0502040204020203" pitchFamily="34" charset="-79"/>
              </a:rPr>
              <a:t>Investigation, worth 20 per cent </a:t>
            </a:r>
            <a:r>
              <a:rPr lang="en-GB" sz="2400" dirty="0">
                <a:cs typeface="Gisha" panose="020B0502040204020203" pitchFamily="34" charset="-79"/>
              </a:rPr>
              <a:t>of the </a:t>
            </a:r>
            <a:r>
              <a:rPr lang="en-GB" sz="2400" dirty="0" smtClean="0">
                <a:cs typeface="Gisha" panose="020B0502040204020203" pitchFamily="34" charset="-79"/>
              </a:rPr>
              <a:t>A-level</a:t>
            </a:r>
            <a:r>
              <a:rPr lang="en-GB" sz="2400" dirty="0">
                <a:cs typeface="Gisha" panose="020B0502040204020203" pitchFamily="34" charset="-79"/>
              </a:rPr>
              <a:t>.</a:t>
            </a:r>
          </a:p>
          <a:p>
            <a:pPr marL="257175" indent="-257175">
              <a:buFont typeface="Arial" panose="020B0604020202020204" pitchFamily="34" charset="0"/>
              <a:buChar char="•"/>
            </a:pPr>
            <a:endParaRPr lang="en-GB" sz="1400" dirty="0">
              <a:cs typeface="Gisha" panose="020B0502040204020203" pitchFamily="34" charset="-79"/>
            </a:endParaRPr>
          </a:p>
          <a:p>
            <a:pPr marL="257175" indent="-257175">
              <a:buFont typeface="Arial" panose="020B0604020202020204" pitchFamily="34" charset="0"/>
              <a:buChar char="•"/>
            </a:pPr>
            <a:r>
              <a:rPr lang="en-GB" sz="2400" dirty="0" smtClean="0">
                <a:cs typeface="Gisha" panose="020B0502040204020203" pitchFamily="34" charset="-79"/>
              </a:rPr>
              <a:t>It consists of a </a:t>
            </a:r>
            <a:r>
              <a:rPr lang="en-GB" sz="2400" dirty="0">
                <a:cs typeface="Gisha" panose="020B0502040204020203" pitchFamily="34" charset="-79"/>
              </a:rPr>
              <a:t>written </a:t>
            </a:r>
            <a:r>
              <a:rPr lang="en-GB" sz="2400" dirty="0" smtClean="0">
                <a:cs typeface="Gisha" panose="020B0502040204020203" pitchFamily="34" charset="-79"/>
              </a:rPr>
              <a:t>investigation of </a:t>
            </a:r>
            <a:r>
              <a:rPr lang="en-GB" sz="2400" dirty="0">
                <a:cs typeface="Gisha" panose="020B0502040204020203" pitchFamily="34" charset="-79"/>
              </a:rPr>
              <a:t>between </a:t>
            </a:r>
            <a:r>
              <a:rPr lang="en-GB" sz="2400" b="1" dirty="0">
                <a:cs typeface="Gisha" panose="020B0502040204020203" pitchFamily="34" charset="-79"/>
              </a:rPr>
              <a:t>3000 and 4000 </a:t>
            </a:r>
            <a:r>
              <a:rPr lang="en-GB" sz="2400" dirty="0" smtClean="0">
                <a:cs typeface="Gisha" panose="020B0502040204020203" pitchFamily="34" charset="-79"/>
              </a:rPr>
              <a:t>words</a:t>
            </a:r>
            <a:r>
              <a:rPr lang="en-GB" sz="2400" dirty="0">
                <a:cs typeface="Gisha" panose="020B0502040204020203" pitchFamily="34" charset="-79"/>
              </a:rPr>
              <a:t> </a:t>
            </a:r>
            <a:r>
              <a:rPr lang="en-GB" sz="2400" dirty="0" smtClean="0">
                <a:cs typeface="Gisha" panose="020B0502040204020203" pitchFamily="34" charset="-79"/>
              </a:rPr>
              <a:t>(there is no penalty for writing more). </a:t>
            </a:r>
          </a:p>
          <a:p>
            <a:pPr marL="257175" indent="-257175">
              <a:buFont typeface="Arial" panose="020B0604020202020204" pitchFamily="34" charset="0"/>
              <a:buChar char="•"/>
            </a:pPr>
            <a:endParaRPr lang="en-GB" sz="1400" dirty="0">
              <a:cs typeface="Gisha" panose="020B0502040204020203" pitchFamily="34" charset="-79"/>
            </a:endParaRPr>
          </a:p>
          <a:p>
            <a:pPr marL="257175" indent="-257175">
              <a:buFont typeface="Arial" panose="020B0604020202020204" pitchFamily="34" charset="0"/>
              <a:buChar char="•"/>
            </a:pPr>
            <a:r>
              <a:rPr lang="en-GB" sz="2400" dirty="0" smtClean="0">
                <a:cs typeface="Gisha" panose="020B0502040204020203" pitchFamily="34" charset="-79"/>
              </a:rPr>
              <a:t>The focus should </a:t>
            </a:r>
            <a:r>
              <a:rPr lang="en-GB" sz="2400" dirty="0">
                <a:cs typeface="Gisha" panose="020B0502040204020203" pitchFamily="34" charset="-79"/>
              </a:rPr>
              <a:t>be related to the specification – but </a:t>
            </a:r>
            <a:r>
              <a:rPr lang="en-GB" sz="2400" dirty="0" smtClean="0">
                <a:cs typeface="Gisha" panose="020B0502040204020203" pitchFamily="34" charset="-79"/>
              </a:rPr>
              <a:t>can be </a:t>
            </a:r>
            <a:r>
              <a:rPr lang="en-GB" sz="2400" dirty="0">
                <a:cs typeface="Gisha" panose="020B0502040204020203" pitchFamily="34" charset="-79"/>
              </a:rPr>
              <a:t>part of the specification that the student has not personally </a:t>
            </a:r>
            <a:r>
              <a:rPr lang="en-GB" sz="2400" dirty="0" smtClean="0">
                <a:cs typeface="Gisha" panose="020B0502040204020203" pitchFamily="34" charset="-79"/>
              </a:rPr>
              <a:t>studied (probably not an issue).</a:t>
            </a:r>
            <a:endParaRPr lang="en-GB" sz="2400" dirty="0">
              <a:cs typeface="Gisha" panose="020B0502040204020203" pitchFamily="34" charset="-79"/>
            </a:endParaRPr>
          </a:p>
          <a:p>
            <a:pPr marL="257175" indent="-257175">
              <a:buFont typeface="Arial" panose="020B0604020202020204" pitchFamily="34" charset="0"/>
              <a:buChar char="•"/>
            </a:pPr>
            <a:endParaRPr lang="en-GB" sz="1400" dirty="0">
              <a:cs typeface="Gisha" panose="020B0502040204020203" pitchFamily="34" charset="-79"/>
            </a:endParaRPr>
          </a:p>
          <a:p>
            <a:pPr marL="257175" indent="-257175">
              <a:buFont typeface="Arial" panose="020B0604020202020204" pitchFamily="34" charset="0"/>
              <a:buChar char="•"/>
            </a:pPr>
            <a:r>
              <a:rPr lang="en-GB" sz="2400" dirty="0">
                <a:cs typeface="Gisha" panose="020B0502040204020203" pitchFamily="34" charset="-79"/>
              </a:rPr>
              <a:t>The </a:t>
            </a:r>
            <a:r>
              <a:rPr lang="en-GB" sz="2400" dirty="0" smtClean="0">
                <a:cs typeface="Gisha" panose="020B0502040204020203" pitchFamily="34" charset="-79"/>
              </a:rPr>
              <a:t>investigation </a:t>
            </a:r>
            <a:r>
              <a:rPr lang="en-GB" sz="2400" dirty="0">
                <a:cs typeface="Gisha" panose="020B0502040204020203" pitchFamily="34" charset="-79"/>
              </a:rPr>
              <a:t>must include a significant element of </a:t>
            </a:r>
            <a:r>
              <a:rPr lang="en-GB" sz="2400" b="1" dirty="0" smtClean="0">
                <a:cs typeface="Gisha" panose="020B0502040204020203" pitchFamily="34" charset="-79"/>
              </a:rPr>
              <a:t>fieldwork</a:t>
            </a:r>
            <a:r>
              <a:rPr lang="en-GB" sz="2400" dirty="0" smtClean="0">
                <a:cs typeface="Gisha" panose="020B0502040204020203" pitchFamily="34" charset="-79"/>
              </a:rPr>
              <a:t> – potentially up to 4 days</a:t>
            </a:r>
            <a:r>
              <a:rPr lang="en-GB" sz="2400" dirty="0" smtClean="0">
                <a:latin typeface="Gisha" panose="020B0502040204020203" pitchFamily="34" charset="-79"/>
                <a:cs typeface="Gisha" panose="020B0502040204020203" pitchFamily="34" charset="-79"/>
              </a:rPr>
              <a:t>.</a:t>
            </a:r>
            <a:endParaRPr lang="en-GB" sz="24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3662445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288849"/>
            <a:ext cx="9048466" cy="735860"/>
          </a:xfrm>
        </p:spPr>
        <p:txBody>
          <a:bodyPr>
            <a:normAutofit/>
          </a:bodyPr>
          <a:lstStyle/>
          <a:p>
            <a:pPr algn="l"/>
            <a:r>
              <a:rPr lang="en-GB" sz="2800" dirty="0" smtClean="0"/>
              <a:t>What’s </a:t>
            </a:r>
            <a:r>
              <a:rPr lang="en-GB" sz="2800" b="1" dirty="0" smtClean="0"/>
              <a:t>my</a:t>
            </a:r>
            <a:r>
              <a:rPr lang="en-GB" sz="2800" dirty="0" smtClean="0"/>
              <a:t> </a:t>
            </a:r>
            <a:r>
              <a:rPr lang="en-GB" sz="2800" dirty="0"/>
              <a:t>r</a:t>
            </a:r>
            <a:r>
              <a:rPr lang="en-GB" sz="2800" dirty="0" smtClean="0"/>
              <a:t>ole? Thinking </a:t>
            </a:r>
            <a:r>
              <a:rPr lang="en-GB" sz="2800" dirty="0"/>
              <a:t>about teacher and student input</a:t>
            </a:r>
          </a:p>
        </p:txBody>
      </p:sp>
      <p:cxnSp>
        <p:nvCxnSpPr>
          <p:cNvPr id="4" name="Elbow Connector 3"/>
          <p:cNvCxnSpPr/>
          <p:nvPr/>
        </p:nvCxnSpPr>
        <p:spPr>
          <a:xfrm rot="10800000">
            <a:off x="1419761" y="1233958"/>
            <a:ext cx="6355859" cy="4095482"/>
          </a:xfrm>
          <a:prstGeom prst="bentConnector3">
            <a:avLst>
              <a:gd name="adj1" fmla="val 100151"/>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19761" y="5313238"/>
            <a:ext cx="783228" cy="300082"/>
          </a:xfrm>
          <a:prstGeom prst="rect">
            <a:avLst/>
          </a:prstGeom>
          <a:noFill/>
        </p:spPr>
        <p:txBody>
          <a:bodyPr wrap="none" rtlCol="0">
            <a:spAutoFit/>
          </a:bodyPr>
          <a:lstStyle/>
          <a:p>
            <a:r>
              <a:rPr lang="en-GB" sz="1350" dirty="0"/>
              <a:t>Directed</a:t>
            </a:r>
          </a:p>
        </p:txBody>
      </p:sp>
      <p:sp>
        <p:nvSpPr>
          <p:cNvPr id="6" name="TextBox 5"/>
          <p:cNvSpPr txBox="1"/>
          <p:nvPr/>
        </p:nvSpPr>
        <p:spPr>
          <a:xfrm>
            <a:off x="6845715" y="5348758"/>
            <a:ext cx="1091966" cy="300082"/>
          </a:xfrm>
          <a:prstGeom prst="rect">
            <a:avLst/>
          </a:prstGeom>
          <a:noFill/>
        </p:spPr>
        <p:txBody>
          <a:bodyPr wrap="none" rtlCol="0">
            <a:spAutoFit/>
          </a:bodyPr>
          <a:lstStyle/>
          <a:p>
            <a:r>
              <a:rPr lang="en-GB" sz="1350" dirty="0"/>
              <a:t>Independent</a:t>
            </a:r>
          </a:p>
        </p:txBody>
      </p:sp>
      <p:sp>
        <p:nvSpPr>
          <p:cNvPr id="7" name="TextBox 6"/>
          <p:cNvSpPr txBox="1"/>
          <p:nvPr/>
        </p:nvSpPr>
        <p:spPr>
          <a:xfrm>
            <a:off x="4012315" y="5339098"/>
            <a:ext cx="1134926" cy="300082"/>
          </a:xfrm>
          <a:prstGeom prst="rect">
            <a:avLst/>
          </a:prstGeom>
          <a:noFill/>
        </p:spPr>
        <p:txBody>
          <a:bodyPr wrap="none" rtlCol="0">
            <a:spAutoFit/>
          </a:bodyPr>
          <a:lstStyle/>
          <a:p>
            <a:r>
              <a:rPr lang="en-GB" sz="1350" dirty="0"/>
              <a:t>Collaboration</a:t>
            </a:r>
          </a:p>
        </p:txBody>
      </p:sp>
      <p:sp>
        <p:nvSpPr>
          <p:cNvPr id="8" name="TextBox 7"/>
          <p:cNvSpPr txBox="1"/>
          <p:nvPr/>
        </p:nvSpPr>
        <p:spPr>
          <a:xfrm rot="16200000">
            <a:off x="842873" y="4774761"/>
            <a:ext cx="876778" cy="300082"/>
          </a:xfrm>
          <a:prstGeom prst="rect">
            <a:avLst/>
          </a:prstGeom>
          <a:noFill/>
        </p:spPr>
        <p:txBody>
          <a:bodyPr wrap="none" rtlCol="0">
            <a:spAutoFit/>
          </a:bodyPr>
          <a:lstStyle/>
          <a:p>
            <a:r>
              <a:rPr lang="en-GB" sz="1350" dirty="0"/>
              <a:t>Instructor</a:t>
            </a:r>
          </a:p>
        </p:txBody>
      </p:sp>
      <p:sp>
        <p:nvSpPr>
          <p:cNvPr id="9" name="TextBox 8"/>
          <p:cNvSpPr txBox="1"/>
          <p:nvPr/>
        </p:nvSpPr>
        <p:spPr>
          <a:xfrm rot="16200000">
            <a:off x="972524" y="3131657"/>
            <a:ext cx="617477" cy="300082"/>
          </a:xfrm>
          <a:prstGeom prst="rect">
            <a:avLst/>
          </a:prstGeom>
          <a:noFill/>
        </p:spPr>
        <p:txBody>
          <a:bodyPr wrap="none" rtlCol="0">
            <a:spAutoFit/>
          </a:bodyPr>
          <a:lstStyle/>
          <a:p>
            <a:r>
              <a:rPr lang="en-GB" sz="1350" dirty="0"/>
              <a:t>Coach</a:t>
            </a:r>
          </a:p>
        </p:txBody>
      </p:sp>
      <p:sp>
        <p:nvSpPr>
          <p:cNvPr id="10" name="TextBox 9"/>
          <p:cNvSpPr txBox="1"/>
          <p:nvPr/>
        </p:nvSpPr>
        <p:spPr>
          <a:xfrm rot="16200000">
            <a:off x="839699" y="1541757"/>
            <a:ext cx="883127" cy="300082"/>
          </a:xfrm>
          <a:prstGeom prst="rect">
            <a:avLst/>
          </a:prstGeom>
          <a:noFill/>
        </p:spPr>
        <p:txBody>
          <a:bodyPr wrap="none" rtlCol="0">
            <a:spAutoFit/>
          </a:bodyPr>
          <a:lstStyle/>
          <a:p>
            <a:r>
              <a:rPr lang="en-GB" sz="1350" dirty="0"/>
              <a:t>Facilitator</a:t>
            </a:r>
          </a:p>
        </p:txBody>
      </p:sp>
      <p:sp>
        <p:nvSpPr>
          <p:cNvPr id="11" name="TextBox 10"/>
          <p:cNvSpPr txBox="1"/>
          <p:nvPr/>
        </p:nvSpPr>
        <p:spPr>
          <a:xfrm>
            <a:off x="3994330" y="5705459"/>
            <a:ext cx="1149674" cy="300082"/>
          </a:xfrm>
          <a:prstGeom prst="rect">
            <a:avLst/>
          </a:prstGeom>
          <a:noFill/>
          <a:ln>
            <a:solidFill>
              <a:schemeClr val="tx1"/>
            </a:solidFill>
          </a:ln>
        </p:spPr>
        <p:txBody>
          <a:bodyPr wrap="none" rtlCol="0">
            <a:spAutoFit/>
          </a:bodyPr>
          <a:lstStyle/>
          <a:p>
            <a:r>
              <a:rPr lang="en-GB" sz="1350" dirty="0"/>
              <a:t>Student input</a:t>
            </a:r>
          </a:p>
        </p:txBody>
      </p:sp>
      <p:sp>
        <p:nvSpPr>
          <p:cNvPr id="12" name="TextBox 11"/>
          <p:cNvSpPr txBox="1"/>
          <p:nvPr/>
        </p:nvSpPr>
        <p:spPr>
          <a:xfrm rot="16200000">
            <a:off x="357625" y="3131656"/>
            <a:ext cx="1147109" cy="300082"/>
          </a:xfrm>
          <a:prstGeom prst="rect">
            <a:avLst/>
          </a:prstGeom>
          <a:noFill/>
          <a:ln>
            <a:solidFill>
              <a:schemeClr val="tx1"/>
            </a:solidFill>
          </a:ln>
        </p:spPr>
        <p:txBody>
          <a:bodyPr wrap="none" rtlCol="0">
            <a:spAutoFit/>
          </a:bodyPr>
          <a:lstStyle/>
          <a:p>
            <a:r>
              <a:rPr lang="en-GB" sz="1350" dirty="0"/>
              <a:t>Teacher input</a:t>
            </a:r>
          </a:p>
        </p:txBody>
      </p:sp>
      <p:sp>
        <p:nvSpPr>
          <p:cNvPr id="13" name="Right Arrow 12"/>
          <p:cNvSpPr/>
          <p:nvPr/>
        </p:nvSpPr>
        <p:spPr>
          <a:xfrm rot="16200000">
            <a:off x="849936" y="2514039"/>
            <a:ext cx="888361" cy="76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ight Arrow 13"/>
          <p:cNvSpPr/>
          <p:nvPr/>
        </p:nvSpPr>
        <p:spPr>
          <a:xfrm rot="5400000">
            <a:off x="849935" y="4000206"/>
            <a:ext cx="888361" cy="76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ight Arrow 14"/>
          <p:cNvSpPr/>
          <p:nvPr/>
        </p:nvSpPr>
        <p:spPr>
          <a:xfrm rot="10800000">
            <a:off x="2220385" y="5432785"/>
            <a:ext cx="1728000" cy="72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ight Arrow 15"/>
          <p:cNvSpPr/>
          <p:nvPr/>
        </p:nvSpPr>
        <p:spPr>
          <a:xfrm>
            <a:off x="5161784" y="5461396"/>
            <a:ext cx="1620000" cy="72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xtBox 16"/>
          <p:cNvSpPr txBox="1"/>
          <p:nvPr/>
        </p:nvSpPr>
        <p:spPr>
          <a:xfrm>
            <a:off x="1719843" y="1547158"/>
            <a:ext cx="6596574" cy="3293209"/>
          </a:xfrm>
          <a:prstGeom prst="rect">
            <a:avLst/>
          </a:prstGeom>
          <a:solidFill>
            <a:schemeClr val="bg1"/>
          </a:solidFill>
          <a:ln>
            <a:solidFill>
              <a:schemeClr val="accent2"/>
            </a:solidFill>
          </a:ln>
        </p:spPr>
        <p:txBody>
          <a:bodyPr wrap="square" rtlCol="0">
            <a:spAutoFit/>
          </a:bodyPr>
          <a:lstStyle/>
          <a:p>
            <a:pPr marL="257175" indent="-257175">
              <a:buAutoNum type="arabicPeriod"/>
            </a:pPr>
            <a:r>
              <a:rPr lang="en-GB" sz="2600" dirty="0" smtClean="0"/>
              <a:t>Exploring </a:t>
            </a:r>
            <a:r>
              <a:rPr lang="en-GB" sz="2600" dirty="0"/>
              <a:t>focus (context)</a:t>
            </a:r>
          </a:p>
          <a:p>
            <a:pPr marL="257175" indent="-257175">
              <a:buAutoNum type="arabicPeriod"/>
            </a:pPr>
            <a:r>
              <a:rPr lang="en-GB" sz="2600" dirty="0" smtClean="0"/>
              <a:t> Developing </a:t>
            </a:r>
            <a:r>
              <a:rPr lang="en-GB" sz="2600" dirty="0"/>
              <a:t>a title / Q</a:t>
            </a:r>
          </a:p>
          <a:p>
            <a:pPr marL="257175" indent="-257175">
              <a:buAutoNum type="arabicPeriod"/>
            </a:pPr>
            <a:r>
              <a:rPr lang="en-GB" sz="2600" dirty="0" smtClean="0"/>
              <a:t> Methodology </a:t>
            </a:r>
            <a:r>
              <a:rPr lang="en-GB" sz="2600" dirty="0"/>
              <a:t>and sampling</a:t>
            </a:r>
          </a:p>
          <a:p>
            <a:pPr marL="257175" indent="-257175">
              <a:buAutoNum type="arabicPeriod"/>
            </a:pPr>
            <a:r>
              <a:rPr lang="en-GB" sz="2600" dirty="0" smtClean="0"/>
              <a:t> Primary </a:t>
            </a:r>
            <a:r>
              <a:rPr lang="en-GB" sz="2600" dirty="0"/>
              <a:t>data collection</a:t>
            </a:r>
          </a:p>
          <a:p>
            <a:pPr marL="257175" indent="-257175">
              <a:buAutoNum type="arabicPeriod"/>
            </a:pPr>
            <a:r>
              <a:rPr lang="en-GB" sz="2600" dirty="0" smtClean="0"/>
              <a:t> Data </a:t>
            </a:r>
            <a:r>
              <a:rPr lang="en-GB" sz="2600" dirty="0"/>
              <a:t>/ information presentation</a:t>
            </a:r>
          </a:p>
          <a:p>
            <a:pPr marL="257175" indent="-257175">
              <a:buAutoNum type="arabicPeriod"/>
            </a:pPr>
            <a:r>
              <a:rPr lang="en-GB" sz="2600" dirty="0" smtClean="0"/>
              <a:t> Analysis</a:t>
            </a:r>
            <a:r>
              <a:rPr lang="en-GB" sz="2600" dirty="0"/>
              <a:t>, explanation and interpretation</a:t>
            </a:r>
          </a:p>
          <a:p>
            <a:pPr marL="257175" indent="-257175">
              <a:buAutoNum type="arabicPeriod"/>
            </a:pPr>
            <a:r>
              <a:rPr lang="en-GB" sz="2600" dirty="0" smtClean="0"/>
              <a:t> Conclusion</a:t>
            </a:r>
            <a:r>
              <a:rPr lang="en-GB" sz="2600" dirty="0"/>
              <a:t>, evaluation </a:t>
            </a:r>
            <a:endParaRPr lang="en-GB" sz="2600" dirty="0" smtClean="0"/>
          </a:p>
          <a:p>
            <a:pPr marL="257175" indent="-257175">
              <a:buAutoNum type="arabicPeriod"/>
            </a:pPr>
            <a:r>
              <a:rPr lang="en-GB" sz="2600" dirty="0"/>
              <a:t> R</a:t>
            </a:r>
            <a:r>
              <a:rPr lang="en-GB" sz="2600" dirty="0" smtClean="0"/>
              <a:t>eflection</a:t>
            </a:r>
            <a:endParaRPr lang="en-GB" sz="2600" dirty="0"/>
          </a:p>
        </p:txBody>
      </p:sp>
    </p:spTree>
    <p:extLst>
      <p:ext uri="{BB962C8B-B14F-4D97-AF65-F5344CB8AC3E}">
        <p14:creationId xmlns:p14="http://schemas.microsoft.com/office/powerpoint/2010/main" val="394296982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36" y="292100"/>
            <a:ext cx="8430444" cy="544612"/>
          </a:xfrm>
        </p:spPr>
        <p:txBody>
          <a:bodyPr>
            <a:noAutofit/>
          </a:bodyPr>
          <a:lstStyle/>
          <a:p>
            <a:pPr algn="l"/>
            <a:r>
              <a:rPr lang="en-GB" sz="2800" b="1" dirty="0" smtClean="0"/>
              <a:t>Independent Investigation </a:t>
            </a:r>
            <a:r>
              <a:rPr lang="en-GB" sz="2800" b="1" dirty="0"/>
              <a:t>Controls</a:t>
            </a:r>
          </a:p>
        </p:txBody>
      </p:sp>
      <p:cxnSp>
        <p:nvCxnSpPr>
          <p:cNvPr id="4" name="Elbow Connector 3"/>
          <p:cNvCxnSpPr/>
          <p:nvPr/>
        </p:nvCxnSpPr>
        <p:spPr>
          <a:xfrm rot="10800000">
            <a:off x="1419761" y="1233958"/>
            <a:ext cx="6355859" cy="4095482"/>
          </a:xfrm>
          <a:prstGeom prst="bentConnector3">
            <a:avLst>
              <a:gd name="adj1" fmla="val 100151"/>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19761" y="5313238"/>
            <a:ext cx="783228" cy="300082"/>
          </a:xfrm>
          <a:prstGeom prst="rect">
            <a:avLst/>
          </a:prstGeom>
          <a:noFill/>
        </p:spPr>
        <p:txBody>
          <a:bodyPr wrap="none" rtlCol="0">
            <a:spAutoFit/>
          </a:bodyPr>
          <a:lstStyle/>
          <a:p>
            <a:r>
              <a:rPr lang="en-GB" sz="1350" dirty="0"/>
              <a:t>Directed</a:t>
            </a:r>
          </a:p>
        </p:txBody>
      </p:sp>
      <p:sp>
        <p:nvSpPr>
          <p:cNvPr id="6" name="TextBox 5"/>
          <p:cNvSpPr txBox="1"/>
          <p:nvPr/>
        </p:nvSpPr>
        <p:spPr>
          <a:xfrm>
            <a:off x="6845715" y="5348758"/>
            <a:ext cx="1091966" cy="300082"/>
          </a:xfrm>
          <a:prstGeom prst="rect">
            <a:avLst/>
          </a:prstGeom>
          <a:noFill/>
        </p:spPr>
        <p:txBody>
          <a:bodyPr wrap="none" rtlCol="0">
            <a:spAutoFit/>
          </a:bodyPr>
          <a:lstStyle/>
          <a:p>
            <a:r>
              <a:rPr lang="en-GB" sz="1350" dirty="0"/>
              <a:t>Independent</a:t>
            </a:r>
          </a:p>
        </p:txBody>
      </p:sp>
      <p:sp>
        <p:nvSpPr>
          <p:cNvPr id="7" name="TextBox 6"/>
          <p:cNvSpPr txBox="1"/>
          <p:nvPr/>
        </p:nvSpPr>
        <p:spPr>
          <a:xfrm>
            <a:off x="4012315" y="5339098"/>
            <a:ext cx="1134926" cy="300082"/>
          </a:xfrm>
          <a:prstGeom prst="rect">
            <a:avLst/>
          </a:prstGeom>
          <a:noFill/>
        </p:spPr>
        <p:txBody>
          <a:bodyPr wrap="none" rtlCol="0">
            <a:spAutoFit/>
          </a:bodyPr>
          <a:lstStyle/>
          <a:p>
            <a:r>
              <a:rPr lang="en-GB" sz="1350" dirty="0"/>
              <a:t>Collaboration</a:t>
            </a:r>
          </a:p>
        </p:txBody>
      </p:sp>
      <p:sp>
        <p:nvSpPr>
          <p:cNvPr id="8" name="TextBox 7"/>
          <p:cNvSpPr txBox="1"/>
          <p:nvPr/>
        </p:nvSpPr>
        <p:spPr>
          <a:xfrm rot="16200000">
            <a:off x="842873" y="4774761"/>
            <a:ext cx="876778" cy="300082"/>
          </a:xfrm>
          <a:prstGeom prst="rect">
            <a:avLst/>
          </a:prstGeom>
          <a:noFill/>
        </p:spPr>
        <p:txBody>
          <a:bodyPr wrap="none" rtlCol="0">
            <a:spAutoFit/>
          </a:bodyPr>
          <a:lstStyle/>
          <a:p>
            <a:r>
              <a:rPr lang="en-GB" sz="1350" dirty="0"/>
              <a:t>Instructor</a:t>
            </a:r>
          </a:p>
        </p:txBody>
      </p:sp>
      <p:sp>
        <p:nvSpPr>
          <p:cNvPr id="9" name="TextBox 8"/>
          <p:cNvSpPr txBox="1"/>
          <p:nvPr/>
        </p:nvSpPr>
        <p:spPr>
          <a:xfrm rot="16200000">
            <a:off x="972524" y="3131657"/>
            <a:ext cx="617477" cy="300082"/>
          </a:xfrm>
          <a:prstGeom prst="rect">
            <a:avLst/>
          </a:prstGeom>
          <a:noFill/>
        </p:spPr>
        <p:txBody>
          <a:bodyPr wrap="none" rtlCol="0">
            <a:spAutoFit/>
          </a:bodyPr>
          <a:lstStyle/>
          <a:p>
            <a:r>
              <a:rPr lang="en-GB" sz="1350" dirty="0"/>
              <a:t>Coach</a:t>
            </a:r>
          </a:p>
        </p:txBody>
      </p:sp>
      <p:sp>
        <p:nvSpPr>
          <p:cNvPr id="10" name="TextBox 9"/>
          <p:cNvSpPr txBox="1"/>
          <p:nvPr/>
        </p:nvSpPr>
        <p:spPr>
          <a:xfrm rot="16200000">
            <a:off x="839699" y="1541757"/>
            <a:ext cx="883127" cy="300082"/>
          </a:xfrm>
          <a:prstGeom prst="rect">
            <a:avLst/>
          </a:prstGeom>
          <a:noFill/>
        </p:spPr>
        <p:txBody>
          <a:bodyPr wrap="none" rtlCol="0">
            <a:spAutoFit/>
          </a:bodyPr>
          <a:lstStyle/>
          <a:p>
            <a:r>
              <a:rPr lang="en-GB" sz="1350" dirty="0"/>
              <a:t>Facilitator</a:t>
            </a:r>
          </a:p>
        </p:txBody>
      </p:sp>
      <p:sp>
        <p:nvSpPr>
          <p:cNvPr id="11" name="TextBox 10"/>
          <p:cNvSpPr txBox="1"/>
          <p:nvPr/>
        </p:nvSpPr>
        <p:spPr>
          <a:xfrm>
            <a:off x="3994330" y="5705459"/>
            <a:ext cx="1149674" cy="300082"/>
          </a:xfrm>
          <a:prstGeom prst="rect">
            <a:avLst/>
          </a:prstGeom>
          <a:noFill/>
          <a:ln>
            <a:solidFill>
              <a:schemeClr val="tx1"/>
            </a:solidFill>
          </a:ln>
        </p:spPr>
        <p:txBody>
          <a:bodyPr wrap="none" rtlCol="0">
            <a:spAutoFit/>
          </a:bodyPr>
          <a:lstStyle/>
          <a:p>
            <a:r>
              <a:rPr lang="en-GB" sz="1350" dirty="0"/>
              <a:t>Student input</a:t>
            </a:r>
          </a:p>
        </p:txBody>
      </p:sp>
      <p:sp>
        <p:nvSpPr>
          <p:cNvPr id="12" name="TextBox 11"/>
          <p:cNvSpPr txBox="1"/>
          <p:nvPr/>
        </p:nvSpPr>
        <p:spPr>
          <a:xfrm rot="16200000">
            <a:off x="433825" y="3131656"/>
            <a:ext cx="1147109" cy="300082"/>
          </a:xfrm>
          <a:prstGeom prst="rect">
            <a:avLst/>
          </a:prstGeom>
          <a:noFill/>
          <a:ln>
            <a:solidFill>
              <a:schemeClr val="tx1"/>
            </a:solidFill>
          </a:ln>
        </p:spPr>
        <p:txBody>
          <a:bodyPr wrap="none" rtlCol="0">
            <a:spAutoFit/>
          </a:bodyPr>
          <a:lstStyle/>
          <a:p>
            <a:r>
              <a:rPr lang="en-GB" sz="1350" dirty="0"/>
              <a:t>Teacher input</a:t>
            </a:r>
          </a:p>
        </p:txBody>
      </p:sp>
      <p:sp>
        <p:nvSpPr>
          <p:cNvPr id="13" name="Right Arrow 12"/>
          <p:cNvSpPr/>
          <p:nvPr/>
        </p:nvSpPr>
        <p:spPr>
          <a:xfrm rot="16200000">
            <a:off x="849936" y="2514039"/>
            <a:ext cx="888361" cy="76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ight Arrow 13"/>
          <p:cNvSpPr/>
          <p:nvPr/>
        </p:nvSpPr>
        <p:spPr>
          <a:xfrm rot="5400000">
            <a:off x="849935" y="4000206"/>
            <a:ext cx="888361" cy="76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ight Arrow 14"/>
          <p:cNvSpPr/>
          <p:nvPr/>
        </p:nvSpPr>
        <p:spPr>
          <a:xfrm rot="10800000">
            <a:off x="2220385" y="5432785"/>
            <a:ext cx="1728000" cy="72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ight Arrow 15"/>
          <p:cNvSpPr/>
          <p:nvPr/>
        </p:nvSpPr>
        <p:spPr>
          <a:xfrm>
            <a:off x="5161784" y="5461396"/>
            <a:ext cx="1620000" cy="72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TextBox 18"/>
          <p:cNvSpPr txBox="1"/>
          <p:nvPr/>
        </p:nvSpPr>
        <p:spPr>
          <a:xfrm>
            <a:off x="6073960" y="3898034"/>
            <a:ext cx="2708141" cy="1323439"/>
          </a:xfrm>
          <a:prstGeom prst="rect">
            <a:avLst/>
          </a:prstGeom>
          <a:solidFill>
            <a:schemeClr val="bg1"/>
          </a:solidFill>
          <a:ln>
            <a:solidFill>
              <a:schemeClr val="accent2"/>
            </a:solidFill>
          </a:ln>
        </p:spPr>
        <p:txBody>
          <a:bodyPr wrap="square" rtlCol="0">
            <a:spAutoFit/>
          </a:bodyPr>
          <a:lstStyle/>
          <a:p>
            <a:pPr marL="257175" indent="-257175">
              <a:buAutoNum type="arabicPeriod"/>
            </a:pPr>
            <a:r>
              <a:rPr lang="en-GB" sz="1000" dirty="0">
                <a:solidFill>
                  <a:srgbClr val="4B4B4B"/>
                </a:solidFill>
              </a:rPr>
              <a:t>Exploring focus (context)</a:t>
            </a:r>
          </a:p>
          <a:p>
            <a:pPr marL="257175" indent="-257175">
              <a:buAutoNum type="arabicPeriod"/>
            </a:pPr>
            <a:r>
              <a:rPr lang="en-GB" sz="1000" dirty="0">
                <a:solidFill>
                  <a:srgbClr val="4B4B4B"/>
                </a:solidFill>
              </a:rPr>
              <a:t>Developing a title / Q</a:t>
            </a:r>
          </a:p>
          <a:p>
            <a:pPr marL="257175" indent="-257175">
              <a:buAutoNum type="arabicPeriod"/>
            </a:pPr>
            <a:r>
              <a:rPr lang="en-GB" sz="1000" dirty="0">
                <a:solidFill>
                  <a:srgbClr val="4B4B4B"/>
                </a:solidFill>
              </a:rPr>
              <a:t>Methodology and sampling</a:t>
            </a:r>
          </a:p>
          <a:p>
            <a:pPr marL="257175" indent="-257175">
              <a:buAutoNum type="arabicPeriod"/>
            </a:pPr>
            <a:r>
              <a:rPr lang="en-GB" sz="1000" dirty="0">
                <a:solidFill>
                  <a:srgbClr val="4B4B4B"/>
                </a:solidFill>
              </a:rPr>
              <a:t>Primary data collection</a:t>
            </a:r>
          </a:p>
          <a:p>
            <a:pPr marL="257175" indent="-257175">
              <a:buAutoNum type="arabicPeriod"/>
            </a:pPr>
            <a:r>
              <a:rPr lang="en-GB" sz="1000" dirty="0">
                <a:solidFill>
                  <a:srgbClr val="4B4B4B"/>
                </a:solidFill>
              </a:rPr>
              <a:t>Data / information presentation</a:t>
            </a:r>
          </a:p>
          <a:p>
            <a:pPr marL="257175" indent="-257175">
              <a:buAutoNum type="arabicPeriod"/>
            </a:pPr>
            <a:r>
              <a:rPr lang="en-GB" sz="1000" dirty="0">
                <a:solidFill>
                  <a:srgbClr val="4B4B4B"/>
                </a:solidFill>
              </a:rPr>
              <a:t>Analysis, explanation and interpretation</a:t>
            </a:r>
          </a:p>
          <a:p>
            <a:pPr marL="257175" indent="-257175">
              <a:buAutoNum type="arabicPeriod"/>
            </a:pPr>
            <a:r>
              <a:rPr lang="en-GB" sz="1000" dirty="0">
                <a:solidFill>
                  <a:srgbClr val="4B4B4B"/>
                </a:solidFill>
              </a:rPr>
              <a:t>Conclusion, evaluation </a:t>
            </a:r>
            <a:endParaRPr lang="en-GB" sz="1000" dirty="0" smtClean="0">
              <a:solidFill>
                <a:srgbClr val="4B4B4B"/>
              </a:solidFill>
            </a:endParaRPr>
          </a:p>
          <a:p>
            <a:pPr marL="257175" indent="-257175">
              <a:buAutoNum type="arabicPeriod"/>
            </a:pPr>
            <a:r>
              <a:rPr lang="en-GB" sz="1000" dirty="0" smtClean="0">
                <a:solidFill>
                  <a:srgbClr val="4B4B4B"/>
                </a:solidFill>
              </a:rPr>
              <a:t>Reflection</a:t>
            </a:r>
            <a:endParaRPr lang="en-GB" sz="1000" dirty="0">
              <a:solidFill>
                <a:srgbClr val="4B4B4B"/>
              </a:solidFill>
            </a:endParaRPr>
          </a:p>
        </p:txBody>
      </p:sp>
      <p:cxnSp>
        <p:nvCxnSpPr>
          <p:cNvPr id="20" name="Elbow Connector 19"/>
          <p:cNvCxnSpPr/>
          <p:nvPr/>
        </p:nvCxnSpPr>
        <p:spPr>
          <a:xfrm rot="10800000">
            <a:off x="1419761" y="1233958"/>
            <a:ext cx="6355859" cy="4095482"/>
          </a:xfrm>
          <a:prstGeom prst="bentConnector3">
            <a:avLst>
              <a:gd name="adj1" fmla="val 100151"/>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19761" y="5313238"/>
            <a:ext cx="783228" cy="300082"/>
          </a:xfrm>
          <a:prstGeom prst="rect">
            <a:avLst/>
          </a:prstGeom>
          <a:noFill/>
        </p:spPr>
        <p:txBody>
          <a:bodyPr wrap="none" rtlCol="0">
            <a:spAutoFit/>
          </a:bodyPr>
          <a:lstStyle/>
          <a:p>
            <a:r>
              <a:rPr lang="en-GB" sz="1350" dirty="0"/>
              <a:t>Directed</a:t>
            </a:r>
          </a:p>
        </p:txBody>
      </p:sp>
      <p:sp>
        <p:nvSpPr>
          <p:cNvPr id="22" name="TextBox 21"/>
          <p:cNvSpPr txBox="1"/>
          <p:nvPr/>
        </p:nvSpPr>
        <p:spPr>
          <a:xfrm>
            <a:off x="6845715" y="5348758"/>
            <a:ext cx="1091966" cy="300082"/>
          </a:xfrm>
          <a:prstGeom prst="rect">
            <a:avLst/>
          </a:prstGeom>
          <a:noFill/>
        </p:spPr>
        <p:txBody>
          <a:bodyPr wrap="none" rtlCol="0">
            <a:spAutoFit/>
          </a:bodyPr>
          <a:lstStyle/>
          <a:p>
            <a:r>
              <a:rPr lang="en-GB" sz="1350" dirty="0"/>
              <a:t>Independent</a:t>
            </a:r>
          </a:p>
        </p:txBody>
      </p:sp>
      <p:sp>
        <p:nvSpPr>
          <p:cNvPr id="23" name="TextBox 22"/>
          <p:cNvSpPr txBox="1"/>
          <p:nvPr/>
        </p:nvSpPr>
        <p:spPr>
          <a:xfrm>
            <a:off x="4012315" y="5339098"/>
            <a:ext cx="1134926" cy="300082"/>
          </a:xfrm>
          <a:prstGeom prst="rect">
            <a:avLst/>
          </a:prstGeom>
          <a:noFill/>
        </p:spPr>
        <p:txBody>
          <a:bodyPr wrap="none" rtlCol="0">
            <a:spAutoFit/>
          </a:bodyPr>
          <a:lstStyle/>
          <a:p>
            <a:r>
              <a:rPr lang="en-GB" sz="1350" dirty="0"/>
              <a:t>Collaboration</a:t>
            </a:r>
          </a:p>
        </p:txBody>
      </p:sp>
      <p:sp>
        <p:nvSpPr>
          <p:cNvPr id="24" name="TextBox 23"/>
          <p:cNvSpPr txBox="1"/>
          <p:nvPr/>
        </p:nvSpPr>
        <p:spPr>
          <a:xfrm rot="16200000">
            <a:off x="842873" y="4774761"/>
            <a:ext cx="876778" cy="300082"/>
          </a:xfrm>
          <a:prstGeom prst="rect">
            <a:avLst/>
          </a:prstGeom>
          <a:noFill/>
        </p:spPr>
        <p:txBody>
          <a:bodyPr wrap="none" rtlCol="0">
            <a:spAutoFit/>
          </a:bodyPr>
          <a:lstStyle/>
          <a:p>
            <a:r>
              <a:rPr lang="en-GB" sz="1350" dirty="0"/>
              <a:t>Instructor</a:t>
            </a:r>
          </a:p>
        </p:txBody>
      </p:sp>
      <p:sp>
        <p:nvSpPr>
          <p:cNvPr id="25" name="TextBox 24"/>
          <p:cNvSpPr txBox="1"/>
          <p:nvPr/>
        </p:nvSpPr>
        <p:spPr>
          <a:xfrm rot="16200000">
            <a:off x="972524" y="3131657"/>
            <a:ext cx="617477" cy="300082"/>
          </a:xfrm>
          <a:prstGeom prst="rect">
            <a:avLst/>
          </a:prstGeom>
          <a:noFill/>
        </p:spPr>
        <p:txBody>
          <a:bodyPr wrap="none" rtlCol="0">
            <a:spAutoFit/>
          </a:bodyPr>
          <a:lstStyle/>
          <a:p>
            <a:r>
              <a:rPr lang="en-GB" sz="1350" dirty="0"/>
              <a:t>Coach</a:t>
            </a:r>
          </a:p>
        </p:txBody>
      </p:sp>
      <p:sp>
        <p:nvSpPr>
          <p:cNvPr id="26" name="TextBox 25"/>
          <p:cNvSpPr txBox="1"/>
          <p:nvPr/>
        </p:nvSpPr>
        <p:spPr>
          <a:xfrm rot="16200000">
            <a:off x="839699" y="1541757"/>
            <a:ext cx="883127" cy="300082"/>
          </a:xfrm>
          <a:prstGeom prst="rect">
            <a:avLst/>
          </a:prstGeom>
          <a:noFill/>
        </p:spPr>
        <p:txBody>
          <a:bodyPr wrap="none" rtlCol="0">
            <a:spAutoFit/>
          </a:bodyPr>
          <a:lstStyle/>
          <a:p>
            <a:r>
              <a:rPr lang="en-GB" sz="1350" dirty="0"/>
              <a:t>Facilitator</a:t>
            </a:r>
          </a:p>
        </p:txBody>
      </p:sp>
      <p:sp>
        <p:nvSpPr>
          <p:cNvPr id="28" name="Right Arrow 27"/>
          <p:cNvSpPr/>
          <p:nvPr/>
        </p:nvSpPr>
        <p:spPr>
          <a:xfrm rot="16200000">
            <a:off x="849936" y="2514039"/>
            <a:ext cx="888361" cy="76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Right Arrow 28"/>
          <p:cNvSpPr/>
          <p:nvPr/>
        </p:nvSpPr>
        <p:spPr>
          <a:xfrm rot="5400000">
            <a:off x="849935" y="4000206"/>
            <a:ext cx="888361" cy="76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Right Arrow 29"/>
          <p:cNvSpPr/>
          <p:nvPr/>
        </p:nvSpPr>
        <p:spPr>
          <a:xfrm rot="10800000">
            <a:off x="2220385" y="5432785"/>
            <a:ext cx="1728000" cy="72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Right Arrow 30"/>
          <p:cNvSpPr/>
          <p:nvPr/>
        </p:nvSpPr>
        <p:spPr>
          <a:xfrm>
            <a:off x="5161784" y="5461396"/>
            <a:ext cx="1620000" cy="72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TextBox 32"/>
          <p:cNvSpPr txBox="1"/>
          <p:nvPr/>
        </p:nvSpPr>
        <p:spPr>
          <a:xfrm>
            <a:off x="1962598" y="1261173"/>
            <a:ext cx="2677080" cy="415498"/>
          </a:xfrm>
          <a:prstGeom prst="rect">
            <a:avLst/>
          </a:prstGeom>
          <a:noFill/>
        </p:spPr>
        <p:txBody>
          <a:bodyPr wrap="none" rtlCol="0">
            <a:spAutoFit/>
          </a:bodyPr>
          <a:lstStyle/>
          <a:p>
            <a:r>
              <a:rPr lang="en-GB" sz="2100" dirty="0"/>
              <a:t>“Normal” expectations</a:t>
            </a:r>
          </a:p>
        </p:txBody>
      </p:sp>
      <p:sp>
        <p:nvSpPr>
          <p:cNvPr id="34" name="Dodecagon 33"/>
          <p:cNvSpPr/>
          <p:nvPr/>
        </p:nvSpPr>
        <p:spPr>
          <a:xfrm>
            <a:off x="2552227" y="3787231"/>
            <a:ext cx="1137571" cy="1137571"/>
          </a:xfrm>
          <a:prstGeom prst="dodecagon">
            <a:avLst/>
          </a:prstGeom>
          <a:solidFill>
            <a:srgbClr val="FF0000">
              <a:alpha val="50196"/>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1</a:t>
            </a:r>
          </a:p>
        </p:txBody>
      </p:sp>
      <p:sp>
        <p:nvSpPr>
          <p:cNvPr id="35" name="Dodecagon 34"/>
          <p:cNvSpPr/>
          <p:nvPr/>
        </p:nvSpPr>
        <p:spPr>
          <a:xfrm>
            <a:off x="5397185" y="2614508"/>
            <a:ext cx="1137571" cy="1137571"/>
          </a:xfrm>
          <a:prstGeom prst="dodecagon">
            <a:avLst/>
          </a:prstGeom>
          <a:solidFill>
            <a:schemeClr val="tx2">
              <a:lumMod val="40000"/>
              <a:lumOff val="60000"/>
              <a:alpha val="50196"/>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2</a:t>
            </a:r>
          </a:p>
        </p:txBody>
      </p:sp>
      <p:sp>
        <p:nvSpPr>
          <p:cNvPr id="36" name="Dodecagon 35"/>
          <p:cNvSpPr/>
          <p:nvPr/>
        </p:nvSpPr>
        <p:spPr>
          <a:xfrm>
            <a:off x="3839373" y="2793292"/>
            <a:ext cx="1137571" cy="1137571"/>
          </a:xfrm>
          <a:prstGeom prst="dodecagon">
            <a:avLst/>
          </a:prstGeom>
          <a:solidFill>
            <a:srgbClr val="00B050">
              <a:alpha val="50196"/>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3</a:t>
            </a:r>
          </a:p>
        </p:txBody>
      </p:sp>
      <p:sp>
        <p:nvSpPr>
          <p:cNvPr id="37" name="Dodecagon 36"/>
          <p:cNvSpPr/>
          <p:nvPr/>
        </p:nvSpPr>
        <p:spPr>
          <a:xfrm>
            <a:off x="3799381" y="1945234"/>
            <a:ext cx="1137571" cy="1137571"/>
          </a:xfrm>
          <a:prstGeom prst="dodecagon">
            <a:avLst/>
          </a:prstGeom>
          <a:solidFill>
            <a:schemeClr val="accent4">
              <a:alpha val="50196"/>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4</a:t>
            </a:r>
          </a:p>
        </p:txBody>
      </p:sp>
      <p:sp>
        <p:nvSpPr>
          <p:cNvPr id="38" name="Dodecagon 37"/>
          <p:cNvSpPr/>
          <p:nvPr/>
        </p:nvSpPr>
        <p:spPr>
          <a:xfrm>
            <a:off x="6067522" y="1844759"/>
            <a:ext cx="1137571" cy="1137571"/>
          </a:xfrm>
          <a:prstGeom prst="dodecagon">
            <a:avLst/>
          </a:prstGeom>
          <a:solidFill>
            <a:schemeClr val="tx1">
              <a:alpha val="50196"/>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5</a:t>
            </a:r>
          </a:p>
        </p:txBody>
      </p:sp>
      <p:sp>
        <p:nvSpPr>
          <p:cNvPr id="39" name="Dodecagon 38"/>
          <p:cNvSpPr/>
          <p:nvPr/>
        </p:nvSpPr>
        <p:spPr>
          <a:xfrm>
            <a:off x="6842170" y="2289709"/>
            <a:ext cx="1137571" cy="1137571"/>
          </a:xfrm>
          <a:prstGeom prst="dodecagon">
            <a:avLst/>
          </a:prstGeom>
          <a:solidFill>
            <a:srgbClr val="0070C0">
              <a:alpha val="50196"/>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6</a:t>
            </a:r>
          </a:p>
        </p:txBody>
      </p:sp>
      <p:sp>
        <p:nvSpPr>
          <p:cNvPr id="40" name="Dodecagon 39"/>
          <p:cNvSpPr/>
          <p:nvPr/>
        </p:nvSpPr>
        <p:spPr>
          <a:xfrm>
            <a:off x="6830626" y="1224301"/>
            <a:ext cx="1137571" cy="1137571"/>
          </a:xfrm>
          <a:prstGeom prst="dodecagon">
            <a:avLst/>
          </a:prstGeom>
          <a:solidFill>
            <a:srgbClr val="BE96E9">
              <a:alpha val="50196"/>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t>7 – but 8?</a:t>
            </a:r>
            <a:endParaRPr lang="en-GB" sz="1350" dirty="0"/>
          </a:p>
        </p:txBody>
      </p:sp>
      <p:sp>
        <p:nvSpPr>
          <p:cNvPr id="42" name="TextBox 41"/>
          <p:cNvSpPr txBox="1"/>
          <p:nvPr/>
        </p:nvSpPr>
        <p:spPr>
          <a:xfrm>
            <a:off x="79395" y="6526311"/>
            <a:ext cx="4110846" cy="276999"/>
          </a:xfrm>
          <a:prstGeom prst="rect">
            <a:avLst/>
          </a:prstGeom>
          <a:noFill/>
        </p:spPr>
        <p:txBody>
          <a:bodyPr wrap="none" rtlCol="0">
            <a:spAutoFit/>
          </a:bodyPr>
          <a:lstStyle/>
          <a:p>
            <a:r>
              <a:rPr lang="en-GB" sz="1200" dirty="0"/>
              <a:t>Source – </a:t>
            </a:r>
            <a:r>
              <a:rPr lang="en-GB" sz="1200" dirty="0" smtClean="0"/>
              <a:t>Nick </a:t>
            </a:r>
            <a:r>
              <a:rPr lang="en-GB" sz="1200" dirty="0" err="1" smtClean="0"/>
              <a:t>Lapthorn</a:t>
            </a:r>
            <a:r>
              <a:rPr lang="en-GB" sz="1200" dirty="0" smtClean="0"/>
              <a:t>, FSC &amp; Geographical Association</a:t>
            </a:r>
            <a:endParaRPr lang="en-GB" sz="1200" dirty="0"/>
          </a:p>
        </p:txBody>
      </p:sp>
    </p:spTree>
    <p:extLst>
      <p:ext uri="{BB962C8B-B14F-4D97-AF65-F5344CB8AC3E}">
        <p14:creationId xmlns:p14="http://schemas.microsoft.com/office/powerpoint/2010/main" val="137410855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Elbow Connector 2"/>
          <p:cNvCxnSpPr/>
          <p:nvPr/>
        </p:nvCxnSpPr>
        <p:spPr>
          <a:xfrm rot="10800000">
            <a:off x="1432463" y="969211"/>
            <a:ext cx="6355859" cy="499370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9762" y="5966717"/>
            <a:ext cx="986042" cy="369332"/>
          </a:xfrm>
          <a:prstGeom prst="rect">
            <a:avLst/>
          </a:prstGeom>
          <a:noFill/>
        </p:spPr>
        <p:txBody>
          <a:bodyPr wrap="none" rtlCol="0">
            <a:spAutoFit/>
          </a:bodyPr>
          <a:lstStyle/>
          <a:p>
            <a:r>
              <a:rPr lang="en-GB" dirty="0" smtClean="0"/>
              <a:t>Directed</a:t>
            </a:r>
            <a:endParaRPr lang="en-GB" dirty="0"/>
          </a:p>
        </p:txBody>
      </p:sp>
      <p:sp>
        <p:nvSpPr>
          <p:cNvPr id="10" name="TextBox 9"/>
          <p:cNvSpPr txBox="1"/>
          <p:nvPr/>
        </p:nvSpPr>
        <p:spPr>
          <a:xfrm>
            <a:off x="7079437" y="5975798"/>
            <a:ext cx="1392366" cy="369332"/>
          </a:xfrm>
          <a:prstGeom prst="rect">
            <a:avLst/>
          </a:prstGeom>
          <a:noFill/>
        </p:spPr>
        <p:txBody>
          <a:bodyPr wrap="none" rtlCol="0">
            <a:spAutoFit/>
          </a:bodyPr>
          <a:lstStyle/>
          <a:p>
            <a:r>
              <a:rPr lang="en-GB" dirty="0" smtClean="0"/>
              <a:t>Independent</a:t>
            </a:r>
            <a:endParaRPr lang="en-GB" dirty="0"/>
          </a:p>
        </p:txBody>
      </p:sp>
      <p:sp>
        <p:nvSpPr>
          <p:cNvPr id="11" name="TextBox 10"/>
          <p:cNvSpPr txBox="1"/>
          <p:nvPr/>
        </p:nvSpPr>
        <p:spPr>
          <a:xfrm>
            <a:off x="3910716" y="5975798"/>
            <a:ext cx="1451652" cy="369332"/>
          </a:xfrm>
          <a:prstGeom prst="rect">
            <a:avLst/>
          </a:prstGeom>
          <a:noFill/>
        </p:spPr>
        <p:txBody>
          <a:bodyPr wrap="none" rtlCol="0">
            <a:spAutoFit/>
          </a:bodyPr>
          <a:lstStyle/>
          <a:p>
            <a:r>
              <a:rPr lang="en-GB" dirty="0" smtClean="0"/>
              <a:t>Collaboration</a:t>
            </a:r>
            <a:endParaRPr lang="en-GB" dirty="0"/>
          </a:p>
        </p:txBody>
      </p:sp>
      <p:sp>
        <p:nvSpPr>
          <p:cNvPr id="12" name="TextBox 11"/>
          <p:cNvSpPr txBox="1"/>
          <p:nvPr/>
        </p:nvSpPr>
        <p:spPr>
          <a:xfrm rot="16200000">
            <a:off x="725968" y="5314938"/>
            <a:ext cx="1110588" cy="369332"/>
          </a:xfrm>
          <a:prstGeom prst="rect">
            <a:avLst/>
          </a:prstGeom>
          <a:noFill/>
        </p:spPr>
        <p:txBody>
          <a:bodyPr wrap="none" rtlCol="0">
            <a:spAutoFit/>
          </a:bodyPr>
          <a:lstStyle/>
          <a:p>
            <a:r>
              <a:rPr lang="en-GB" dirty="0" smtClean="0"/>
              <a:t>Instructor</a:t>
            </a:r>
            <a:endParaRPr lang="en-GB" dirty="0"/>
          </a:p>
        </p:txBody>
      </p:sp>
      <p:sp>
        <p:nvSpPr>
          <p:cNvPr id="13" name="TextBox 12"/>
          <p:cNvSpPr txBox="1"/>
          <p:nvPr/>
        </p:nvSpPr>
        <p:spPr>
          <a:xfrm rot="16200000">
            <a:off x="901797" y="3200332"/>
            <a:ext cx="758929" cy="369332"/>
          </a:xfrm>
          <a:prstGeom prst="rect">
            <a:avLst/>
          </a:prstGeom>
          <a:noFill/>
        </p:spPr>
        <p:txBody>
          <a:bodyPr wrap="none" rtlCol="0">
            <a:spAutoFit/>
          </a:bodyPr>
          <a:lstStyle/>
          <a:p>
            <a:r>
              <a:rPr lang="en-GB" dirty="0" smtClean="0"/>
              <a:t>Coach</a:t>
            </a:r>
            <a:endParaRPr lang="en-GB" dirty="0"/>
          </a:p>
        </p:txBody>
      </p:sp>
      <p:sp>
        <p:nvSpPr>
          <p:cNvPr id="14" name="TextBox 13"/>
          <p:cNvSpPr txBox="1"/>
          <p:nvPr/>
        </p:nvSpPr>
        <p:spPr>
          <a:xfrm rot="16200000">
            <a:off x="718643" y="1347165"/>
            <a:ext cx="1125240" cy="369332"/>
          </a:xfrm>
          <a:prstGeom prst="rect">
            <a:avLst/>
          </a:prstGeom>
          <a:noFill/>
        </p:spPr>
        <p:txBody>
          <a:bodyPr wrap="none" rtlCol="0">
            <a:spAutoFit/>
          </a:bodyPr>
          <a:lstStyle/>
          <a:p>
            <a:r>
              <a:rPr lang="en-GB" dirty="0" smtClean="0"/>
              <a:t>Facilitator</a:t>
            </a:r>
            <a:endParaRPr lang="en-GB" dirty="0"/>
          </a:p>
        </p:txBody>
      </p:sp>
      <p:sp>
        <p:nvSpPr>
          <p:cNvPr id="15" name="TextBox 14"/>
          <p:cNvSpPr txBox="1"/>
          <p:nvPr/>
        </p:nvSpPr>
        <p:spPr>
          <a:xfrm>
            <a:off x="4037742" y="6358445"/>
            <a:ext cx="1470362" cy="369332"/>
          </a:xfrm>
          <a:prstGeom prst="rect">
            <a:avLst/>
          </a:prstGeom>
          <a:noFill/>
          <a:ln>
            <a:solidFill>
              <a:schemeClr val="tx1"/>
            </a:solidFill>
          </a:ln>
        </p:spPr>
        <p:txBody>
          <a:bodyPr wrap="none" rtlCol="0">
            <a:spAutoFit/>
          </a:bodyPr>
          <a:lstStyle/>
          <a:p>
            <a:r>
              <a:rPr lang="en-GB" dirty="0" smtClean="0"/>
              <a:t>Student input</a:t>
            </a:r>
            <a:endParaRPr lang="en-GB" dirty="0"/>
          </a:p>
        </p:txBody>
      </p:sp>
      <p:sp>
        <p:nvSpPr>
          <p:cNvPr id="16" name="TextBox 15"/>
          <p:cNvSpPr txBox="1"/>
          <p:nvPr/>
        </p:nvSpPr>
        <p:spPr>
          <a:xfrm rot="16200000">
            <a:off x="189630" y="3047931"/>
            <a:ext cx="1483098" cy="369332"/>
          </a:xfrm>
          <a:prstGeom prst="rect">
            <a:avLst/>
          </a:prstGeom>
          <a:noFill/>
          <a:ln>
            <a:solidFill>
              <a:schemeClr val="tx1"/>
            </a:solidFill>
          </a:ln>
        </p:spPr>
        <p:txBody>
          <a:bodyPr wrap="none" rtlCol="0">
            <a:spAutoFit/>
          </a:bodyPr>
          <a:lstStyle/>
          <a:p>
            <a:r>
              <a:rPr lang="en-GB" dirty="0" smtClean="0"/>
              <a:t>Teacher input</a:t>
            </a:r>
            <a:endParaRPr lang="en-GB" dirty="0"/>
          </a:p>
        </p:txBody>
      </p:sp>
      <p:sp>
        <p:nvSpPr>
          <p:cNvPr id="19" name="Right Arrow 18"/>
          <p:cNvSpPr/>
          <p:nvPr/>
        </p:nvSpPr>
        <p:spPr>
          <a:xfrm rot="16200000">
            <a:off x="810616" y="2476027"/>
            <a:ext cx="93587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rot="5400000">
            <a:off x="701875" y="4292316"/>
            <a:ext cx="1184481" cy="76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10800000">
            <a:off x="2405803" y="6138861"/>
            <a:ext cx="1542581" cy="58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a:off x="5449421" y="6138862"/>
            <a:ext cx="1620000" cy="97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odecagon 1"/>
          <p:cNvSpPr/>
          <p:nvPr/>
        </p:nvSpPr>
        <p:spPr>
          <a:xfrm>
            <a:off x="2628900" y="4318002"/>
            <a:ext cx="1319485" cy="1247582"/>
          </a:xfrm>
          <a:prstGeom prst="dodecagon">
            <a:avLst/>
          </a:prstGeom>
          <a:solidFill>
            <a:srgbClr val="99CC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1</a:t>
            </a:r>
            <a:endParaRPr lang="en-GB" dirty="0">
              <a:solidFill>
                <a:srgbClr val="FF0000"/>
              </a:solidFill>
            </a:endParaRPr>
          </a:p>
        </p:txBody>
      </p:sp>
      <p:sp>
        <p:nvSpPr>
          <p:cNvPr id="5" name="Dodecagon 4"/>
          <p:cNvSpPr/>
          <p:nvPr/>
        </p:nvSpPr>
        <p:spPr>
          <a:xfrm>
            <a:off x="5532403" y="2789190"/>
            <a:ext cx="1137571" cy="1227275"/>
          </a:xfrm>
          <a:prstGeom prst="dodecagon">
            <a:avLst/>
          </a:prstGeom>
          <a:solidFill>
            <a:srgbClr val="99CC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2</a:t>
            </a:r>
            <a:endParaRPr lang="en-GB" dirty="0">
              <a:solidFill>
                <a:srgbClr val="FF0000"/>
              </a:solidFill>
            </a:endParaRPr>
          </a:p>
        </p:txBody>
      </p:sp>
      <p:sp>
        <p:nvSpPr>
          <p:cNvPr id="6" name="Dodecagon 5"/>
          <p:cNvSpPr/>
          <p:nvPr/>
        </p:nvSpPr>
        <p:spPr>
          <a:xfrm>
            <a:off x="4367114" y="2982959"/>
            <a:ext cx="1137571" cy="1335042"/>
          </a:xfrm>
          <a:prstGeom prst="dodecagon">
            <a:avLst/>
          </a:prstGeom>
          <a:solidFill>
            <a:srgbClr val="99CC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3</a:t>
            </a:r>
            <a:endParaRPr lang="en-GB" dirty="0">
              <a:solidFill>
                <a:srgbClr val="FF0000"/>
              </a:solidFill>
            </a:endParaRPr>
          </a:p>
        </p:txBody>
      </p:sp>
      <p:sp>
        <p:nvSpPr>
          <p:cNvPr id="7" name="Dodecagon 6"/>
          <p:cNvSpPr/>
          <p:nvPr/>
        </p:nvSpPr>
        <p:spPr>
          <a:xfrm>
            <a:off x="3048001" y="1752600"/>
            <a:ext cx="1219109" cy="1325780"/>
          </a:xfrm>
          <a:prstGeom prst="dodecagon">
            <a:avLst/>
          </a:prstGeom>
          <a:solidFill>
            <a:srgbClr val="99CC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4</a:t>
            </a:r>
            <a:endParaRPr lang="en-GB" dirty="0">
              <a:solidFill>
                <a:srgbClr val="FF0000"/>
              </a:solidFill>
            </a:endParaRPr>
          </a:p>
        </p:txBody>
      </p:sp>
      <p:sp>
        <p:nvSpPr>
          <p:cNvPr id="9" name="Dodecagon 8"/>
          <p:cNvSpPr/>
          <p:nvPr/>
        </p:nvSpPr>
        <p:spPr>
          <a:xfrm>
            <a:off x="6139498" y="1117600"/>
            <a:ext cx="1299111" cy="1233798"/>
          </a:xfrm>
          <a:prstGeom prst="dodecagon">
            <a:avLst/>
          </a:prstGeom>
          <a:solidFill>
            <a:srgbClr val="99CC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5</a:t>
            </a:r>
            <a:endParaRPr lang="en-GB" dirty="0">
              <a:solidFill>
                <a:srgbClr val="FF0000"/>
              </a:solidFill>
            </a:endParaRPr>
          </a:p>
        </p:txBody>
      </p:sp>
      <p:sp>
        <p:nvSpPr>
          <p:cNvPr id="17" name="Dodecagon 16"/>
          <p:cNvSpPr/>
          <p:nvPr/>
        </p:nvSpPr>
        <p:spPr>
          <a:xfrm>
            <a:off x="6863256" y="1752600"/>
            <a:ext cx="1201244" cy="1230358"/>
          </a:xfrm>
          <a:prstGeom prst="dodecagon">
            <a:avLst/>
          </a:prstGeom>
          <a:solidFill>
            <a:srgbClr val="99CC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6</a:t>
            </a:r>
            <a:endParaRPr lang="en-GB" dirty="0">
              <a:solidFill>
                <a:srgbClr val="FF0000"/>
              </a:solidFill>
            </a:endParaRPr>
          </a:p>
        </p:txBody>
      </p:sp>
      <p:sp>
        <p:nvSpPr>
          <p:cNvPr id="18" name="Dodecagon 17"/>
          <p:cNvSpPr/>
          <p:nvPr/>
        </p:nvSpPr>
        <p:spPr>
          <a:xfrm>
            <a:off x="6139499" y="2082800"/>
            <a:ext cx="1137571" cy="1192100"/>
          </a:xfrm>
          <a:prstGeom prst="dodecagon">
            <a:avLst/>
          </a:prstGeom>
          <a:solidFill>
            <a:srgbClr val="99CC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7</a:t>
            </a:r>
            <a:endParaRPr lang="en-GB" dirty="0">
              <a:solidFill>
                <a:srgbClr val="FF0000"/>
              </a:solidFill>
            </a:endParaRPr>
          </a:p>
        </p:txBody>
      </p:sp>
      <p:sp>
        <p:nvSpPr>
          <p:cNvPr id="22" name="TextBox 21"/>
          <p:cNvSpPr txBox="1"/>
          <p:nvPr/>
        </p:nvSpPr>
        <p:spPr>
          <a:xfrm>
            <a:off x="1465928" y="2727588"/>
            <a:ext cx="1992853" cy="1815882"/>
          </a:xfrm>
          <a:prstGeom prst="rect">
            <a:avLst/>
          </a:prstGeom>
          <a:noFill/>
        </p:spPr>
        <p:txBody>
          <a:bodyPr wrap="none" rtlCol="0">
            <a:spAutoFit/>
          </a:bodyPr>
          <a:lstStyle/>
          <a:p>
            <a:pPr marL="342900" indent="-342900">
              <a:buAutoNum type="arabicPeriod"/>
            </a:pPr>
            <a:r>
              <a:rPr lang="en-GB" sz="1400" dirty="0" smtClean="0"/>
              <a:t>Contextualising</a:t>
            </a:r>
          </a:p>
          <a:p>
            <a:pPr marL="342900" indent="-342900">
              <a:buAutoNum type="arabicPeriod"/>
            </a:pPr>
            <a:r>
              <a:rPr lang="en-GB" sz="1400" dirty="0" smtClean="0"/>
              <a:t>Developing Q/Title</a:t>
            </a:r>
          </a:p>
          <a:p>
            <a:pPr marL="342900" indent="-342900">
              <a:buAutoNum type="arabicPeriod"/>
            </a:pPr>
            <a:r>
              <a:rPr lang="en-GB" sz="1400" dirty="0" smtClean="0"/>
              <a:t>Method</a:t>
            </a:r>
          </a:p>
          <a:p>
            <a:pPr marL="342900" indent="-342900">
              <a:buAutoNum type="arabicPeriod"/>
            </a:pPr>
            <a:r>
              <a:rPr lang="en-GB" sz="1400" dirty="0" smtClean="0"/>
              <a:t>Data collection</a:t>
            </a:r>
          </a:p>
          <a:p>
            <a:pPr marL="342900" indent="-342900">
              <a:buAutoNum type="arabicPeriod"/>
            </a:pPr>
            <a:r>
              <a:rPr lang="en-GB" sz="1400" dirty="0" smtClean="0"/>
              <a:t>Presentation</a:t>
            </a:r>
          </a:p>
          <a:p>
            <a:pPr marL="342900" indent="-342900">
              <a:buAutoNum type="arabicPeriod"/>
            </a:pPr>
            <a:r>
              <a:rPr lang="en-GB" sz="1400" dirty="0" smtClean="0"/>
              <a:t>Analysis</a:t>
            </a:r>
          </a:p>
          <a:p>
            <a:pPr marL="342900" indent="-342900">
              <a:buAutoNum type="arabicPeriod"/>
            </a:pPr>
            <a:r>
              <a:rPr lang="en-GB" sz="1400" dirty="0" smtClean="0"/>
              <a:t>Conclusion</a:t>
            </a:r>
          </a:p>
          <a:p>
            <a:pPr marL="342900" indent="-342900">
              <a:buAutoNum type="arabicPeriod"/>
            </a:pPr>
            <a:r>
              <a:rPr lang="en-GB" sz="1400" dirty="0" smtClean="0"/>
              <a:t>Reflection</a:t>
            </a:r>
            <a:endParaRPr lang="en-GB" sz="1400" dirty="0"/>
          </a:p>
        </p:txBody>
      </p:sp>
      <p:sp>
        <p:nvSpPr>
          <p:cNvPr id="24" name="Dodecagon 23"/>
          <p:cNvSpPr/>
          <p:nvPr/>
        </p:nvSpPr>
        <p:spPr>
          <a:xfrm>
            <a:off x="4311850" y="1752600"/>
            <a:ext cx="1137571" cy="1300022"/>
          </a:xfrm>
          <a:prstGeom prst="dodecagon">
            <a:avLst/>
          </a:prstGeom>
          <a:solidFill>
            <a:srgbClr val="99CC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8</a:t>
            </a:r>
            <a:endParaRPr lang="en-GB" dirty="0">
              <a:solidFill>
                <a:srgbClr val="FF0000"/>
              </a:solidFill>
            </a:endParaRPr>
          </a:p>
        </p:txBody>
      </p:sp>
      <p:sp>
        <p:nvSpPr>
          <p:cNvPr id="25" name="TextBox 24"/>
          <p:cNvSpPr txBox="1"/>
          <p:nvPr/>
        </p:nvSpPr>
        <p:spPr>
          <a:xfrm>
            <a:off x="261020" y="284922"/>
            <a:ext cx="5573962" cy="523220"/>
          </a:xfrm>
          <a:prstGeom prst="rect">
            <a:avLst/>
          </a:prstGeom>
          <a:noFill/>
        </p:spPr>
        <p:txBody>
          <a:bodyPr wrap="none" rtlCol="0">
            <a:spAutoFit/>
          </a:bodyPr>
          <a:lstStyle/>
          <a:p>
            <a:r>
              <a:rPr lang="en-GB" sz="2800" b="1" dirty="0" smtClean="0">
                <a:solidFill>
                  <a:schemeClr val="tx2"/>
                </a:solidFill>
              </a:rPr>
              <a:t>How </a:t>
            </a:r>
            <a:r>
              <a:rPr lang="en-GB" sz="2800" b="1" dirty="0" smtClean="0"/>
              <a:t>the</a:t>
            </a:r>
            <a:r>
              <a:rPr lang="en-GB" sz="2800" b="1" dirty="0" smtClean="0">
                <a:solidFill>
                  <a:schemeClr val="tx2"/>
                </a:solidFill>
              </a:rPr>
              <a:t> NEA might work in practice</a:t>
            </a:r>
            <a:endParaRPr lang="en-GB" sz="2800" b="1" dirty="0">
              <a:solidFill>
                <a:schemeClr val="tx2"/>
              </a:solidFill>
            </a:endParaRPr>
          </a:p>
        </p:txBody>
      </p:sp>
      <p:sp>
        <p:nvSpPr>
          <p:cNvPr id="26" name="Freeform 25"/>
          <p:cNvSpPr/>
          <p:nvPr/>
        </p:nvSpPr>
        <p:spPr>
          <a:xfrm>
            <a:off x="3361386" y="1584046"/>
            <a:ext cx="4077223" cy="3425836"/>
          </a:xfrm>
          <a:custGeom>
            <a:avLst/>
            <a:gdLst>
              <a:gd name="connsiteX0" fmla="*/ 0 w 5436297"/>
              <a:gd name="connsiteY0" fmla="*/ 3425836 h 3425836"/>
              <a:gd name="connsiteX1" fmla="*/ 3515932 w 5436297"/>
              <a:gd name="connsiteY1" fmla="*/ 1777340 h 3425836"/>
              <a:gd name="connsiteX2" fmla="*/ 2125014 w 5436297"/>
              <a:gd name="connsiteY2" fmla="*/ 2163706 h 3425836"/>
              <a:gd name="connsiteX3" fmla="*/ 566670 w 5436297"/>
              <a:gd name="connsiteY3" fmla="*/ 747030 h 3425836"/>
              <a:gd name="connsiteX4" fmla="*/ 4546242 w 5436297"/>
              <a:gd name="connsiteY4" fmla="*/ 55 h 3425836"/>
              <a:gd name="connsiteX5" fmla="*/ 5434884 w 5436297"/>
              <a:gd name="connsiteY5" fmla="*/ 708393 h 3425836"/>
              <a:gd name="connsiteX6" fmla="*/ 4456090 w 5436297"/>
              <a:gd name="connsiteY6" fmla="*/ 953092 h 3425836"/>
              <a:gd name="connsiteX7" fmla="*/ 2047741 w 5436297"/>
              <a:gd name="connsiteY7" fmla="*/ 772788 h 342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6297" h="3425836">
                <a:moveTo>
                  <a:pt x="0" y="3425836"/>
                </a:moveTo>
                <a:cubicBezTo>
                  <a:pt x="1580881" y="2706765"/>
                  <a:pt x="3161763" y="1987695"/>
                  <a:pt x="3515932" y="1777340"/>
                </a:cubicBezTo>
                <a:cubicBezTo>
                  <a:pt x="3870101" y="1566985"/>
                  <a:pt x="2616558" y="2335424"/>
                  <a:pt x="2125014" y="2163706"/>
                </a:cubicBezTo>
                <a:cubicBezTo>
                  <a:pt x="1633470" y="1991988"/>
                  <a:pt x="163132" y="1107638"/>
                  <a:pt x="566670" y="747030"/>
                </a:cubicBezTo>
                <a:cubicBezTo>
                  <a:pt x="970208" y="386421"/>
                  <a:pt x="3734873" y="6494"/>
                  <a:pt x="4546242" y="55"/>
                </a:cubicBezTo>
                <a:cubicBezTo>
                  <a:pt x="5357611" y="-6384"/>
                  <a:pt x="5449909" y="549554"/>
                  <a:pt x="5434884" y="708393"/>
                </a:cubicBezTo>
                <a:cubicBezTo>
                  <a:pt x="5419859" y="867232"/>
                  <a:pt x="5020614" y="942360"/>
                  <a:pt x="4456090" y="953092"/>
                </a:cubicBezTo>
                <a:cubicBezTo>
                  <a:pt x="3891566" y="963824"/>
                  <a:pt x="2969653" y="868306"/>
                  <a:pt x="2047741" y="772788"/>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29" name="TextBox 28"/>
          <p:cNvSpPr txBox="1"/>
          <p:nvPr/>
        </p:nvSpPr>
        <p:spPr>
          <a:xfrm>
            <a:off x="-37131" y="6511895"/>
            <a:ext cx="3668505" cy="276999"/>
          </a:xfrm>
          <a:prstGeom prst="rect">
            <a:avLst/>
          </a:prstGeom>
          <a:noFill/>
        </p:spPr>
        <p:txBody>
          <a:bodyPr wrap="none" rtlCol="0">
            <a:spAutoFit/>
          </a:bodyPr>
          <a:lstStyle/>
          <a:p>
            <a:r>
              <a:rPr lang="en-GB" sz="1200" dirty="0"/>
              <a:t>Source – </a:t>
            </a:r>
            <a:r>
              <a:rPr lang="en-GB" sz="1200" dirty="0" smtClean="0"/>
              <a:t>Nick </a:t>
            </a:r>
            <a:r>
              <a:rPr lang="en-GB" sz="1200" dirty="0" err="1" smtClean="0"/>
              <a:t>Lapthorn</a:t>
            </a:r>
            <a:r>
              <a:rPr lang="en-GB" sz="1200" dirty="0" smtClean="0"/>
              <a:t>, FSC &amp; Geographical Association</a:t>
            </a:r>
            <a:endParaRPr lang="en-GB" sz="1200" dirty="0"/>
          </a:p>
        </p:txBody>
      </p:sp>
    </p:spTree>
    <p:extLst>
      <p:ext uri="{BB962C8B-B14F-4D97-AF65-F5344CB8AC3E}">
        <p14:creationId xmlns:p14="http://schemas.microsoft.com/office/powerpoint/2010/main" val="9248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7" grpId="0" animBg="1"/>
      <p:bldP spid="18" grpId="0" animBg="1"/>
      <p:bldP spid="24"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dirty="0"/>
              <a:t>Levels of i</a:t>
            </a:r>
            <a:r>
              <a:rPr lang="en-GB" b="1" dirty="0" smtClean="0"/>
              <a:t>ndependence: a summary</a:t>
            </a:r>
            <a:endParaRPr lang="en-GB" b="1" dirty="0"/>
          </a:p>
        </p:txBody>
      </p:sp>
      <p:graphicFrame>
        <p:nvGraphicFramePr>
          <p:cNvPr id="5" name="Content Placeholder 3"/>
          <p:cNvGraphicFramePr>
            <a:graphicFrameLocks/>
          </p:cNvGraphicFramePr>
          <p:nvPr>
            <p:extLst>
              <p:ext uri="{D42A27DB-BD31-4B8C-83A1-F6EECF244321}">
                <p14:modId xmlns:p14="http://schemas.microsoft.com/office/powerpoint/2010/main" val="1432179420"/>
              </p:ext>
            </p:extLst>
          </p:nvPr>
        </p:nvGraphicFramePr>
        <p:xfrm>
          <a:off x="491830" y="1030288"/>
          <a:ext cx="8424178" cy="5225732"/>
        </p:xfrm>
        <a:graphic>
          <a:graphicData uri="http://schemas.openxmlformats.org/drawingml/2006/table">
            <a:tbl>
              <a:tblPr firstRow="1" bandRow="1">
                <a:tableStyleId>{5C22544A-7EE6-4342-B048-85BDC9FD1C3A}</a:tableStyleId>
              </a:tblPr>
              <a:tblGrid>
                <a:gridCol w="4829470">
                  <a:extLst>
                    <a:ext uri="{9D8B030D-6E8A-4147-A177-3AD203B41FA5}">
                      <a16:colId xmlns:a16="http://schemas.microsoft.com/office/drawing/2014/main" xmlns="" val="20000"/>
                    </a:ext>
                  </a:extLst>
                </a:gridCol>
                <a:gridCol w="3594708">
                  <a:extLst>
                    <a:ext uri="{9D8B030D-6E8A-4147-A177-3AD203B41FA5}">
                      <a16:colId xmlns:a16="http://schemas.microsoft.com/office/drawing/2014/main" xmlns="" val="20001"/>
                    </a:ext>
                  </a:extLst>
                </a:gridCol>
              </a:tblGrid>
              <a:tr h="531812">
                <a:tc>
                  <a:txBody>
                    <a:bodyPr/>
                    <a:lstStyle/>
                    <a:p>
                      <a:pPr>
                        <a:lnSpc>
                          <a:spcPct val="100000"/>
                        </a:lnSpc>
                      </a:pPr>
                      <a:r>
                        <a:rPr lang="en-GB" sz="2000" b="1" dirty="0"/>
                        <a:t>INVESTIGATION</a:t>
                      </a:r>
                      <a:r>
                        <a:rPr lang="en-GB" sz="2000" b="1" baseline="0" dirty="0"/>
                        <a:t> STAGE</a:t>
                      </a:r>
                      <a:endParaRPr lang="en-GB" sz="2000" b="1" dirty="0"/>
                    </a:p>
                  </a:txBody>
                  <a:tcPr/>
                </a:tc>
                <a:tc>
                  <a:txBody>
                    <a:bodyPr/>
                    <a:lstStyle/>
                    <a:p>
                      <a:pPr>
                        <a:lnSpc>
                          <a:spcPct val="100000"/>
                        </a:lnSpc>
                      </a:pPr>
                      <a:r>
                        <a:rPr lang="en-GB" sz="2000" b="1" dirty="0"/>
                        <a:t>LEVEL OF INDEPENDENCE</a:t>
                      </a:r>
                    </a:p>
                  </a:txBody>
                  <a:tcPr/>
                </a:tc>
                <a:extLst>
                  <a:ext uri="{0D108BD9-81ED-4DB2-BD59-A6C34878D82A}">
                    <a16:rowId xmlns:a16="http://schemas.microsoft.com/office/drawing/2014/main" xmlns="" val="10000"/>
                  </a:ext>
                </a:extLst>
              </a:tr>
              <a:tr h="384184">
                <a:tc>
                  <a:txBody>
                    <a:bodyPr/>
                    <a:lstStyle/>
                    <a:p>
                      <a:r>
                        <a:rPr lang="en-GB" sz="2000" b="0" i="0" u="none" strike="noStrike" kern="1200" baseline="0" dirty="0">
                          <a:solidFill>
                            <a:schemeClr val="dk1"/>
                          </a:solidFill>
                          <a:latin typeface="+mn-lt"/>
                          <a:ea typeface="+mn-ea"/>
                          <a:cs typeface="+mn-cs"/>
                        </a:rPr>
                        <a:t>1. Exploring focus</a:t>
                      </a:r>
                      <a:endParaRPr lang="en-GB" sz="2000" dirty="0"/>
                    </a:p>
                  </a:txBody>
                  <a:tcPr/>
                </a:tc>
                <a:tc>
                  <a:txBody>
                    <a:bodyPr/>
                    <a:lstStyle/>
                    <a:p>
                      <a:r>
                        <a:rPr lang="en-GB" sz="2000" b="0" i="0" u="none" strike="noStrike" kern="1200" baseline="0" dirty="0">
                          <a:solidFill>
                            <a:schemeClr val="dk1"/>
                          </a:solidFill>
                          <a:latin typeface="+mn-lt"/>
                          <a:ea typeface="+mn-ea"/>
                          <a:cs typeface="+mn-cs"/>
                        </a:rPr>
                        <a:t>Collaboration allowed</a:t>
                      </a:r>
                      <a:endParaRPr lang="en-GB" sz="2000" dirty="0"/>
                    </a:p>
                  </a:txBody>
                  <a:tcPr/>
                </a:tc>
                <a:extLst>
                  <a:ext uri="{0D108BD9-81ED-4DB2-BD59-A6C34878D82A}">
                    <a16:rowId xmlns:a16="http://schemas.microsoft.com/office/drawing/2014/main" xmlns="" val="10001"/>
                  </a:ext>
                </a:extLst>
              </a:tr>
              <a:tr h="975236">
                <a:tc>
                  <a:txBody>
                    <a:bodyPr/>
                    <a:lstStyle/>
                    <a:p>
                      <a:r>
                        <a:rPr lang="en-GB" sz="2000" b="0" i="0" u="none" strike="noStrike" kern="1200" baseline="0" dirty="0">
                          <a:solidFill>
                            <a:schemeClr val="dk1"/>
                          </a:solidFill>
                          <a:latin typeface="+mn-lt"/>
                          <a:ea typeface="+mn-ea"/>
                          <a:cs typeface="+mn-cs"/>
                        </a:rPr>
                        <a:t>2. Title of the investigation, focus of investigation (sub-questions), purpose of investigation.</a:t>
                      </a:r>
                      <a:endParaRPr lang="en-GB" sz="2000" dirty="0"/>
                    </a:p>
                  </a:txBody>
                  <a:tcPr/>
                </a:tc>
                <a:tc>
                  <a:txBody>
                    <a:bodyPr/>
                    <a:lstStyle/>
                    <a:p>
                      <a:r>
                        <a:rPr lang="en-GB" sz="2000" b="0" i="0" u="none" strike="noStrike" kern="1200" baseline="0" dirty="0">
                          <a:solidFill>
                            <a:schemeClr val="dk1"/>
                          </a:solidFill>
                          <a:latin typeface="+mn-lt"/>
                          <a:ea typeface="+mn-ea"/>
                          <a:cs typeface="+mn-cs"/>
                        </a:rPr>
                        <a:t>Independent work</a:t>
                      </a:r>
                      <a:endParaRPr lang="en-GB" sz="2000" dirty="0"/>
                    </a:p>
                  </a:txBody>
                  <a:tcPr/>
                </a:tc>
                <a:extLst>
                  <a:ext uri="{0D108BD9-81ED-4DB2-BD59-A6C34878D82A}">
                    <a16:rowId xmlns:a16="http://schemas.microsoft.com/office/drawing/2014/main" xmlns="" val="10002"/>
                  </a:ext>
                </a:extLst>
              </a:tr>
              <a:tr h="679710">
                <a:tc>
                  <a:txBody>
                    <a:bodyPr/>
                    <a:lstStyle/>
                    <a:p>
                      <a:r>
                        <a:rPr lang="en-GB" sz="2000" b="0" i="0" u="none" strike="noStrike" kern="1200" baseline="0" dirty="0">
                          <a:solidFill>
                            <a:schemeClr val="dk1"/>
                          </a:solidFill>
                          <a:latin typeface="+mn-lt"/>
                          <a:ea typeface="+mn-ea"/>
                          <a:cs typeface="+mn-cs"/>
                        </a:rPr>
                        <a:t>3. Devising methodology and sampling framework</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Collaboration allowed</a:t>
                      </a:r>
                      <a:endParaRPr lang="en-GB" sz="2000" dirty="0"/>
                    </a:p>
                  </a:txBody>
                  <a:tcPr/>
                </a:tc>
                <a:extLst>
                  <a:ext uri="{0D108BD9-81ED-4DB2-BD59-A6C34878D82A}">
                    <a16:rowId xmlns:a16="http://schemas.microsoft.com/office/drawing/2014/main" xmlns="" val="10003"/>
                  </a:ext>
                </a:extLst>
              </a:tr>
              <a:tr h="384184">
                <a:tc>
                  <a:txBody>
                    <a:bodyPr/>
                    <a:lstStyle/>
                    <a:p>
                      <a:r>
                        <a:rPr lang="en-GB" sz="2000" b="0" i="0" u="none" strike="noStrike" kern="1200" baseline="0" dirty="0">
                          <a:solidFill>
                            <a:schemeClr val="dk1"/>
                          </a:solidFill>
                          <a:latin typeface="+mn-lt"/>
                          <a:ea typeface="+mn-ea"/>
                          <a:cs typeface="+mn-cs"/>
                        </a:rPr>
                        <a:t>4. Primary data collection</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Collaboration allowed</a:t>
                      </a:r>
                      <a:endParaRPr lang="en-GB" sz="2000" dirty="0"/>
                    </a:p>
                  </a:txBody>
                  <a:tcPr/>
                </a:tc>
                <a:extLst>
                  <a:ext uri="{0D108BD9-81ED-4DB2-BD59-A6C34878D82A}">
                    <a16:rowId xmlns:a16="http://schemas.microsoft.com/office/drawing/2014/main" xmlns="" val="10004"/>
                  </a:ext>
                </a:extLst>
              </a:tr>
              <a:tr h="679710">
                <a:tc>
                  <a:txBody>
                    <a:bodyPr/>
                    <a:lstStyle/>
                    <a:p>
                      <a:r>
                        <a:rPr lang="en-GB" sz="2000" b="0" i="0" u="none" strike="noStrike" kern="1200" baseline="0" dirty="0">
                          <a:solidFill>
                            <a:schemeClr val="dk1"/>
                          </a:solidFill>
                          <a:latin typeface="+mn-lt"/>
                          <a:ea typeface="+mn-ea"/>
                          <a:cs typeface="+mn-cs"/>
                        </a:rPr>
                        <a:t>5. Secondary data collection </a:t>
                      </a:r>
                      <a:r>
                        <a:rPr lang="en-GB" sz="2000" b="0" i="0" u="none" strike="noStrike" kern="1200" baseline="0" dirty="0" smtClean="0">
                          <a:solidFill>
                            <a:schemeClr val="dk1"/>
                          </a:solidFill>
                          <a:latin typeface="+mn-lt"/>
                          <a:ea typeface="+mn-ea"/>
                          <a:cs typeface="+mn-cs"/>
                        </a:rPr>
                        <a:t>(where </a:t>
                      </a:r>
                      <a:r>
                        <a:rPr lang="en-GB" sz="2000" b="0" i="0" u="none" strike="noStrike" kern="1200" baseline="0" dirty="0">
                          <a:solidFill>
                            <a:schemeClr val="dk1"/>
                          </a:solidFill>
                          <a:latin typeface="+mn-lt"/>
                          <a:ea typeface="+mn-ea"/>
                          <a:cs typeface="+mn-cs"/>
                        </a:rPr>
                        <a:t>relevant)</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Independent work</a:t>
                      </a:r>
                      <a:endParaRPr lang="en-GB" sz="2000" dirty="0"/>
                    </a:p>
                  </a:txBody>
                  <a:tcPr/>
                </a:tc>
                <a:extLst>
                  <a:ext uri="{0D108BD9-81ED-4DB2-BD59-A6C34878D82A}">
                    <a16:rowId xmlns:a16="http://schemas.microsoft.com/office/drawing/2014/main" xmlns="" val="10005"/>
                  </a:ext>
                </a:extLst>
              </a:tr>
              <a:tr h="384184">
                <a:tc>
                  <a:txBody>
                    <a:bodyPr/>
                    <a:lstStyle/>
                    <a:p>
                      <a:r>
                        <a:rPr lang="en-GB" sz="2000" b="0" i="0" u="none" strike="noStrike" kern="1200" baseline="0" dirty="0">
                          <a:solidFill>
                            <a:schemeClr val="dk1"/>
                          </a:solidFill>
                          <a:latin typeface="+mn-lt"/>
                          <a:ea typeface="+mn-ea"/>
                          <a:cs typeface="+mn-cs"/>
                        </a:rPr>
                        <a:t>6. Data/information presentation</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Independent work</a:t>
                      </a:r>
                      <a:endParaRPr lang="en-GB" sz="2000" dirty="0"/>
                    </a:p>
                  </a:txBody>
                  <a:tcPr/>
                </a:tc>
                <a:extLst>
                  <a:ext uri="{0D108BD9-81ED-4DB2-BD59-A6C34878D82A}">
                    <a16:rowId xmlns:a16="http://schemas.microsoft.com/office/drawing/2014/main" xmlns="" val="10006"/>
                  </a:ext>
                </a:extLst>
              </a:tr>
              <a:tr h="679710">
                <a:tc>
                  <a:txBody>
                    <a:bodyPr/>
                    <a:lstStyle/>
                    <a:p>
                      <a:r>
                        <a:rPr lang="en-GB" sz="2000" b="0" i="0" u="none" strike="noStrike" kern="1200" baseline="0" dirty="0">
                          <a:solidFill>
                            <a:schemeClr val="dk1"/>
                          </a:solidFill>
                          <a:latin typeface="+mn-lt"/>
                          <a:ea typeface="+mn-ea"/>
                          <a:cs typeface="+mn-cs"/>
                        </a:rPr>
                        <a:t>7. Data analysis and explanation/interpretation</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Independent work</a:t>
                      </a:r>
                      <a:endParaRPr lang="en-GB" sz="2000" dirty="0"/>
                    </a:p>
                  </a:txBody>
                  <a:tcPr/>
                </a:tc>
                <a:extLst>
                  <a:ext uri="{0D108BD9-81ED-4DB2-BD59-A6C34878D82A}">
                    <a16:rowId xmlns:a16="http://schemas.microsoft.com/office/drawing/2014/main" xmlns="" val="10007"/>
                  </a:ext>
                </a:extLst>
              </a:tr>
              <a:tr h="384184">
                <a:tc>
                  <a:txBody>
                    <a:bodyPr/>
                    <a:lstStyle/>
                    <a:p>
                      <a:r>
                        <a:rPr lang="en-GB" sz="2000" b="0" i="0" u="none" strike="noStrike" kern="1200" baseline="0" dirty="0">
                          <a:solidFill>
                            <a:schemeClr val="dk1"/>
                          </a:solidFill>
                          <a:latin typeface="+mn-lt"/>
                          <a:ea typeface="+mn-ea"/>
                          <a:cs typeface="+mn-cs"/>
                        </a:rPr>
                        <a:t>8. Conclusions and evaluation</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Independent work</a:t>
                      </a:r>
                      <a:endParaRPr lang="en-GB" sz="200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11307285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68" y="241300"/>
            <a:ext cx="8229600" cy="482600"/>
          </a:xfrm>
        </p:spPr>
        <p:txBody>
          <a:bodyPr>
            <a:normAutofit fontScale="90000"/>
          </a:bodyPr>
          <a:lstStyle/>
          <a:p>
            <a:pPr algn="l"/>
            <a:r>
              <a:rPr lang="en-GB" sz="2800" dirty="0" smtClean="0"/>
              <a:t>NEA allows us to demonstrate fieldwork </a:t>
            </a:r>
            <a:r>
              <a:rPr lang="en-GB" sz="2800" b="1" dirty="0"/>
              <a:t>p</a:t>
            </a:r>
            <a:r>
              <a:rPr lang="en-GB" sz="2800" b="1" dirty="0" smtClean="0"/>
              <a:t>rogression</a:t>
            </a:r>
            <a:endParaRPr lang="en-GB" sz="2800" b="1" dirty="0"/>
          </a:p>
        </p:txBody>
      </p:sp>
      <p:graphicFrame>
        <p:nvGraphicFramePr>
          <p:cNvPr id="4" name="Group 59"/>
          <p:cNvGraphicFramePr>
            <a:graphicFrameLocks noGrp="1"/>
          </p:cNvGraphicFramePr>
          <p:nvPr>
            <p:extLst>
              <p:ext uri="{D42A27DB-BD31-4B8C-83A1-F6EECF244321}">
                <p14:modId xmlns:p14="http://schemas.microsoft.com/office/powerpoint/2010/main" val="3321904797"/>
              </p:ext>
            </p:extLst>
          </p:nvPr>
        </p:nvGraphicFramePr>
        <p:xfrm>
          <a:off x="463640" y="933996"/>
          <a:ext cx="8184628" cy="5358420"/>
        </p:xfrm>
        <a:graphic>
          <a:graphicData uri="http://schemas.openxmlformats.org/drawingml/2006/table">
            <a:tbl>
              <a:tblPr/>
              <a:tblGrid>
                <a:gridCol w="453590">
                  <a:extLst>
                    <a:ext uri="{9D8B030D-6E8A-4147-A177-3AD203B41FA5}">
                      <a16:colId xmlns:a16="http://schemas.microsoft.com/office/drawing/2014/main" xmlns="" val="20000"/>
                    </a:ext>
                  </a:extLst>
                </a:gridCol>
                <a:gridCol w="2411029">
                  <a:extLst>
                    <a:ext uri="{9D8B030D-6E8A-4147-A177-3AD203B41FA5}">
                      <a16:colId xmlns:a16="http://schemas.microsoft.com/office/drawing/2014/main" xmlns="" val="20001"/>
                    </a:ext>
                  </a:extLst>
                </a:gridCol>
                <a:gridCol w="2796415">
                  <a:extLst>
                    <a:ext uri="{9D8B030D-6E8A-4147-A177-3AD203B41FA5}">
                      <a16:colId xmlns:a16="http://schemas.microsoft.com/office/drawing/2014/main" xmlns="" val="20002"/>
                    </a:ext>
                  </a:extLst>
                </a:gridCol>
                <a:gridCol w="2523594">
                  <a:extLst>
                    <a:ext uri="{9D8B030D-6E8A-4147-A177-3AD203B41FA5}">
                      <a16:colId xmlns:a16="http://schemas.microsoft.com/office/drawing/2014/main" xmlns="" val="20003"/>
                    </a:ext>
                  </a:extLst>
                </a:gridCol>
              </a:tblGrid>
              <a:tr h="61148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4" marB="45724"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Closed task</a:t>
                      </a:r>
                      <a:endParaRPr kumimoji="0" lang="en-US" sz="1600" b="1"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Framed enquiry</a:t>
                      </a:r>
                      <a:endParaRPr kumimoji="0" lang="en-US" sz="1600" b="1"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Independent enquiry</a:t>
                      </a:r>
                      <a:endParaRPr kumimoji="0" lang="en-US" sz="1600" b="1"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extLst>
                  <a:ext uri="{0D108BD9-81ED-4DB2-BD59-A6C34878D82A}">
                    <a16:rowId xmlns:a16="http://schemas.microsoft.com/office/drawing/2014/main" xmlns="" val="10000"/>
                  </a:ext>
                </a:extLst>
              </a:tr>
              <a:tr h="950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Question</a:t>
                      </a:r>
                      <a:endParaRPr kumimoji="0" lang="en-US" sz="1400" b="1" i="0" u="none" strike="noStrike" cap="none" normalizeH="0" baseline="0" dirty="0">
                        <a:ln>
                          <a:noFill/>
                        </a:ln>
                        <a:solidFill>
                          <a:schemeClr val="tx1"/>
                        </a:solidFill>
                        <a:effectLst/>
                        <a:latin typeface="Arial" charset="0"/>
                      </a:endParaRPr>
                    </a:p>
                  </a:txBody>
                  <a:tcPr marT="45724" marB="45724"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A task is presented. Questions are not explicit. </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Enquiry questions are selected by teacher but are explicit.</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charset="0"/>
                          <a:ea typeface="SimSun" charset="-122"/>
                        </a:rPr>
                        <a:t>Students decide enquiry questions, framed by teacher</a:t>
                      </a:r>
                      <a:r>
                        <a:rPr kumimoji="0" lang="en-US" altLang="zh-CN" sz="1600" b="0" i="0" u="none" strike="noStrike" cap="none" normalizeH="0" baseline="0" dirty="0">
                          <a:ln>
                            <a:noFill/>
                          </a:ln>
                          <a:solidFill>
                            <a:schemeClr val="tx1"/>
                          </a:solidFill>
                          <a:effectLst/>
                          <a:latin typeface="Arial" charset="0"/>
                          <a:ea typeface="SimSun" charset="-122"/>
                        </a:rPr>
                        <a:t> input.</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274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      Data</a:t>
                      </a:r>
                      <a:endParaRPr kumimoji="0" lang="en-US" sz="1400" b="1" i="0" u="none" strike="noStrike" cap="none" normalizeH="0" baseline="0" dirty="0">
                        <a:ln>
                          <a:noFill/>
                        </a:ln>
                        <a:solidFill>
                          <a:schemeClr val="tx1"/>
                        </a:solidFill>
                        <a:effectLst/>
                        <a:latin typeface="Arial" charset="0"/>
                      </a:endParaRPr>
                    </a:p>
                  </a:txBody>
                  <a:tcPr marT="45724" marB="45724"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charset="0"/>
                          <a:ea typeface="SimSun" charset="-122"/>
                        </a:rPr>
                        <a:t>Decisions about fieldwork procedure are made by teachers. Data </a:t>
                      </a:r>
                      <a:r>
                        <a:rPr kumimoji="0" lang="en-GB" altLang="zh-CN" sz="1600" b="0" i="0" u="none" strike="noStrike" cap="none" normalizeH="0" baseline="0" dirty="0" smtClean="0">
                          <a:ln>
                            <a:noFill/>
                          </a:ln>
                          <a:solidFill>
                            <a:schemeClr val="tx1"/>
                          </a:solidFill>
                          <a:effectLst/>
                          <a:latin typeface="Arial" charset="0"/>
                          <a:ea typeface="SimSun" charset="-122"/>
                        </a:rPr>
                        <a:t>are </a:t>
                      </a:r>
                      <a:r>
                        <a:rPr kumimoji="0" lang="en-GB" altLang="zh-CN" sz="1600" b="0" i="0" u="none" strike="noStrike" cap="none" normalizeH="0" baseline="0" dirty="0">
                          <a:ln>
                            <a:noFill/>
                          </a:ln>
                          <a:solidFill>
                            <a:schemeClr val="tx1"/>
                          </a:solidFill>
                          <a:effectLst/>
                          <a:latin typeface="Arial" charset="0"/>
                          <a:ea typeface="SimSun" charset="-122"/>
                        </a:rPr>
                        <a:t>presented as authoritative evidence.</a:t>
                      </a:r>
                      <a:r>
                        <a:rPr kumimoji="0" lang="en-US" altLang="zh-CN" sz="1600" b="0" i="0" u="none" strike="noStrike" cap="none" normalizeH="0" baseline="0" dirty="0">
                          <a:ln>
                            <a:noFill/>
                          </a:ln>
                          <a:solidFill>
                            <a:schemeClr val="tx1"/>
                          </a:solidFill>
                          <a:effectLst/>
                          <a:latin typeface="Arial" charset="0"/>
                          <a:ea typeface="SimSun" charset="-122"/>
                        </a:rPr>
                        <a:t> </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charset="0"/>
                          <a:ea typeface="SimSun" charset="-122"/>
                        </a:rPr>
                        <a:t>Decisions about fieldwork procedure are made largely by teachers. Data </a:t>
                      </a:r>
                      <a:r>
                        <a:rPr kumimoji="0" lang="en-GB" altLang="zh-CN" sz="1600" b="0" i="0" u="none" strike="noStrike" cap="none" normalizeH="0" baseline="0" dirty="0" smtClean="0">
                          <a:ln>
                            <a:noFill/>
                          </a:ln>
                          <a:solidFill>
                            <a:schemeClr val="tx1"/>
                          </a:solidFill>
                          <a:effectLst/>
                          <a:latin typeface="Arial" charset="0"/>
                          <a:ea typeface="SimSun" charset="-122"/>
                        </a:rPr>
                        <a:t>are </a:t>
                      </a:r>
                      <a:r>
                        <a:rPr kumimoji="0" lang="en-GB" altLang="zh-CN" sz="1600" b="0" i="0" u="none" strike="noStrike" cap="none" normalizeH="0" baseline="0" dirty="0">
                          <a:ln>
                            <a:noFill/>
                          </a:ln>
                          <a:solidFill>
                            <a:schemeClr val="tx1"/>
                          </a:solidFill>
                          <a:effectLst/>
                          <a:latin typeface="Arial" charset="0"/>
                          <a:ea typeface="SimSun" charset="-122"/>
                        </a:rPr>
                        <a:t>presented as information to be interpreted</a:t>
                      </a:r>
                      <a:r>
                        <a:rPr kumimoji="0" lang="en-US" altLang="zh-CN" sz="1600" b="0" i="0" u="none" strike="noStrike" cap="none" normalizeH="0" baseline="0" dirty="0">
                          <a:ln>
                            <a:noFill/>
                          </a:ln>
                          <a:solidFill>
                            <a:schemeClr val="tx1"/>
                          </a:solidFill>
                          <a:effectLst/>
                          <a:latin typeface="Arial" charset="0"/>
                          <a:ea typeface="SimSun" charset="-122"/>
                        </a:rPr>
                        <a:t>.</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charset="0"/>
                          <a:ea typeface="SimSun" charset="-122"/>
                        </a:rPr>
                        <a:t>Students are involved in key decisions about fieldwork procedure and data sources.</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extLst>
                  <a:ext uri="{0D108BD9-81ED-4DB2-BD59-A6C34878D82A}">
                    <a16:rowId xmlns:a16="http://schemas.microsoft.com/office/drawing/2014/main" xmlns="" val="10002"/>
                  </a:ext>
                </a:extLst>
              </a:tr>
              <a:tr h="1346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Making sense</a:t>
                      </a:r>
                      <a:endParaRPr kumimoji="0" lang="en-US" sz="1400" b="1" i="0" u="none" strike="noStrike" cap="none" normalizeH="0" baseline="0" dirty="0">
                        <a:ln>
                          <a:noFill/>
                        </a:ln>
                        <a:solidFill>
                          <a:schemeClr val="tx1"/>
                        </a:solidFill>
                        <a:effectLst/>
                        <a:latin typeface="Arial" charset="0"/>
                      </a:endParaRPr>
                    </a:p>
                  </a:txBody>
                  <a:tcPr marT="45724" marB="45724"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Activities devised by teacher to achieve pre-determined objectives. Students follow instructions.</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charset="0"/>
                          <a:ea typeface="SimSun" charset="-122"/>
                        </a:rPr>
                        <a:t>Methods of representation are open to discussion and choice. Analysis is independent.</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charset="0"/>
                          <a:ea typeface="SimSun" charset="-122"/>
                        </a:rPr>
                        <a:t>Students independently analyse evidence and  make decisions / reach conclusions.</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22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Reflection</a:t>
                      </a:r>
                      <a:endParaRPr kumimoji="0" lang="en-US" sz="1400" b="1" i="0" u="none" strike="noStrike" cap="none" normalizeH="0" baseline="0" dirty="0">
                        <a:ln>
                          <a:noFill/>
                        </a:ln>
                        <a:solidFill>
                          <a:schemeClr val="tx1"/>
                        </a:solidFill>
                        <a:effectLst/>
                        <a:latin typeface="Arial" charset="0"/>
                      </a:endParaRPr>
                    </a:p>
                  </a:txBody>
                  <a:tcPr marT="45724" marB="45724"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charset="0"/>
                          <a:ea typeface="SimSun" charset="-122"/>
                        </a:rPr>
                        <a:t>Predictable outcomes</a:t>
                      </a:r>
                      <a:r>
                        <a:rPr kumimoji="0" lang="en-US" altLang="zh-CN" sz="1600" b="0" i="0" u="none" strike="noStrike" cap="none" normalizeH="0" baseline="0" dirty="0">
                          <a:ln>
                            <a:noFill/>
                          </a:ln>
                          <a:solidFill>
                            <a:schemeClr val="tx1"/>
                          </a:solidFill>
                          <a:effectLst/>
                          <a:latin typeface="Arial" charset="0"/>
                          <a:ea typeface="SimSun" charset="-122"/>
                        </a:rPr>
                        <a:t>.</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charset="0"/>
                          <a:ea typeface="SimSun" charset="-122"/>
                        </a:rPr>
                        <a:t>Students discuss what they have learnt; different outcomes</a:t>
                      </a:r>
                      <a:r>
                        <a:rPr kumimoji="0" lang="en-US" altLang="zh-CN" sz="1600" b="0" i="0" u="none" strike="noStrike" cap="none" normalizeH="0" baseline="0" dirty="0">
                          <a:ln>
                            <a:noFill/>
                          </a:ln>
                          <a:solidFill>
                            <a:schemeClr val="tx1"/>
                          </a:solidFill>
                          <a:effectLst/>
                          <a:latin typeface="Arial" charset="0"/>
                          <a:ea typeface="SimSun" charset="-122"/>
                        </a:rPr>
                        <a:t>.</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charset="0"/>
                          <a:ea typeface="SimSun" charset="-122"/>
                        </a:rPr>
                        <a:t>Students consider the validity of evidence / reliability of data and methods. </a:t>
                      </a:r>
                      <a:endParaRPr kumimoji="0" lang="en-US" sz="16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49000"/>
                      </a:schemeClr>
                    </a:solidFill>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971600" y="5229076"/>
            <a:ext cx="2276068" cy="923330"/>
          </a:xfrm>
          <a:prstGeom prst="rect">
            <a:avLst/>
          </a:prstGeom>
          <a:solidFill>
            <a:schemeClr val="accent5">
              <a:lumMod val="60000"/>
              <a:lumOff val="40000"/>
            </a:schemeClr>
          </a:solidFill>
          <a:ln>
            <a:solidFill>
              <a:schemeClr val="accent5">
                <a:lumMod val="60000"/>
                <a:lumOff val="40000"/>
              </a:schemeClr>
            </a:solidFill>
          </a:ln>
        </p:spPr>
        <p:txBody>
          <a:bodyPr wrap="square" rtlCol="0">
            <a:spAutoFit/>
          </a:bodyPr>
          <a:lstStyle/>
          <a:p>
            <a:r>
              <a:rPr lang="en-GB" b="1" dirty="0"/>
              <a:t>W</a:t>
            </a:r>
            <a:r>
              <a:rPr lang="en-GB" b="1" dirty="0" smtClean="0"/>
              <a:t>eakest </a:t>
            </a:r>
            <a:r>
              <a:rPr lang="en-GB" b="1" dirty="0"/>
              <a:t>examples </a:t>
            </a:r>
          </a:p>
          <a:p>
            <a:r>
              <a:rPr lang="en-GB" b="1" dirty="0"/>
              <a:t>from Controlled Assessment </a:t>
            </a:r>
          </a:p>
        </p:txBody>
      </p:sp>
      <p:sp>
        <p:nvSpPr>
          <p:cNvPr id="6" name="TextBox 5"/>
          <p:cNvSpPr txBox="1"/>
          <p:nvPr/>
        </p:nvSpPr>
        <p:spPr>
          <a:xfrm>
            <a:off x="3441700" y="5225752"/>
            <a:ext cx="2628900" cy="923330"/>
          </a:xfrm>
          <a:prstGeom prst="rect">
            <a:avLst/>
          </a:prstGeom>
          <a:solidFill>
            <a:schemeClr val="accent5">
              <a:lumMod val="60000"/>
              <a:lumOff val="40000"/>
            </a:schemeClr>
          </a:solidFill>
          <a:ln>
            <a:solidFill>
              <a:schemeClr val="accent5">
                <a:lumMod val="60000"/>
                <a:lumOff val="40000"/>
              </a:schemeClr>
            </a:solidFill>
          </a:ln>
        </p:spPr>
        <p:txBody>
          <a:bodyPr wrap="square" rtlCol="0">
            <a:spAutoFit/>
          </a:bodyPr>
          <a:lstStyle/>
          <a:p>
            <a:r>
              <a:rPr lang="en-GB" b="1" dirty="0"/>
              <a:t>The best examples </a:t>
            </a:r>
          </a:p>
          <a:p>
            <a:r>
              <a:rPr lang="en-GB" b="1" dirty="0"/>
              <a:t>from Controlled </a:t>
            </a:r>
          </a:p>
          <a:p>
            <a:r>
              <a:rPr lang="en-GB" b="1" dirty="0"/>
              <a:t>Assessment </a:t>
            </a:r>
          </a:p>
        </p:txBody>
      </p:sp>
      <p:sp>
        <p:nvSpPr>
          <p:cNvPr id="7" name="TextBox 6"/>
          <p:cNvSpPr txBox="1"/>
          <p:nvPr/>
        </p:nvSpPr>
        <p:spPr>
          <a:xfrm>
            <a:off x="6210300" y="5235128"/>
            <a:ext cx="2336799" cy="923330"/>
          </a:xfrm>
          <a:prstGeom prst="rect">
            <a:avLst/>
          </a:prstGeom>
          <a:solidFill>
            <a:schemeClr val="accent5">
              <a:lumMod val="60000"/>
              <a:lumOff val="40000"/>
            </a:schemeClr>
          </a:solidFill>
          <a:ln>
            <a:solidFill>
              <a:schemeClr val="accent5">
                <a:lumMod val="60000"/>
                <a:lumOff val="40000"/>
              </a:schemeClr>
            </a:solidFill>
          </a:ln>
        </p:spPr>
        <p:txBody>
          <a:bodyPr wrap="square" rtlCol="0">
            <a:spAutoFit/>
          </a:bodyPr>
          <a:lstStyle/>
          <a:p>
            <a:r>
              <a:rPr lang="en-GB" b="1" dirty="0" smtClean="0"/>
              <a:t>What A </a:t>
            </a:r>
            <a:r>
              <a:rPr lang="en-GB" b="1" dirty="0"/>
              <a:t>level </a:t>
            </a:r>
          </a:p>
          <a:p>
            <a:r>
              <a:rPr lang="en-GB" b="1" dirty="0"/>
              <a:t>students </a:t>
            </a:r>
            <a:r>
              <a:rPr lang="en-GB" b="1" dirty="0" smtClean="0"/>
              <a:t>must aim for, from </a:t>
            </a:r>
            <a:r>
              <a:rPr lang="en-GB" b="1" dirty="0"/>
              <a:t>2016</a:t>
            </a:r>
          </a:p>
        </p:txBody>
      </p:sp>
    </p:spTree>
    <p:extLst>
      <p:ext uri="{BB962C8B-B14F-4D97-AF65-F5344CB8AC3E}">
        <p14:creationId xmlns:p14="http://schemas.microsoft.com/office/powerpoint/2010/main" val="326332467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228600"/>
            <a:ext cx="8863624" cy="643713"/>
          </a:xfrm>
        </p:spPr>
        <p:txBody>
          <a:bodyPr>
            <a:noAutofit/>
          </a:bodyPr>
          <a:lstStyle/>
          <a:p>
            <a:pPr algn="l">
              <a:lnSpc>
                <a:spcPct val="110000"/>
              </a:lnSpc>
            </a:pPr>
            <a:r>
              <a:rPr lang="en-GB" sz="2800" b="1" dirty="0" smtClean="0"/>
              <a:t>Developing independence: moving from AS to GCE</a:t>
            </a:r>
            <a:endParaRPr lang="en-GB" sz="2800" b="1" dirty="0"/>
          </a:p>
        </p:txBody>
      </p:sp>
      <p:sp>
        <p:nvSpPr>
          <p:cNvPr id="4" name="Rectangle 3"/>
          <p:cNvSpPr/>
          <p:nvPr/>
        </p:nvSpPr>
        <p:spPr>
          <a:xfrm>
            <a:off x="-9939" y="3851827"/>
            <a:ext cx="9144000" cy="164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Rectangle 4"/>
          <p:cNvSpPr/>
          <p:nvPr/>
        </p:nvSpPr>
        <p:spPr>
          <a:xfrm>
            <a:off x="1625600" y="4663203"/>
            <a:ext cx="5351481" cy="9536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Base Content</a:t>
            </a:r>
          </a:p>
          <a:p>
            <a:pPr algn="ctr"/>
            <a:r>
              <a:rPr lang="en-GB" sz="1500" dirty="0"/>
              <a:t>Designed to meet requirements of Fieldwork Questions + provide core content of investigation</a:t>
            </a:r>
          </a:p>
        </p:txBody>
      </p:sp>
      <p:sp>
        <p:nvSpPr>
          <p:cNvPr id="6" name="Rectangle 5"/>
          <p:cNvSpPr/>
          <p:nvPr/>
        </p:nvSpPr>
        <p:spPr>
          <a:xfrm>
            <a:off x="2235200" y="3585617"/>
            <a:ext cx="4368800" cy="953648"/>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Exploratory Content</a:t>
            </a:r>
          </a:p>
          <a:p>
            <a:pPr algn="ctr"/>
            <a:r>
              <a:rPr lang="en-GB" sz="1500" dirty="0"/>
              <a:t>Increased student ownership of enquiry – Planning, Questions, Justification + Methods. Feeds student input into “Base”</a:t>
            </a:r>
            <a:endParaRPr lang="en-GB" b="1" dirty="0"/>
          </a:p>
        </p:txBody>
      </p:sp>
      <p:sp>
        <p:nvSpPr>
          <p:cNvPr id="7" name="Rectangle 6"/>
          <p:cNvSpPr/>
          <p:nvPr/>
        </p:nvSpPr>
        <p:spPr>
          <a:xfrm>
            <a:off x="3779912" y="2526556"/>
            <a:ext cx="1414388" cy="95364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Individual Content</a:t>
            </a:r>
          </a:p>
        </p:txBody>
      </p:sp>
      <p:sp>
        <p:nvSpPr>
          <p:cNvPr id="8" name="TextBox 7"/>
          <p:cNvSpPr txBox="1"/>
          <p:nvPr/>
        </p:nvSpPr>
        <p:spPr>
          <a:xfrm>
            <a:off x="143115" y="2034516"/>
            <a:ext cx="2472087" cy="3631763"/>
          </a:xfrm>
          <a:prstGeom prst="rect">
            <a:avLst/>
          </a:prstGeom>
          <a:noFill/>
        </p:spPr>
        <p:txBody>
          <a:bodyPr wrap="square" rtlCol="0">
            <a:spAutoFit/>
          </a:bodyPr>
          <a:lstStyle/>
          <a:p>
            <a:pPr algn="ctr"/>
            <a:r>
              <a:rPr lang="en-GB" sz="2400" b="1" u="sng" dirty="0">
                <a:ea typeface="Open Sans Semibold" panose="020B0706030804020204" pitchFamily="34" charset="0"/>
                <a:cs typeface="Open Sans Semibold" panose="020B0706030804020204" pitchFamily="34" charset="0"/>
              </a:rPr>
              <a:t>Collaboration</a:t>
            </a:r>
          </a:p>
          <a:p>
            <a:pPr algn="ctr"/>
            <a:endParaRPr lang="en-GB" sz="1400" dirty="0">
              <a:ea typeface="Open Sans Semibold" panose="020B0706030804020204" pitchFamily="34" charset="0"/>
              <a:cs typeface="Open Sans Semibold" panose="020B0706030804020204" pitchFamily="34" charset="0"/>
            </a:endParaRPr>
          </a:p>
          <a:p>
            <a:endParaRPr lang="en-GB" sz="1600" dirty="0">
              <a:ea typeface="Open Sans Semibold" panose="020B0706030804020204" pitchFamily="34" charset="0"/>
              <a:cs typeface="Open Sans Semibold" panose="020B0706030804020204" pitchFamily="34" charset="0"/>
            </a:endParaRPr>
          </a:p>
          <a:p>
            <a:r>
              <a:rPr lang="en-GB" sz="1600" dirty="0">
                <a:ea typeface="Open Sans Semibold" panose="020B0706030804020204" pitchFamily="34" charset="0"/>
                <a:cs typeface="Open Sans Semibold" panose="020B0706030804020204" pitchFamily="34" charset="0"/>
              </a:rPr>
              <a:t>Individual Students</a:t>
            </a:r>
          </a:p>
          <a:p>
            <a:endParaRPr lang="en-GB" sz="1600" dirty="0">
              <a:ea typeface="Open Sans Semibold" panose="020B0706030804020204" pitchFamily="34" charset="0"/>
              <a:cs typeface="Open Sans Semibold" panose="020B0706030804020204" pitchFamily="34" charset="0"/>
            </a:endParaRPr>
          </a:p>
          <a:p>
            <a:endParaRPr lang="en-GB" sz="1600" dirty="0">
              <a:ea typeface="Open Sans Semibold" panose="020B0706030804020204" pitchFamily="34" charset="0"/>
              <a:cs typeface="Open Sans Semibold" panose="020B0706030804020204" pitchFamily="34" charset="0"/>
            </a:endParaRPr>
          </a:p>
          <a:p>
            <a:endParaRPr lang="en-GB" sz="1600" dirty="0">
              <a:ea typeface="Open Sans Semibold" panose="020B0706030804020204" pitchFamily="34" charset="0"/>
              <a:cs typeface="Open Sans Semibold" panose="020B0706030804020204" pitchFamily="34" charset="0"/>
            </a:endParaRPr>
          </a:p>
          <a:p>
            <a:r>
              <a:rPr lang="en-GB" sz="1600" dirty="0">
                <a:ea typeface="Open Sans Semibold" panose="020B0706030804020204" pitchFamily="34" charset="0"/>
                <a:cs typeface="Open Sans Semibold" panose="020B0706030804020204" pitchFamily="34" charset="0"/>
              </a:rPr>
              <a:t>Small Group</a:t>
            </a:r>
          </a:p>
          <a:p>
            <a:endParaRPr lang="en-GB" sz="1600" dirty="0">
              <a:ea typeface="Open Sans Semibold" panose="020B0706030804020204" pitchFamily="34" charset="0"/>
              <a:cs typeface="Open Sans Semibold" panose="020B0706030804020204" pitchFamily="34" charset="0"/>
            </a:endParaRPr>
          </a:p>
          <a:p>
            <a:endParaRPr lang="en-GB" sz="1600" dirty="0">
              <a:ea typeface="Open Sans Semibold" panose="020B0706030804020204" pitchFamily="34" charset="0"/>
              <a:cs typeface="Open Sans Semibold" panose="020B0706030804020204" pitchFamily="34" charset="0"/>
            </a:endParaRPr>
          </a:p>
          <a:p>
            <a:endParaRPr lang="en-GB" sz="1600" dirty="0">
              <a:ea typeface="Open Sans Semibold" panose="020B0706030804020204" pitchFamily="34" charset="0"/>
              <a:cs typeface="Open Sans Semibold" panose="020B0706030804020204" pitchFamily="34" charset="0"/>
            </a:endParaRPr>
          </a:p>
          <a:p>
            <a:r>
              <a:rPr lang="en-GB" sz="1600" dirty="0">
                <a:ea typeface="Open Sans Semibold" panose="020B0706030804020204" pitchFamily="34" charset="0"/>
                <a:cs typeface="Open Sans Semibold" panose="020B0706030804020204" pitchFamily="34" charset="0"/>
              </a:rPr>
              <a:t>Whole Class</a:t>
            </a:r>
          </a:p>
          <a:p>
            <a:endParaRPr lang="en-GB" sz="1600" dirty="0">
              <a:ea typeface="Open Sans Semibold" panose="020B0706030804020204" pitchFamily="34" charset="0"/>
              <a:cs typeface="Open Sans Semibold" panose="020B0706030804020204" pitchFamily="34" charset="0"/>
            </a:endParaRPr>
          </a:p>
          <a:p>
            <a:r>
              <a:rPr lang="en-GB" sz="1600" dirty="0">
                <a:ea typeface="Open Sans Semibold" panose="020B0706030804020204" pitchFamily="34" charset="0"/>
                <a:cs typeface="Open Sans Semibold" panose="020B0706030804020204" pitchFamily="34" charset="0"/>
              </a:rPr>
              <a:t>Teacher-led?</a:t>
            </a:r>
          </a:p>
        </p:txBody>
      </p:sp>
      <p:cxnSp>
        <p:nvCxnSpPr>
          <p:cNvPr id="9" name="Straight Arrow Connector 8"/>
          <p:cNvCxnSpPr/>
          <p:nvPr/>
        </p:nvCxnSpPr>
        <p:spPr>
          <a:xfrm>
            <a:off x="7189987" y="4905653"/>
            <a:ext cx="0" cy="674738"/>
          </a:xfrm>
          <a:prstGeom prst="straightConnector1">
            <a:avLst/>
          </a:prstGeom>
          <a:ln w="57150">
            <a:solidFill>
              <a:srgbClr val="FF0000"/>
            </a:solidFill>
            <a:headEnd type="oval"/>
            <a:tailEnd type="oval"/>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a:off x="7384890" y="3207555"/>
            <a:ext cx="4832" cy="1666102"/>
          </a:xfrm>
          <a:prstGeom prst="straightConnector1">
            <a:avLst/>
          </a:prstGeom>
          <a:ln w="57150">
            <a:solidFill>
              <a:srgbClr val="0070C0"/>
            </a:solidFill>
            <a:headEnd type="oval"/>
            <a:tailEnd type="oval"/>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a:off x="7627465" y="2574182"/>
            <a:ext cx="127" cy="1847236"/>
          </a:xfrm>
          <a:prstGeom prst="straightConnector1">
            <a:avLst/>
          </a:prstGeom>
          <a:ln w="57150">
            <a:solidFill>
              <a:schemeClr val="accent4"/>
            </a:solidFill>
            <a:headEnd type="oval"/>
            <a:tailEnd type="oval"/>
          </a:ln>
        </p:spPr>
        <p:style>
          <a:lnRef idx="3">
            <a:schemeClr val="accent5"/>
          </a:lnRef>
          <a:fillRef idx="0">
            <a:schemeClr val="accent5"/>
          </a:fillRef>
          <a:effectRef idx="2">
            <a:schemeClr val="accent5"/>
          </a:effectRef>
          <a:fontRef idx="minor">
            <a:schemeClr val="tx1"/>
          </a:fontRef>
        </p:style>
      </p:cxnSp>
      <p:sp>
        <p:nvSpPr>
          <p:cNvPr id="12" name="TextBox 11"/>
          <p:cNvSpPr txBox="1"/>
          <p:nvPr/>
        </p:nvSpPr>
        <p:spPr>
          <a:xfrm>
            <a:off x="7291555" y="5216507"/>
            <a:ext cx="1931405" cy="923330"/>
          </a:xfrm>
          <a:prstGeom prst="rect">
            <a:avLst/>
          </a:prstGeom>
          <a:noFill/>
        </p:spPr>
        <p:txBody>
          <a:bodyPr wrap="square" rtlCol="0">
            <a:spAutoFit/>
          </a:bodyPr>
          <a:lstStyle/>
          <a:p>
            <a:r>
              <a:rPr lang="en-GB" b="1" dirty="0">
                <a:solidFill>
                  <a:srgbClr val="FF0000"/>
                </a:solidFill>
              </a:rPr>
              <a:t>Basic </a:t>
            </a:r>
            <a:r>
              <a:rPr lang="en-GB" b="1" dirty="0" smtClean="0">
                <a:solidFill>
                  <a:srgbClr val="FF0000"/>
                </a:solidFill>
              </a:rPr>
              <a:t>AS: progressing from GCSE</a:t>
            </a:r>
            <a:endParaRPr lang="en-GB" b="1" dirty="0">
              <a:solidFill>
                <a:srgbClr val="FF0000"/>
              </a:solidFill>
            </a:endParaRPr>
          </a:p>
        </p:txBody>
      </p:sp>
      <p:sp>
        <p:nvSpPr>
          <p:cNvPr id="13" name="TextBox 12"/>
          <p:cNvSpPr txBox="1"/>
          <p:nvPr/>
        </p:nvSpPr>
        <p:spPr>
          <a:xfrm>
            <a:off x="7532173" y="4556380"/>
            <a:ext cx="1601888" cy="646331"/>
          </a:xfrm>
          <a:prstGeom prst="rect">
            <a:avLst/>
          </a:prstGeom>
          <a:noFill/>
        </p:spPr>
        <p:txBody>
          <a:bodyPr wrap="square" rtlCol="0">
            <a:spAutoFit/>
          </a:bodyPr>
          <a:lstStyle/>
          <a:p>
            <a:r>
              <a:rPr lang="en-GB" b="1" dirty="0" smtClean="0">
                <a:solidFill>
                  <a:srgbClr val="0070C0"/>
                </a:solidFill>
              </a:rPr>
              <a:t>Advanced </a:t>
            </a:r>
            <a:r>
              <a:rPr lang="en-GB" b="1" dirty="0">
                <a:solidFill>
                  <a:srgbClr val="0070C0"/>
                </a:solidFill>
              </a:rPr>
              <a:t>AS</a:t>
            </a:r>
          </a:p>
        </p:txBody>
      </p:sp>
      <p:sp>
        <p:nvSpPr>
          <p:cNvPr id="14" name="TextBox 13"/>
          <p:cNvSpPr txBox="1"/>
          <p:nvPr/>
        </p:nvSpPr>
        <p:spPr>
          <a:xfrm>
            <a:off x="7683750" y="3295538"/>
            <a:ext cx="1539210" cy="369332"/>
          </a:xfrm>
          <a:prstGeom prst="rect">
            <a:avLst/>
          </a:prstGeom>
          <a:noFill/>
        </p:spPr>
        <p:txBody>
          <a:bodyPr wrap="square" rtlCol="0">
            <a:spAutoFit/>
          </a:bodyPr>
          <a:lstStyle/>
          <a:p>
            <a:r>
              <a:rPr lang="en-GB" b="1" dirty="0">
                <a:solidFill>
                  <a:schemeClr val="accent4"/>
                </a:solidFill>
              </a:rPr>
              <a:t>GCE </a:t>
            </a:r>
            <a:r>
              <a:rPr lang="en-GB" b="1" dirty="0" smtClean="0">
                <a:solidFill>
                  <a:schemeClr val="accent4"/>
                </a:solidFill>
              </a:rPr>
              <a:t>NEA</a:t>
            </a:r>
            <a:endParaRPr lang="en-GB" b="1" dirty="0">
              <a:solidFill>
                <a:schemeClr val="accent4"/>
              </a:solidFill>
            </a:endParaRPr>
          </a:p>
        </p:txBody>
      </p:sp>
      <p:sp>
        <p:nvSpPr>
          <p:cNvPr id="15" name="TextBox 14"/>
          <p:cNvSpPr txBox="1"/>
          <p:nvPr/>
        </p:nvSpPr>
        <p:spPr>
          <a:xfrm>
            <a:off x="5585012" y="2005645"/>
            <a:ext cx="3441833" cy="415498"/>
          </a:xfrm>
          <a:prstGeom prst="rect">
            <a:avLst/>
          </a:prstGeom>
          <a:noFill/>
        </p:spPr>
        <p:txBody>
          <a:bodyPr wrap="square" rtlCol="0">
            <a:spAutoFit/>
          </a:bodyPr>
          <a:lstStyle/>
          <a:p>
            <a:pPr algn="ctr"/>
            <a:r>
              <a:rPr lang="en-GB" sz="2100" b="1" u="sng" dirty="0">
                <a:ea typeface="Open Sans Semibold" panose="020B0706030804020204" pitchFamily="34" charset="0"/>
                <a:cs typeface="Open Sans Semibold" panose="020B0706030804020204" pitchFamily="34" charset="0"/>
              </a:rPr>
              <a:t>…in preparation for…</a:t>
            </a:r>
          </a:p>
        </p:txBody>
      </p:sp>
    </p:spTree>
    <p:extLst>
      <p:ext uri="{BB962C8B-B14F-4D97-AF65-F5344CB8AC3E}">
        <p14:creationId xmlns:p14="http://schemas.microsoft.com/office/powerpoint/2010/main" val="52136563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build="p" rev="1"/>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005" y="936625"/>
            <a:ext cx="8787739" cy="5649076"/>
          </a:xfrm>
        </p:spPr>
        <p:txBody>
          <a:bodyPr>
            <a:normAutofit/>
          </a:bodyPr>
          <a:lstStyle/>
          <a:p>
            <a:pPr algn="ctr">
              <a:buNone/>
            </a:pPr>
            <a:endParaRPr lang="en-US" sz="3200" dirty="0" smtClean="0"/>
          </a:p>
          <a:p>
            <a:pPr algn="ctr">
              <a:buNone/>
            </a:pPr>
            <a:endParaRPr lang="en-US" sz="3200" dirty="0"/>
          </a:p>
        </p:txBody>
      </p:sp>
      <p:sp>
        <p:nvSpPr>
          <p:cNvPr id="5" name="TextBox 4"/>
          <p:cNvSpPr txBox="1"/>
          <p:nvPr/>
        </p:nvSpPr>
        <p:spPr>
          <a:xfrm>
            <a:off x="2674453" y="1623294"/>
            <a:ext cx="208335" cy="416115"/>
          </a:xfrm>
          <a:prstGeom prst="rect">
            <a:avLst/>
          </a:prstGeom>
          <a:noFill/>
        </p:spPr>
        <p:txBody>
          <a:bodyPr wrap="none" lIns="103148" tIns="51574" rIns="103148" bIns="51574"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47390389"/>
              </p:ext>
            </p:extLst>
          </p:nvPr>
        </p:nvGraphicFramePr>
        <p:xfrm>
          <a:off x="750628" y="1386370"/>
          <a:ext cx="6137683" cy="4493357"/>
        </p:xfrm>
        <a:graphic>
          <a:graphicData uri="http://schemas.openxmlformats.org/drawingml/2006/table">
            <a:tbl>
              <a:tblPr firstRow="1" firstCol="1" bandRow="1" bandCol="1"/>
              <a:tblGrid>
                <a:gridCol w="3900172"/>
                <a:gridCol w="1091064"/>
                <a:gridCol w="1146447"/>
              </a:tblGrid>
              <a:tr h="879158">
                <a:tc>
                  <a:txBody>
                    <a:bodyPr/>
                    <a:lstStyle/>
                    <a:p>
                      <a:pPr algn="l">
                        <a:spcAft>
                          <a:spcPts val="0"/>
                        </a:spcAft>
                      </a:pPr>
                      <a:r>
                        <a:rPr lang="en-GB" sz="2000" b="1" dirty="0">
                          <a:effectLst/>
                          <a:latin typeface="Calibri" pitchFamily="34" charset="0"/>
                          <a:ea typeface="Cambria"/>
                          <a:cs typeface="Times New Roman"/>
                        </a:rPr>
                        <a:t>Statement</a:t>
                      </a:r>
                      <a:endParaRPr lang="en-GB" sz="2000" dirty="0">
                        <a:effectLst/>
                        <a:latin typeface="Calibri"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smtClean="0">
                          <a:effectLst/>
                          <a:latin typeface="Calibri" pitchFamily="34" charset="0"/>
                          <a:ea typeface="Cambria"/>
                          <a:cs typeface="Times New Roman"/>
                        </a:rPr>
                        <a:t>Yes </a:t>
                      </a:r>
                      <a:r>
                        <a:rPr lang="en-GB" sz="2000" b="1" dirty="0">
                          <a:effectLst/>
                          <a:latin typeface="Calibri" pitchFamily="34" charset="0"/>
                          <a:ea typeface="Cambria"/>
                          <a:cs typeface="Times New Roman"/>
                        </a:rPr>
                        <a:t>I am</a:t>
                      </a:r>
                      <a:endParaRPr lang="en-GB" sz="2000" dirty="0">
                        <a:effectLst/>
                        <a:latin typeface="Calibri" pitchFamily="34" charset="0"/>
                        <a:ea typeface="Cambria"/>
                        <a:cs typeface="Times New Roman"/>
                      </a:endParaRPr>
                    </a:p>
                    <a:p>
                      <a:pPr>
                        <a:spcAft>
                          <a:spcPts val="0"/>
                        </a:spcAft>
                      </a:pPr>
                      <a:r>
                        <a:rPr lang="en-GB" sz="2000" b="1" dirty="0">
                          <a:effectLst/>
                          <a:latin typeface="Calibri" pitchFamily="34" charset="0"/>
                          <a:ea typeface="Cambria"/>
                          <a:cs typeface="Times New Roman"/>
                        </a:rPr>
                        <a:t>allowed</a:t>
                      </a:r>
                      <a:endParaRPr lang="en-GB" sz="2000" dirty="0">
                        <a:effectLst/>
                        <a:latin typeface="Calibri"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b="1" dirty="0">
                          <a:effectLst/>
                          <a:latin typeface="Calibri" pitchFamily="34" charset="0"/>
                          <a:ea typeface="Cambria"/>
                          <a:cs typeface="Times New Roman"/>
                        </a:rPr>
                        <a:t>No I am </a:t>
                      </a:r>
                      <a:r>
                        <a:rPr lang="en-GB" sz="2000" b="1" dirty="0" smtClean="0">
                          <a:effectLst/>
                          <a:latin typeface="Calibri" pitchFamily="34" charset="0"/>
                          <a:ea typeface="Cambria"/>
                          <a:cs typeface="Times New Roman"/>
                        </a:rPr>
                        <a:t>not</a:t>
                      </a:r>
                      <a:endParaRPr lang="en-GB" sz="2000" dirty="0">
                        <a:effectLst/>
                        <a:latin typeface="Calibri"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4733">
                <a:tc>
                  <a:txBody>
                    <a:bodyPr/>
                    <a:lstStyle/>
                    <a:p>
                      <a:pPr>
                        <a:spcAft>
                          <a:spcPts val="0"/>
                        </a:spcAft>
                      </a:pPr>
                      <a:r>
                        <a:rPr lang="en-GB" sz="2000" dirty="0">
                          <a:effectLst/>
                          <a:latin typeface="Calibri" pitchFamily="34" charset="0"/>
                          <a:ea typeface="Cambria"/>
                          <a:cs typeface="Times New Roman"/>
                        </a:rPr>
                        <a:t>Can I make a </a:t>
                      </a:r>
                      <a:r>
                        <a:rPr lang="en-GB" sz="2000" b="1" dirty="0">
                          <a:effectLst/>
                          <a:latin typeface="Calibri" pitchFamily="34" charset="0"/>
                          <a:ea typeface="Cambria"/>
                          <a:cs typeface="Times New Roman"/>
                        </a:rPr>
                        <a:t>resources booklet </a:t>
                      </a:r>
                      <a:r>
                        <a:rPr lang="en-GB" sz="2000" dirty="0">
                          <a:effectLst/>
                          <a:latin typeface="Calibri" pitchFamily="34" charset="0"/>
                          <a:ea typeface="Cambria"/>
                          <a:cs typeface="Times New Roman"/>
                        </a:rPr>
                        <a:t>for my students to use which includes model answers and templates?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Calibri" pitchFamily="34" charset="0"/>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a:effectLst/>
                          <a:latin typeface="Calibri" pitchFamily="34" charset="0"/>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4733">
                <a:tc>
                  <a:txBody>
                    <a:bodyPr/>
                    <a:lstStyle/>
                    <a:p>
                      <a:pPr>
                        <a:spcAft>
                          <a:spcPts val="0"/>
                        </a:spcAft>
                      </a:pPr>
                      <a:r>
                        <a:rPr lang="en-GB" sz="2000" dirty="0">
                          <a:effectLst/>
                          <a:latin typeface="Calibri" pitchFamily="34" charset="0"/>
                          <a:ea typeface="Cambria"/>
                          <a:cs typeface="Times New Roman"/>
                        </a:rPr>
                        <a:t>Can I </a:t>
                      </a:r>
                      <a:r>
                        <a:rPr lang="en-GB" sz="2000" b="1" dirty="0">
                          <a:effectLst/>
                          <a:latin typeface="Calibri" pitchFamily="34" charset="0"/>
                          <a:ea typeface="Cambria"/>
                          <a:cs typeface="Times New Roman"/>
                        </a:rPr>
                        <a:t>advise</a:t>
                      </a:r>
                      <a:r>
                        <a:rPr lang="en-GB" sz="2000" dirty="0">
                          <a:effectLst/>
                          <a:latin typeface="Calibri" pitchFamily="34" charset="0"/>
                          <a:ea typeface="Cambria"/>
                          <a:cs typeface="Times New Roman"/>
                        </a:rPr>
                        <a:t> my students about </a:t>
                      </a:r>
                      <a:r>
                        <a:rPr lang="en-GB" sz="2000" b="1" dirty="0">
                          <a:effectLst/>
                          <a:latin typeface="Calibri" pitchFamily="34" charset="0"/>
                          <a:ea typeface="Cambria"/>
                          <a:cs typeface="Times New Roman"/>
                        </a:rPr>
                        <a:t>health and safety </a:t>
                      </a:r>
                      <a:r>
                        <a:rPr lang="en-GB" sz="2000" dirty="0">
                          <a:effectLst/>
                          <a:latin typeface="Calibri" pitchFamily="34" charset="0"/>
                          <a:ea typeface="Cambria"/>
                          <a:cs typeface="Times New Roman"/>
                        </a:rPr>
                        <a:t>considerations and ethical concerns?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a:effectLst/>
                          <a:latin typeface="Calibri" pitchFamily="34" charset="0"/>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a:effectLst/>
                          <a:latin typeface="Calibri" pitchFamily="34" charset="0"/>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4733">
                <a:tc>
                  <a:txBody>
                    <a:bodyPr/>
                    <a:lstStyle/>
                    <a:p>
                      <a:pPr>
                        <a:spcAft>
                          <a:spcPts val="0"/>
                        </a:spcAft>
                      </a:pPr>
                      <a:r>
                        <a:rPr lang="en-GB" sz="2000" dirty="0">
                          <a:effectLst/>
                          <a:latin typeface="Calibri" pitchFamily="34" charset="0"/>
                          <a:ea typeface="Cambria"/>
                          <a:cs typeface="Times New Roman"/>
                        </a:rPr>
                        <a:t>Can I </a:t>
                      </a:r>
                      <a:r>
                        <a:rPr lang="en-GB" sz="2000" b="1" dirty="0">
                          <a:effectLst/>
                          <a:latin typeface="Calibri" pitchFamily="34" charset="0"/>
                          <a:ea typeface="Cambria"/>
                          <a:cs typeface="Times New Roman"/>
                        </a:rPr>
                        <a:t>check</a:t>
                      </a:r>
                      <a:r>
                        <a:rPr lang="en-GB" sz="2000" dirty="0">
                          <a:effectLst/>
                          <a:latin typeface="Calibri" pitchFamily="34" charset="0"/>
                          <a:ea typeface="Cambria"/>
                          <a:cs typeface="Times New Roman"/>
                        </a:rPr>
                        <a:t> my students’ </a:t>
                      </a:r>
                      <a:r>
                        <a:rPr lang="en-GB" sz="2000" b="1" dirty="0">
                          <a:effectLst/>
                          <a:latin typeface="Calibri" pitchFamily="34" charset="0"/>
                          <a:ea typeface="Cambria"/>
                          <a:cs typeface="Times New Roman"/>
                        </a:rPr>
                        <a:t>titles</a:t>
                      </a:r>
                      <a:r>
                        <a:rPr lang="en-GB" sz="2000" dirty="0">
                          <a:effectLst/>
                          <a:latin typeface="Calibri" pitchFamily="34" charset="0"/>
                          <a:ea typeface="Cambria"/>
                          <a:cs typeface="Times New Roman"/>
                        </a:rPr>
                        <a:t> and tell them whether or not it is likely to meet the assessment criteria?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a:effectLst/>
                          <a:latin typeface="Calibri" pitchFamily="34" charset="0"/>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Calibri" pitchFamily="34" charset="0"/>
                          <a:ea typeface="Cambri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6873" name="Picture 9" descr="http://rs1149.pbsrc.com/albums/o594/zzbbswife/emoticons/scratch-head03-idea-animated-animat.gif~c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959" y="2612614"/>
            <a:ext cx="2750097" cy="275009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27000" y="198438"/>
            <a:ext cx="7829645" cy="850106"/>
          </a:xfrm>
        </p:spPr>
        <p:txBody>
          <a:bodyPr>
            <a:normAutofit/>
          </a:bodyPr>
          <a:lstStyle/>
          <a:p>
            <a:pPr algn="l">
              <a:lnSpc>
                <a:spcPct val="110000"/>
              </a:lnSpc>
            </a:pPr>
            <a:r>
              <a:rPr lang="en-GB" sz="2800" b="1" dirty="0" smtClean="0">
                <a:solidFill>
                  <a:schemeClr val="tx1"/>
                </a:solidFill>
              </a:rPr>
              <a:t>Some FAQs</a:t>
            </a:r>
            <a:endParaRPr lang="en-GB" sz="2800" b="1" dirty="0">
              <a:solidFill>
                <a:schemeClr val="tx1"/>
              </a:solidFill>
            </a:endParaRPr>
          </a:p>
        </p:txBody>
      </p:sp>
    </p:spTree>
    <p:extLst>
      <p:ext uri="{BB962C8B-B14F-4D97-AF65-F5344CB8AC3E}">
        <p14:creationId xmlns:p14="http://schemas.microsoft.com/office/powerpoint/2010/main" val="3069705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140541"/>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lnSpcReduction="10000"/>
          </a:bodyPr>
          <a:lstStyle/>
          <a:p>
            <a:r>
              <a:rPr lang="en-US" sz="3000" dirty="0"/>
              <a:t>Can I make a resources booklet for my students to use which includes model answers and templates?</a:t>
            </a:r>
          </a:p>
          <a:p>
            <a:pPr algn="ctr"/>
            <a:r>
              <a:rPr lang="en-US" sz="11200" b="1" dirty="0">
                <a:solidFill>
                  <a:srgbClr val="FF0000"/>
                </a:solidFill>
                <a:ea typeface="Zapf Dingbats"/>
              </a:rPr>
              <a:t>✖</a:t>
            </a:r>
            <a:r>
              <a:rPr lang="en-US" sz="11200" b="1" dirty="0" smtClean="0">
                <a:solidFill>
                  <a:srgbClr val="FF0000"/>
                </a:solidFill>
              </a:rPr>
              <a:t> NO</a:t>
            </a:r>
            <a:endParaRPr lang="en-US" sz="11200" b="1" dirty="0">
              <a:solidFill>
                <a:srgbClr val="FF0000"/>
              </a:solidFill>
            </a:endParaRPr>
          </a:p>
          <a:p>
            <a:r>
              <a:rPr lang="en-US" sz="2800" i="1" dirty="0" smtClean="0"/>
              <a:t>No</a:t>
            </a:r>
            <a:r>
              <a:rPr lang="en-US" sz="2800" i="1" dirty="0"/>
              <a:t>, this is not allowed. You can explain the requirements for the task and explain the assessment criteria and structure, but you cannot provide templates, writing frames, already completed data sets as a substitute for data collection, risk and ethical assessments.</a:t>
            </a:r>
          </a:p>
          <a:p>
            <a:endParaRPr lang="en-GB" sz="2800"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297849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333943"/>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r>
              <a:rPr lang="en-US" sz="2800" dirty="0"/>
              <a:t>Can I advise my students about health and safety considerations and ethical concerns?</a:t>
            </a:r>
          </a:p>
          <a:p>
            <a:pPr algn="ctr"/>
            <a:r>
              <a:rPr lang="en-US" sz="10400" b="1" dirty="0">
                <a:solidFill>
                  <a:srgbClr val="008000"/>
                </a:solidFill>
                <a:ea typeface="Zapf Dingbats"/>
              </a:rPr>
              <a:t>✔ </a:t>
            </a:r>
            <a:r>
              <a:rPr lang="en-US" sz="10400" b="1" dirty="0" smtClean="0">
                <a:solidFill>
                  <a:srgbClr val="008000"/>
                </a:solidFill>
              </a:rPr>
              <a:t>YES</a:t>
            </a:r>
            <a:endParaRPr lang="en-US" sz="10400" b="1" dirty="0">
              <a:solidFill>
                <a:srgbClr val="008000"/>
              </a:solidFill>
            </a:endParaRPr>
          </a:p>
          <a:p>
            <a:endParaRPr lang="en-US" sz="2800" i="1" dirty="0"/>
          </a:p>
          <a:p>
            <a:r>
              <a:rPr lang="en-US" sz="2800" i="1" dirty="0"/>
              <a:t>Yes, this is fine. You can </a:t>
            </a:r>
            <a:r>
              <a:rPr lang="en-US" sz="2800" i="1" dirty="0" smtClean="0"/>
              <a:t>and should advise </a:t>
            </a:r>
            <a:r>
              <a:rPr lang="en-US" sz="2800" i="1" dirty="0"/>
              <a:t>on health and safety considerations, using equipment and potential ethical concerns.</a:t>
            </a:r>
          </a:p>
        </p:txBody>
      </p:sp>
      <p:sp>
        <p:nvSpPr>
          <p:cNvPr id="4"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2983408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085950"/>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r>
              <a:rPr lang="en-US" sz="2800" dirty="0"/>
              <a:t>Can I check my student’s titles and tell them whether or not it is likely to meet the assessment criteria?</a:t>
            </a:r>
          </a:p>
          <a:p>
            <a:pPr algn="ctr"/>
            <a:r>
              <a:rPr lang="en-US" sz="10400" b="1" dirty="0" smtClean="0">
                <a:solidFill>
                  <a:srgbClr val="008000"/>
                </a:solidFill>
                <a:ea typeface="Zapf Dingbats"/>
              </a:rPr>
              <a:t>✔ </a:t>
            </a:r>
            <a:r>
              <a:rPr lang="en-US" sz="10400" b="1" dirty="0" smtClean="0">
                <a:solidFill>
                  <a:srgbClr val="008000"/>
                </a:solidFill>
              </a:rPr>
              <a:t>YES</a:t>
            </a:r>
            <a:endParaRPr lang="en-US" sz="10400" b="1" dirty="0">
              <a:solidFill>
                <a:srgbClr val="008000"/>
              </a:solidFill>
            </a:endParaRPr>
          </a:p>
          <a:p>
            <a:endParaRPr lang="en-US" sz="2800" dirty="0"/>
          </a:p>
          <a:p>
            <a:r>
              <a:rPr lang="en-US" sz="2800" i="1" dirty="0"/>
              <a:t>Yes, </a:t>
            </a:r>
            <a:r>
              <a:rPr lang="en-US" sz="2800" i="1" u="sng" dirty="0"/>
              <a:t>in fact this is something that you must d</a:t>
            </a:r>
            <a:r>
              <a:rPr lang="en-US" sz="2800" i="1" dirty="0"/>
              <a:t>o. You can also offer general guidance on any amendments which are needed to the title.</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3767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345957" y="1116281"/>
            <a:ext cx="2125471" cy="1594479"/>
          </a:xfrm>
          <a:prstGeom prst="cloudCallout">
            <a:avLst>
              <a:gd name="adj1" fmla="val -16256"/>
              <a:gd name="adj2" fmla="val 98079"/>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03148" tIns="51574" rIns="103148" bIns="51574" rtlCol="0" anchor="ctr"/>
          <a:lstStyle/>
          <a:p>
            <a:pPr algn="ctr"/>
            <a:r>
              <a:rPr lang="en-US" sz="1800" dirty="0" smtClean="0">
                <a:solidFill>
                  <a:schemeClr val="tx1"/>
                </a:solidFill>
              </a:rPr>
              <a:t>Can I use a field studies centre?</a:t>
            </a:r>
            <a:endParaRPr lang="en-US" sz="1800" dirty="0">
              <a:solidFill>
                <a:schemeClr val="tx1"/>
              </a:solidFill>
            </a:endParaRPr>
          </a:p>
        </p:txBody>
      </p:sp>
      <p:sp>
        <p:nvSpPr>
          <p:cNvPr id="9" name="Cloud Callout 8"/>
          <p:cNvSpPr/>
          <p:nvPr/>
        </p:nvSpPr>
        <p:spPr>
          <a:xfrm>
            <a:off x="5944074" y="1446893"/>
            <a:ext cx="2127782" cy="1766342"/>
          </a:xfrm>
          <a:prstGeom prst="cloudCallout">
            <a:avLst>
              <a:gd name="adj1" fmla="val -79099"/>
              <a:gd name="adj2" fmla="val 52708"/>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03148" tIns="51574" rIns="103148" bIns="51574" rtlCol="0" anchor="ctr"/>
          <a:lstStyle/>
          <a:p>
            <a:pPr algn="ctr"/>
            <a:r>
              <a:rPr lang="en-US" sz="1800" dirty="0" smtClean="0">
                <a:solidFill>
                  <a:schemeClr val="tx1"/>
                </a:solidFill>
              </a:rPr>
              <a:t>Can I use AS fieldwork as a basis</a:t>
            </a:r>
            <a:r>
              <a:rPr lang="en-US" dirty="0" smtClean="0">
                <a:solidFill>
                  <a:schemeClr val="tx1"/>
                </a:solidFill>
              </a:rPr>
              <a:t>?</a:t>
            </a:r>
            <a:endParaRPr lang="en-US" dirty="0">
              <a:solidFill>
                <a:schemeClr val="tx1"/>
              </a:solidFill>
            </a:endParaRPr>
          </a:p>
        </p:txBody>
      </p:sp>
      <p:sp>
        <p:nvSpPr>
          <p:cNvPr id="10" name="Cloud Callout 9"/>
          <p:cNvSpPr/>
          <p:nvPr/>
        </p:nvSpPr>
        <p:spPr>
          <a:xfrm>
            <a:off x="6317117" y="3341301"/>
            <a:ext cx="2195065" cy="1644939"/>
          </a:xfrm>
          <a:prstGeom prst="cloudCallout">
            <a:avLst>
              <a:gd name="adj1" fmla="val -90455"/>
              <a:gd name="adj2" fmla="val -11682"/>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03148" tIns="51574" rIns="103148" bIns="51574" rtlCol="0" anchor="ctr"/>
          <a:lstStyle/>
          <a:p>
            <a:pPr algn="ctr"/>
            <a:r>
              <a:rPr lang="en-US" dirty="0" smtClean="0">
                <a:solidFill>
                  <a:srgbClr val="000000"/>
                </a:solidFill>
              </a:rPr>
              <a:t>Can I get feedback on individual titles</a:t>
            </a:r>
            <a:r>
              <a:rPr lang="en-US" sz="1800" dirty="0" smtClean="0">
                <a:solidFill>
                  <a:srgbClr val="000000"/>
                </a:solidFill>
              </a:rPr>
              <a:t>?</a:t>
            </a:r>
            <a:endParaRPr lang="en-US" sz="1800" dirty="0">
              <a:solidFill>
                <a:srgbClr val="000000"/>
              </a:solidFill>
            </a:endParaRPr>
          </a:p>
        </p:txBody>
      </p:sp>
      <p:sp>
        <p:nvSpPr>
          <p:cNvPr id="11" name="Cloud Callout 10"/>
          <p:cNvSpPr/>
          <p:nvPr/>
        </p:nvSpPr>
        <p:spPr>
          <a:xfrm>
            <a:off x="4530182" y="4903531"/>
            <a:ext cx="2381257" cy="1684594"/>
          </a:xfrm>
          <a:prstGeom prst="cloudCallout">
            <a:avLst>
              <a:gd name="adj1" fmla="val -35805"/>
              <a:gd name="adj2" fmla="val -68053"/>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03148" tIns="51574" rIns="103148" bIns="51574" rtlCol="0" anchor="ctr"/>
          <a:lstStyle/>
          <a:p>
            <a:pPr algn="ctr"/>
            <a:r>
              <a:rPr lang="en-US" sz="1800" dirty="0" smtClean="0">
                <a:solidFill>
                  <a:schemeClr val="tx1"/>
                </a:solidFill>
              </a:rPr>
              <a:t>What level of independence do I need to ensure?</a:t>
            </a:r>
            <a:endParaRPr lang="en-US" sz="1800" dirty="0">
              <a:solidFill>
                <a:schemeClr val="tx1"/>
              </a:solidFill>
            </a:endParaRPr>
          </a:p>
        </p:txBody>
      </p:sp>
      <p:sp>
        <p:nvSpPr>
          <p:cNvPr id="12" name="Cloud Callout 11"/>
          <p:cNvSpPr/>
          <p:nvPr/>
        </p:nvSpPr>
        <p:spPr>
          <a:xfrm>
            <a:off x="1892299" y="4903531"/>
            <a:ext cx="2060503" cy="1684594"/>
          </a:xfrm>
          <a:prstGeom prst="cloudCallout">
            <a:avLst>
              <a:gd name="adj1" fmla="val 38601"/>
              <a:gd name="adj2" fmla="val -74719"/>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03148" tIns="51574" rIns="103148" bIns="51574" rtlCol="0" anchor="ctr"/>
          <a:lstStyle/>
          <a:p>
            <a:pPr algn="ctr"/>
            <a:r>
              <a:rPr lang="en-US" dirty="0" smtClean="0">
                <a:solidFill>
                  <a:srgbClr val="000000"/>
                </a:solidFill>
              </a:rPr>
              <a:t>Can all my students follow the same topic?</a:t>
            </a:r>
            <a:endParaRPr lang="en-US" sz="1800" dirty="0">
              <a:solidFill>
                <a:srgbClr val="000000"/>
              </a:solidFill>
            </a:endParaRPr>
          </a:p>
        </p:txBody>
      </p:sp>
      <p:sp>
        <p:nvSpPr>
          <p:cNvPr id="13" name="Cloud Callout 12"/>
          <p:cNvSpPr/>
          <p:nvPr/>
        </p:nvSpPr>
        <p:spPr>
          <a:xfrm>
            <a:off x="334719" y="3258592"/>
            <a:ext cx="2051472" cy="1919050"/>
          </a:xfrm>
          <a:prstGeom prst="cloudCallout">
            <a:avLst>
              <a:gd name="adj1" fmla="val 91330"/>
              <a:gd name="adj2" fmla="val -5875"/>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03148" tIns="51574" rIns="103148" bIns="51574" rtlCol="0" anchor="ctr"/>
          <a:lstStyle/>
          <a:p>
            <a:pPr algn="ctr"/>
            <a:r>
              <a:rPr lang="en-US" sz="1800" dirty="0" smtClean="0">
                <a:solidFill>
                  <a:schemeClr val="tx1"/>
                </a:solidFill>
              </a:rPr>
              <a:t>What research areas should I focus on?</a:t>
            </a:r>
            <a:endParaRPr lang="en-US" sz="1800" dirty="0">
              <a:solidFill>
                <a:schemeClr val="tx1"/>
              </a:solidFill>
            </a:endParaRPr>
          </a:p>
        </p:txBody>
      </p:sp>
      <p:sp>
        <p:nvSpPr>
          <p:cNvPr id="15" name="Rectangle 14"/>
          <p:cNvSpPr/>
          <p:nvPr/>
        </p:nvSpPr>
        <p:spPr>
          <a:xfrm>
            <a:off x="3345956" y="3362201"/>
            <a:ext cx="2125471" cy="10644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03148" tIns="51574" rIns="103148" bIns="51574" rtlCol="0" anchor="ctr"/>
          <a:lstStyle/>
          <a:p>
            <a:pPr algn="ctr"/>
            <a:r>
              <a:rPr lang="en-US" sz="3600" dirty="0" smtClean="0">
                <a:solidFill>
                  <a:schemeClr val="tx1"/>
                </a:solidFill>
              </a:rPr>
              <a:t>Questions</a:t>
            </a:r>
            <a:endParaRPr lang="en-US" sz="3600" dirty="0">
              <a:solidFill>
                <a:schemeClr val="tx1"/>
              </a:solidFill>
            </a:endParaRPr>
          </a:p>
        </p:txBody>
      </p:sp>
      <p:sp>
        <p:nvSpPr>
          <p:cNvPr id="14" name="Cloud Callout 13"/>
          <p:cNvSpPr/>
          <p:nvPr/>
        </p:nvSpPr>
        <p:spPr>
          <a:xfrm>
            <a:off x="334720" y="1116281"/>
            <a:ext cx="2465886" cy="1916929"/>
          </a:xfrm>
          <a:prstGeom prst="cloudCallout">
            <a:avLst>
              <a:gd name="adj1" fmla="val 67870"/>
              <a:gd name="adj2" fmla="val 74866"/>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03148" tIns="51574" rIns="103148" bIns="51574" rtlCol="0" anchor="ctr"/>
          <a:lstStyle/>
          <a:p>
            <a:pPr algn="ctr"/>
            <a:r>
              <a:rPr lang="en-US" dirty="0" smtClean="0">
                <a:solidFill>
                  <a:schemeClr val="tx1"/>
                </a:solidFill>
              </a:rPr>
              <a:t>Should I get the pupils to do the NEA over the summer</a:t>
            </a:r>
            <a:r>
              <a:rPr lang="en-US" sz="1800" dirty="0" smtClean="0">
                <a:solidFill>
                  <a:schemeClr val="tx1"/>
                </a:solidFill>
              </a:rPr>
              <a:t>?</a:t>
            </a:r>
            <a:endParaRPr lang="en-US" sz="1800" dirty="0">
              <a:solidFill>
                <a:schemeClr val="tx1"/>
              </a:solidFill>
            </a:endParaRPr>
          </a:p>
        </p:txBody>
      </p:sp>
      <p:sp>
        <p:nvSpPr>
          <p:cNvPr id="2" name="TextBox 1"/>
          <p:cNvSpPr txBox="1"/>
          <p:nvPr/>
        </p:nvSpPr>
        <p:spPr>
          <a:xfrm>
            <a:off x="1813981" y="230832"/>
            <a:ext cx="7027781" cy="461665"/>
          </a:xfrm>
          <a:prstGeom prst="rect">
            <a:avLst/>
          </a:prstGeom>
          <a:noFill/>
        </p:spPr>
        <p:txBody>
          <a:bodyPr wrap="square" rtlCol="0">
            <a:spAutoFit/>
          </a:bodyPr>
          <a:lstStyle/>
          <a:p>
            <a:pPr algn="r"/>
            <a:r>
              <a:rPr lang="en-GB" sz="2400" b="1" dirty="0" smtClean="0">
                <a:solidFill>
                  <a:schemeClr val="bg1"/>
                </a:solidFill>
                <a:latin typeface="Arial" panose="020B0604020202020204" pitchFamily="34" charset="0"/>
                <a:cs typeface="Arial" panose="020B0604020202020204" pitchFamily="34" charset="0"/>
              </a:rPr>
              <a:t>What questions might I have about the NEA?</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96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456773"/>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r>
              <a:rPr lang="en-US" sz="2800" dirty="0"/>
              <a:t>Can I encourage students to </a:t>
            </a:r>
            <a:r>
              <a:rPr lang="en-US" sz="2800" dirty="0" smtClean="0"/>
              <a:t>collaborate </a:t>
            </a:r>
            <a:r>
              <a:rPr lang="en-US" sz="2800" dirty="0"/>
              <a:t>to </a:t>
            </a:r>
            <a:r>
              <a:rPr lang="en-US" sz="2800" dirty="0" smtClean="0"/>
              <a:t>plan methodologies </a:t>
            </a:r>
            <a:r>
              <a:rPr lang="en-US" sz="2800" dirty="0"/>
              <a:t>and sampling strategies?</a:t>
            </a:r>
          </a:p>
          <a:p>
            <a:pPr algn="ctr"/>
            <a:r>
              <a:rPr lang="en-US" sz="10400" b="1" dirty="0" smtClean="0">
                <a:solidFill>
                  <a:srgbClr val="008000"/>
                </a:solidFill>
                <a:ea typeface="Zapf Dingbats"/>
              </a:rPr>
              <a:t>✔ </a:t>
            </a:r>
            <a:r>
              <a:rPr lang="en-US" sz="10400" b="1" dirty="0" smtClean="0">
                <a:solidFill>
                  <a:srgbClr val="008000"/>
                </a:solidFill>
              </a:rPr>
              <a:t>YES</a:t>
            </a:r>
            <a:endParaRPr lang="en-US" sz="10400" b="1" dirty="0">
              <a:solidFill>
                <a:srgbClr val="008000"/>
              </a:solidFill>
            </a:endParaRPr>
          </a:p>
          <a:p>
            <a:endParaRPr lang="en-US" sz="2800" dirty="0"/>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951186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470421"/>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lnSpcReduction="20000"/>
          </a:bodyPr>
          <a:lstStyle/>
          <a:p>
            <a:r>
              <a:rPr lang="en-US" sz="3000" dirty="0"/>
              <a:t>Am I able to mark the first draft of my students’ independent investigation and give specific and individual guidance?</a:t>
            </a:r>
          </a:p>
          <a:p>
            <a:endParaRPr lang="en-US" sz="2800" dirty="0"/>
          </a:p>
          <a:p>
            <a:pPr algn="ctr"/>
            <a:r>
              <a:rPr lang="en-US" sz="11200" b="1" dirty="0" smtClean="0">
                <a:solidFill>
                  <a:srgbClr val="FF0000"/>
                </a:solidFill>
                <a:ea typeface="Zapf Dingbats"/>
              </a:rPr>
              <a:t>✖ </a:t>
            </a:r>
            <a:r>
              <a:rPr lang="en-US" sz="11200" b="1" dirty="0" smtClean="0">
                <a:solidFill>
                  <a:srgbClr val="FF0000"/>
                </a:solidFill>
              </a:rPr>
              <a:t>NO</a:t>
            </a:r>
            <a:endParaRPr lang="en-US" sz="11200" b="1" dirty="0">
              <a:solidFill>
                <a:srgbClr val="FF0000"/>
              </a:solidFill>
            </a:endParaRPr>
          </a:p>
          <a:p>
            <a:pPr marL="0" indent="0">
              <a:buNone/>
            </a:pPr>
            <a:endParaRPr lang="en-US" sz="2800" dirty="0"/>
          </a:p>
          <a:p>
            <a:r>
              <a:rPr lang="en-US" sz="2800" i="1" dirty="0"/>
              <a:t>You can give guidance at the planning stage on the methodology and analytical tools that the student plans to use, but guidance must remain generic.</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3130227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538659"/>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a:bodyPr>
          <a:lstStyle/>
          <a:p>
            <a:r>
              <a:rPr lang="en-US" sz="2900" dirty="0"/>
              <a:t>Can I provide students with a theme or a list of themes for them to choose for their independent investigation</a:t>
            </a:r>
            <a:r>
              <a:rPr lang="en-US" sz="2900" dirty="0" smtClean="0"/>
              <a:t>?</a:t>
            </a:r>
            <a:endParaRPr lang="en-US" sz="2800" dirty="0"/>
          </a:p>
          <a:p>
            <a:pPr algn="ctr"/>
            <a:r>
              <a:rPr lang="en-US" sz="11200" b="1" dirty="0" smtClean="0">
                <a:solidFill>
                  <a:srgbClr val="008000"/>
                </a:solidFill>
                <a:ea typeface="Zapf Dingbats"/>
              </a:rPr>
              <a:t>✔ </a:t>
            </a:r>
            <a:r>
              <a:rPr lang="en-US" sz="11200" b="1" dirty="0" smtClean="0">
                <a:solidFill>
                  <a:srgbClr val="008000"/>
                </a:solidFill>
              </a:rPr>
              <a:t>YES</a:t>
            </a:r>
            <a:endParaRPr lang="en-US" sz="11200" b="1" dirty="0">
              <a:solidFill>
                <a:srgbClr val="008000"/>
              </a:solidFill>
            </a:endParaRPr>
          </a:p>
          <a:p>
            <a:pPr marL="0" indent="0">
              <a:buNone/>
            </a:pPr>
            <a:endParaRPr lang="en-US" sz="2800" dirty="0"/>
          </a:p>
          <a:p>
            <a:r>
              <a:rPr lang="en-US" sz="2800" i="1" dirty="0"/>
              <a:t>Yes, you can select the fieldwork location and provide students with one or more themes for them to choose from.</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121675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429478"/>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lnSpcReduction="20000"/>
          </a:bodyPr>
          <a:lstStyle/>
          <a:p>
            <a:r>
              <a:rPr lang="en-US" sz="2900" dirty="0"/>
              <a:t>Students can work in small groups to collect primary fieldwork data for their independent investigations.</a:t>
            </a:r>
          </a:p>
          <a:p>
            <a:pPr algn="ctr"/>
            <a:r>
              <a:rPr lang="en-US" sz="11200" b="1" dirty="0" smtClean="0">
                <a:solidFill>
                  <a:srgbClr val="008000"/>
                </a:solidFill>
                <a:ea typeface="Zapf Dingbats"/>
              </a:rPr>
              <a:t>✔ </a:t>
            </a:r>
            <a:r>
              <a:rPr lang="en-US" sz="11200" b="1" dirty="0" smtClean="0">
                <a:solidFill>
                  <a:srgbClr val="008000"/>
                </a:solidFill>
              </a:rPr>
              <a:t>YES</a:t>
            </a:r>
            <a:endParaRPr lang="en-US" sz="11200" dirty="0"/>
          </a:p>
          <a:p>
            <a:pPr algn="ctr"/>
            <a:endParaRPr lang="en-US" sz="2800" b="1" dirty="0">
              <a:solidFill>
                <a:srgbClr val="008000"/>
              </a:solidFill>
            </a:endParaRPr>
          </a:p>
          <a:p>
            <a:r>
              <a:rPr lang="en-US" sz="2800" i="1" dirty="0">
                <a:solidFill>
                  <a:srgbClr val="000000"/>
                </a:solidFill>
              </a:rPr>
              <a:t>Yes, students can collect data individually but they can also collect data in small groups. Some techniques are impossible to carry out unless students are working in groups (e.g. beach transect!) and there is also the health and safety aspect to consider.</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541829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374886"/>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lnSpcReduction="20000"/>
          </a:bodyPr>
          <a:lstStyle/>
          <a:p>
            <a:r>
              <a:rPr lang="en-US" sz="3000" dirty="0"/>
              <a:t>Students can work in small groups to collect secondary data for their independent investigations.</a:t>
            </a:r>
          </a:p>
          <a:p>
            <a:pPr algn="ctr"/>
            <a:r>
              <a:rPr lang="en-US" sz="11200" b="1" dirty="0" smtClean="0">
                <a:solidFill>
                  <a:srgbClr val="FF0000"/>
                </a:solidFill>
                <a:ea typeface="Zapf Dingbats"/>
              </a:rPr>
              <a:t>✖ </a:t>
            </a:r>
            <a:r>
              <a:rPr lang="en-US" sz="11200" b="1" dirty="0" smtClean="0">
                <a:solidFill>
                  <a:srgbClr val="FF0000"/>
                </a:solidFill>
              </a:rPr>
              <a:t>NO</a:t>
            </a:r>
            <a:r>
              <a:rPr lang="en-US" sz="2800" i="1" dirty="0" smtClean="0"/>
              <a:t>    </a:t>
            </a:r>
            <a:endParaRPr lang="en-US" sz="2800" i="1" dirty="0"/>
          </a:p>
          <a:p>
            <a:r>
              <a:rPr lang="en-US" sz="2800" i="1" dirty="0"/>
              <a:t>This is not allowed. Secondary data may not be necessarily relevant to the independent investigation. However, if it is, then data collection must be carried out completely independently. Students must select secondary sources of data on their own and cannot use resources given to them by other people.</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1564387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140541"/>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lnSpcReduction="10000"/>
          </a:bodyPr>
          <a:lstStyle/>
          <a:p>
            <a:r>
              <a:rPr lang="en-US" sz="2900" dirty="0"/>
              <a:t>Can I create a list of 10 or more titles for students so that they can select their individual titles from this list?</a:t>
            </a:r>
          </a:p>
          <a:p>
            <a:pPr algn="ctr"/>
            <a:r>
              <a:rPr lang="en-US" sz="11200" b="1" dirty="0" smtClean="0">
                <a:solidFill>
                  <a:srgbClr val="FF0000"/>
                </a:solidFill>
                <a:ea typeface="Zapf Dingbats"/>
              </a:rPr>
              <a:t>✖ </a:t>
            </a:r>
            <a:r>
              <a:rPr lang="en-US" sz="11200" b="1" dirty="0" smtClean="0">
                <a:solidFill>
                  <a:srgbClr val="FF0000"/>
                </a:solidFill>
              </a:rPr>
              <a:t>NO</a:t>
            </a:r>
            <a:endParaRPr lang="en-US" sz="11200" b="1" dirty="0">
              <a:solidFill>
                <a:srgbClr val="FF0000"/>
              </a:solidFill>
            </a:endParaRPr>
          </a:p>
          <a:p>
            <a:endParaRPr lang="en-US" sz="2800" i="1" dirty="0"/>
          </a:p>
          <a:p>
            <a:r>
              <a:rPr lang="en-US" sz="2800" i="1" dirty="0"/>
              <a:t> No, you are not allowed to do this. You can select a theme or themes for the students to investigate but you cannot create a list of titles (however long!) for them to select their title from.</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2543834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170169"/>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lnSpcReduction="10000"/>
          </a:bodyPr>
          <a:lstStyle/>
          <a:p>
            <a:r>
              <a:rPr lang="en-US" sz="3000" dirty="0"/>
              <a:t>Can I allow students to take their work home with them to work on</a:t>
            </a:r>
            <a:r>
              <a:rPr lang="en-US" sz="3000" dirty="0" smtClean="0"/>
              <a:t>?</a:t>
            </a:r>
            <a:endParaRPr lang="en-US" sz="3000" dirty="0"/>
          </a:p>
          <a:p>
            <a:pPr algn="ctr"/>
            <a:r>
              <a:rPr lang="en-US" sz="11200" b="1" dirty="0" smtClean="0">
                <a:solidFill>
                  <a:srgbClr val="008000"/>
                </a:solidFill>
                <a:ea typeface="Zapf Dingbats"/>
              </a:rPr>
              <a:t>✔ </a:t>
            </a:r>
            <a:r>
              <a:rPr lang="en-US" sz="11200" b="1" dirty="0" smtClean="0">
                <a:solidFill>
                  <a:srgbClr val="008000"/>
                </a:solidFill>
              </a:rPr>
              <a:t>YES</a:t>
            </a:r>
            <a:endParaRPr lang="en-US" sz="11200" b="1" dirty="0">
              <a:solidFill>
                <a:srgbClr val="008000"/>
              </a:solidFill>
            </a:endParaRPr>
          </a:p>
          <a:p>
            <a:endParaRPr lang="en-US" sz="2800" i="1" dirty="0"/>
          </a:p>
          <a:p>
            <a:r>
              <a:rPr lang="en-US" sz="2800" i="1" dirty="0"/>
              <a:t>Yes, students can take their work home with them to work on. However, you must make it clear to students that any evidence of parents or siblings helping them will be regarded as malpractice.</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1553912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279352"/>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lnSpcReduction="20000"/>
          </a:bodyPr>
          <a:lstStyle/>
          <a:p>
            <a:r>
              <a:rPr lang="en-US" sz="3000" dirty="0"/>
              <a:t>Can I give students as long as I like for them to complete their independent investigation?</a:t>
            </a:r>
          </a:p>
          <a:p>
            <a:pPr algn="ctr"/>
            <a:r>
              <a:rPr lang="en-US" sz="11200" b="1" dirty="0" smtClean="0">
                <a:solidFill>
                  <a:srgbClr val="008000"/>
                </a:solidFill>
                <a:ea typeface="Zapf Dingbats"/>
              </a:rPr>
              <a:t>✔ </a:t>
            </a:r>
            <a:r>
              <a:rPr lang="en-US" sz="11200" b="1" dirty="0" smtClean="0">
                <a:solidFill>
                  <a:srgbClr val="008000"/>
                </a:solidFill>
              </a:rPr>
              <a:t>YES</a:t>
            </a:r>
            <a:endParaRPr lang="en-US" sz="11200" b="1" dirty="0">
              <a:solidFill>
                <a:srgbClr val="008000"/>
              </a:solidFill>
            </a:endParaRPr>
          </a:p>
          <a:p>
            <a:endParaRPr lang="en-US" sz="2800" i="1" dirty="0"/>
          </a:p>
          <a:p>
            <a:r>
              <a:rPr lang="en-US" sz="2800" i="1" dirty="0"/>
              <a:t>Yes, (in theory). Students are encouraged to work at their own pace and so may </a:t>
            </a:r>
            <a:r>
              <a:rPr lang="en-US" sz="2800" i="1" dirty="0" smtClean="0"/>
              <a:t>take </a:t>
            </a:r>
            <a:r>
              <a:rPr lang="en-US" sz="2800" i="1" dirty="0"/>
              <a:t>varying amounts of time. However, bear in mind that this is worth 20% of the qualification and you have the rest of the course to get through.</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3441264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306647"/>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lnSpcReduction="20000"/>
          </a:bodyPr>
          <a:lstStyle/>
          <a:p>
            <a:r>
              <a:rPr lang="en-US" sz="3000" dirty="0"/>
              <a:t>Students can work in small groups to present, interpret and draw conclusions from their data.</a:t>
            </a:r>
            <a:endParaRPr lang="en-US" sz="3000" dirty="0">
              <a:latin typeface="Zapf Dingbats"/>
              <a:ea typeface="Zapf Dingbats"/>
              <a:cs typeface="Zapf Dingbats"/>
            </a:endParaRPr>
          </a:p>
          <a:p>
            <a:pPr algn="ctr"/>
            <a:r>
              <a:rPr lang="en-US" sz="11200" b="1" dirty="0" smtClean="0">
                <a:solidFill>
                  <a:srgbClr val="FF0000"/>
                </a:solidFill>
                <a:ea typeface="Zapf Dingbats"/>
              </a:rPr>
              <a:t>✖ </a:t>
            </a:r>
            <a:r>
              <a:rPr lang="en-US" sz="11200" b="1" dirty="0" smtClean="0">
                <a:solidFill>
                  <a:srgbClr val="FF0000"/>
                </a:solidFill>
              </a:rPr>
              <a:t>NO</a:t>
            </a:r>
            <a:endParaRPr lang="en-US" sz="11200" b="1" dirty="0">
              <a:solidFill>
                <a:srgbClr val="FF0000"/>
              </a:solidFill>
            </a:endParaRPr>
          </a:p>
          <a:p>
            <a:endParaRPr lang="en-US" sz="2800" i="1" dirty="0"/>
          </a:p>
          <a:p>
            <a:r>
              <a:rPr lang="en-US" sz="2800" i="1" dirty="0"/>
              <a:t>This is not allowed. Students must work completely independently on the presentation and interpretation of their data. They must also work completely independently to draw conclusions from their data and to evaluate their investigation.</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769991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415829"/>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r>
              <a:rPr lang="en-US" sz="2800" dirty="0"/>
              <a:t>Can I let students share resources with each other</a:t>
            </a:r>
            <a:r>
              <a:rPr lang="en-US" sz="2800" dirty="0" smtClean="0"/>
              <a:t>?</a:t>
            </a:r>
            <a:endParaRPr lang="en-US" sz="2800" dirty="0"/>
          </a:p>
          <a:p>
            <a:pPr algn="ctr"/>
            <a:r>
              <a:rPr lang="en-US" sz="10400" b="1" dirty="0" smtClean="0">
                <a:solidFill>
                  <a:srgbClr val="008000"/>
                </a:solidFill>
                <a:latin typeface="Zapf Dingbats"/>
                <a:ea typeface="Zapf Dingbats"/>
                <a:cs typeface="Zapf Dingbats"/>
              </a:rPr>
              <a:t>✔ </a:t>
            </a:r>
            <a:r>
              <a:rPr lang="en-US" sz="10400" b="1" dirty="0" smtClean="0">
                <a:solidFill>
                  <a:srgbClr val="008000"/>
                </a:solidFill>
              </a:rPr>
              <a:t>YES</a:t>
            </a:r>
            <a:endParaRPr lang="en-US" sz="10400" b="1" dirty="0">
              <a:solidFill>
                <a:srgbClr val="008000"/>
              </a:solidFill>
            </a:endParaRPr>
          </a:p>
          <a:p>
            <a:endParaRPr lang="en-US" sz="2800" i="1" dirty="0"/>
          </a:p>
          <a:p>
            <a:r>
              <a:rPr lang="en-US" sz="2800" i="1" dirty="0"/>
              <a:t>Yes, students can share resources but these must be treated individually by each student and students must not copy each other’s work in any way.</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2625398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3689"/>
            <a:ext cx="8229600" cy="1143000"/>
          </a:xfrm>
        </p:spPr>
        <p:txBody>
          <a:bodyPr/>
          <a:lstStyle/>
          <a:p>
            <a:r>
              <a:rPr lang="en-GB" dirty="0" smtClean="0"/>
              <a:t>Fieldwork</a:t>
            </a:r>
            <a:endParaRPr lang="en-GB" dirty="0"/>
          </a:p>
        </p:txBody>
      </p:sp>
    </p:spTree>
    <p:extLst>
      <p:ext uri="{BB962C8B-B14F-4D97-AF65-F5344CB8AC3E}">
        <p14:creationId xmlns:p14="http://schemas.microsoft.com/office/powerpoint/2010/main" val="1181480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320295"/>
            <a:ext cx="8634206" cy="4785754"/>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a:bodyPr>
          <a:lstStyle/>
          <a:p>
            <a:r>
              <a:rPr lang="en-US" sz="2800" dirty="0"/>
              <a:t>Can I allow students in my class to have exactly the same titles?</a:t>
            </a:r>
            <a:endParaRPr lang="en-US" sz="2800" dirty="0">
              <a:latin typeface="Zapf Dingbats"/>
              <a:ea typeface="Zapf Dingbats"/>
              <a:cs typeface="Zapf Dingbats"/>
            </a:endParaRPr>
          </a:p>
          <a:p>
            <a:pPr algn="ctr"/>
            <a:r>
              <a:rPr lang="en-US" sz="11200" b="1" dirty="0" smtClean="0">
                <a:solidFill>
                  <a:srgbClr val="008000"/>
                </a:solidFill>
                <a:ea typeface="Zapf Dingbats"/>
              </a:rPr>
              <a:t>✔ </a:t>
            </a:r>
            <a:r>
              <a:rPr lang="en-US" sz="11200" b="1" dirty="0" smtClean="0">
                <a:solidFill>
                  <a:srgbClr val="008000"/>
                </a:solidFill>
              </a:rPr>
              <a:t>YES</a:t>
            </a:r>
            <a:endParaRPr lang="en-US" sz="11200" b="1" dirty="0">
              <a:solidFill>
                <a:srgbClr val="008000"/>
              </a:solidFill>
            </a:endParaRPr>
          </a:p>
          <a:p>
            <a:endParaRPr lang="en-US" sz="2800" i="1" dirty="0"/>
          </a:p>
          <a:p>
            <a:r>
              <a:rPr lang="en-US" sz="2800" i="1" dirty="0" smtClean="0"/>
              <a:t>Yes</a:t>
            </a:r>
            <a:r>
              <a:rPr lang="en-US" sz="2800" i="1" dirty="0"/>
              <a:t>, but you need to make sure that students have devised their hypothesis, questions and </a:t>
            </a:r>
            <a:r>
              <a:rPr lang="en-US" sz="2800" i="1" dirty="0" smtClean="0"/>
              <a:t>sub-questions </a:t>
            </a:r>
            <a:r>
              <a:rPr lang="en-US" sz="2800" i="1" dirty="0"/>
              <a:t>independently but students may have the same or similar titles.</a:t>
            </a:r>
          </a:p>
          <a:p>
            <a:endParaRPr lang="en-US" sz="2800" i="1" dirty="0"/>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Independence</a:t>
            </a:r>
            <a:endParaRPr lang="en-GB" sz="2800" b="1" dirty="0">
              <a:solidFill>
                <a:schemeClr val="tx1"/>
              </a:solidFill>
            </a:endParaRPr>
          </a:p>
        </p:txBody>
      </p:sp>
    </p:spTree>
    <p:extLst>
      <p:ext uri="{BB962C8B-B14F-4D97-AF65-F5344CB8AC3E}">
        <p14:creationId xmlns:p14="http://schemas.microsoft.com/office/powerpoint/2010/main" val="4182333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852558"/>
            <a:ext cx="8634206" cy="3497364"/>
          </a:xfrm>
          <a:noFill/>
          <a:ln w="25400">
            <a:noFill/>
          </a:ln>
          <a:effectLst/>
        </p:spPr>
        <p:txBody>
          <a:bodyPr>
            <a:normAutofit/>
          </a:bodyPr>
          <a:lstStyle/>
          <a:p>
            <a:r>
              <a:rPr lang="en-US" sz="2800" dirty="0" smtClean="0"/>
              <a:t>There is a long list of possible titles provided by each of the boards in their support materials: these provide an idea of the kind of titles that might work.</a:t>
            </a:r>
          </a:p>
          <a:p>
            <a:endParaRPr lang="en-US" sz="2800" dirty="0"/>
          </a:p>
          <a:p>
            <a:r>
              <a:rPr lang="en-US" sz="2800" dirty="0" smtClean="0"/>
              <a:t>Should you wish to have any title commented upon further – perhaps ask your GCE Subject Officer if they are prepared to comment.</a:t>
            </a:r>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dirty="0" smtClean="0">
                <a:solidFill>
                  <a:schemeClr val="tx1"/>
                </a:solidFill>
              </a:rPr>
              <a:t>Is my candidate's title fit for purpose?</a:t>
            </a:r>
            <a:endParaRPr lang="en-GB" sz="2800" b="1" dirty="0">
              <a:solidFill>
                <a:schemeClr val="tx1"/>
              </a:solidFill>
            </a:endParaRPr>
          </a:p>
        </p:txBody>
      </p:sp>
    </p:spTree>
    <p:extLst>
      <p:ext uri="{BB962C8B-B14F-4D97-AF65-F5344CB8AC3E}">
        <p14:creationId xmlns:p14="http://schemas.microsoft.com/office/powerpoint/2010/main" val="2854893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3689"/>
            <a:ext cx="8229600" cy="1143000"/>
          </a:xfrm>
        </p:spPr>
        <p:txBody>
          <a:bodyPr/>
          <a:lstStyle/>
          <a:p>
            <a:r>
              <a:rPr lang="en-GB" dirty="0" smtClean="0"/>
              <a:t>Topic</a:t>
            </a:r>
            <a:endParaRPr lang="en-GB" dirty="0"/>
          </a:p>
        </p:txBody>
      </p:sp>
    </p:spTree>
    <p:extLst>
      <p:ext uri="{BB962C8B-B14F-4D97-AF65-F5344CB8AC3E}">
        <p14:creationId xmlns:p14="http://schemas.microsoft.com/office/powerpoint/2010/main" val="3002202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4305" y="386529"/>
            <a:ext cx="6184734" cy="724436"/>
          </a:xfrm>
        </p:spPr>
        <p:txBody>
          <a:bodyPr/>
          <a:lstStyle/>
          <a:p>
            <a:pPr marL="0" indent="0">
              <a:buNone/>
            </a:pPr>
            <a:r>
              <a:rPr lang="en-GB" dirty="0" smtClean="0"/>
              <a:t>Choosing an NEA topic focus or frame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05" y="1339465"/>
            <a:ext cx="8589881" cy="5738961"/>
          </a:xfrm>
          <a:prstGeom prst="rect">
            <a:avLst/>
          </a:prstGeom>
        </p:spPr>
      </p:pic>
    </p:spTree>
    <p:extLst>
      <p:ext uri="{BB962C8B-B14F-4D97-AF65-F5344CB8AC3E}">
        <p14:creationId xmlns:p14="http://schemas.microsoft.com/office/powerpoint/2010/main" val="3666472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1723643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2"/>
          <p:cNvSpPr>
            <a:spLocks noGrp="1"/>
          </p:cNvSpPr>
          <p:nvPr>
            <p:ph type="body" sz="quarter" idx="10"/>
          </p:nvPr>
        </p:nvSpPr>
        <p:spPr>
          <a:xfrm>
            <a:off x="284305" y="386529"/>
            <a:ext cx="6184734" cy="724436"/>
          </a:xfrm>
        </p:spPr>
        <p:txBody>
          <a:bodyPr>
            <a:normAutofit/>
          </a:bodyPr>
          <a:lstStyle/>
          <a:p>
            <a:pPr marL="0" indent="0">
              <a:buNone/>
            </a:pPr>
            <a:r>
              <a:rPr lang="en-GB" b="1" dirty="0" smtClean="0"/>
              <a:t>Core and option topic areas</a:t>
            </a:r>
            <a:endParaRPr lang="en-GB" b="1" dirty="0"/>
          </a:p>
        </p:txBody>
      </p:sp>
    </p:spTree>
    <p:extLst>
      <p:ext uri="{BB962C8B-B14F-4D97-AF65-F5344CB8AC3E}">
        <p14:creationId xmlns:p14="http://schemas.microsoft.com/office/powerpoint/2010/main" val="405372967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6166223"/>
              </p:ext>
            </p:extLst>
          </p:nvPr>
        </p:nvGraphicFramePr>
        <p:xfrm>
          <a:off x="284304" y="851658"/>
          <a:ext cx="8641331" cy="5685621"/>
        </p:xfrm>
        <a:graphic>
          <a:graphicData uri="http://schemas.openxmlformats.org/drawingml/2006/table">
            <a:tbl>
              <a:tblPr firstRow="1" firstCol="1" bandRow="1">
                <a:tableStyleId>{8A107856-5554-42FB-B03E-39F5DBC370BA}</a:tableStyleId>
              </a:tblPr>
              <a:tblGrid>
                <a:gridCol w="1476257"/>
                <a:gridCol w="7165074"/>
              </a:tblGrid>
              <a:tr h="1337325">
                <a:tc>
                  <a:txBody>
                    <a:bodyPr/>
                    <a:lstStyle/>
                    <a:p>
                      <a:pPr>
                        <a:lnSpc>
                          <a:spcPct val="107000"/>
                        </a:lnSpc>
                        <a:spcAft>
                          <a:spcPts val="0"/>
                        </a:spcAft>
                      </a:pPr>
                      <a:r>
                        <a:rPr lang="en-GB" sz="2000" dirty="0">
                          <a:effectLst/>
                        </a:rPr>
                        <a:t>Water and carbon cycles </a:t>
                      </a:r>
                      <a:endParaRPr lang="en-GB" sz="2000" b="1"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2000" b="0" dirty="0">
                          <a:effectLst/>
                        </a:rPr>
                        <a:t>Carbon cycling at different scales</a:t>
                      </a:r>
                    </a:p>
                    <a:p>
                      <a:pPr marL="342900" lvl="0" indent="-342900">
                        <a:lnSpc>
                          <a:spcPct val="115000"/>
                        </a:lnSpc>
                        <a:spcAft>
                          <a:spcPts val="0"/>
                        </a:spcAft>
                        <a:buFont typeface="Symbol"/>
                        <a:buChar char=""/>
                      </a:pPr>
                      <a:r>
                        <a:rPr lang="en-GB" sz="2000" b="0" dirty="0">
                          <a:effectLst/>
                        </a:rPr>
                        <a:t>Local water stores and pathways</a:t>
                      </a:r>
                    </a:p>
                    <a:p>
                      <a:pPr marL="342900" lvl="0" indent="-342900">
                        <a:lnSpc>
                          <a:spcPct val="115000"/>
                        </a:lnSpc>
                        <a:spcAft>
                          <a:spcPts val="0"/>
                        </a:spcAft>
                        <a:buFont typeface="Symbol"/>
                        <a:buChar char=""/>
                      </a:pPr>
                      <a:r>
                        <a:rPr lang="en-GB" sz="2000" b="0" dirty="0">
                          <a:effectLst/>
                        </a:rPr>
                        <a:t>Land use changes and physical systems</a:t>
                      </a:r>
                      <a:endParaRPr lang="en-GB" sz="2000" b="0" dirty="0">
                        <a:effectLst/>
                        <a:latin typeface="Calibri"/>
                        <a:ea typeface="Times New Roman"/>
                        <a:cs typeface="Times New Roman"/>
                      </a:endParaRPr>
                    </a:p>
                  </a:txBody>
                  <a:tcPr marL="68580" marR="68580" marT="0" marB="0"/>
                </a:tc>
              </a:tr>
              <a:tr h="1337325">
                <a:tc>
                  <a:txBody>
                    <a:bodyPr/>
                    <a:lstStyle/>
                    <a:p>
                      <a:pPr>
                        <a:lnSpc>
                          <a:spcPct val="107000"/>
                        </a:lnSpc>
                        <a:spcAft>
                          <a:spcPts val="0"/>
                        </a:spcAft>
                      </a:pPr>
                      <a:r>
                        <a:rPr lang="en-GB" sz="2000" dirty="0">
                          <a:effectLst/>
                        </a:rPr>
                        <a:t>Landscape systems </a:t>
                      </a:r>
                      <a:endParaRPr lang="en-GB" sz="2000" b="1"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2000" dirty="0">
                          <a:effectLst/>
                        </a:rPr>
                        <a:t>Physical processes, energy flows and geomorphological features</a:t>
                      </a:r>
                    </a:p>
                    <a:p>
                      <a:pPr marL="342900" lvl="0" indent="-342900">
                        <a:lnSpc>
                          <a:spcPct val="115000"/>
                        </a:lnSpc>
                        <a:spcAft>
                          <a:spcPts val="0"/>
                        </a:spcAft>
                        <a:buFont typeface="Symbol"/>
                        <a:buChar char=""/>
                      </a:pPr>
                      <a:r>
                        <a:rPr lang="en-GB" sz="2000" dirty="0">
                          <a:effectLst/>
                        </a:rPr>
                        <a:t>Characteristics of landforms and landscapes</a:t>
                      </a:r>
                    </a:p>
                    <a:p>
                      <a:pPr marL="342900" lvl="0" indent="-342900">
                        <a:lnSpc>
                          <a:spcPct val="115000"/>
                        </a:lnSpc>
                        <a:spcAft>
                          <a:spcPts val="0"/>
                        </a:spcAft>
                        <a:buFont typeface="Symbol"/>
                        <a:buChar char=""/>
                      </a:pPr>
                      <a:r>
                        <a:rPr lang="en-GB" sz="2000" dirty="0">
                          <a:effectLst/>
                        </a:rPr>
                        <a:t>Landscape system management</a:t>
                      </a:r>
                      <a:endParaRPr lang="en-GB" sz="2000" dirty="0">
                        <a:effectLst/>
                        <a:latin typeface="Calibri"/>
                        <a:ea typeface="Times New Roman"/>
                        <a:cs typeface="Times New Roman"/>
                      </a:endParaRPr>
                    </a:p>
                  </a:txBody>
                  <a:tcPr marL="68580" marR="68580" marT="0" marB="0"/>
                </a:tc>
              </a:tr>
              <a:tr h="1337325">
                <a:tc>
                  <a:txBody>
                    <a:bodyPr/>
                    <a:lstStyle/>
                    <a:p>
                      <a:pPr>
                        <a:lnSpc>
                          <a:spcPct val="107000"/>
                        </a:lnSpc>
                        <a:spcAft>
                          <a:spcPts val="0"/>
                        </a:spcAft>
                      </a:pPr>
                      <a:r>
                        <a:rPr lang="en-GB" sz="2000" dirty="0">
                          <a:effectLst/>
                        </a:rPr>
                        <a:t>Changing </a:t>
                      </a:r>
                      <a:r>
                        <a:rPr lang="en-GB" sz="2000" dirty="0" smtClean="0">
                          <a:effectLst/>
                        </a:rPr>
                        <a:t>Places</a:t>
                      </a:r>
                      <a:endParaRPr lang="en-GB" sz="2000" b="1"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2000">
                          <a:effectLst/>
                        </a:rPr>
                        <a:t>Relationships and connections between different places </a:t>
                      </a:r>
                    </a:p>
                    <a:p>
                      <a:pPr marL="342900" lvl="0" indent="-342900">
                        <a:lnSpc>
                          <a:spcPct val="115000"/>
                        </a:lnSpc>
                        <a:spcAft>
                          <a:spcPts val="0"/>
                        </a:spcAft>
                        <a:buFont typeface="Symbol"/>
                        <a:buChar char=""/>
                      </a:pPr>
                      <a:r>
                        <a:rPr lang="en-GB" sz="2000">
                          <a:effectLst/>
                        </a:rPr>
                        <a:t>Inequality and differences between and/or within places</a:t>
                      </a:r>
                    </a:p>
                    <a:p>
                      <a:pPr marL="342900" lvl="0" indent="-342900">
                        <a:lnSpc>
                          <a:spcPct val="115000"/>
                        </a:lnSpc>
                        <a:spcAft>
                          <a:spcPts val="0"/>
                        </a:spcAft>
                        <a:buFont typeface="Symbol"/>
                        <a:buChar char=""/>
                      </a:pPr>
                      <a:r>
                        <a:rPr lang="en-GB" sz="2000">
                          <a:effectLst/>
                        </a:rPr>
                        <a:t>Meanings, representations and ways of managing places</a:t>
                      </a:r>
                      <a:endParaRPr lang="en-GB" sz="2000">
                        <a:effectLst/>
                        <a:latin typeface="Calibri"/>
                        <a:ea typeface="Times New Roman"/>
                        <a:cs typeface="Times New Roman"/>
                      </a:endParaRPr>
                    </a:p>
                  </a:txBody>
                  <a:tcPr marL="68580" marR="68580" marT="0" marB="0"/>
                </a:tc>
              </a:tr>
              <a:tr h="1673646">
                <a:tc>
                  <a:txBody>
                    <a:bodyPr/>
                    <a:lstStyle/>
                    <a:p>
                      <a:pPr>
                        <a:lnSpc>
                          <a:spcPct val="107000"/>
                        </a:lnSpc>
                        <a:spcAft>
                          <a:spcPts val="0"/>
                        </a:spcAft>
                      </a:pPr>
                      <a:r>
                        <a:rPr lang="en-GB" sz="2000" dirty="0">
                          <a:effectLst/>
                        </a:rPr>
                        <a:t>Global systems and global governance </a:t>
                      </a:r>
                      <a:endParaRPr lang="en-GB" sz="2000" b="1"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2000" dirty="0">
                          <a:effectLst/>
                        </a:rPr>
                        <a:t>Flows of international migrants and the </a:t>
                      </a:r>
                      <a:r>
                        <a:rPr lang="en-GB" sz="2000" dirty="0" smtClean="0">
                          <a:effectLst/>
                        </a:rPr>
                        <a:t>issues </a:t>
                      </a:r>
                      <a:r>
                        <a:rPr lang="en-GB" sz="2000" dirty="0">
                          <a:effectLst/>
                        </a:rPr>
                        <a:t>and impacts</a:t>
                      </a:r>
                    </a:p>
                    <a:p>
                      <a:pPr marL="342900" lvl="0" indent="-342900">
                        <a:lnSpc>
                          <a:spcPct val="115000"/>
                        </a:lnSpc>
                        <a:spcAft>
                          <a:spcPts val="0"/>
                        </a:spcAft>
                        <a:buFont typeface="Symbol"/>
                        <a:buChar char=""/>
                      </a:pPr>
                      <a:r>
                        <a:rPr lang="en-GB" sz="2000" dirty="0">
                          <a:effectLst/>
                        </a:rPr>
                        <a:t>Impacts of globalisation on places, and local reactions against global flows </a:t>
                      </a:r>
                    </a:p>
                    <a:p>
                      <a:pPr marL="342900" lvl="0" indent="-342900">
                        <a:lnSpc>
                          <a:spcPct val="115000"/>
                        </a:lnSpc>
                        <a:spcAft>
                          <a:spcPts val="0"/>
                        </a:spcAft>
                        <a:buFont typeface="Symbol"/>
                        <a:buChar char=""/>
                      </a:pPr>
                      <a:r>
                        <a:rPr lang="en-GB" sz="2000" dirty="0">
                          <a:effectLst/>
                        </a:rPr>
                        <a:t>How global governance influences </a:t>
                      </a:r>
                      <a:r>
                        <a:rPr lang="en-GB" sz="2000" dirty="0" smtClean="0">
                          <a:effectLst/>
                        </a:rPr>
                        <a:t>management </a:t>
                      </a:r>
                      <a:r>
                        <a:rPr lang="en-GB" sz="2000" dirty="0">
                          <a:effectLst/>
                        </a:rPr>
                        <a:t>of local areas </a:t>
                      </a:r>
                      <a:endParaRPr lang="en-GB" sz="2000" dirty="0">
                        <a:effectLst/>
                        <a:latin typeface="Calibri"/>
                        <a:ea typeface="Times New Roman"/>
                        <a:cs typeface="Times New Roman"/>
                      </a:endParaRPr>
                    </a:p>
                  </a:txBody>
                  <a:tcPr marL="68580" marR="68580" marT="0" marB="0"/>
                </a:tc>
              </a:tr>
            </a:tbl>
          </a:graphicData>
        </a:graphic>
      </p:graphicFrame>
      <p:sp>
        <p:nvSpPr>
          <p:cNvPr id="5" name="Text Placeholder 2"/>
          <p:cNvSpPr>
            <a:spLocks noGrp="1"/>
          </p:cNvSpPr>
          <p:nvPr>
            <p:ph type="body" sz="quarter" idx="10"/>
          </p:nvPr>
        </p:nvSpPr>
        <p:spPr>
          <a:xfrm>
            <a:off x="134180" y="127221"/>
            <a:ext cx="6184734" cy="724436"/>
          </a:xfrm>
        </p:spPr>
        <p:txBody>
          <a:bodyPr>
            <a:normAutofit/>
          </a:bodyPr>
          <a:lstStyle/>
          <a:p>
            <a:pPr marL="0" indent="0">
              <a:buNone/>
            </a:pPr>
            <a:r>
              <a:rPr lang="en-GB" b="1" dirty="0" smtClean="0"/>
              <a:t>Topic areas</a:t>
            </a:r>
            <a:endParaRPr lang="en-GB" b="1" dirty="0"/>
          </a:p>
        </p:txBody>
      </p:sp>
    </p:spTree>
    <p:extLst>
      <p:ext uri="{BB962C8B-B14F-4D97-AF65-F5344CB8AC3E}">
        <p14:creationId xmlns:p14="http://schemas.microsoft.com/office/powerpoint/2010/main" val="132943992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GB" b="1" dirty="0" smtClean="0"/>
              <a:t>Developing questions </a:t>
            </a:r>
            <a:r>
              <a:rPr lang="en-GB" b="1" dirty="0"/>
              <a:t>and themes</a:t>
            </a:r>
          </a:p>
        </p:txBody>
      </p:sp>
      <p:sp>
        <p:nvSpPr>
          <p:cNvPr id="6" name="Rectangle 5"/>
          <p:cNvSpPr/>
          <p:nvPr/>
        </p:nvSpPr>
        <p:spPr>
          <a:xfrm>
            <a:off x="5003594" y="1725676"/>
            <a:ext cx="3683206" cy="923330"/>
          </a:xfrm>
          <a:prstGeom prst="rect">
            <a:avLst/>
          </a:prstGeom>
          <a:solidFill>
            <a:schemeClr val="accent1">
              <a:lumMod val="20000"/>
              <a:lumOff val="80000"/>
              <a:alpha val="55000"/>
            </a:schemeClr>
          </a:solidFill>
          <a:ln w="19050">
            <a:solidFill>
              <a:srgbClr val="007577"/>
            </a:solidFill>
          </a:ln>
        </p:spPr>
        <p:txBody>
          <a:bodyPr wrap="square">
            <a:spAutoFit/>
          </a:bodyPr>
          <a:lstStyle/>
          <a:p>
            <a:pPr algn="ctr"/>
            <a:r>
              <a:rPr lang="en-GB" b="1" dirty="0" smtClean="0">
                <a:latin typeface="Calibri" panose="020F0502020204030204" pitchFamily="34" charset="0"/>
                <a:ea typeface="Calibri" panose="020F0502020204030204" pitchFamily="34" charset="0"/>
                <a:cs typeface="Times New Roman" panose="02020603050405020304" pitchFamily="18" charset="0"/>
              </a:rPr>
              <a:t>How well </a:t>
            </a:r>
            <a:r>
              <a:rPr lang="en-GB" b="1" dirty="0">
                <a:latin typeface="Calibri" panose="020F0502020204030204" pitchFamily="34" charset="0"/>
                <a:ea typeface="Calibri" panose="020F0502020204030204" pitchFamily="34" charset="0"/>
                <a:cs typeface="Times New Roman" panose="02020603050405020304" pitchFamily="18" charset="0"/>
              </a:rPr>
              <a:t>is the coast </a:t>
            </a:r>
            <a:r>
              <a:rPr lang="en-GB" b="1" dirty="0" smtClean="0">
                <a:latin typeface="Calibri" panose="020F0502020204030204" pitchFamily="34" charset="0"/>
                <a:ea typeface="Calibri" panose="020F0502020204030204" pitchFamily="34" charset="0"/>
                <a:cs typeface="Times New Roman" panose="02020603050405020304" pitchFamily="18" charset="0"/>
              </a:rPr>
              <a:t>managed? How far will costs of future management be </a:t>
            </a:r>
            <a:r>
              <a:rPr lang="en-GB" b="1" dirty="0">
                <a:latin typeface="Calibri" panose="020F0502020204030204" pitchFamily="34" charset="0"/>
                <a:ea typeface="Calibri" panose="020F0502020204030204" pitchFamily="34" charset="0"/>
                <a:cs typeface="Times New Roman" panose="02020603050405020304" pitchFamily="18" charset="0"/>
              </a:rPr>
              <a:t>worth the benefits?</a:t>
            </a:r>
            <a:endParaRPr lang="en-GB" b="1" dirty="0"/>
          </a:p>
        </p:txBody>
      </p:sp>
      <p:sp>
        <p:nvSpPr>
          <p:cNvPr id="7" name="Rectangle 6"/>
          <p:cNvSpPr/>
          <p:nvPr/>
        </p:nvSpPr>
        <p:spPr>
          <a:xfrm>
            <a:off x="457200" y="1491273"/>
            <a:ext cx="2674640" cy="1277786"/>
          </a:xfrm>
          <a:prstGeom prst="rect">
            <a:avLst/>
          </a:prstGeom>
          <a:solidFill>
            <a:schemeClr val="accent1">
              <a:lumMod val="20000"/>
              <a:lumOff val="80000"/>
              <a:alpha val="55000"/>
            </a:schemeClr>
          </a:solidFill>
          <a:ln w="19050">
            <a:solidFill>
              <a:srgbClr val="007577"/>
            </a:solidFill>
          </a:ln>
        </p:spPr>
        <p:txBody>
          <a:bodyPr wrap="square">
            <a:spAutoFit/>
          </a:bodyPr>
          <a:lstStyle/>
          <a:p>
            <a:pPr algn="ctr">
              <a:lnSpc>
                <a:spcPct val="107000"/>
              </a:lnSpc>
            </a:pPr>
            <a:r>
              <a:rPr lang="en-GB" b="1" dirty="0" smtClean="0">
                <a:latin typeface="Calibri" panose="020F0502020204030204" pitchFamily="34" charset="0"/>
                <a:ea typeface="Calibri" panose="020F0502020204030204" pitchFamily="34" charset="0"/>
                <a:cs typeface="Times New Roman" panose="02020603050405020304" pitchFamily="18" charset="0"/>
              </a:rPr>
              <a:t>How far </a:t>
            </a:r>
            <a:r>
              <a:rPr lang="en-GB" b="1" dirty="0">
                <a:latin typeface="Calibri" panose="020F0502020204030204" pitchFamily="34" charset="0"/>
                <a:ea typeface="Calibri" panose="020F0502020204030204" pitchFamily="34" charset="0"/>
                <a:cs typeface="Times New Roman" panose="02020603050405020304" pitchFamily="18" charset="0"/>
              </a:rPr>
              <a:t>has the coastline changed over time? </a:t>
            </a:r>
            <a:endParaRPr lang="en-GB" b="1"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b="1" dirty="0" smtClean="0">
                <a:latin typeface="Calibri" panose="020F0502020204030204" pitchFamily="34" charset="0"/>
                <a:ea typeface="Calibri" panose="020F0502020204030204" pitchFamily="34" charset="0"/>
                <a:cs typeface="Times New Roman" panose="02020603050405020304" pitchFamily="18" charset="0"/>
              </a:rPr>
              <a:t>How </a:t>
            </a:r>
            <a:r>
              <a:rPr lang="en-GB" b="1" dirty="0">
                <a:latin typeface="Calibri" panose="020F0502020204030204" pitchFamily="34" charset="0"/>
                <a:ea typeface="Calibri" panose="020F0502020204030204" pitchFamily="34" charset="0"/>
                <a:cs typeface="Times New Roman" panose="02020603050405020304" pitchFamily="18" charset="0"/>
              </a:rPr>
              <a:t>resilient is it to </a:t>
            </a:r>
            <a:r>
              <a:rPr lang="en-GB" b="1" dirty="0" smtClean="0">
                <a:latin typeface="Calibri" panose="020F0502020204030204" pitchFamily="34" charset="0"/>
                <a:ea typeface="Calibri" panose="020F0502020204030204" pitchFamily="34" charset="0"/>
                <a:cs typeface="Times New Roman" panose="02020603050405020304" pitchFamily="18" charset="0"/>
              </a:rPr>
              <a:t>any changes </a:t>
            </a:r>
            <a:r>
              <a:rPr lang="en-GB" b="1" dirty="0">
                <a:latin typeface="Calibri" panose="020F0502020204030204" pitchFamily="34" charset="0"/>
                <a:ea typeface="Calibri" panose="020F0502020204030204" pitchFamily="34" charset="0"/>
                <a:cs typeface="Times New Roman" panose="02020603050405020304" pitchFamily="18" charset="0"/>
              </a:rPr>
              <a:t>in the </a:t>
            </a:r>
            <a:r>
              <a:rPr lang="en-GB" b="1" dirty="0" smtClean="0">
                <a:latin typeface="Calibri" panose="020F0502020204030204" pitchFamily="34" charset="0"/>
                <a:ea typeface="Calibri" panose="020F0502020204030204" pitchFamily="34" charset="0"/>
                <a:cs typeface="Times New Roman" panose="02020603050405020304" pitchFamily="18" charset="0"/>
              </a:rPr>
              <a:t>system</a:t>
            </a:r>
            <a:r>
              <a:rPr lang="en-GB" b="1" dirty="0">
                <a:latin typeface="Calibri" panose="020F0502020204030204" pitchFamily="34" charset="0"/>
                <a:ea typeface="Calibri" panose="020F0502020204030204" pitchFamily="34" charset="0"/>
                <a:cs typeface="Times New Roman" panose="02020603050405020304" pitchFamily="18" charset="0"/>
              </a:rPr>
              <a:t>?</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955050" y="4617009"/>
            <a:ext cx="5289357" cy="1277786"/>
          </a:xfrm>
          <a:prstGeom prst="rect">
            <a:avLst/>
          </a:prstGeom>
          <a:solidFill>
            <a:schemeClr val="accent1">
              <a:lumMod val="20000"/>
              <a:lumOff val="80000"/>
              <a:alpha val="55000"/>
            </a:schemeClr>
          </a:solidFill>
          <a:ln w="19050">
            <a:solidFill>
              <a:srgbClr val="007577"/>
            </a:solidFill>
          </a:ln>
        </p:spPr>
        <p:txBody>
          <a:bodyPr wrap="square">
            <a:spAutoFit/>
          </a:bodyPr>
          <a:lstStyle/>
          <a:p>
            <a:pPr algn="ctr">
              <a:lnSpc>
                <a:spcPct val="107000"/>
              </a:lnSpc>
            </a:pPr>
            <a:r>
              <a:rPr lang="en-GB" b="1" dirty="0">
                <a:latin typeface="Calibri" panose="020F0502020204030204" pitchFamily="34" charset="0"/>
                <a:ea typeface="Calibri" panose="020F0502020204030204" pitchFamily="34" charset="0"/>
                <a:cs typeface="Times New Roman" panose="02020603050405020304" pitchFamily="18" charset="0"/>
              </a:rPr>
              <a:t>How does the sediment cycle </a:t>
            </a:r>
            <a:r>
              <a:rPr lang="en-GB" b="1" dirty="0" smtClean="0">
                <a:latin typeface="Calibri" panose="020F0502020204030204" pitchFamily="34" charset="0"/>
                <a:ea typeface="Calibri" panose="020F0502020204030204" pitchFamily="34" charset="0"/>
                <a:cs typeface="Times New Roman" panose="02020603050405020304" pitchFamily="18" charset="0"/>
              </a:rPr>
              <a:t>operate along </a:t>
            </a:r>
            <a:r>
              <a:rPr lang="en-GB" b="1" dirty="0">
                <a:latin typeface="Calibri" panose="020F0502020204030204" pitchFamily="34" charset="0"/>
                <a:ea typeface="Calibri" panose="020F0502020204030204" pitchFamily="34" charset="0"/>
                <a:cs typeface="Times New Roman" panose="02020603050405020304" pitchFamily="18" charset="0"/>
              </a:rPr>
              <a:t>this stretch of coast? What implications does this have on… ‘coastal management’ </a:t>
            </a:r>
            <a:r>
              <a:rPr lang="en-GB" b="1" dirty="0" smtClean="0">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land forms’ </a:t>
            </a:r>
            <a:r>
              <a:rPr lang="en-GB" b="1" dirty="0" smtClean="0">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integrated coastal zone management’?</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61312" y="3918225"/>
            <a:ext cx="2166603" cy="1857368"/>
          </a:xfrm>
          <a:prstGeom prst="rect">
            <a:avLst/>
          </a:prstGeom>
          <a:solidFill>
            <a:schemeClr val="accent1">
              <a:lumMod val="20000"/>
              <a:lumOff val="80000"/>
              <a:alpha val="55000"/>
            </a:schemeClr>
          </a:solidFill>
          <a:ln w="19050">
            <a:solidFill>
              <a:srgbClr val="007577"/>
            </a:solidFill>
          </a:ln>
        </p:spPr>
        <p:txBody>
          <a:bodyPr wrap="square">
            <a:spAutoFit/>
          </a:bodyPr>
          <a:lstStyle/>
          <a:p>
            <a:pPr algn="ctr">
              <a:lnSpc>
                <a:spcPct val="107000"/>
              </a:lnSpc>
            </a:pPr>
            <a:r>
              <a:rPr lang="en-GB" b="1" dirty="0">
                <a:latin typeface="Calibri" panose="020F0502020204030204" pitchFamily="34" charset="0"/>
                <a:ea typeface="Calibri" panose="020F0502020204030204" pitchFamily="34" charset="0"/>
                <a:cs typeface="Times New Roman" panose="02020603050405020304" pitchFamily="18" charset="0"/>
              </a:rPr>
              <a:t>What impacts </a:t>
            </a:r>
            <a:r>
              <a:rPr lang="en-GB" b="1" dirty="0" smtClean="0">
                <a:latin typeface="Calibri" panose="020F0502020204030204" pitchFamily="34" charset="0"/>
                <a:ea typeface="Calibri" panose="020F0502020204030204" pitchFamily="34" charset="0"/>
                <a:cs typeface="Times New Roman" panose="02020603050405020304" pitchFamily="18" charset="0"/>
              </a:rPr>
              <a:t>might climate </a:t>
            </a:r>
            <a:r>
              <a:rPr lang="en-GB" b="1" dirty="0">
                <a:latin typeface="Calibri" panose="020F0502020204030204" pitchFamily="34" charset="0"/>
                <a:ea typeface="Calibri" panose="020F0502020204030204" pitchFamily="34" charset="0"/>
                <a:cs typeface="Times New Roman" panose="02020603050405020304" pitchFamily="18" charset="0"/>
              </a:rPr>
              <a:t>change and sea level rise bring? </a:t>
            </a:r>
            <a:r>
              <a:rPr lang="en-GB" b="1" dirty="0" smtClean="0">
                <a:latin typeface="Calibri" panose="020F0502020204030204" pitchFamily="34" charset="0"/>
                <a:ea typeface="Calibri" panose="020F0502020204030204" pitchFamily="34" charset="0"/>
                <a:cs typeface="Times New Roman" panose="02020603050405020304" pitchFamily="18" charset="0"/>
              </a:rPr>
              <a:t>How vulnerable is the coast to a </a:t>
            </a:r>
            <a:r>
              <a:rPr lang="en-GB" b="1" dirty="0">
                <a:latin typeface="Calibri" panose="020F0502020204030204" pitchFamily="34" charset="0"/>
                <a:ea typeface="Calibri" panose="020F0502020204030204" pitchFamily="34" charset="0"/>
                <a:cs typeface="Times New Roman" panose="02020603050405020304" pitchFamily="18" charset="0"/>
              </a:rPr>
              <a:t>threshold event? </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912448" y="3088976"/>
            <a:ext cx="3171720" cy="1277786"/>
          </a:xfrm>
          <a:prstGeom prst="rect">
            <a:avLst/>
          </a:prstGeom>
          <a:solidFill>
            <a:schemeClr val="accent1">
              <a:lumMod val="20000"/>
              <a:lumOff val="80000"/>
              <a:alpha val="55000"/>
            </a:schemeClr>
          </a:solidFill>
          <a:ln w="19050">
            <a:solidFill>
              <a:srgbClr val="007577"/>
            </a:solidFill>
          </a:ln>
        </p:spPr>
        <p:txBody>
          <a:bodyPr wrap="square">
            <a:spAutoFit/>
          </a:bodyPr>
          <a:lstStyle/>
          <a:p>
            <a:pPr algn="ctr">
              <a:lnSpc>
                <a:spcPct val="107000"/>
              </a:lnSpc>
            </a:pPr>
            <a:r>
              <a:rPr lang="en-GB" b="1" dirty="0">
                <a:latin typeface="Calibri" panose="020F0502020204030204" pitchFamily="34" charset="0"/>
                <a:ea typeface="Calibri" panose="020F0502020204030204" pitchFamily="34" charset="0"/>
                <a:cs typeface="Times New Roman" panose="02020603050405020304" pitchFamily="18" charset="0"/>
              </a:rPr>
              <a:t>How </a:t>
            </a:r>
            <a:r>
              <a:rPr lang="en-GB" b="1" dirty="0" smtClean="0">
                <a:latin typeface="Calibri" panose="020F0502020204030204" pitchFamily="34" charset="0"/>
                <a:ea typeface="Calibri" panose="020F0502020204030204" pitchFamily="34" charset="0"/>
                <a:cs typeface="Times New Roman" panose="02020603050405020304" pitchFamily="18" charset="0"/>
              </a:rPr>
              <a:t>much do </a:t>
            </a:r>
            <a:r>
              <a:rPr lang="en-GB" b="1" dirty="0">
                <a:latin typeface="Calibri" panose="020F0502020204030204" pitchFamily="34" charset="0"/>
                <a:ea typeface="Calibri" panose="020F0502020204030204" pitchFamily="34" charset="0"/>
                <a:cs typeface="Times New Roman" panose="02020603050405020304" pitchFamily="18" charset="0"/>
              </a:rPr>
              <a:t>physical processes in the coastal zone influence coastal </a:t>
            </a:r>
            <a:r>
              <a:rPr lang="en-GB" b="1" dirty="0" smtClean="0">
                <a:latin typeface="Calibri" panose="020F0502020204030204" pitchFamily="34" charset="0"/>
                <a:ea typeface="Calibri" panose="020F0502020204030204" pitchFamily="34" charset="0"/>
                <a:cs typeface="Times New Roman" panose="02020603050405020304" pitchFamily="18" charset="0"/>
              </a:rPr>
              <a:t>management here?</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667040" y="3212976"/>
            <a:ext cx="2409338" cy="1277786"/>
          </a:xfrm>
          <a:prstGeom prst="rect">
            <a:avLst/>
          </a:prstGeom>
          <a:solidFill>
            <a:schemeClr val="accent1">
              <a:lumMod val="20000"/>
              <a:lumOff val="80000"/>
              <a:alpha val="55000"/>
            </a:schemeClr>
          </a:solidFill>
          <a:ln w="19050">
            <a:solidFill>
              <a:srgbClr val="007577"/>
            </a:solidFill>
          </a:ln>
        </p:spPr>
        <p:txBody>
          <a:bodyPr wrap="square">
            <a:spAutoFit/>
          </a:bodyPr>
          <a:lstStyle/>
          <a:p>
            <a:pPr algn="ctr">
              <a:lnSpc>
                <a:spcPct val="107000"/>
              </a:lnSpc>
            </a:pPr>
            <a:r>
              <a:rPr lang="en-GB" b="1" dirty="0" smtClean="0">
                <a:latin typeface="Calibri" panose="020F0502020204030204" pitchFamily="34" charset="0"/>
                <a:ea typeface="Calibri" panose="020F0502020204030204" pitchFamily="34" charset="0"/>
                <a:cs typeface="Times New Roman" panose="02020603050405020304" pitchFamily="18" charset="0"/>
              </a:rPr>
              <a:t>How beneficial are </a:t>
            </a:r>
            <a:r>
              <a:rPr lang="en-GB" b="1" dirty="0">
                <a:latin typeface="Calibri" panose="020F0502020204030204" pitchFamily="34" charset="0"/>
                <a:ea typeface="Calibri" panose="020F0502020204030204" pitchFamily="34" charset="0"/>
                <a:cs typeface="Times New Roman" panose="02020603050405020304" pitchFamily="18" charset="0"/>
              </a:rPr>
              <a:t>the impacts </a:t>
            </a:r>
            <a:r>
              <a:rPr lang="en-GB" b="1" dirty="0" smtClean="0">
                <a:latin typeface="Calibri" panose="020F0502020204030204" pitchFamily="34" charset="0"/>
                <a:ea typeface="Calibri" panose="020F0502020204030204" pitchFamily="34" charset="0"/>
                <a:cs typeface="Times New Roman" panose="02020603050405020304" pitchFamily="18" charset="0"/>
              </a:rPr>
              <a:t>from </a:t>
            </a:r>
            <a:r>
              <a:rPr lang="is-IS" b="1" dirty="0" smtClean="0">
                <a:latin typeface="Calibri" panose="020F0502020204030204" pitchFamily="34" charset="0"/>
                <a:ea typeface="Calibri" panose="020F0502020204030204" pitchFamily="34" charset="0"/>
                <a:cs typeface="Times New Roman" panose="02020603050405020304" pitchFamily="18" charset="0"/>
              </a:rPr>
              <a:t>….</a:t>
            </a:r>
            <a:r>
              <a:rPr lang="en-GB" b="1" dirty="0" smtClean="0">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(tourism or coastal management)? </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03416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58" y="97217"/>
            <a:ext cx="8229600" cy="1143000"/>
          </a:xfrm>
        </p:spPr>
        <p:txBody>
          <a:bodyPr/>
          <a:lstStyle/>
          <a:p>
            <a:pPr algn="l"/>
            <a:r>
              <a:rPr lang="en-GB" dirty="0" smtClean="0"/>
              <a:t>Questions to ask</a:t>
            </a:r>
            <a:endParaRPr lang="en-GB" dirty="0"/>
          </a:p>
        </p:txBody>
      </p:sp>
      <p:sp>
        <p:nvSpPr>
          <p:cNvPr id="3" name="Text Placeholder 2"/>
          <p:cNvSpPr>
            <a:spLocks noGrp="1"/>
          </p:cNvSpPr>
          <p:nvPr>
            <p:ph type="body" sz="quarter" idx="10"/>
          </p:nvPr>
        </p:nvSpPr>
        <p:spPr>
          <a:xfrm>
            <a:off x="468313" y="1240217"/>
            <a:ext cx="8280400" cy="5119640"/>
          </a:xfrm>
        </p:spPr>
        <p:txBody>
          <a:bodyPr>
            <a:normAutofit fontScale="85000" lnSpcReduction="10000"/>
          </a:bodyPr>
          <a:lstStyle/>
          <a:p>
            <a:pPr lvl="0"/>
            <a:r>
              <a:rPr lang="en-GB" dirty="0"/>
              <a:t>Is the work </a:t>
            </a:r>
            <a:r>
              <a:rPr lang="en-GB" b="1" dirty="0"/>
              <a:t>geographical</a:t>
            </a:r>
            <a:r>
              <a:rPr lang="en-GB" dirty="0"/>
              <a:t> and linked in a clear and meaningful way to a content area contained within your Geography </a:t>
            </a:r>
            <a:r>
              <a:rPr lang="en-GB" dirty="0" smtClean="0"/>
              <a:t>Specification</a:t>
            </a:r>
            <a:r>
              <a:rPr lang="en-GB" dirty="0"/>
              <a:t>?</a:t>
            </a:r>
          </a:p>
          <a:p>
            <a:pPr lvl="0"/>
            <a:r>
              <a:rPr lang="en-GB" dirty="0"/>
              <a:t>Is any planned survey work </a:t>
            </a:r>
            <a:r>
              <a:rPr lang="en-GB" b="1" dirty="0"/>
              <a:t>manageable</a:t>
            </a:r>
            <a:r>
              <a:rPr lang="en-GB" dirty="0"/>
              <a:t> and achievable in terms of its scale, location and accessibility? </a:t>
            </a:r>
          </a:p>
          <a:p>
            <a:pPr lvl="0"/>
            <a:r>
              <a:rPr lang="en-GB" dirty="0"/>
              <a:t>How much time and </a:t>
            </a:r>
            <a:r>
              <a:rPr lang="en-GB" b="1" dirty="0"/>
              <a:t>equipment</a:t>
            </a:r>
            <a:r>
              <a:rPr lang="en-GB" dirty="0"/>
              <a:t> will be needed? </a:t>
            </a:r>
          </a:p>
          <a:p>
            <a:pPr lvl="0"/>
            <a:r>
              <a:rPr lang="en-GB" dirty="0"/>
              <a:t>Does your initial background research into the topic indicate whether any high-quality </a:t>
            </a:r>
            <a:r>
              <a:rPr lang="en-GB" b="1" dirty="0"/>
              <a:t>supporting</a:t>
            </a:r>
            <a:r>
              <a:rPr lang="en-GB" dirty="0"/>
              <a:t> data and information have been published previously? </a:t>
            </a:r>
          </a:p>
          <a:p>
            <a:pPr lvl="0"/>
            <a:r>
              <a:rPr lang="en-GB" dirty="0"/>
              <a:t>Does the focus you have chosen link with any other geographical </a:t>
            </a:r>
            <a:r>
              <a:rPr lang="en-GB" b="1" dirty="0" smtClean="0"/>
              <a:t>topics</a:t>
            </a:r>
            <a:r>
              <a:rPr lang="en-GB" dirty="0" smtClean="0"/>
              <a:t>, </a:t>
            </a:r>
            <a:r>
              <a:rPr lang="en-GB" b="1" dirty="0" smtClean="0"/>
              <a:t>issues</a:t>
            </a:r>
            <a:r>
              <a:rPr lang="en-GB" dirty="0" smtClean="0"/>
              <a:t> or </a:t>
            </a:r>
            <a:r>
              <a:rPr lang="en-GB" b="1" dirty="0" smtClean="0"/>
              <a:t>concepts</a:t>
            </a:r>
            <a:r>
              <a:rPr lang="en-GB" dirty="0" smtClean="0"/>
              <a:t> so </a:t>
            </a:r>
            <a:r>
              <a:rPr lang="en-GB" dirty="0"/>
              <a:t>that it can be framed usefully within a “bigger picture”?</a:t>
            </a:r>
          </a:p>
          <a:p>
            <a:endParaRPr lang="en-GB" dirty="0"/>
          </a:p>
        </p:txBody>
      </p:sp>
    </p:spTree>
    <p:extLst>
      <p:ext uri="{BB962C8B-B14F-4D97-AF65-F5344CB8AC3E}">
        <p14:creationId xmlns:p14="http://schemas.microsoft.com/office/powerpoint/2010/main" val="222543936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824"/>
            <a:ext cx="8229600" cy="857076"/>
          </a:xfrm>
        </p:spPr>
        <p:txBody>
          <a:bodyPr/>
          <a:lstStyle/>
          <a:p>
            <a:pPr algn="l"/>
            <a:r>
              <a:rPr lang="en-US" sz="2800" b="1" dirty="0" smtClean="0"/>
              <a:t>Moving from a focus/question to a title</a:t>
            </a:r>
            <a:endParaRPr lang="en-US" sz="2800" b="1" dirty="0"/>
          </a:p>
        </p:txBody>
      </p:sp>
      <p:sp>
        <p:nvSpPr>
          <p:cNvPr id="3" name="Text Placeholder 2"/>
          <p:cNvSpPr txBox="1">
            <a:spLocks/>
          </p:cNvSpPr>
          <p:nvPr/>
        </p:nvSpPr>
        <p:spPr>
          <a:xfrm>
            <a:off x="457200" y="1346877"/>
            <a:ext cx="8280400" cy="504056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is-IS" dirty="0" smtClean="0"/>
              <a:t>A good title might be..</a:t>
            </a:r>
          </a:p>
          <a:p>
            <a:pPr>
              <a:lnSpc>
                <a:spcPct val="110000"/>
              </a:lnSpc>
            </a:pPr>
            <a:r>
              <a:rPr lang="is-IS" dirty="0" smtClean="0"/>
              <a:t>… </a:t>
            </a:r>
            <a:r>
              <a:rPr lang="en-GB" dirty="0"/>
              <a:t>n</a:t>
            </a:r>
            <a:r>
              <a:rPr lang="en-GB" dirty="0" smtClean="0"/>
              <a:t>ot based on a simplistic model (e.g. Bradshaw)</a:t>
            </a:r>
          </a:p>
          <a:p>
            <a:pPr>
              <a:lnSpc>
                <a:spcPct val="110000"/>
              </a:lnSpc>
            </a:pPr>
            <a:r>
              <a:rPr lang="is-IS" dirty="0" smtClean="0"/>
              <a:t>… something which </a:t>
            </a:r>
            <a:r>
              <a:rPr lang="en-GB" dirty="0" smtClean="0"/>
              <a:t>draws on the student's own </a:t>
            </a:r>
            <a:r>
              <a:rPr lang="en-GB" b="1" dirty="0" smtClean="0"/>
              <a:t>interest</a:t>
            </a:r>
            <a:r>
              <a:rPr lang="en-GB" dirty="0" smtClean="0"/>
              <a:t>, research, including their own field data and, if relevant, secondary data sourced </a:t>
            </a:r>
            <a:r>
              <a:rPr lang="en-GB" i="1" dirty="0" smtClean="0"/>
              <a:t>by the student</a:t>
            </a:r>
            <a:r>
              <a:rPr lang="en-GB" dirty="0" smtClean="0"/>
              <a:t>.</a:t>
            </a:r>
          </a:p>
          <a:p>
            <a:pPr>
              <a:lnSpc>
                <a:spcPct val="110000"/>
              </a:lnSpc>
            </a:pPr>
            <a:r>
              <a:rPr lang="is-IS" dirty="0" smtClean="0"/>
              <a:t>… </a:t>
            </a:r>
            <a:r>
              <a:rPr lang="en-GB" b="1" dirty="0" smtClean="0"/>
              <a:t>evaluative</a:t>
            </a:r>
            <a:r>
              <a:rPr lang="en-GB" dirty="0" smtClean="0"/>
              <a:t>, involving an assessment of something (e.g. ‘how far does </a:t>
            </a:r>
            <a:r>
              <a:rPr lang="is-IS" dirty="0" smtClean="0"/>
              <a:t>….?’)</a:t>
            </a:r>
          </a:p>
          <a:p>
            <a:pPr>
              <a:lnSpc>
                <a:spcPct val="110000"/>
              </a:lnSpc>
            </a:pPr>
            <a:r>
              <a:rPr lang="is-IS" dirty="0" smtClean="0"/>
              <a:t>.... </a:t>
            </a:r>
            <a:r>
              <a:rPr lang="en-US" dirty="0"/>
              <a:t>c</a:t>
            </a:r>
            <a:r>
              <a:rPr lang="is-IS" dirty="0" smtClean="0"/>
              <a:t>apable of being answered (even if only tentatively) using a range of data which are appropriate for this age group and can be collected in four days</a:t>
            </a:r>
            <a:endParaRPr lang="en-GB" dirty="0" smtClean="0"/>
          </a:p>
          <a:p>
            <a:endParaRPr lang="en-GB" dirty="0"/>
          </a:p>
        </p:txBody>
      </p:sp>
    </p:spTree>
    <p:extLst>
      <p:ext uri="{BB962C8B-B14F-4D97-AF65-F5344CB8AC3E}">
        <p14:creationId xmlns:p14="http://schemas.microsoft.com/office/powerpoint/2010/main" val="357281385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737"/>
            <a:ext cx="8229600" cy="1143000"/>
          </a:xfrm>
        </p:spPr>
        <p:txBody>
          <a:bodyPr/>
          <a:lstStyle/>
          <a:p>
            <a:pPr algn="l"/>
            <a:r>
              <a:rPr lang="en-GB" dirty="0" smtClean="0"/>
              <a:t>What title?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494381135"/>
              </p:ext>
            </p:extLst>
          </p:nvPr>
        </p:nvGraphicFramePr>
        <p:xfrm>
          <a:off x="177420" y="996263"/>
          <a:ext cx="8639034" cy="5209159"/>
        </p:xfrm>
        <a:graphic>
          <a:graphicData uri="http://schemas.openxmlformats.org/drawingml/2006/table">
            <a:tbl>
              <a:tblPr firstRow="1" firstCol="1" bandRow="1">
                <a:tableStyleId>{0660B408-B3CF-4A94-85FC-2B1E0A45F4A2}</a:tableStyleId>
              </a:tblPr>
              <a:tblGrid>
                <a:gridCol w="2879678"/>
                <a:gridCol w="2879678"/>
                <a:gridCol w="2879678"/>
              </a:tblGrid>
              <a:tr h="289945">
                <a:tc>
                  <a:txBody>
                    <a:bodyPr/>
                    <a:lstStyle/>
                    <a:p>
                      <a:pPr>
                        <a:lnSpc>
                          <a:spcPct val="107000"/>
                        </a:lnSpc>
                        <a:spcAft>
                          <a:spcPts val="0"/>
                        </a:spcAft>
                      </a:pPr>
                      <a:r>
                        <a:rPr lang="en-GB" sz="1800" dirty="0">
                          <a:effectLst/>
                        </a:rPr>
                        <a:t>Aim</a:t>
                      </a:r>
                      <a:endParaRPr lang="en-GB" sz="18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800">
                          <a:effectLst/>
                        </a:rPr>
                        <a:t>Question</a:t>
                      </a:r>
                      <a:endParaRPr lang="en-GB" sz="1800">
                        <a:effectLst/>
                        <a:latin typeface="Calibri"/>
                        <a:ea typeface="Calibri"/>
                        <a:cs typeface="Times New Roman"/>
                      </a:endParaRPr>
                    </a:p>
                  </a:txBody>
                  <a:tcPr marL="68580" marR="68580" marT="0" marB="0"/>
                </a:tc>
                <a:tc>
                  <a:txBody>
                    <a:bodyPr/>
                    <a:lstStyle/>
                    <a:p>
                      <a:pPr>
                        <a:lnSpc>
                          <a:spcPct val="107000"/>
                        </a:lnSpc>
                        <a:spcAft>
                          <a:spcPts val="0"/>
                        </a:spcAft>
                      </a:pPr>
                      <a:r>
                        <a:rPr lang="en-GB" sz="1800">
                          <a:effectLst/>
                        </a:rPr>
                        <a:t>Hypothesis</a:t>
                      </a:r>
                      <a:endParaRPr lang="en-GB" sz="1800">
                        <a:effectLst/>
                        <a:latin typeface="Calibri"/>
                        <a:ea typeface="Calibri"/>
                        <a:cs typeface="Times New Roman"/>
                      </a:endParaRPr>
                    </a:p>
                  </a:txBody>
                  <a:tcPr marL="68580" marR="68580" marT="0" marB="0"/>
                </a:tc>
              </a:tr>
              <a:tr h="4891305">
                <a:tc>
                  <a:txBody>
                    <a:bodyPr/>
                    <a:lstStyle/>
                    <a:p>
                      <a:pPr>
                        <a:lnSpc>
                          <a:spcPct val="107000"/>
                        </a:lnSpc>
                        <a:spcAft>
                          <a:spcPts val="0"/>
                        </a:spcAft>
                      </a:pPr>
                      <a:r>
                        <a:rPr lang="en-GB" sz="1800" b="0" dirty="0">
                          <a:effectLst/>
                        </a:rPr>
                        <a:t>A statement of what your geographical enquiry wants to achieve.  A well-thought out enquiry aim will be geographically sound and achievable.</a:t>
                      </a:r>
                    </a:p>
                    <a:p>
                      <a:pPr marL="342900" lvl="0" indent="-342900">
                        <a:lnSpc>
                          <a:spcPct val="115000"/>
                        </a:lnSpc>
                        <a:spcAft>
                          <a:spcPts val="0"/>
                        </a:spcAft>
                        <a:buFont typeface="Symbol"/>
                        <a:buChar char=""/>
                      </a:pPr>
                      <a:r>
                        <a:rPr lang="en-GB" sz="1800" b="0" dirty="0">
                          <a:effectLst/>
                        </a:rPr>
                        <a:t>“An investigation into the effectiveness of traffic calming measures in Leeds.” </a:t>
                      </a:r>
                    </a:p>
                    <a:p>
                      <a:pPr marL="342900" lvl="0" indent="-342900">
                        <a:lnSpc>
                          <a:spcPct val="115000"/>
                        </a:lnSpc>
                        <a:spcAft>
                          <a:spcPts val="0"/>
                        </a:spcAft>
                        <a:buFont typeface="Symbol"/>
                        <a:buChar char=""/>
                      </a:pPr>
                      <a:r>
                        <a:rPr lang="en-GB" sz="1800" b="0" dirty="0">
                          <a:effectLst/>
                        </a:rPr>
                        <a:t>“An investigation into the reliability and variability of regional weather forecasts when compared with local primary data in Wimbledon.” </a:t>
                      </a:r>
                      <a:endParaRPr lang="en-GB" sz="1800" b="0" dirty="0">
                        <a:effectLst/>
                        <a:latin typeface="Calibri"/>
                        <a:ea typeface="Times New Roman"/>
                        <a:cs typeface="Times New Roman"/>
                      </a:endParaRPr>
                    </a:p>
                  </a:txBody>
                  <a:tcPr marL="68580" marR="68580" marT="0" marB="0"/>
                </a:tc>
                <a:tc>
                  <a:txBody>
                    <a:bodyPr/>
                    <a:lstStyle/>
                    <a:p>
                      <a:pPr>
                        <a:lnSpc>
                          <a:spcPct val="107000"/>
                        </a:lnSpc>
                        <a:spcAft>
                          <a:spcPts val="0"/>
                        </a:spcAft>
                      </a:pPr>
                      <a:r>
                        <a:rPr lang="en-GB" sz="1800" dirty="0">
                          <a:effectLst/>
                        </a:rPr>
                        <a:t>Key research question(s) are used to frame the enquiry. One question may  serve as the overall enquiry title, while additional questions are used to help sub-divide the written report.</a:t>
                      </a:r>
                    </a:p>
                    <a:p>
                      <a:pPr marL="342900" lvl="0" indent="-342900">
                        <a:lnSpc>
                          <a:spcPct val="115000"/>
                        </a:lnSpc>
                        <a:spcAft>
                          <a:spcPts val="0"/>
                        </a:spcAft>
                        <a:buFont typeface="Symbol"/>
                        <a:buChar char=""/>
                      </a:pPr>
                      <a:r>
                        <a:rPr lang="en-GB" sz="1800" dirty="0">
                          <a:effectLst/>
                        </a:rPr>
                        <a:t>“How and why do beach profiles vary along a short stretch of coastline?”</a:t>
                      </a:r>
                    </a:p>
                    <a:p>
                      <a:pPr marL="342900" lvl="0" indent="-342900">
                        <a:lnSpc>
                          <a:spcPct val="115000"/>
                        </a:lnSpc>
                        <a:spcAft>
                          <a:spcPts val="0"/>
                        </a:spcAft>
                        <a:buFont typeface="Symbol"/>
                        <a:buChar char=""/>
                      </a:pPr>
                      <a:r>
                        <a:rPr lang="en-GB" sz="1800" dirty="0">
                          <a:effectLst/>
                        </a:rPr>
                        <a:t>“To what extent are golf courses an environmental, economic and social asset in Wiltshire?”</a:t>
                      </a:r>
                      <a:endParaRPr lang="en-GB" sz="1800" dirty="0">
                        <a:effectLst/>
                        <a:latin typeface="Calibri"/>
                        <a:ea typeface="Times New Roman"/>
                        <a:cs typeface="Times New Roman"/>
                      </a:endParaRPr>
                    </a:p>
                  </a:txBody>
                  <a:tcPr marL="68580" marR="68580" marT="0" marB="0"/>
                </a:tc>
                <a:tc>
                  <a:txBody>
                    <a:bodyPr/>
                    <a:lstStyle/>
                    <a:p>
                      <a:pPr>
                        <a:lnSpc>
                          <a:spcPct val="107000"/>
                        </a:lnSpc>
                        <a:spcAft>
                          <a:spcPts val="0"/>
                        </a:spcAft>
                      </a:pPr>
                      <a:r>
                        <a:rPr lang="en-GB" sz="1800" dirty="0">
                          <a:effectLst/>
                        </a:rPr>
                        <a:t>A hypothesis is a statement whose accuracy can be tested objectively using scientific methodology. You may also be familiar with the use of null hypotheses in science lessons. </a:t>
                      </a:r>
                    </a:p>
                    <a:p>
                      <a:pPr marL="342900" lvl="0" indent="-342900">
                        <a:lnSpc>
                          <a:spcPct val="115000"/>
                        </a:lnSpc>
                        <a:spcAft>
                          <a:spcPts val="0"/>
                        </a:spcAft>
                        <a:buFont typeface="Symbol"/>
                        <a:buChar char=""/>
                      </a:pPr>
                      <a:r>
                        <a:rPr lang="en-GB" sz="1800" dirty="0">
                          <a:effectLst/>
                        </a:rPr>
                        <a:t>“Most shoppers in Southport purchase goods and services at least once a </a:t>
                      </a:r>
                      <a:r>
                        <a:rPr lang="nl-NL" sz="1800" dirty="0">
                          <a:effectLst/>
                        </a:rPr>
                        <a:t>week.” </a:t>
                      </a:r>
                      <a:endParaRPr lang="en-GB" sz="1800" dirty="0">
                        <a:effectLst/>
                      </a:endParaRPr>
                    </a:p>
                    <a:p>
                      <a:pPr marL="342900" lvl="0" indent="-342900">
                        <a:lnSpc>
                          <a:spcPct val="115000"/>
                        </a:lnSpc>
                        <a:spcAft>
                          <a:spcPts val="0"/>
                        </a:spcAft>
                        <a:buFont typeface="Symbol"/>
                        <a:buChar char=""/>
                      </a:pPr>
                      <a:r>
                        <a:rPr lang="en-GB" sz="1800" dirty="0">
                          <a:effectLst/>
                        </a:rPr>
                        <a:t>“There is no significant difference between the gradient of shingle beaches and sand beaches in Lancashire.”</a:t>
                      </a:r>
                      <a:endParaRPr lang="en-GB" sz="18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845100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314800"/>
            <a:ext cx="8634206" cy="4785754"/>
          </a:xfrm>
          <a:noFill/>
          <a:ln w="25400">
            <a:noFill/>
          </a:ln>
          <a:effectLst/>
        </p:spPr>
        <p:txBody>
          <a:bodyPr>
            <a:normAutofit/>
          </a:bodyPr>
          <a:lstStyle/>
          <a:p>
            <a:pPr marL="342900" indent="-342900">
              <a:buFont typeface="Arial" panose="020B0604020202020204" pitchFamily="34" charset="0"/>
              <a:buChar char="•"/>
            </a:pPr>
            <a:r>
              <a:rPr lang="en-GB" sz="2800" dirty="0">
                <a:latin typeface="+mj-lt"/>
              </a:rPr>
              <a:t>You are free to choose how best to use the allocated time for fieldwork</a:t>
            </a:r>
          </a:p>
          <a:p>
            <a:pPr marL="342900" indent="-342900">
              <a:buFont typeface="Arial" panose="020B0604020202020204" pitchFamily="34" charset="0"/>
              <a:buChar char="•"/>
            </a:pPr>
            <a:r>
              <a:rPr lang="en-GB" sz="2800" dirty="0">
                <a:latin typeface="+mj-lt"/>
              </a:rPr>
              <a:t>Guidelines state that a minimum of </a:t>
            </a:r>
            <a:r>
              <a:rPr lang="en-GB" sz="2800" b="1" dirty="0">
                <a:solidFill>
                  <a:srgbClr val="DF3C06"/>
                </a:solidFill>
                <a:latin typeface="+mj-lt"/>
              </a:rPr>
              <a:t>two days </a:t>
            </a:r>
            <a:r>
              <a:rPr lang="en-GB" sz="2800" dirty="0">
                <a:latin typeface="+mj-lt"/>
              </a:rPr>
              <a:t>fieldwork is to be completed at AS (relating to both physical and human geography) </a:t>
            </a:r>
          </a:p>
          <a:p>
            <a:pPr marL="342900" indent="-342900">
              <a:buFont typeface="Arial" panose="020B0604020202020204" pitchFamily="34" charset="0"/>
              <a:buChar char="•"/>
            </a:pPr>
            <a:r>
              <a:rPr lang="en-GB" sz="2800" dirty="0">
                <a:latin typeface="+mj-lt"/>
              </a:rPr>
              <a:t>At A-level, students can either build upon the knowledge and understanding of the enquiry process gained over the two days at AS, or use </a:t>
            </a:r>
            <a:r>
              <a:rPr lang="en-GB" sz="2800" b="1" dirty="0" smtClean="0">
                <a:solidFill>
                  <a:srgbClr val="DF3C06"/>
                </a:solidFill>
                <a:latin typeface="+mj-lt"/>
              </a:rPr>
              <a:t>four </a:t>
            </a:r>
            <a:r>
              <a:rPr lang="en-GB" sz="2800" b="1" dirty="0">
                <a:solidFill>
                  <a:srgbClr val="DF3C06"/>
                </a:solidFill>
                <a:latin typeface="+mj-lt"/>
              </a:rPr>
              <a:t>days </a:t>
            </a:r>
            <a:r>
              <a:rPr lang="en-GB" sz="2800" dirty="0" smtClean="0">
                <a:latin typeface="+mj-lt"/>
              </a:rPr>
              <a:t>(minimum) of </a:t>
            </a:r>
            <a:r>
              <a:rPr lang="en-GB" sz="2800" dirty="0">
                <a:latin typeface="+mj-lt"/>
              </a:rPr>
              <a:t>fieldwork to prepare exclusively for the Independent </a:t>
            </a:r>
            <a:r>
              <a:rPr lang="en-GB" sz="2800" dirty="0" smtClean="0">
                <a:latin typeface="+mj-lt"/>
              </a:rPr>
              <a:t>Investigation</a:t>
            </a:r>
            <a:endParaRPr lang="en-GB" sz="2800" dirty="0">
              <a:latin typeface="+mj-lt"/>
            </a:endParaRPr>
          </a:p>
        </p:txBody>
      </p:sp>
      <p:sp>
        <p:nvSpPr>
          <p:cNvPr id="7" name="Title 1"/>
          <p:cNvSpPr>
            <a:spLocks noGrp="1"/>
          </p:cNvSpPr>
          <p:nvPr>
            <p:ph type="title"/>
          </p:nvPr>
        </p:nvSpPr>
        <p:spPr>
          <a:xfrm>
            <a:off x="127000" y="198438"/>
            <a:ext cx="7829645" cy="850106"/>
          </a:xfrm>
        </p:spPr>
        <p:txBody>
          <a:bodyPr>
            <a:normAutofit/>
          </a:bodyPr>
          <a:lstStyle/>
          <a:p>
            <a:pPr algn="l">
              <a:lnSpc>
                <a:spcPct val="110000"/>
              </a:lnSpc>
            </a:pPr>
            <a:r>
              <a:rPr lang="en-GB" sz="2800" b="1" dirty="0" smtClean="0">
                <a:solidFill>
                  <a:schemeClr val="tx1"/>
                </a:solidFill>
              </a:rPr>
              <a:t>Fieldwork requirements</a:t>
            </a:r>
            <a:endParaRPr lang="en-GB" sz="2800" b="1" dirty="0">
              <a:solidFill>
                <a:schemeClr val="tx1"/>
              </a:solidFill>
            </a:endParaRPr>
          </a:p>
        </p:txBody>
      </p:sp>
    </p:spTree>
    <p:extLst>
      <p:ext uri="{BB962C8B-B14F-4D97-AF65-F5344CB8AC3E}">
        <p14:creationId xmlns:p14="http://schemas.microsoft.com/office/powerpoint/2010/main" val="34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02" y="159296"/>
            <a:ext cx="8676456" cy="1066800"/>
          </a:xfrm>
        </p:spPr>
        <p:txBody>
          <a:bodyPr>
            <a:noAutofit/>
          </a:bodyPr>
          <a:lstStyle/>
          <a:p>
            <a:pPr algn="l"/>
            <a:r>
              <a:rPr lang="en-GB" sz="3600" dirty="0"/>
              <a:t>Investigating </a:t>
            </a:r>
            <a:r>
              <a:rPr lang="en-GB" sz="3600" dirty="0" smtClean="0"/>
              <a:t>glacial systems</a:t>
            </a:r>
            <a:r>
              <a:rPr lang="en-GB" sz="3600" dirty="0"/>
              <a:t/>
            </a:r>
            <a:br>
              <a:rPr lang="en-GB" sz="3600" dirty="0"/>
            </a:b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2950769738"/>
              </p:ext>
            </p:extLst>
          </p:nvPr>
        </p:nvGraphicFramePr>
        <p:xfrm>
          <a:off x="251521" y="805218"/>
          <a:ext cx="8712966" cy="5761837"/>
        </p:xfrm>
        <a:graphic>
          <a:graphicData uri="http://schemas.openxmlformats.org/drawingml/2006/table">
            <a:tbl>
              <a:tblPr firstRow="1" firstCol="1" bandRow="1" bandCol="1">
                <a:tableStyleId>{72833802-FEF1-4C79-8D5D-14CF1EAF98D9}</a:tableStyleId>
              </a:tblPr>
              <a:tblGrid>
                <a:gridCol w="2904322"/>
                <a:gridCol w="2904322"/>
                <a:gridCol w="2904322"/>
              </a:tblGrid>
              <a:tr h="478056">
                <a:tc>
                  <a:txBody>
                    <a:bodyPr/>
                    <a:lstStyle/>
                    <a:p>
                      <a:pPr>
                        <a:lnSpc>
                          <a:spcPct val="107000"/>
                        </a:lnSpc>
                        <a:spcAft>
                          <a:spcPts val="0"/>
                        </a:spcAft>
                      </a:pPr>
                      <a:r>
                        <a:rPr lang="en-GB" sz="2400" b="0" dirty="0" smtClean="0">
                          <a:effectLst/>
                        </a:rPr>
                        <a:t>Aim</a:t>
                      </a:r>
                      <a:endParaRPr lang="en-GB" sz="2400" b="0" dirty="0">
                        <a:effectLst/>
                        <a:latin typeface="+mj-lt"/>
                        <a:ea typeface="Calibri"/>
                        <a:cs typeface="Times New Roman"/>
                      </a:endParaRPr>
                    </a:p>
                  </a:txBody>
                  <a:tcPr marL="68580" marR="68580" marT="0" marB="0"/>
                </a:tc>
                <a:tc>
                  <a:txBody>
                    <a:bodyPr/>
                    <a:lstStyle/>
                    <a:p>
                      <a:pPr marL="0" lvl="0" indent="0">
                        <a:lnSpc>
                          <a:spcPct val="107000"/>
                        </a:lnSpc>
                        <a:spcAft>
                          <a:spcPts val="0"/>
                        </a:spcAft>
                        <a:buFont typeface="Symbol"/>
                        <a:buNone/>
                      </a:pPr>
                      <a:r>
                        <a:rPr lang="en-GB" sz="2400" dirty="0" smtClean="0">
                          <a:effectLst/>
                        </a:rPr>
                        <a:t>Questions</a:t>
                      </a:r>
                      <a:endParaRPr lang="en-GB" sz="2400" b="0" dirty="0">
                        <a:effectLst/>
                        <a:latin typeface="+mj-lt"/>
                        <a:ea typeface="Calibri"/>
                        <a:cs typeface="Times New Roman"/>
                      </a:endParaRPr>
                    </a:p>
                  </a:txBody>
                  <a:tcPr marL="68580" marR="68580" marT="0" marB="0"/>
                </a:tc>
                <a:tc>
                  <a:txBody>
                    <a:bodyPr/>
                    <a:lstStyle/>
                    <a:p>
                      <a:pPr marL="0" lvl="0" indent="0">
                        <a:lnSpc>
                          <a:spcPct val="107000"/>
                        </a:lnSpc>
                        <a:spcAft>
                          <a:spcPts val="0"/>
                        </a:spcAft>
                        <a:buFont typeface="Symbol"/>
                        <a:buNone/>
                      </a:pPr>
                      <a:r>
                        <a:rPr lang="en-GB" sz="2400" dirty="0" smtClean="0">
                          <a:effectLst/>
                        </a:rPr>
                        <a:t>Hypotheses</a:t>
                      </a:r>
                      <a:endParaRPr lang="en-GB" sz="2400" b="0" dirty="0">
                        <a:effectLst/>
                        <a:latin typeface="+mj-lt"/>
                        <a:ea typeface="Calibri"/>
                        <a:cs typeface="Times New Roman"/>
                      </a:endParaRPr>
                    </a:p>
                  </a:txBody>
                  <a:tcPr marL="68580" marR="68580" marT="0" marB="0"/>
                </a:tc>
              </a:tr>
              <a:tr h="2151250">
                <a:tc>
                  <a:txBody>
                    <a:bodyPr/>
                    <a:lstStyle/>
                    <a:p>
                      <a:pPr>
                        <a:lnSpc>
                          <a:spcPct val="107000"/>
                        </a:lnSpc>
                        <a:spcAft>
                          <a:spcPts val="0"/>
                        </a:spcAft>
                      </a:pPr>
                      <a:r>
                        <a:rPr lang="en-GB" sz="1600" b="0" dirty="0">
                          <a:effectLst/>
                        </a:rPr>
                        <a:t>To investigate the influence of aspect on the morphometry of cirques in [study </a:t>
                      </a:r>
                      <a:r>
                        <a:rPr lang="en-GB" sz="1600" b="0" dirty="0" smtClean="0">
                          <a:effectLst/>
                        </a:rPr>
                        <a:t>area]</a:t>
                      </a:r>
                    </a:p>
                    <a:p>
                      <a:pPr>
                        <a:lnSpc>
                          <a:spcPct val="107000"/>
                        </a:lnSpc>
                        <a:spcAft>
                          <a:spcPts val="0"/>
                        </a:spcAft>
                      </a:pPr>
                      <a:endParaRPr lang="en-GB" sz="1600" b="0" dirty="0">
                        <a:effectLst/>
                      </a:endParaRPr>
                    </a:p>
                    <a:p>
                      <a:pPr>
                        <a:lnSpc>
                          <a:spcPct val="107000"/>
                        </a:lnSpc>
                        <a:spcAft>
                          <a:spcPts val="0"/>
                        </a:spcAft>
                      </a:pPr>
                      <a:r>
                        <a:rPr lang="en-GB" sz="1600" b="1" dirty="0">
                          <a:effectLst/>
                        </a:rPr>
                        <a:t>Example</a:t>
                      </a:r>
                      <a:r>
                        <a:rPr lang="en-GB" sz="1600" b="0" dirty="0">
                          <a:effectLst/>
                        </a:rPr>
                        <a:t>:</a:t>
                      </a:r>
                    </a:p>
                    <a:p>
                      <a:pPr>
                        <a:lnSpc>
                          <a:spcPct val="107000"/>
                        </a:lnSpc>
                        <a:spcAft>
                          <a:spcPts val="0"/>
                        </a:spcAft>
                      </a:pPr>
                      <a:r>
                        <a:rPr lang="en-GB" sz="1600" b="0" dirty="0">
                          <a:effectLst/>
                        </a:rPr>
                        <a:t>To investigate the influence of aspect on the morphometry of cirques in Snowdonia.</a:t>
                      </a:r>
                      <a:endParaRPr lang="en-GB" sz="1600" b="0" dirty="0">
                        <a:effectLst/>
                        <a:latin typeface="+mj-lt"/>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en-GB" sz="1600" dirty="0">
                          <a:effectLst/>
                        </a:rPr>
                        <a:t>How does cirque morphometry (e.g. width, length, height of back wall etc.) vary with aspect</a:t>
                      </a:r>
                      <a:r>
                        <a:rPr lang="en-GB" sz="1600" dirty="0" smtClean="0">
                          <a:effectLst/>
                        </a:rPr>
                        <a:t>?</a:t>
                      </a:r>
                    </a:p>
                    <a:p>
                      <a:pPr marL="0" lvl="0" indent="0">
                        <a:lnSpc>
                          <a:spcPct val="107000"/>
                        </a:lnSpc>
                        <a:spcAft>
                          <a:spcPts val="0"/>
                        </a:spcAft>
                        <a:buFont typeface="Symbol"/>
                        <a:buNone/>
                      </a:pPr>
                      <a:endParaRPr lang="en-GB" sz="1600" dirty="0">
                        <a:effectLst/>
                      </a:endParaRPr>
                    </a:p>
                    <a:p>
                      <a:pPr marL="342900" lvl="0" indent="-342900">
                        <a:lnSpc>
                          <a:spcPct val="107000"/>
                        </a:lnSpc>
                        <a:spcAft>
                          <a:spcPts val="0"/>
                        </a:spcAft>
                        <a:buFont typeface="Symbol"/>
                        <a:buChar char=""/>
                      </a:pPr>
                      <a:r>
                        <a:rPr lang="en-GB" sz="1600" dirty="0">
                          <a:effectLst/>
                        </a:rPr>
                        <a:t>Has geology and local structure exerted an influence on cirque morphometry?</a:t>
                      </a:r>
                      <a:endParaRPr lang="en-GB" sz="1600" b="0" dirty="0">
                        <a:effectLst/>
                        <a:latin typeface="+mj-lt"/>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en-GB" sz="1600" dirty="0">
                          <a:effectLst/>
                        </a:rPr>
                        <a:t>Cirques on slopes orientated towards the NE are larger and more deeply incised (i.e. they have a higher </a:t>
                      </a:r>
                      <a:r>
                        <a:rPr lang="en-GB" sz="1600" dirty="0" err="1">
                          <a:effectLst/>
                        </a:rPr>
                        <a:t>backwall</a:t>
                      </a:r>
                      <a:r>
                        <a:rPr lang="en-GB" sz="1600" dirty="0" smtClean="0">
                          <a:effectLst/>
                        </a:rPr>
                        <a:t>).</a:t>
                      </a:r>
                    </a:p>
                    <a:p>
                      <a:pPr marL="0" lvl="0" indent="0">
                        <a:lnSpc>
                          <a:spcPct val="107000"/>
                        </a:lnSpc>
                        <a:spcAft>
                          <a:spcPts val="0"/>
                        </a:spcAft>
                        <a:buFont typeface="Symbol"/>
                        <a:buNone/>
                      </a:pPr>
                      <a:endParaRPr lang="en-GB" sz="1600" dirty="0">
                        <a:effectLst/>
                      </a:endParaRPr>
                    </a:p>
                    <a:p>
                      <a:pPr marL="342900" lvl="0" indent="-342900">
                        <a:lnSpc>
                          <a:spcPct val="107000"/>
                        </a:lnSpc>
                        <a:spcAft>
                          <a:spcPts val="0"/>
                        </a:spcAft>
                        <a:buFont typeface="Symbol"/>
                        <a:buChar char=""/>
                      </a:pPr>
                      <a:r>
                        <a:rPr lang="en-GB" sz="1600" dirty="0">
                          <a:effectLst/>
                        </a:rPr>
                        <a:t>Cirques oriented parallel to local faults are larger and more deeply incised. </a:t>
                      </a:r>
                      <a:endParaRPr lang="en-GB" sz="1600" b="0" dirty="0">
                        <a:effectLst/>
                        <a:latin typeface="+mj-lt"/>
                        <a:ea typeface="Calibri"/>
                        <a:cs typeface="Times New Roman"/>
                      </a:endParaRPr>
                    </a:p>
                  </a:txBody>
                  <a:tcPr marL="68580" marR="68580" marT="0" marB="0"/>
                </a:tc>
              </a:tr>
              <a:tr h="2935487">
                <a:tc>
                  <a:txBody>
                    <a:bodyPr/>
                    <a:lstStyle/>
                    <a:p>
                      <a:pPr>
                        <a:lnSpc>
                          <a:spcPct val="107000"/>
                        </a:lnSpc>
                        <a:spcAft>
                          <a:spcPts val="0"/>
                        </a:spcAft>
                      </a:pPr>
                      <a:r>
                        <a:rPr lang="en-GB" sz="1600" b="0" dirty="0">
                          <a:effectLst/>
                        </a:rPr>
                        <a:t>To investigate the past glacial environments at [study site] through an analysis of glacial sediments. </a:t>
                      </a:r>
                      <a:endParaRPr lang="en-GB" sz="1600" b="0" dirty="0" smtClean="0">
                        <a:effectLst/>
                      </a:endParaRPr>
                    </a:p>
                    <a:p>
                      <a:pPr>
                        <a:lnSpc>
                          <a:spcPct val="107000"/>
                        </a:lnSpc>
                        <a:spcAft>
                          <a:spcPts val="0"/>
                        </a:spcAft>
                      </a:pPr>
                      <a:endParaRPr lang="en-GB" sz="1600" b="0" dirty="0">
                        <a:effectLst/>
                      </a:endParaRPr>
                    </a:p>
                    <a:p>
                      <a:pPr>
                        <a:lnSpc>
                          <a:spcPct val="107000"/>
                        </a:lnSpc>
                        <a:spcAft>
                          <a:spcPts val="0"/>
                        </a:spcAft>
                      </a:pPr>
                      <a:r>
                        <a:rPr lang="en-GB" sz="1600" b="1" dirty="0">
                          <a:effectLst/>
                        </a:rPr>
                        <a:t>Example</a:t>
                      </a:r>
                      <a:r>
                        <a:rPr lang="en-GB" sz="1600" b="0" dirty="0">
                          <a:effectLst/>
                        </a:rPr>
                        <a:t>:</a:t>
                      </a:r>
                    </a:p>
                    <a:p>
                      <a:pPr>
                        <a:lnSpc>
                          <a:spcPct val="107000"/>
                        </a:lnSpc>
                        <a:spcAft>
                          <a:spcPts val="0"/>
                        </a:spcAft>
                      </a:pPr>
                      <a:r>
                        <a:rPr lang="en-GB" sz="1600" b="0" dirty="0">
                          <a:effectLst/>
                        </a:rPr>
                        <a:t>To reconstruct the past glacial environments at </a:t>
                      </a:r>
                      <a:r>
                        <a:rPr lang="en-GB" sz="1600" b="0" dirty="0" err="1">
                          <a:effectLst/>
                        </a:rPr>
                        <a:t>Glanllynnau</a:t>
                      </a:r>
                      <a:r>
                        <a:rPr lang="en-GB" sz="1600" b="0" dirty="0">
                          <a:effectLst/>
                        </a:rPr>
                        <a:t>, North Wales through an analysis of the glacial sediments exposed in the coastal cliffs.</a:t>
                      </a:r>
                      <a:endParaRPr lang="en-GB" sz="1600" b="0" dirty="0">
                        <a:effectLst/>
                        <a:latin typeface="+mj-lt"/>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en-GB" sz="1600" dirty="0">
                          <a:effectLst/>
                        </a:rPr>
                        <a:t>What different types of sediment are evident in the exposed sequence</a:t>
                      </a:r>
                      <a:r>
                        <a:rPr lang="en-GB" sz="1600" dirty="0" smtClean="0">
                          <a:effectLst/>
                        </a:rPr>
                        <a:t>?</a:t>
                      </a:r>
                    </a:p>
                    <a:p>
                      <a:pPr marL="0" lvl="0" indent="0">
                        <a:lnSpc>
                          <a:spcPct val="107000"/>
                        </a:lnSpc>
                        <a:spcAft>
                          <a:spcPts val="0"/>
                        </a:spcAft>
                        <a:buFont typeface="Symbol"/>
                        <a:buNone/>
                      </a:pPr>
                      <a:endParaRPr lang="en-GB" sz="1600" dirty="0">
                        <a:effectLst/>
                      </a:endParaRPr>
                    </a:p>
                    <a:p>
                      <a:pPr marL="342900" lvl="0" indent="-342900">
                        <a:lnSpc>
                          <a:spcPct val="107000"/>
                        </a:lnSpc>
                        <a:spcAft>
                          <a:spcPts val="0"/>
                        </a:spcAft>
                        <a:buFont typeface="Symbol"/>
                        <a:buChar char=""/>
                      </a:pPr>
                      <a:r>
                        <a:rPr lang="en-GB" sz="1600" dirty="0">
                          <a:effectLst/>
                        </a:rPr>
                        <a:t>How many phases of glaciation can be identified through tills analysis</a:t>
                      </a:r>
                      <a:r>
                        <a:rPr lang="en-GB" sz="1600" dirty="0" smtClean="0">
                          <a:effectLst/>
                        </a:rPr>
                        <a:t>?</a:t>
                      </a:r>
                    </a:p>
                    <a:p>
                      <a:pPr marL="0" lvl="0" indent="0">
                        <a:lnSpc>
                          <a:spcPct val="107000"/>
                        </a:lnSpc>
                        <a:spcAft>
                          <a:spcPts val="0"/>
                        </a:spcAft>
                        <a:buFont typeface="Symbol"/>
                        <a:buNone/>
                      </a:pPr>
                      <a:endParaRPr lang="en-GB" sz="1600" dirty="0">
                        <a:effectLst/>
                      </a:endParaRPr>
                    </a:p>
                    <a:p>
                      <a:pPr marL="342900" lvl="0" indent="-342900">
                        <a:lnSpc>
                          <a:spcPct val="107000"/>
                        </a:lnSpc>
                        <a:spcAft>
                          <a:spcPts val="0"/>
                        </a:spcAft>
                        <a:buFont typeface="Symbol"/>
                        <a:buChar char=""/>
                      </a:pPr>
                      <a:r>
                        <a:rPr lang="en-GB" sz="1600" dirty="0">
                          <a:effectLst/>
                        </a:rPr>
                        <a:t>What do the tills indicate about ice flow directions and sediment pathways?</a:t>
                      </a:r>
                      <a:endParaRPr lang="en-GB" sz="1600" b="0" dirty="0">
                        <a:effectLst/>
                        <a:latin typeface="+mj-lt"/>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en-GB" sz="1600" dirty="0">
                          <a:effectLst/>
                        </a:rPr>
                        <a:t>The site was influenced </a:t>
                      </a:r>
                      <a:r>
                        <a:rPr lang="en-GB" sz="1600" dirty="0" smtClean="0">
                          <a:effectLst/>
                        </a:rPr>
                        <a:t>by multiple </a:t>
                      </a:r>
                      <a:r>
                        <a:rPr lang="en-GB" sz="1600" dirty="0">
                          <a:effectLst/>
                        </a:rPr>
                        <a:t>phases of glaciation</a:t>
                      </a:r>
                      <a:r>
                        <a:rPr lang="en-GB" sz="1600" dirty="0" smtClean="0">
                          <a:effectLst/>
                        </a:rPr>
                        <a:t>.</a:t>
                      </a:r>
                    </a:p>
                    <a:p>
                      <a:pPr marL="0" lvl="0" indent="0">
                        <a:lnSpc>
                          <a:spcPct val="107000"/>
                        </a:lnSpc>
                        <a:spcAft>
                          <a:spcPts val="0"/>
                        </a:spcAft>
                        <a:buFont typeface="Symbol"/>
                        <a:buNone/>
                      </a:pPr>
                      <a:endParaRPr lang="en-GB" sz="1600" dirty="0">
                        <a:effectLst/>
                      </a:endParaRPr>
                    </a:p>
                    <a:p>
                      <a:pPr marL="342900" lvl="0" indent="-342900">
                        <a:lnSpc>
                          <a:spcPct val="107000"/>
                        </a:lnSpc>
                        <a:spcAft>
                          <a:spcPts val="0"/>
                        </a:spcAft>
                        <a:buFont typeface="Symbol"/>
                        <a:buChar char=""/>
                      </a:pPr>
                      <a:r>
                        <a:rPr lang="en-GB" sz="1600" dirty="0">
                          <a:effectLst/>
                        </a:rPr>
                        <a:t>The ice flow affecting the area was from the [add direction</a:t>
                      </a:r>
                      <a:r>
                        <a:rPr lang="en-GB" sz="1600" dirty="0" smtClean="0">
                          <a:effectLst/>
                        </a:rPr>
                        <a:t>].</a:t>
                      </a:r>
                    </a:p>
                    <a:p>
                      <a:pPr marL="0" lvl="0" indent="0">
                        <a:lnSpc>
                          <a:spcPct val="107000"/>
                        </a:lnSpc>
                        <a:spcAft>
                          <a:spcPts val="0"/>
                        </a:spcAft>
                        <a:buFont typeface="Symbol"/>
                        <a:buNone/>
                      </a:pPr>
                      <a:endParaRPr lang="en-GB" sz="1600" dirty="0">
                        <a:effectLst/>
                      </a:endParaRPr>
                    </a:p>
                    <a:p>
                      <a:pPr marL="342900" lvl="0" indent="-342900">
                        <a:lnSpc>
                          <a:spcPct val="107000"/>
                        </a:lnSpc>
                        <a:spcAft>
                          <a:spcPts val="0"/>
                        </a:spcAft>
                        <a:buFont typeface="Symbol"/>
                        <a:buChar char=""/>
                      </a:pPr>
                      <a:r>
                        <a:rPr lang="en-GB" sz="1600" dirty="0">
                          <a:effectLst/>
                        </a:rPr>
                        <a:t>The tills present were formed by </a:t>
                      </a:r>
                      <a:r>
                        <a:rPr lang="en-GB" sz="1600" dirty="0" err="1">
                          <a:effectLst/>
                        </a:rPr>
                        <a:t>subglacial</a:t>
                      </a:r>
                      <a:r>
                        <a:rPr lang="en-GB" sz="1600" dirty="0">
                          <a:effectLst/>
                        </a:rPr>
                        <a:t> deposition. </a:t>
                      </a:r>
                      <a:endParaRPr lang="en-GB" sz="1600" b="0"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99256262"/>
      </p:ext>
    </p:extLst>
  </p:cSld>
  <p:clrMapOvr>
    <a:masterClrMapping/>
  </p:clrMapOvr>
  <p:transition spd="slow"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8466"/>
            <a:ext cx="8676456" cy="1066800"/>
          </a:xfrm>
        </p:spPr>
        <p:txBody>
          <a:bodyPr>
            <a:noAutofit/>
          </a:bodyPr>
          <a:lstStyle/>
          <a:p>
            <a:pPr algn="l"/>
            <a:r>
              <a:rPr lang="en-GB" sz="3600" dirty="0"/>
              <a:t>Investigating </a:t>
            </a:r>
            <a:r>
              <a:rPr lang="en-GB" sz="3600" dirty="0" smtClean="0"/>
              <a:t>global systems</a:t>
            </a:r>
            <a:r>
              <a:rPr lang="en-GB" sz="3600" dirty="0"/>
              <a:t/>
            </a:r>
            <a:br>
              <a:rPr lang="en-GB" sz="3600" dirty="0"/>
            </a:br>
            <a:endParaRPr lang="en-GB" sz="3600" dirty="0"/>
          </a:p>
        </p:txBody>
      </p:sp>
      <p:sp>
        <p:nvSpPr>
          <p:cNvPr id="3" name="Content Placeholder 2"/>
          <p:cNvSpPr>
            <a:spLocks noGrp="1"/>
          </p:cNvSpPr>
          <p:nvPr>
            <p:ph idx="1"/>
          </p:nvPr>
        </p:nvSpPr>
        <p:spPr>
          <a:xfrm>
            <a:off x="179512" y="1105469"/>
            <a:ext cx="6912768" cy="5253043"/>
          </a:xfrm>
        </p:spPr>
        <p:txBody>
          <a:bodyPr>
            <a:normAutofit fontScale="77500" lnSpcReduction="20000"/>
          </a:bodyPr>
          <a:lstStyle/>
          <a:p>
            <a:pPr lvl="0"/>
            <a:r>
              <a:rPr lang="en-GB" dirty="0"/>
              <a:t>Survey of a </a:t>
            </a:r>
            <a:r>
              <a:rPr lang="en-GB" b="1" dirty="0"/>
              <a:t>clone town</a:t>
            </a:r>
            <a:r>
              <a:rPr lang="en-GB" dirty="0"/>
              <a:t>: CBD exposure to global investment and trade flows</a:t>
            </a:r>
          </a:p>
          <a:p>
            <a:pPr lvl="0"/>
            <a:r>
              <a:rPr lang="en-GB" dirty="0"/>
              <a:t>Survey of citizens’ use of </a:t>
            </a:r>
            <a:r>
              <a:rPr lang="en-GB" b="1" dirty="0"/>
              <a:t>online purchasing </a:t>
            </a:r>
            <a:r>
              <a:rPr lang="en-GB" dirty="0"/>
              <a:t>and participation in global trade flows</a:t>
            </a:r>
          </a:p>
          <a:p>
            <a:pPr lvl="0"/>
            <a:r>
              <a:rPr lang="en-GB" dirty="0"/>
              <a:t>Survey of how </a:t>
            </a:r>
            <a:r>
              <a:rPr lang="en-GB" b="1" dirty="0"/>
              <a:t>diaspora communities </a:t>
            </a:r>
            <a:r>
              <a:rPr lang="en-GB" dirty="0"/>
              <a:t>use social networks to maintain contact with families </a:t>
            </a:r>
          </a:p>
          <a:p>
            <a:pPr lvl="0"/>
            <a:r>
              <a:rPr lang="en-GB" dirty="0"/>
              <a:t>Survey of ethnic food outlets and restaurants  as proxies for </a:t>
            </a:r>
            <a:r>
              <a:rPr lang="en-GB" b="1" dirty="0" smtClean="0"/>
              <a:t>post-colonial migration </a:t>
            </a:r>
            <a:r>
              <a:rPr lang="en-GB" b="1" dirty="0"/>
              <a:t>flows </a:t>
            </a:r>
            <a:r>
              <a:rPr lang="en-GB" dirty="0"/>
              <a:t>(may include interviews)</a:t>
            </a:r>
          </a:p>
          <a:p>
            <a:pPr lvl="0"/>
            <a:r>
              <a:rPr lang="en-GB" dirty="0"/>
              <a:t>Survey of social attitudes towards </a:t>
            </a:r>
            <a:r>
              <a:rPr lang="en-GB" b="1" dirty="0"/>
              <a:t>sovereignty</a:t>
            </a:r>
            <a:r>
              <a:rPr lang="en-GB" dirty="0"/>
              <a:t> and </a:t>
            </a:r>
            <a:r>
              <a:rPr lang="en-GB" b="1" dirty="0"/>
              <a:t>Brexit</a:t>
            </a:r>
            <a:r>
              <a:rPr lang="en-GB" dirty="0"/>
              <a:t> (may include Chi-squared analysis for different sub-sets of population)</a:t>
            </a:r>
          </a:p>
          <a:p>
            <a:pPr lvl="0"/>
            <a:r>
              <a:rPr lang="en-GB" dirty="0"/>
              <a:t>Survey of </a:t>
            </a:r>
            <a:r>
              <a:rPr lang="en-GB" b="1" dirty="0" smtClean="0"/>
              <a:t>global</a:t>
            </a:r>
            <a:r>
              <a:rPr lang="en-GB" dirty="0" smtClean="0"/>
              <a:t> </a:t>
            </a:r>
            <a:r>
              <a:rPr lang="en-GB" b="1" dirty="0" smtClean="0"/>
              <a:t>food sourcing </a:t>
            </a:r>
            <a:r>
              <a:rPr lang="en-GB" dirty="0"/>
              <a:t>for a sample of supermarkets and small businesses </a:t>
            </a:r>
            <a:r>
              <a:rPr lang="en-GB" dirty="0" smtClean="0"/>
              <a:t>                   (‘</a:t>
            </a:r>
            <a:r>
              <a:rPr lang="en-GB" dirty="0"/>
              <a:t>Fish Fight’ campaign links)</a:t>
            </a:r>
          </a:p>
          <a:p>
            <a:endParaRPr lang="en-GB" dirty="0"/>
          </a:p>
        </p:txBody>
      </p:sp>
      <p:sp>
        <p:nvSpPr>
          <p:cNvPr id="4" name="Rectangle 3"/>
          <p:cNvSpPr/>
          <p:nvPr/>
        </p:nvSpPr>
        <p:spPr>
          <a:xfrm>
            <a:off x="7164288" y="1148789"/>
            <a:ext cx="1728192"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AIM</a:t>
            </a:r>
          </a:p>
          <a:p>
            <a:pPr algn="ctr"/>
            <a:endParaRPr lang="en-GB" sz="2000" b="1" dirty="0" smtClean="0"/>
          </a:p>
          <a:p>
            <a:pPr algn="ctr"/>
            <a:endParaRPr lang="en-GB" sz="2000" b="1" dirty="0"/>
          </a:p>
          <a:p>
            <a:pPr algn="ctr"/>
            <a:r>
              <a:rPr lang="en-GB" sz="2000" b="1" dirty="0" smtClean="0"/>
              <a:t>QUESTION</a:t>
            </a:r>
          </a:p>
          <a:p>
            <a:pPr algn="ctr"/>
            <a:endParaRPr lang="en-GB" sz="2000" b="1" dirty="0" smtClean="0"/>
          </a:p>
          <a:p>
            <a:pPr algn="ctr"/>
            <a:endParaRPr lang="en-GB" sz="2000" b="1" dirty="0"/>
          </a:p>
          <a:p>
            <a:pPr algn="ctr"/>
            <a:r>
              <a:rPr lang="en-GB" sz="2000" b="1" dirty="0" smtClean="0"/>
              <a:t>HYPOTHESIS</a:t>
            </a:r>
            <a:endParaRPr lang="en-GB" sz="2000" b="1" dirty="0"/>
          </a:p>
        </p:txBody>
      </p:sp>
      <p:sp>
        <p:nvSpPr>
          <p:cNvPr id="5" name="Cloud Callout 4"/>
          <p:cNvSpPr/>
          <p:nvPr/>
        </p:nvSpPr>
        <p:spPr>
          <a:xfrm>
            <a:off x="7033133" y="5085184"/>
            <a:ext cx="1872208" cy="1008112"/>
          </a:xfrm>
          <a:prstGeom prst="cloudCallout">
            <a:avLst>
              <a:gd name="adj1" fmla="val -53674"/>
              <a:gd name="adj2" fmla="val 8439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b="1" dirty="0" smtClean="0"/>
              <a:t>Any ideas?</a:t>
            </a:r>
            <a:endParaRPr lang="en-GB" b="1" dirty="0"/>
          </a:p>
        </p:txBody>
      </p:sp>
    </p:spTree>
    <p:extLst>
      <p:ext uri="{BB962C8B-B14F-4D97-AF65-F5344CB8AC3E}">
        <p14:creationId xmlns:p14="http://schemas.microsoft.com/office/powerpoint/2010/main" val="1956617522"/>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13"/>
            <a:ext cx="8229600" cy="1143000"/>
          </a:xfrm>
        </p:spPr>
        <p:txBody>
          <a:bodyPr/>
          <a:lstStyle/>
          <a:p>
            <a:pPr algn="l"/>
            <a:r>
              <a:rPr lang="en-GB" dirty="0" smtClean="0"/>
              <a:t>Using concepts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98275031"/>
              </p:ext>
            </p:extLst>
          </p:nvPr>
        </p:nvGraphicFramePr>
        <p:xfrm>
          <a:off x="218366" y="955343"/>
          <a:ext cx="8720919" cy="5872391"/>
        </p:xfrm>
        <a:graphic>
          <a:graphicData uri="http://schemas.openxmlformats.org/drawingml/2006/table">
            <a:tbl>
              <a:tblPr firstRow="1" firstCol="1" bandRow="1">
                <a:tableStyleId>{21E4AEA4-8DFA-4A89-87EB-49C32662AFE0}</a:tableStyleId>
              </a:tblPr>
              <a:tblGrid>
                <a:gridCol w="1173706"/>
                <a:gridCol w="3710074"/>
                <a:gridCol w="3837139"/>
              </a:tblGrid>
              <a:tr h="599334">
                <a:tc>
                  <a:txBody>
                    <a:bodyPr/>
                    <a:lstStyle/>
                    <a:p>
                      <a:pPr>
                        <a:lnSpc>
                          <a:spcPct val="107000"/>
                        </a:lnSpc>
                        <a:spcAft>
                          <a:spcPts val="0"/>
                        </a:spcAft>
                      </a:pPr>
                      <a:r>
                        <a:rPr lang="en-GB" sz="1800" dirty="0">
                          <a:effectLst/>
                        </a:rPr>
                        <a:t>Concept</a:t>
                      </a:r>
                      <a:endParaRPr lang="en-GB" sz="18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800">
                          <a:effectLst/>
                        </a:rPr>
                        <a:t>Definition</a:t>
                      </a:r>
                      <a:endParaRPr lang="en-GB" sz="1800">
                        <a:effectLst/>
                        <a:latin typeface="Calibri"/>
                        <a:ea typeface="Calibri"/>
                        <a:cs typeface="Times New Roman"/>
                      </a:endParaRPr>
                    </a:p>
                  </a:txBody>
                  <a:tcPr marL="68580" marR="68580" marT="0" marB="0"/>
                </a:tc>
                <a:tc>
                  <a:txBody>
                    <a:bodyPr/>
                    <a:lstStyle/>
                    <a:p>
                      <a:pPr>
                        <a:lnSpc>
                          <a:spcPct val="107000"/>
                        </a:lnSpc>
                        <a:spcAft>
                          <a:spcPts val="0"/>
                        </a:spcAft>
                      </a:pPr>
                      <a:r>
                        <a:rPr lang="en-GB" sz="1800">
                          <a:effectLst/>
                        </a:rPr>
                        <a:t>Examples of individual investigation opportunities</a:t>
                      </a:r>
                      <a:endParaRPr lang="en-GB" sz="1800">
                        <a:effectLst/>
                        <a:latin typeface="Calibri"/>
                        <a:ea typeface="Calibri"/>
                        <a:cs typeface="Times New Roman"/>
                      </a:endParaRPr>
                    </a:p>
                  </a:txBody>
                  <a:tcPr marL="68580" marR="68580" marT="0" marB="0"/>
                </a:tc>
              </a:tr>
              <a:tr h="1297893">
                <a:tc>
                  <a:txBody>
                    <a:bodyPr/>
                    <a:lstStyle/>
                    <a:p>
                      <a:pPr>
                        <a:lnSpc>
                          <a:spcPct val="107000"/>
                        </a:lnSpc>
                        <a:spcAft>
                          <a:spcPts val="0"/>
                        </a:spcAft>
                      </a:pPr>
                      <a:r>
                        <a:rPr lang="en-GB" sz="1800">
                          <a:effectLst/>
                        </a:rPr>
                        <a:t>Resilience</a:t>
                      </a:r>
                      <a:endParaRPr lang="en-GB" sz="1800">
                        <a:effectLst/>
                        <a:latin typeface="Calibri"/>
                        <a:ea typeface="Calibri"/>
                        <a:cs typeface="Times New Roman"/>
                      </a:endParaRPr>
                    </a:p>
                  </a:txBody>
                  <a:tcPr marL="68580" marR="68580" marT="0" marB="0"/>
                </a:tc>
                <a:tc>
                  <a:txBody>
                    <a:bodyPr/>
                    <a:lstStyle/>
                    <a:p>
                      <a:pPr>
                        <a:lnSpc>
                          <a:spcPct val="107000"/>
                        </a:lnSpc>
                        <a:spcAft>
                          <a:spcPts val="0"/>
                        </a:spcAft>
                      </a:pPr>
                      <a:r>
                        <a:rPr lang="en-GB" sz="1800" dirty="0">
                          <a:effectLst/>
                        </a:rPr>
                        <a:t>The capacity of a system to experience shocks, while retaining essentially the same function, structure, feedbacks and </a:t>
                      </a:r>
                      <a:r>
                        <a:rPr lang="en-GB" sz="1800" dirty="0" smtClean="0">
                          <a:effectLst/>
                        </a:rPr>
                        <a:t>identity</a:t>
                      </a:r>
                      <a:endParaRPr lang="en-GB" sz="18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800" dirty="0">
                          <a:effectLst/>
                        </a:rPr>
                        <a:t>Flood risk and community resilience</a:t>
                      </a:r>
                    </a:p>
                    <a:p>
                      <a:pPr marL="342900" lvl="0" indent="-342900">
                        <a:lnSpc>
                          <a:spcPct val="115000"/>
                        </a:lnSpc>
                        <a:spcAft>
                          <a:spcPts val="0"/>
                        </a:spcAft>
                        <a:buFont typeface="Symbol"/>
                        <a:buChar char=""/>
                      </a:pPr>
                      <a:r>
                        <a:rPr lang="en-GB" sz="1800" dirty="0">
                          <a:effectLst/>
                        </a:rPr>
                        <a:t>Economy of a town </a:t>
                      </a:r>
                      <a:r>
                        <a:rPr lang="en-GB" sz="1800" dirty="0" smtClean="0">
                          <a:effectLst/>
                        </a:rPr>
                        <a:t>-</a:t>
                      </a:r>
                      <a:r>
                        <a:rPr lang="en-GB" sz="1800" baseline="0" dirty="0" smtClean="0">
                          <a:effectLst/>
                        </a:rPr>
                        <a:t> </a:t>
                      </a:r>
                      <a:r>
                        <a:rPr lang="en-GB" sz="1800" dirty="0" smtClean="0">
                          <a:effectLst/>
                        </a:rPr>
                        <a:t>its </a:t>
                      </a:r>
                      <a:r>
                        <a:rPr lang="en-GB" sz="1800" dirty="0">
                          <a:effectLst/>
                        </a:rPr>
                        <a:t>resilience against economic recession</a:t>
                      </a:r>
                    </a:p>
                    <a:p>
                      <a:pPr marL="342900" lvl="0" indent="-342900">
                        <a:lnSpc>
                          <a:spcPct val="115000"/>
                        </a:lnSpc>
                        <a:spcAft>
                          <a:spcPts val="0"/>
                        </a:spcAft>
                        <a:buFont typeface="Symbol"/>
                        <a:buChar char=""/>
                      </a:pPr>
                      <a:r>
                        <a:rPr lang="en-GB" sz="1800" dirty="0">
                          <a:effectLst/>
                        </a:rPr>
                        <a:t>Ecosystem resilience </a:t>
                      </a:r>
                      <a:endParaRPr lang="en-GB" sz="1800" dirty="0">
                        <a:effectLst/>
                        <a:latin typeface="Calibri"/>
                        <a:ea typeface="Times New Roman"/>
                        <a:cs typeface="Times New Roman"/>
                      </a:endParaRPr>
                    </a:p>
                  </a:txBody>
                  <a:tcPr marL="68580" marR="68580" marT="0" marB="0"/>
                </a:tc>
              </a:tr>
              <a:tr h="1627188">
                <a:tc>
                  <a:txBody>
                    <a:bodyPr/>
                    <a:lstStyle/>
                    <a:p>
                      <a:pPr>
                        <a:lnSpc>
                          <a:spcPct val="107000"/>
                        </a:lnSpc>
                        <a:spcAft>
                          <a:spcPts val="0"/>
                        </a:spcAft>
                      </a:pPr>
                      <a:r>
                        <a:rPr lang="en-GB" sz="1800">
                          <a:effectLst/>
                        </a:rPr>
                        <a:t>System</a:t>
                      </a:r>
                      <a:endParaRPr lang="en-GB" sz="1800">
                        <a:effectLst/>
                        <a:latin typeface="Calibri"/>
                        <a:ea typeface="Calibri"/>
                        <a:cs typeface="Times New Roman"/>
                      </a:endParaRPr>
                    </a:p>
                  </a:txBody>
                  <a:tcPr marL="68580" marR="68580" marT="0" marB="0"/>
                </a:tc>
                <a:tc>
                  <a:txBody>
                    <a:bodyPr/>
                    <a:lstStyle/>
                    <a:p>
                      <a:pPr>
                        <a:lnSpc>
                          <a:spcPct val="107000"/>
                        </a:lnSpc>
                        <a:spcAft>
                          <a:spcPts val="0"/>
                        </a:spcAft>
                      </a:pPr>
                      <a:r>
                        <a:rPr lang="en-GB" sz="1800" dirty="0">
                          <a:effectLst/>
                        </a:rPr>
                        <a:t>Systems thinking is the process of understanding how connected things (parts) influence one another within a complete entity or larger </a:t>
                      </a:r>
                      <a:r>
                        <a:rPr lang="en-GB" sz="1800" dirty="0" smtClean="0">
                          <a:effectLst/>
                        </a:rPr>
                        <a:t>network</a:t>
                      </a:r>
                      <a:endParaRPr lang="en-GB" sz="18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800" dirty="0">
                          <a:effectLst/>
                        </a:rPr>
                        <a:t>Inputs, outputs and stores within a local hydrological sub-catchment</a:t>
                      </a:r>
                    </a:p>
                    <a:p>
                      <a:pPr marL="342900" lvl="0" indent="-342900">
                        <a:lnSpc>
                          <a:spcPct val="115000"/>
                        </a:lnSpc>
                        <a:spcAft>
                          <a:spcPts val="0"/>
                        </a:spcAft>
                        <a:buFont typeface="Symbol"/>
                        <a:buChar char=""/>
                      </a:pPr>
                      <a:r>
                        <a:rPr lang="en-GB" sz="1800" dirty="0">
                          <a:effectLst/>
                        </a:rPr>
                        <a:t>Economy of an urban </a:t>
                      </a:r>
                      <a:r>
                        <a:rPr lang="en-GB" sz="1800" dirty="0" smtClean="0">
                          <a:effectLst/>
                        </a:rPr>
                        <a:t>system</a:t>
                      </a:r>
                      <a:endParaRPr lang="en-GB" sz="1800" dirty="0">
                        <a:effectLst/>
                      </a:endParaRPr>
                    </a:p>
                    <a:p>
                      <a:pPr marL="342900" lvl="0" indent="-342900">
                        <a:lnSpc>
                          <a:spcPct val="115000"/>
                        </a:lnSpc>
                        <a:spcAft>
                          <a:spcPts val="0"/>
                        </a:spcAft>
                        <a:buFont typeface="Symbol"/>
                        <a:buChar char=""/>
                      </a:pPr>
                      <a:r>
                        <a:rPr lang="en-GB" sz="1800" dirty="0">
                          <a:effectLst/>
                        </a:rPr>
                        <a:t>Understanding carbon flows in a woodland ecosystem</a:t>
                      </a:r>
                      <a:endParaRPr lang="en-GB" sz="1800" dirty="0">
                        <a:effectLst/>
                        <a:latin typeface="Calibri"/>
                        <a:ea typeface="Times New Roman"/>
                        <a:cs typeface="Times New Roman"/>
                      </a:endParaRPr>
                    </a:p>
                  </a:txBody>
                  <a:tcPr marL="68580" marR="68580" marT="0" marB="0"/>
                </a:tc>
              </a:tr>
              <a:tr h="1993466">
                <a:tc>
                  <a:txBody>
                    <a:bodyPr/>
                    <a:lstStyle/>
                    <a:p>
                      <a:pPr>
                        <a:lnSpc>
                          <a:spcPct val="107000"/>
                        </a:lnSpc>
                        <a:spcAft>
                          <a:spcPts val="0"/>
                        </a:spcAft>
                      </a:pPr>
                      <a:r>
                        <a:rPr lang="en-GB" sz="1800">
                          <a:effectLst/>
                        </a:rPr>
                        <a:t>Place identity</a:t>
                      </a:r>
                      <a:endParaRPr lang="en-GB" sz="1800">
                        <a:effectLst/>
                        <a:latin typeface="Calibri"/>
                        <a:ea typeface="Calibri"/>
                        <a:cs typeface="Times New Roman"/>
                      </a:endParaRPr>
                    </a:p>
                  </a:txBody>
                  <a:tcPr marL="68580" marR="68580" marT="0" marB="0"/>
                </a:tc>
                <a:tc>
                  <a:txBody>
                    <a:bodyPr/>
                    <a:lstStyle/>
                    <a:p>
                      <a:pPr>
                        <a:lnSpc>
                          <a:spcPct val="107000"/>
                        </a:lnSpc>
                        <a:spcAft>
                          <a:spcPts val="0"/>
                        </a:spcAft>
                      </a:pPr>
                      <a:r>
                        <a:rPr lang="en-GB" sz="1800" dirty="0">
                          <a:effectLst/>
                        </a:rPr>
                        <a:t>Place identity describes the real or perceived qualities which makes somewhere appear to people; it affects how we connect with various neighbourhoods and locales. It is also about belonging, meaning and attachment to places at a very personalised </a:t>
                      </a:r>
                      <a:r>
                        <a:rPr lang="en-GB" sz="1800" dirty="0" smtClean="0">
                          <a:effectLst/>
                        </a:rPr>
                        <a:t>level </a:t>
                      </a:r>
                      <a:endParaRPr lang="en-GB" sz="18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800" dirty="0">
                          <a:effectLst/>
                        </a:rPr>
                        <a:t>Place identity as perceived by tourists</a:t>
                      </a:r>
                    </a:p>
                    <a:p>
                      <a:pPr marL="342900" lvl="0" indent="-342900">
                        <a:lnSpc>
                          <a:spcPct val="115000"/>
                        </a:lnSpc>
                        <a:spcAft>
                          <a:spcPts val="0"/>
                        </a:spcAft>
                        <a:buFont typeface="Symbol"/>
                        <a:buChar char=""/>
                      </a:pPr>
                      <a:r>
                        <a:rPr lang="en-GB" sz="1800" dirty="0">
                          <a:effectLst/>
                        </a:rPr>
                        <a:t>The identity of rural places and the identity of urban places</a:t>
                      </a:r>
                    </a:p>
                    <a:p>
                      <a:pPr marL="342900" lvl="0" indent="-342900">
                        <a:lnSpc>
                          <a:spcPct val="115000"/>
                        </a:lnSpc>
                        <a:spcAft>
                          <a:spcPts val="0"/>
                        </a:spcAft>
                        <a:buFont typeface="Symbol"/>
                        <a:buChar char=""/>
                      </a:pPr>
                      <a:r>
                        <a:rPr lang="en-GB" sz="1800" dirty="0">
                          <a:effectLst/>
                        </a:rPr>
                        <a:t>Connections to place for people of different ages or cultures</a:t>
                      </a:r>
                      <a:endParaRPr lang="en-GB" sz="18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391087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04" y="144009"/>
            <a:ext cx="8229600" cy="1143000"/>
          </a:xfrm>
        </p:spPr>
        <p:txBody>
          <a:bodyPr/>
          <a:lstStyle/>
          <a:p>
            <a:pPr algn="l"/>
            <a:r>
              <a:rPr lang="en-GB" dirty="0" smtClean="0"/>
              <a:t>Anticipating assessment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505480"/>
              </p:ext>
            </p:extLst>
          </p:nvPr>
        </p:nvGraphicFramePr>
        <p:xfrm>
          <a:off x="142504" y="1587833"/>
          <a:ext cx="8858991" cy="3372075"/>
        </p:xfrm>
        <a:graphic>
          <a:graphicData uri="http://schemas.openxmlformats.org/drawingml/2006/table">
            <a:tbl>
              <a:tblPr firstRow="1" firstCol="1" bandRow="1">
                <a:tableStyleId>{5940675A-B579-460E-94D1-54222C63F5DA}</a:tableStyleId>
              </a:tblPr>
              <a:tblGrid>
                <a:gridCol w="771221"/>
                <a:gridCol w="1253738"/>
                <a:gridCol w="6834032"/>
              </a:tblGrid>
              <a:tr h="3372075">
                <a:tc>
                  <a:txBody>
                    <a:bodyPr/>
                    <a:lstStyle/>
                    <a:p>
                      <a:pPr>
                        <a:lnSpc>
                          <a:spcPct val="107000"/>
                        </a:lnSpc>
                        <a:spcAft>
                          <a:spcPts val="0"/>
                        </a:spcAft>
                      </a:pPr>
                      <a:r>
                        <a:rPr lang="en-GB" sz="1800" dirty="0">
                          <a:effectLst/>
                        </a:rPr>
                        <a:t>Level 4</a:t>
                      </a:r>
                      <a:endParaRPr lang="en-GB" sz="1800" dirty="0">
                        <a:effectLst/>
                        <a:latin typeface="Calibri"/>
                        <a:ea typeface="Calibri"/>
                        <a:cs typeface="Times New Roman"/>
                      </a:endParaRPr>
                    </a:p>
                  </a:txBody>
                  <a:tcPr marL="26194" marR="26194" marT="0" marB="0"/>
                </a:tc>
                <a:tc>
                  <a:txBody>
                    <a:bodyPr/>
                    <a:lstStyle/>
                    <a:p>
                      <a:pPr>
                        <a:lnSpc>
                          <a:spcPct val="107000"/>
                        </a:lnSpc>
                        <a:spcAft>
                          <a:spcPts val="0"/>
                        </a:spcAft>
                      </a:pPr>
                      <a:r>
                        <a:rPr lang="en-GB" sz="1800" dirty="0">
                          <a:effectLst/>
                        </a:rPr>
                        <a:t>19-24 marks </a:t>
                      </a:r>
                    </a:p>
                    <a:p>
                      <a:pPr>
                        <a:lnSpc>
                          <a:spcPct val="107000"/>
                        </a:lnSpc>
                        <a:spcAft>
                          <a:spcPts val="0"/>
                        </a:spcAft>
                      </a:pPr>
                      <a:r>
                        <a:rPr lang="en-GB" sz="1800" dirty="0">
                          <a:effectLst/>
                        </a:rPr>
                        <a:t> </a:t>
                      </a:r>
                    </a:p>
                    <a:p>
                      <a:pPr>
                        <a:lnSpc>
                          <a:spcPct val="107000"/>
                        </a:lnSpc>
                        <a:spcAft>
                          <a:spcPts val="0"/>
                        </a:spcAft>
                      </a:pPr>
                      <a:r>
                        <a:rPr lang="en-GB" sz="1800" dirty="0">
                          <a:effectLst/>
                        </a:rPr>
                        <a:t>(24 is the maximum mark available)</a:t>
                      </a:r>
                      <a:endParaRPr lang="en-GB" sz="1800" dirty="0">
                        <a:effectLst/>
                        <a:latin typeface="Calibri"/>
                        <a:ea typeface="Calibri"/>
                        <a:cs typeface="Times New Roman"/>
                      </a:endParaRPr>
                    </a:p>
                  </a:txBody>
                  <a:tcPr marL="26194" marR="26194" marT="0" marB="0"/>
                </a:tc>
                <a:tc>
                  <a:txBody>
                    <a:bodyPr/>
                    <a:lstStyle/>
                    <a:p>
                      <a:pPr marL="342900" lvl="0" indent="-342900">
                        <a:lnSpc>
                          <a:spcPct val="115000"/>
                        </a:lnSpc>
                        <a:spcAft>
                          <a:spcPts val="0"/>
                        </a:spcAft>
                        <a:buFont typeface="Symbol"/>
                        <a:buChar char=""/>
                      </a:pPr>
                      <a:r>
                        <a:rPr lang="en-GB" sz="1800" b="1" dirty="0">
                          <a:effectLst/>
                        </a:rPr>
                        <a:t>Synthesises</a:t>
                      </a:r>
                      <a:r>
                        <a:rPr lang="en-GB" sz="1800" dirty="0">
                          <a:effectLst/>
                        </a:rPr>
                        <a:t> research findings coherently and comprehensively. </a:t>
                      </a:r>
                    </a:p>
                    <a:p>
                      <a:pPr marL="342900" lvl="0" indent="-342900">
                        <a:lnSpc>
                          <a:spcPct val="115000"/>
                        </a:lnSpc>
                        <a:spcAft>
                          <a:spcPts val="0"/>
                        </a:spcAft>
                        <a:buFont typeface="Symbol"/>
                        <a:buChar char=""/>
                      </a:pPr>
                      <a:r>
                        <a:rPr lang="en-GB" sz="1800" dirty="0">
                          <a:effectLst/>
                        </a:rPr>
                        <a:t>Provides a </a:t>
                      </a:r>
                      <a:r>
                        <a:rPr lang="en-GB" sz="1800" b="1" dirty="0">
                          <a:effectLst/>
                        </a:rPr>
                        <a:t>balanced appraisal </a:t>
                      </a:r>
                      <a:r>
                        <a:rPr lang="en-GB" sz="1800" dirty="0">
                          <a:effectLst/>
                        </a:rPr>
                        <a:t>of the </a:t>
                      </a:r>
                      <a:r>
                        <a:rPr lang="en-GB" sz="1800" b="1" dirty="0">
                          <a:effectLst/>
                        </a:rPr>
                        <a:t>reliability</a:t>
                      </a:r>
                      <a:r>
                        <a:rPr lang="en-GB" sz="1800" dirty="0">
                          <a:effectLst/>
                        </a:rPr>
                        <a:t> of evidence and </a:t>
                      </a:r>
                      <a:r>
                        <a:rPr lang="en-GB" sz="1800" b="1" dirty="0">
                          <a:effectLst/>
                        </a:rPr>
                        <a:t>validity</a:t>
                      </a:r>
                      <a:r>
                        <a:rPr lang="en-GB" sz="1800" dirty="0">
                          <a:effectLst/>
                        </a:rPr>
                        <a:t> of conclusions. </a:t>
                      </a:r>
                    </a:p>
                    <a:p>
                      <a:pPr marL="342900" lvl="0" indent="-342900">
                        <a:lnSpc>
                          <a:spcPct val="115000"/>
                        </a:lnSpc>
                        <a:spcAft>
                          <a:spcPts val="0"/>
                        </a:spcAft>
                        <a:buFont typeface="Symbol"/>
                        <a:buChar char=""/>
                      </a:pPr>
                      <a:r>
                        <a:rPr lang="en-GB" sz="1800" dirty="0">
                          <a:effectLst/>
                        </a:rPr>
                        <a:t>A balanced and concise, well-developed argument is expressed through </a:t>
                      </a:r>
                      <a:r>
                        <a:rPr lang="en-GB" sz="1800" b="1" dirty="0">
                          <a:effectLst/>
                        </a:rPr>
                        <a:t>sustained logical lines of reasoning </a:t>
                      </a:r>
                      <a:r>
                        <a:rPr lang="en-GB" sz="1800" dirty="0">
                          <a:effectLst/>
                        </a:rPr>
                        <a:t>that demonstrates use of a structured and comprehensive enquiry process. </a:t>
                      </a:r>
                    </a:p>
                    <a:p>
                      <a:pPr marL="342900" lvl="0" indent="-342900">
                        <a:lnSpc>
                          <a:spcPct val="115000"/>
                        </a:lnSpc>
                        <a:spcAft>
                          <a:spcPts val="0"/>
                        </a:spcAft>
                        <a:buFont typeface="Symbol"/>
                        <a:buChar char=""/>
                      </a:pPr>
                      <a:r>
                        <a:rPr lang="en-GB" sz="1800" dirty="0">
                          <a:effectLst/>
                        </a:rPr>
                        <a:t>Uses accurate geographical </a:t>
                      </a:r>
                      <a:r>
                        <a:rPr lang="en-GB" sz="1800" b="1" dirty="0">
                          <a:effectLst/>
                        </a:rPr>
                        <a:t>terminology</a:t>
                      </a:r>
                      <a:r>
                        <a:rPr lang="en-GB" sz="1800" dirty="0">
                          <a:effectLst/>
                        </a:rPr>
                        <a:t> throughout. </a:t>
                      </a:r>
                    </a:p>
                    <a:p>
                      <a:pPr marL="342900" lvl="0" indent="-342900">
                        <a:lnSpc>
                          <a:spcPct val="115000"/>
                        </a:lnSpc>
                        <a:spcAft>
                          <a:spcPts val="0"/>
                        </a:spcAft>
                        <a:buFont typeface="Symbol"/>
                        <a:buChar char=""/>
                      </a:pPr>
                      <a:r>
                        <a:rPr lang="en-GB" sz="1800" dirty="0">
                          <a:effectLst/>
                        </a:rPr>
                        <a:t>Convincing conclusions that are </a:t>
                      </a:r>
                      <a:r>
                        <a:rPr lang="en-GB" sz="1800" b="1" dirty="0">
                          <a:effectLst/>
                        </a:rPr>
                        <a:t>fully supported </a:t>
                      </a:r>
                      <a:r>
                        <a:rPr lang="en-GB" sz="1800" dirty="0">
                          <a:effectLst/>
                        </a:rPr>
                        <a:t>by drawing together a selection of relevant evidence and concepts linked to the entire purpose of the investigation. </a:t>
                      </a:r>
                      <a:endParaRPr lang="en-GB" sz="1800" dirty="0">
                        <a:effectLst/>
                        <a:latin typeface="Calibri"/>
                        <a:ea typeface="Times New Roman"/>
                        <a:cs typeface="Times New Roman"/>
                      </a:endParaRPr>
                    </a:p>
                  </a:txBody>
                  <a:tcPr marL="26194" marR="26194" marT="0" marB="0"/>
                </a:tc>
              </a:tr>
            </a:tbl>
          </a:graphicData>
        </a:graphic>
      </p:graphicFrame>
      <p:sp>
        <p:nvSpPr>
          <p:cNvPr id="6" name="Rectangle 5"/>
          <p:cNvSpPr/>
          <p:nvPr/>
        </p:nvSpPr>
        <p:spPr>
          <a:xfrm>
            <a:off x="564355" y="5375544"/>
            <a:ext cx="8122445" cy="646331"/>
          </a:xfrm>
          <a:prstGeom prst="rect">
            <a:avLst/>
          </a:prstGeom>
        </p:spPr>
        <p:txBody>
          <a:bodyPr wrap="square">
            <a:spAutoFit/>
          </a:bodyPr>
          <a:lstStyle/>
          <a:p>
            <a:r>
              <a:rPr lang="en-GB" dirty="0"/>
              <a:t>Selected marking criteria for the ‘conclusions and critical evaluation’ element of </a:t>
            </a:r>
            <a:r>
              <a:rPr lang="en-GB" dirty="0" smtClean="0"/>
              <a:t>NEA</a:t>
            </a:r>
            <a:endParaRPr lang="en-GB" dirty="0"/>
          </a:p>
          <a:p>
            <a:r>
              <a:rPr lang="en-GB" b="1" dirty="0"/>
              <a:t>Source</a:t>
            </a:r>
            <a:r>
              <a:rPr lang="en-GB" dirty="0"/>
              <a:t>: Edexcel</a:t>
            </a:r>
          </a:p>
        </p:txBody>
      </p:sp>
    </p:spTree>
    <p:extLst>
      <p:ext uri="{BB962C8B-B14F-4D97-AF65-F5344CB8AC3E}">
        <p14:creationId xmlns:p14="http://schemas.microsoft.com/office/powerpoint/2010/main" val="4435542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66" y="167760"/>
            <a:ext cx="8229600" cy="1143000"/>
          </a:xfrm>
        </p:spPr>
        <p:txBody>
          <a:bodyPr>
            <a:normAutofit/>
          </a:bodyPr>
          <a:lstStyle/>
          <a:p>
            <a:pPr algn="l"/>
            <a:r>
              <a:rPr lang="en-US" sz="3600" dirty="0"/>
              <a:t>Using secondary </a:t>
            </a:r>
            <a:r>
              <a:rPr lang="en-US" sz="3600" dirty="0" smtClean="0"/>
              <a:t>and ‘deskwork’ sources</a:t>
            </a:r>
            <a:endParaRPr lang="en-US" sz="3600" dirty="0"/>
          </a:p>
        </p:txBody>
      </p:sp>
      <p:sp>
        <p:nvSpPr>
          <p:cNvPr id="3" name="Text Placeholder 2"/>
          <p:cNvSpPr>
            <a:spLocks noGrp="1"/>
          </p:cNvSpPr>
          <p:nvPr>
            <p:ph type="body" sz="quarter" idx="10"/>
          </p:nvPr>
        </p:nvSpPr>
        <p:spPr>
          <a:xfrm>
            <a:off x="468313" y="1476355"/>
            <a:ext cx="7001266" cy="3816350"/>
          </a:xfrm>
        </p:spPr>
        <p:txBody>
          <a:bodyPr>
            <a:normAutofit/>
          </a:bodyPr>
          <a:lstStyle/>
          <a:p>
            <a:pPr>
              <a:lnSpc>
                <a:spcPct val="120000"/>
              </a:lnSpc>
            </a:pPr>
            <a:r>
              <a:rPr lang="en-US" sz="2400" dirty="0"/>
              <a:t>GIS landscape sampling and analysis</a:t>
            </a:r>
          </a:p>
          <a:p>
            <a:pPr>
              <a:lnSpc>
                <a:spcPct val="120000"/>
              </a:lnSpc>
            </a:pPr>
            <a:r>
              <a:rPr lang="en-US" sz="2400" dirty="0" smtClean="0"/>
              <a:t>Data sets and reports from specialist organisations (e.g. ONS data, Mayor’s Office London) </a:t>
            </a:r>
          </a:p>
          <a:p>
            <a:pPr>
              <a:lnSpc>
                <a:spcPct val="120000"/>
              </a:lnSpc>
            </a:pPr>
            <a:r>
              <a:rPr lang="en-US" sz="2400" dirty="0" smtClean="0"/>
              <a:t>Contemporary articles from journals</a:t>
            </a:r>
          </a:p>
          <a:p>
            <a:pPr>
              <a:lnSpc>
                <a:spcPct val="120000"/>
              </a:lnSpc>
            </a:pPr>
            <a:r>
              <a:rPr lang="en-US" sz="2400" dirty="0" smtClean="0"/>
              <a:t>Textbooks (beyond the usual course textbooks)</a:t>
            </a:r>
          </a:p>
          <a:p>
            <a:pPr>
              <a:lnSpc>
                <a:spcPct val="120000"/>
              </a:lnSpc>
            </a:pPr>
            <a:r>
              <a:rPr lang="en-US" sz="2400" dirty="0" smtClean="0"/>
              <a:t>Appropriate theory </a:t>
            </a:r>
          </a:p>
          <a:p>
            <a:pPr>
              <a:lnSpc>
                <a:spcPct val="120000"/>
              </a:lnSpc>
            </a:pPr>
            <a:r>
              <a:rPr lang="en-US" sz="2400" dirty="0" smtClean="0"/>
              <a:t>Digital data sources and social media </a:t>
            </a:r>
            <a:endParaRPr lang="en-US" sz="2400" dirty="0"/>
          </a:p>
        </p:txBody>
      </p:sp>
    </p:spTree>
    <p:extLst>
      <p:ext uri="{BB962C8B-B14F-4D97-AF65-F5344CB8AC3E}">
        <p14:creationId xmlns:p14="http://schemas.microsoft.com/office/powerpoint/2010/main" val="350455011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5660" y="5956300"/>
            <a:ext cx="8840836" cy="726504"/>
          </a:xfrm>
        </p:spPr>
        <p:txBody>
          <a:bodyPr>
            <a:noAutofit/>
          </a:bodyPr>
          <a:lstStyle/>
          <a:p>
            <a:pPr marL="0" indent="0">
              <a:buNone/>
            </a:pPr>
            <a:r>
              <a:rPr lang="en-GB" sz="2400" dirty="0"/>
              <a:t>“Big data” may become </a:t>
            </a:r>
            <a:r>
              <a:rPr lang="en-GB" sz="2400" dirty="0" smtClean="0"/>
              <a:t>an important </a:t>
            </a:r>
            <a:r>
              <a:rPr lang="en-GB" sz="2400" dirty="0"/>
              <a:t>part of the </a:t>
            </a:r>
            <a:r>
              <a:rPr lang="en-GB" sz="2400" dirty="0" smtClean="0"/>
              <a:t>investigation</a:t>
            </a:r>
            <a:endParaRPr lang="en-GB" sz="24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3" y="911516"/>
            <a:ext cx="9002711" cy="4605716"/>
          </a:xfrm>
          <a:prstGeom prst="rect">
            <a:avLst/>
          </a:prstGeom>
        </p:spPr>
      </p:pic>
      <p:sp>
        <p:nvSpPr>
          <p:cNvPr id="6" name="TextBox 5"/>
          <p:cNvSpPr txBox="1"/>
          <p:nvPr/>
        </p:nvSpPr>
        <p:spPr>
          <a:xfrm>
            <a:off x="3403600" y="5569093"/>
            <a:ext cx="5632896" cy="276999"/>
          </a:xfrm>
          <a:prstGeom prst="rect">
            <a:avLst/>
          </a:prstGeom>
          <a:noFill/>
        </p:spPr>
        <p:txBody>
          <a:bodyPr wrap="square" rtlCol="0">
            <a:spAutoFit/>
          </a:bodyPr>
          <a:lstStyle/>
          <a:p>
            <a:pPr algn="r"/>
            <a:r>
              <a:rPr lang="en-GB" sz="1200" dirty="0"/>
              <a:t>Source: Oliver Obrien / ONS data.  Life.mappinglondon.co.uk</a:t>
            </a:r>
          </a:p>
        </p:txBody>
      </p:sp>
      <p:sp>
        <p:nvSpPr>
          <p:cNvPr id="7" name="Title 1"/>
          <p:cNvSpPr txBox="1">
            <a:spLocks/>
          </p:cNvSpPr>
          <p:nvPr/>
        </p:nvSpPr>
        <p:spPr>
          <a:xfrm>
            <a:off x="251520" y="68040"/>
            <a:ext cx="8784976"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tx2"/>
                </a:solidFill>
              </a:rPr>
              <a:t>A good source of data to begin to ask </a:t>
            </a:r>
            <a:r>
              <a:rPr lang="en-GB" sz="2800" b="1" dirty="0" smtClean="0">
                <a:solidFill>
                  <a:schemeClr val="tx2"/>
                </a:solidFill>
              </a:rPr>
              <a:t>questions</a:t>
            </a:r>
            <a:endParaRPr lang="en-GB" sz="2800" b="1" dirty="0">
              <a:solidFill>
                <a:schemeClr val="tx2"/>
              </a:solidFill>
            </a:endParaRPr>
          </a:p>
        </p:txBody>
      </p:sp>
    </p:spTree>
    <p:extLst>
      <p:ext uri="{BB962C8B-B14F-4D97-AF65-F5344CB8AC3E}">
        <p14:creationId xmlns:p14="http://schemas.microsoft.com/office/powerpoint/2010/main" val="144336596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1" y="241300"/>
            <a:ext cx="8578360" cy="883444"/>
          </a:xfrm>
        </p:spPr>
        <p:txBody>
          <a:bodyPr>
            <a:normAutofit/>
          </a:bodyPr>
          <a:lstStyle/>
          <a:p>
            <a:r>
              <a:rPr lang="en-GB" sz="2800" b="1" dirty="0" smtClean="0"/>
              <a:t>Using new technologies</a:t>
            </a:r>
            <a:endParaRPr lang="en-GB" sz="2800" b="1" dirty="0"/>
          </a:p>
        </p:txBody>
      </p:sp>
      <p:sp>
        <p:nvSpPr>
          <p:cNvPr id="7" name="TextBox 6"/>
          <p:cNvSpPr txBox="1"/>
          <p:nvPr/>
        </p:nvSpPr>
        <p:spPr>
          <a:xfrm>
            <a:off x="6598962" y="6211669"/>
            <a:ext cx="2545038" cy="646331"/>
          </a:xfrm>
          <a:prstGeom prst="rect">
            <a:avLst/>
          </a:prstGeom>
          <a:noFill/>
        </p:spPr>
        <p:txBody>
          <a:bodyPr wrap="none" rtlCol="0">
            <a:spAutoFit/>
          </a:bodyPr>
          <a:lstStyle/>
          <a:p>
            <a:r>
              <a:rPr lang="en-US" dirty="0" smtClean="0"/>
              <a:t> Using GIS from expert </a:t>
            </a:r>
          </a:p>
          <a:p>
            <a:r>
              <a:rPr lang="en-US" dirty="0" smtClean="0"/>
              <a:t>websites e.g. ONS</a:t>
            </a:r>
            <a:endParaRPr lang="en-US" dirty="0"/>
          </a:p>
        </p:txBody>
      </p:sp>
      <p:pic>
        <p:nvPicPr>
          <p:cNvPr id="8" name="Picture 7"/>
          <p:cNvPicPr/>
          <p:nvPr/>
        </p:nvPicPr>
        <p:blipFill rotWithShape="1">
          <a:blip r:embed="rId3"/>
          <a:srcRect t="13067" b="5644"/>
          <a:stretch/>
        </p:blipFill>
        <p:spPr bwMode="auto">
          <a:xfrm>
            <a:off x="279401" y="1089428"/>
            <a:ext cx="8018438" cy="38293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966005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1" y="241300"/>
            <a:ext cx="8578360" cy="883444"/>
          </a:xfrm>
        </p:spPr>
        <p:txBody>
          <a:bodyPr>
            <a:normAutofit/>
          </a:bodyPr>
          <a:lstStyle/>
          <a:p>
            <a:r>
              <a:rPr lang="en-GB" sz="2800" b="1" dirty="0" smtClean="0"/>
              <a:t>Using new technologies</a:t>
            </a:r>
            <a:endParaRPr lang="en-GB" sz="28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124744"/>
            <a:ext cx="9144000" cy="472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34189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US" sz="2800" b="1" dirty="0" smtClean="0"/>
              <a:t>Primary data: quantitative or qualitative?</a:t>
            </a:r>
            <a:endParaRPr lang="en-US" sz="2800" b="1" dirty="0"/>
          </a:p>
        </p:txBody>
      </p:sp>
      <p:sp>
        <p:nvSpPr>
          <p:cNvPr id="3" name="Text Placeholder 2"/>
          <p:cNvSpPr>
            <a:spLocks noGrp="1"/>
          </p:cNvSpPr>
          <p:nvPr>
            <p:ph type="body" sz="quarter" idx="10"/>
          </p:nvPr>
        </p:nvSpPr>
        <p:spPr>
          <a:xfrm>
            <a:off x="457200" y="1374126"/>
            <a:ext cx="8280400" cy="4896544"/>
          </a:xfrm>
        </p:spPr>
        <p:txBody>
          <a:bodyPr>
            <a:normAutofit/>
          </a:bodyPr>
          <a:lstStyle/>
          <a:p>
            <a:pPr>
              <a:lnSpc>
                <a:spcPct val="120000"/>
              </a:lnSpc>
              <a:buNone/>
            </a:pPr>
            <a:r>
              <a:rPr lang="en-US" sz="2400" b="1" dirty="0" smtClean="0"/>
              <a:t>Qualitative</a:t>
            </a:r>
            <a:r>
              <a:rPr lang="en-US" sz="2400" dirty="0" smtClean="0"/>
              <a:t> methods include </a:t>
            </a:r>
          </a:p>
          <a:p>
            <a:pPr>
              <a:lnSpc>
                <a:spcPct val="120000"/>
              </a:lnSpc>
            </a:pPr>
            <a:r>
              <a:rPr lang="en-US" sz="2400" dirty="0" smtClean="0"/>
              <a:t>interviews (structured, semi-structured, open-ended / ethnographic) – which can be face-to-face, by phone, text messaging or online e.g. Skype / Facetime</a:t>
            </a:r>
          </a:p>
          <a:p>
            <a:pPr>
              <a:lnSpc>
                <a:spcPct val="120000"/>
              </a:lnSpc>
            </a:pPr>
            <a:r>
              <a:rPr lang="en-US" sz="2400" dirty="0" smtClean="0"/>
              <a:t>Interpretations of images (photos, advertising, paintings), paintings, music, film, text and other media e.g. in place identity and representation – by oneself or by others</a:t>
            </a:r>
            <a:endParaRPr lang="en-US" sz="2400" dirty="0"/>
          </a:p>
        </p:txBody>
      </p:sp>
    </p:spTree>
    <p:extLst>
      <p:ext uri="{BB962C8B-B14F-4D97-AF65-F5344CB8AC3E}">
        <p14:creationId xmlns:p14="http://schemas.microsoft.com/office/powerpoint/2010/main" val="303888099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290"/>
            <a:ext cx="8229600" cy="1143000"/>
          </a:xfrm>
        </p:spPr>
        <p:txBody>
          <a:bodyPr/>
          <a:lstStyle/>
          <a:p>
            <a:r>
              <a:rPr lang="en-GB" dirty="0" smtClean="0"/>
              <a:t>‘We’re living in the future’</a:t>
            </a:r>
            <a:endParaRPr lang="en-GB" dirty="0"/>
          </a:p>
        </p:txBody>
      </p:sp>
      <p:pic>
        <p:nvPicPr>
          <p:cNvPr id="2054" name="Picture 6" descr="Image result for polldaddy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235" y="3419474"/>
            <a:ext cx="4792928" cy="3438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Image result for decibel 10th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99" y="848821"/>
            <a:ext cx="4792928" cy="24777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2986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402182"/>
            <a:ext cx="8634206" cy="4785754"/>
          </a:xfrm>
          <a:noFill/>
          <a:ln w="25400">
            <a:noFill/>
          </a:ln>
          <a:effectLst/>
        </p:spPr>
        <p:txBody>
          <a:bodyPr>
            <a:normAutofit/>
          </a:bodyPr>
          <a:lstStyle/>
          <a:p>
            <a:pPr marL="457200" indent="-457200">
              <a:buFont typeface="Arial" panose="020B0604020202020204" pitchFamily="34" charset="0"/>
              <a:buChar char="•"/>
            </a:pPr>
            <a:r>
              <a:rPr lang="en-US" sz="2800" dirty="0" smtClean="0"/>
              <a:t>At </a:t>
            </a:r>
            <a:r>
              <a:rPr lang="en-US" sz="2800" b="1" dirty="0" smtClean="0">
                <a:solidFill>
                  <a:srgbClr val="DF3C06"/>
                </a:solidFill>
              </a:rPr>
              <a:t>AS </a:t>
            </a:r>
            <a:r>
              <a:rPr lang="en-US" sz="2800" dirty="0" smtClean="0"/>
              <a:t>fieldwork will be examined as part of an examination</a:t>
            </a:r>
          </a:p>
          <a:p>
            <a:endParaRPr lang="en-US" sz="1600" dirty="0"/>
          </a:p>
          <a:p>
            <a:pPr marL="457200" indent="-457200">
              <a:buFont typeface="Arial" panose="020B0604020202020204" pitchFamily="34" charset="0"/>
              <a:buChar char="•"/>
            </a:pPr>
            <a:r>
              <a:rPr lang="en-US" sz="2800" dirty="0" smtClean="0"/>
              <a:t>40 marks (20% of the AS qualification) will be awarded for knowledge, understanding and application of geographical skills and fieldwork techniques</a:t>
            </a:r>
          </a:p>
          <a:p>
            <a:endParaRPr lang="en-US" sz="1600" dirty="0"/>
          </a:p>
          <a:p>
            <a:pPr marL="457200" indent="-457200">
              <a:buFont typeface="Arial" panose="020B0604020202020204" pitchFamily="34" charset="0"/>
              <a:buChar char="•"/>
            </a:pPr>
            <a:r>
              <a:rPr lang="en-US" sz="2800" dirty="0" smtClean="0"/>
              <a:t>At </a:t>
            </a:r>
            <a:r>
              <a:rPr lang="en-US" sz="2800" b="1" dirty="0" smtClean="0">
                <a:solidFill>
                  <a:srgbClr val="DF3C06"/>
                </a:solidFill>
              </a:rPr>
              <a:t>A level </a:t>
            </a:r>
            <a:r>
              <a:rPr lang="en-US" sz="2800" dirty="0" smtClean="0"/>
              <a:t>these skills will be examined through the </a:t>
            </a:r>
            <a:r>
              <a:rPr lang="en-US" sz="2800" b="1" dirty="0" smtClean="0">
                <a:solidFill>
                  <a:srgbClr val="DF3C06"/>
                </a:solidFill>
              </a:rPr>
              <a:t>independent investigation </a:t>
            </a:r>
            <a:r>
              <a:rPr lang="en-US" sz="2800" dirty="0" smtClean="0"/>
              <a:t>(20% of qualification)</a:t>
            </a:r>
            <a:endParaRPr lang="en-US" sz="2800" dirty="0"/>
          </a:p>
        </p:txBody>
      </p:sp>
      <p:sp>
        <p:nvSpPr>
          <p:cNvPr id="4" name="Text Placeholder 9"/>
          <p:cNvSpPr txBox="1">
            <a:spLocks/>
          </p:cNvSpPr>
          <p:nvPr/>
        </p:nvSpPr>
        <p:spPr>
          <a:xfrm>
            <a:off x="2172482" y="142464"/>
            <a:ext cx="6864640"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200" dirty="0" smtClean="0">
                <a:solidFill>
                  <a:schemeClr val="bg1"/>
                </a:solidFill>
              </a:rPr>
              <a:t>ASSESSMENT</a:t>
            </a:r>
            <a:endParaRPr lang="en-GB" sz="3200" dirty="0">
              <a:solidFill>
                <a:schemeClr val="bg1"/>
              </a:solidFill>
            </a:endParaRPr>
          </a:p>
        </p:txBody>
      </p:sp>
      <p:sp>
        <p:nvSpPr>
          <p:cNvPr id="5" name="Title 1"/>
          <p:cNvSpPr>
            <a:spLocks noGrp="1"/>
          </p:cNvSpPr>
          <p:nvPr>
            <p:ph type="title"/>
          </p:nvPr>
        </p:nvSpPr>
        <p:spPr>
          <a:xfrm>
            <a:off x="127000" y="198438"/>
            <a:ext cx="7829645" cy="850106"/>
          </a:xfrm>
        </p:spPr>
        <p:txBody>
          <a:bodyPr>
            <a:normAutofit/>
          </a:bodyPr>
          <a:lstStyle/>
          <a:p>
            <a:pPr algn="l">
              <a:lnSpc>
                <a:spcPct val="110000"/>
              </a:lnSpc>
            </a:pPr>
            <a:r>
              <a:rPr lang="en-GB" sz="2800" b="1" dirty="0" smtClean="0">
                <a:solidFill>
                  <a:schemeClr val="tx1"/>
                </a:solidFill>
              </a:rPr>
              <a:t>Fieldwork at AS or A-level?</a:t>
            </a:r>
            <a:endParaRPr lang="en-GB" sz="2800" b="1" dirty="0">
              <a:solidFill>
                <a:schemeClr val="tx1"/>
              </a:solidFill>
            </a:endParaRPr>
          </a:p>
        </p:txBody>
      </p:sp>
    </p:spTree>
    <p:extLst>
      <p:ext uri="{BB962C8B-B14F-4D97-AF65-F5344CB8AC3E}">
        <p14:creationId xmlns:p14="http://schemas.microsoft.com/office/powerpoint/2010/main" val="120384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089596632"/>
              </p:ext>
            </p:extLst>
          </p:nvPr>
        </p:nvGraphicFramePr>
        <p:xfrm>
          <a:off x="1673696" y="1323473"/>
          <a:ext cx="5594276" cy="4560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803157" y="1239152"/>
            <a:ext cx="6750768" cy="4848827"/>
            <a:chOff x="773560" y="1268760"/>
            <a:chExt cx="6750768" cy="4680520"/>
          </a:xfrm>
        </p:grpSpPr>
        <p:sp>
          <p:nvSpPr>
            <p:cNvPr id="10" name="Rectangle 9"/>
            <p:cNvSpPr/>
            <p:nvPr/>
          </p:nvSpPr>
          <p:spPr>
            <a:xfrm>
              <a:off x="1475656" y="1268760"/>
              <a:ext cx="6048672" cy="4680520"/>
            </a:xfrm>
            <a:prstGeom prst="rect">
              <a:avLst/>
            </a:prstGeom>
            <a:noFill/>
            <a:ln w="571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73560" y="1844824"/>
              <a:ext cx="648072" cy="3528391"/>
            </a:xfrm>
            <a:prstGeom prst="rect">
              <a:avLst/>
            </a:prstGeom>
            <a:ln>
              <a:no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GB" sz="3200" dirty="0" smtClean="0">
                  <a:solidFill>
                    <a:srgbClr val="C00000"/>
                  </a:solidFill>
                </a:rPr>
                <a:t>Connections</a:t>
              </a:r>
              <a:endParaRPr lang="en-GB" sz="3200" dirty="0">
                <a:solidFill>
                  <a:srgbClr val="C00000"/>
                </a:solidFill>
              </a:endParaRPr>
            </a:p>
          </p:txBody>
        </p:sp>
      </p:grpSp>
      <p:sp>
        <p:nvSpPr>
          <p:cNvPr id="12" name="Title 1"/>
          <p:cNvSpPr>
            <a:spLocks noGrp="1"/>
          </p:cNvSpPr>
          <p:nvPr>
            <p:ph type="title"/>
          </p:nvPr>
        </p:nvSpPr>
        <p:spPr>
          <a:xfrm>
            <a:off x="540000" y="441132"/>
            <a:ext cx="8045200" cy="431181"/>
          </a:xfrm>
        </p:spPr>
        <p:txBody>
          <a:bodyPr>
            <a:normAutofit fontScale="90000"/>
          </a:bodyPr>
          <a:lstStyle/>
          <a:p>
            <a:r>
              <a:rPr lang="en-GB" dirty="0" smtClean="0"/>
              <a:t>Changing places </a:t>
            </a:r>
            <a:endParaRPr lang="en-GB" dirty="0"/>
          </a:p>
        </p:txBody>
      </p:sp>
    </p:spTree>
    <p:extLst>
      <p:ext uri="{BB962C8B-B14F-4D97-AF65-F5344CB8AC3E}">
        <p14:creationId xmlns:p14="http://schemas.microsoft.com/office/powerpoint/2010/main" val="411404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2502431"/>
            <a:ext cx="8280400" cy="4145799"/>
          </a:xfrm>
        </p:spPr>
        <p:txBody>
          <a:bodyPr/>
          <a:lstStyle/>
          <a:p>
            <a:pPr marL="0" indent="0">
              <a:buNone/>
            </a:pPr>
            <a:r>
              <a:rPr lang="en-GB" sz="2000" dirty="0"/>
              <a:t>Students should develop the following with respect to </a:t>
            </a:r>
            <a:r>
              <a:rPr lang="en-GB" sz="2000" b="1" dirty="0"/>
              <a:t>qualitative data</a:t>
            </a:r>
            <a:r>
              <a:rPr lang="en-GB" sz="2000" dirty="0" smtClean="0"/>
              <a:t>:</a:t>
            </a:r>
            <a:endParaRPr lang="en-GB" sz="2000" dirty="0"/>
          </a:p>
          <a:p>
            <a:r>
              <a:rPr lang="en-GB" sz="2000" dirty="0" smtClean="0"/>
              <a:t>use </a:t>
            </a:r>
            <a:r>
              <a:rPr lang="en-GB" sz="2000" dirty="0"/>
              <a:t>and understanding of a mixture of methodological approaches, including interviews</a:t>
            </a:r>
          </a:p>
          <a:p>
            <a:r>
              <a:rPr lang="en-GB" sz="2000" dirty="0" smtClean="0"/>
              <a:t>interpretation </a:t>
            </a:r>
            <a:r>
              <a:rPr lang="en-GB" sz="2000" dirty="0"/>
              <a:t>and evaluation of a range of source material including </a:t>
            </a:r>
            <a:r>
              <a:rPr lang="en-GB" sz="2000" b="1" dirty="0"/>
              <a:t>textual</a:t>
            </a:r>
            <a:r>
              <a:rPr lang="en-GB" sz="2000" dirty="0"/>
              <a:t> and </a:t>
            </a:r>
            <a:r>
              <a:rPr lang="en-GB" sz="2000" b="1" dirty="0"/>
              <a:t>visual</a:t>
            </a:r>
            <a:r>
              <a:rPr lang="en-GB" sz="2000" dirty="0"/>
              <a:t> sources</a:t>
            </a:r>
          </a:p>
          <a:p>
            <a:r>
              <a:rPr lang="en-GB" sz="2000" dirty="0" smtClean="0"/>
              <a:t>understanding </a:t>
            </a:r>
            <a:r>
              <a:rPr lang="en-GB" sz="2000" dirty="0"/>
              <a:t>of the opportunities and </a:t>
            </a:r>
            <a:r>
              <a:rPr lang="en-GB" sz="2000" b="1" dirty="0"/>
              <a:t>limitations</a:t>
            </a:r>
            <a:r>
              <a:rPr lang="en-GB" sz="2000" dirty="0"/>
              <a:t> of qualitative techniques such as </a:t>
            </a:r>
            <a:r>
              <a:rPr lang="en-GB" sz="2000" b="1" dirty="0"/>
              <a:t>coding</a:t>
            </a:r>
            <a:r>
              <a:rPr lang="en-GB" sz="2000" dirty="0"/>
              <a:t> and</a:t>
            </a:r>
          </a:p>
          <a:p>
            <a:r>
              <a:rPr lang="en-GB" sz="2000" dirty="0"/>
              <a:t>sampling, and appreciation of how they actively </a:t>
            </a:r>
            <a:r>
              <a:rPr lang="en-GB" sz="2000" b="1" dirty="0"/>
              <a:t>create</a:t>
            </a:r>
            <a:r>
              <a:rPr lang="en-GB" sz="2000" dirty="0"/>
              <a:t> particular geographical </a:t>
            </a:r>
            <a:r>
              <a:rPr lang="en-GB" sz="2000" b="1" dirty="0"/>
              <a:t>representations</a:t>
            </a:r>
          </a:p>
          <a:p>
            <a:r>
              <a:rPr lang="en-GB" sz="2000" dirty="0" smtClean="0"/>
              <a:t>understanding </a:t>
            </a:r>
            <a:r>
              <a:rPr lang="en-GB" sz="2000" dirty="0"/>
              <a:t>of the </a:t>
            </a:r>
            <a:r>
              <a:rPr lang="en-GB" sz="2000" b="1" dirty="0"/>
              <a:t>ethical</a:t>
            </a:r>
            <a:r>
              <a:rPr lang="en-GB" sz="2000" dirty="0"/>
              <a:t> and socio-political implications of collecting, studying </a:t>
            </a:r>
            <a:r>
              <a:rPr lang="en-GB" sz="2000" dirty="0" smtClean="0"/>
              <a:t>and representing </a:t>
            </a:r>
            <a:r>
              <a:rPr lang="en-GB" sz="2000" dirty="0"/>
              <a:t>geographical data about human communities.</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p:blipFill>
        <p:spPr>
          <a:xfrm>
            <a:off x="1910686" y="0"/>
            <a:ext cx="5227090" cy="2530402"/>
          </a:xfrm>
          <a:prstGeom prst="rect">
            <a:avLst/>
          </a:prstGeom>
          <a:ln>
            <a:noFill/>
          </a:ln>
          <a:effectLst>
            <a:softEdge rad="112500"/>
          </a:effectLst>
        </p:spPr>
      </p:pic>
    </p:spTree>
    <p:extLst>
      <p:ext uri="{BB962C8B-B14F-4D97-AF65-F5344CB8AC3E}">
        <p14:creationId xmlns:p14="http://schemas.microsoft.com/office/powerpoint/2010/main" val="359446852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Changing places – qualitative A-level geography</a:t>
            </a:r>
            <a:endParaRPr lang="en-GB" dirty="0"/>
          </a:p>
        </p:txBody>
      </p:sp>
      <p:graphicFrame>
        <p:nvGraphicFramePr>
          <p:cNvPr id="4" name="Diagram 3"/>
          <p:cNvGraphicFramePr/>
          <p:nvPr>
            <p:extLst>
              <p:ext uri="{D42A27DB-BD31-4B8C-83A1-F6EECF244321}">
                <p14:modId xmlns:p14="http://schemas.microsoft.com/office/powerpoint/2010/main" val="3516256266"/>
              </p:ext>
            </p:extLst>
          </p:nvPr>
        </p:nvGraphicFramePr>
        <p:xfrm>
          <a:off x="755576" y="872313"/>
          <a:ext cx="763284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a:off x="1106905" y="5155555"/>
            <a:ext cx="4345813" cy="1411773"/>
          </a:xfrm>
          <a:prstGeom prst="wedgeRoundRectCallout">
            <a:avLst>
              <a:gd name="adj1" fmla="val -7859"/>
              <a:gd name="adj2" fmla="val -9264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GB" dirty="0" smtClean="0"/>
              <a:t>Are these factors </a:t>
            </a:r>
            <a:r>
              <a:rPr lang="en-GB" b="1" dirty="0" smtClean="0"/>
              <a:t>objective</a:t>
            </a:r>
            <a:r>
              <a:rPr lang="en-GB" dirty="0" smtClean="0"/>
              <a:t> and  </a:t>
            </a:r>
            <a:r>
              <a:rPr lang="en-GB" b="1" dirty="0" smtClean="0"/>
              <a:t>quantifiable</a:t>
            </a:r>
            <a:r>
              <a:rPr lang="en-GB" dirty="0"/>
              <a:t>?</a:t>
            </a:r>
            <a:r>
              <a:rPr lang="en-GB" dirty="0" smtClean="0"/>
              <a:t> Or are they </a:t>
            </a:r>
            <a:r>
              <a:rPr lang="en-GB" b="1" dirty="0" smtClean="0"/>
              <a:t>subjective</a:t>
            </a:r>
            <a:r>
              <a:rPr lang="en-GB" dirty="0" smtClean="0"/>
              <a:t> interpretations of places? How might place </a:t>
            </a:r>
            <a:r>
              <a:rPr lang="en-GB" b="1" dirty="0" smtClean="0"/>
              <a:t>bias</a:t>
            </a:r>
            <a:r>
              <a:rPr lang="en-GB" dirty="0" smtClean="0"/>
              <a:t> be linked with </a:t>
            </a:r>
            <a:r>
              <a:rPr lang="en-GB" b="1" dirty="0" smtClean="0"/>
              <a:t>demography</a:t>
            </a:r>
            <a:r>
              <a:rPr lang="en-GB" dirty="0" smtClean="0"/>
              <a:t>?</a:t>
            </a:r>
            <a:endParaRPr lang="en-GB" dirty="0"/>
          </a:p>
        </p:txBody>
      </p:sp>
    </p:spTree>
    <p:extLst>
      <p:ext uri="{BB962C8B-B14F-4D97-AF65-F5344CB8AC3E}">
        <p14:creationId xmlns:p14="http://schemas.microsoft.com/office/powerpoint/2010/main" val="249381375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Changing places </a:t>
            </a:r>
            <a:br>
              <a:rPr lang="en-GB" smtClean="0"/>
            </a:br>
            <a:endParaRPr lang="en-GB" dirty="0"/>
          </a:p>
        </p:txBody>
      </p:sp>
      <p:sp>
        <p:nvSpPr>
          <p:cNvPr id="3" name="Text Placeholder 2"/>
          <p:cNvSpPr>
            <a:spLocks noGrp="1"/>
          </p:cNvSpPr>
          <p:nvPr>
            <p:ph type="body" sz="quarter" idx="10"/>
          </p:nvPr>
        </p:nvSpPr>
        <p:spPr>
          <a:xfrm>
            <a:off x="468313" y="5414211"/>
            <a:ext cx="8280400" cy="3816350"/>
          </a:xfrm>
        </p:spPr>
        <p:txBody>
          <a:bodyPr>
            <a:normAutofit/>
          </a:bodyPr>
          <a:lstStyle/>
          <a:p>
            <a:r>
              <a:rPr lang="en-GB" sz="2400" dirty="0" smtClean="0"/>
              <a:t>Utopian or dystopian view of urban and rural living?</a:t>
            </a:r>
          </a:p>
          <a:p>
            <a:r>
              <a:rPr lang="en-GB" sz="2400" dirty="0" smtClean="0"/>
              <a:t>Different ages, different perspectives (the family life cycle)</a:t>
            </a:r>
          </a:p>
          <a:p>
            <a:endParaRPr lang="en-GB" sz="2400" dirty="0"/>
          </a:p>
        </p:txBody>
      </p:sp>
    </p:spTree>
    <p:extLst>
      <p:ext uri="{BB962C8B-B14F-4D97-AF65-F5344CB8AC3E}">
        <p14:creationId xmlns:p14="http://schemas.microsoft.com/office/powerpoint/2010/main" val="298434719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Changing places – qualitative A-level geography</a:t>
            </a:r>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92" t="8250" r="17581" b="3428"/>
          <a:stretch/>
        </p:blipFill>
        <p:spPr bwMode="auto">
          <a:xfrm>
            <a:off x="0" y="1519736"/>
            <a:ext cx="5438275" cy="4451685"/>
          </a:xfrm>
          <a:prstGeom prst="rect">
            <a:avLst/>
          </a:prstGeom>
          <a:ln>
            <a:noFill/>
          </a:ln>
          <a:effectLst>
            <a:softEdge rad="112500"/>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1130967"/>
            <a:ext cx="3486150" cy="5229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59998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Changing places – qualitative data</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08" y="1051176"/>
            <a:ext cx="8594884" cy="657684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91" y="1756611"/>
            <a:ext cx="2246647" cy="22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02622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Changing places – qualitative data</a:t>
            </a:r>
            <a:br>
              <a:rPr lang="en-GB" dirty="0" smtClean="0"/>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03639961"/>
              </p:ext>
            </p:extLst>
          </p:nvPr>
        </p:nvGraphicFramePr>
        <p:xfrm>
          <a:off x="23750" y="1023780"/>
          <a:ext cx="8942119" cy="5205822"/>
        </p:xfrm>
        <a:graphic>
          <a:graphicData uri="http://schemas.openxmlformats.org/drawingml/2006/table">
            <a:tbl>
              <a:tblPr firstRow="1" firstCol="1" bandRow="1" bandCol="1">
                <a:tableStyleId>{073A0DAA-6AF3-43AB-8588-CEC1D06C72B9}</a:tableStyleId>
              </a:tblPr>
              <a:tblGrid>
                <a:gridCol w="1730440"/>
                <a:gridCol w="1559283"/>
                <a:gridCol w="1559283"/>
                <a:gridCol w="1433673"/>
                <a:gridCol w="1329720"/>
                <a:gridCol w="1329720"/>
              </a:tblGrid>
              <a:tr h="647659">
                <a:tc>
                  <a:txBody>
                    <a:bodyPr/>
                    <a:lstStyle/>
                    <a:p>
                      <a:pPr>
                        <a:spcAft>
                          <a:spcPts val="0"/>
                        </a:spcAft>
                      </a:pPr>
                      <a:r>
                        <a:rPr lang="en-GB" sz="1200" dirty="0">
                          <a:effectLst/>
                        </a:rPr>
                        <a:t> </a:t>
                      </a:r>
                      <a:endParaRPr lang="en-GB" sz="1200" dirty="0">
                        <a:effectLst/>
                        <a:latin typeface="Times New Roman"/>
                        <a:ea typeface="Times New Roman"/>
                      </a:endParaRPr>
                    </a:p>
                  </a:txBody>
                  <a:tcPr marL="48432" marR="48432" marT="0" marB="0"/>
                </a:tc>
                <a:tc>
                  <a:txBody>
                    <a:bodyPr/>
                    <a:lstStyle/>
                    <a:p>
                      <a:pPr>
                        <a:spcAft>
                          <a:spcPts val="0"/>
                        </a:spcAft>
                      </a:pPr>
                      <a:r>
                        <a:rPr lang="en-GB" sz="1200">
                          <a:effectLst/>
                        </a:rPr>
                        <a:t> </a:t>
                      </a:r>
                    </a:p>
                    <a:p>
                      <a:pPr>
                        <a:spcAft>
                          <a:spcPts val="0"/>
                        </a:spcAft>
                      </a:pPr>
                      <a:r>
                        <a:rPr lang="en-GB" sz="1200">
                          <a:effectLst/>
                        </a:rPr>
                        <a:t>AATB</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p>
                    <a:p>
                      <a:pPr>
                        <a:spcAft>
                          <a:spcPts val="0"/>
                        </a:spcAft>
                      </a:pPr>
                      <a:r>
                        <a:rPr lang="en-GB" sz="1200">
                          <a:effectLst/>
                        </a:rPr>
                        <a:t>Isle of Arran Distillery</a:t>
                      </a:r>
                    </a:p>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p>
                    <a:p>
                      <a:pPr>
                        <a:spcAft>
                          <a:spcPts val="0"/>
                        </a:spcAft>
                      </a:pPr>
                      <a:r>
                        <a:rPr lang="en-GB" sz="1200">
                          <a:effectLst/>
                        </a:rPr>
                        <a:t>Arran Aromatics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p>
                    <a:p>
                      <a:pPr>
                        <a:spcAft>
                          <a:spcPts val="0"/>
                        </a:spcAft>
                      </a:pPr>
                      <a:r>
                        <a:rPr lang="en-GB" sz="1200">
                          <a:effectLst/>
                        </a:rPr>
                        <a:t>Arran.</a:t>
                      </a:r>
                    </a:p>
                    <a:p>
                      <a:pPr>
                        <a:spcAft>
                          <a:spcPts val="0"/>
                        </a:spcAft>
                      </a:pPr>
                      <a:r>
                        <a:rPr lang="en-GB" sz="1200">
                          <a:effectLst/>
                        </a:rPr>
                        <a:t>online</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p>
                    <a:p>
                      <a:pPr>
                        <a:spcAft>
                          <a:spcPts val="0"/>
                        </a:spcAft>
                      </a:pPr>
                      <a:r>
                        <a:rPr lang="en-GB" sz="1200">
                          <a:effectLst/>
                        </a:rPr>
                        <a:t>Arran.uk.  com</a:t>
                      </a:r>
                      <a:endParaRPr lang="en-GB" sz="1200">
                        <a:effectLst/>
                        <a:latin typeface="Times New Roman"/>
                        <a:ea typeface="Times New Roman"/>
                      </a:endParaRPr>
                    </a:p>
                  </a:txBody>
                  <a:tcPr marL="48432" marR="48432" marT="0" marB="0"/>
                </a:tc>
              </a:tr>
              <a:tr h="259063">
                <a:tc>
                  <a:txBody>
                    <a:bodyPr/>
                    <a:lstStyle/>
                    <a:p>
                      <a:pPr>
                        <a:spcAft>
                          <a:spcPts val="0"/>
                        </a:spcAft>
                      </a:pPr>
                      <a:r>
                        <a:rPr lang="en-US" sz="1200" kern="0">
                          <a:effectLst/>
                        </a:rPr>
                        <a:t>Authorship</a:t>
                      </a:r>
                      <a:endParaRPr lang="en-GB" sz="1200" b="1" kern="0">
                        <a:effectLst/>
                        <a:latin typeface="Times New Roman"/>
                      </a:endParaRPr>
                    </a:p>
                  </a:txBody>
                  <a:tcPr marL="48432" marR="48432" marT="0" marB="0"/>
                </a:tc>
                <a:tc>
                  <a:txBody>
                    <a:bodyPr/>
                    <a:lstStyle/>
                    <a:p>
                      <a:pPr>
                        <a:spcAft>
                          <a:spcPts val="0"/>
                        </a:spcAft>
                      </a:pPr>
                      <a:r>
                        <a:rPr lang="en-GB" sz="1200">
                          <a:effectLst/>
                        </a:rPr>
                        <a:t>Official</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Commercial</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Commercial</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Informal</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Informal</a:t>
                      </a:r>
                      <a:endParaRPr lang="en-GB" sz="1200">
                        <a:effectLst/>
                        <a:latin typeface="Times New Roman"/>
                        <a:ea typeface="Times New Roman"/>
                      </a:endParaRPr>
                    </a:p>
                  </a:txBody>
                  <a:tcPr marL="48432" marR="48432" marT="0" marB="0"/>
                </a:tc>
              </a:tr>
              <a:tr h="261363">
                <a:tc>
                  <a:txBody>
                    <a:bodyPr/>
                    <a:lstStyle/>
                    <a:p>
                      <a:pPr>
                        <a:spcAft>
                          <a:spcPts val="0"/>
                        </a:spcAft>
                      </a:pPr>
                      <a:r>
                        <a:rPr lang="en-US" sz="1200" kern="0">
                          <a:effectLst/>
                        </a:rPr>
                        <a:t>Mentions Ayrshire</a:t>
                      </a:r>
                      <a:endParaRPr lang="en-GB" sz="1200" b="1" kern="0">
                        <a:effectLst/>
                        <a:latin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r>
              <a:tr h="259063">
                <a:tc>
                  <a:txBody>
                    <a:bodyPr/>
                    <a:lstStyle/>
                    <a:p>
                      <a:pPr>
                        <a:spcAft>
                          <a:spcPts val="0"/>
                        </a:spcAft>
                      </a:pPr>
                      <a:r>
                        <a:rPr lang="en-GB" sz="1200" dirty="0" err="1">
                          <a:effectLst/>
                        </a:rPr>
                        <a:t>Brodick</a:t>
                      </a:r>
                      <a:r>
                        <a:rPr lang="en-GB" sz="1200" dirty="0">
                          <a:effectLst/>
                        </a:rPr>
                        <a:t> Castle</a:t>
                      </a:r>
                      <a:endParaRPr lang="en-GB" sz="1200" dirty="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r>
              <a:tr h="261363">
                <a:tc>
                  <a:txBody>
                    <a:bodyPr/>
                    <a:lstStyle/>
                    <a:p>
                      <a:pPr>
                        <a:spcAft>
                          <a:spcPts val="0"/>
                        </a:spcAft>
                      </a:pPr>
                      <a:r>
                        <a:rPr lang="en-GB" sz="1200">
                          <a:effectLst/>
                        </a:rPr>
                        <a:t>Lochranza Distillery</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r>
              <a:tr h="261363">
                <a:tc>
                  <a:txBody>
                    <a:bodyPr/>
                    <a:lstStyle/>
                    <a:p>
                      <a:pPr>
                        <a:spcAft>
                          <a:spcPts val="0"/>
                        </a:spcAft>
                      </a:pPr>
                      <a:r>
                        <a:rPr lang="en-GB" sz="1200">
                          <a:effectLst/>
                        </a:rPr>
                        <a:t>Auchrannie complex</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r>
              <a:tr h="259063">
                <a:tc>
                  <a:txBody>
                    <a:bodyPr/>
                    <a:lstStyle/>
                    <a:p>
                      <a:pPr>
                        <a:spcAft>
                          <a:spcPts val="0"/>
                        </a:spcAft>
                      </a:pPr>
                      <a:r>
                        <a:rPr lang="en-GB" sz="1200">
                          <a:effectLst/>
                        </a:rPr>
                        <a:t>Local retailers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r>
              <a:tr h="259063">
                <a:tc>
                  <a:txBody>
                    <a:bodyPr/>
                    <a:lstStyle/>
                    <a:p>
                      <a:pPr>
                        <a:spcAft>
                          <a:spcPts val="0"/>
                        </a:spcAft>
                      </a:pPr>
                      <a:r>
                        <a:rPr lang="en-GB" sz="1200">
                          <a:effectLst/>
                        </a:rPr>
                        <a:t>Arts and crafts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r>
              <a:tr h="130681">
                <a:tc>
                  <a:txBody>
                    <a:bodyPr/>
                    <a:lstStyle/>
                    <a:p>
                      <a:pPr>
                        <a:spcAft>
                          <a:spcPts val="0"/>
                        </a:spcAft>
                      </a:pPr>
                      <a:r>
                        <a:rPr lang="en-GB" sz="1200">
                          <a:effectLst/>
                        </a:rPr>
                        <a:t>Music</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r>
              <a:tr h="130681">
                <a:tc>
                  <a:txBody>
                    <a:bodyPr/>
                    <a:lstStyle/>
                    <a:p>
                      <a:pPr>
                        <a:spcAft>
                          <a:spcPts val="0"/>
                        </a:spcAft>
                      </a:pPr>
                      <a:r>
                        <a:rPr lang="en-GB" sz="1200">
                          <a:effectLst/>
                        </a:rPr>
                        <a:t>Geology</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r>
              <a:tr h="261363">
                <a:tc>
                  <a:txBody>
                    <a:bodyPr/>
                    <a:lstStyle/>
                    <a:p>
                      <a:pPr>
                        <a:spcAft>
                          <a:spcPts val="0"/>
                        </a:spcAft>
                      </a:pPr>
                      <a:r>
                        <a:rPr lang="en-GB" sz="1200" dirty="0">
                          <a:effectLst/>
                        </a:rPr>
                        <a:t>History &amp; archaeology</a:t>
                      </a:r>
                      <a:endParaRPr lang="en-GB" sz="1200" dirty="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Yes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r>
              <a:tr h="287501">
                <a:tc>
                  <a:txBody>
                    <a:bodyPr/>
                    <a:lstStyle/>
                    <a:p>
                      <a:pPr>
                        <a:spcAft>
                          <a:spcPts val="0"/>
                        </a:spcAft>
                      </a:pPr>
                      <a:r>
                        <a:rPr lang="en-US" sz="1200" kern="0">
                          <a:effectLst/>
                        </a:rPr>
                        <a:t>Truth claims</a:t>
                      </a:r>
                      <a:endParaRPr lang="en-GB" sz="1200" kern="0">
                        <a:effectLst/>
                      </a:endParaRPr>
                    </a:p>
                    <a:p>
                      <a:pPr>
                        <a:spcAft>
                          <a:spcPts val="0"/>
                        </a:spcAft>
                      </a:pPr>
                      <a:r>
                        <a:rPr lang="en-US"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dirty="0">
                          <a:effectLst/>
                        </a:rPr>
                        <a:t> </a:t>
                      </a:r>
                      <a:endParaRPr lang="en-GB" sz="1200" dirty="0">
                        <a:effectLst/>
                        <a:latin typeface="Times New Roman"/>
                        <a:ea typeface="Times New Roman"/>
                      </a:endParaRPr>
                    </a:p>
                  </a:txBody>
                  <a:tcPr marL="48432" marR="48432" marT="0" marB="0"/>
                </a:tc>
              </a:tr>
              <a:tr h="485614">
                <a:tc>
                  <a:txBody>
                    <a:bodyPr/>
                    <a:lstStyle/>
                    <a:p>
                      <a:pPr>
                        <a:spcAft>
                          <a:spcPts val="0"/>
                        </a:spcAft>
                      </a:pPr>
                      <a:r>
                        <a:rPr lang="en-GB" sz="1200" dirty="0">
                          <a:effectLst/>
                        </a:rPr>
                        <a:t>Feedback </a:t>
                      </a:r>
                    </a:p>
                    <a:p>
                      <a:pPr>
                        <a:spcAft>
                          <a:spcPts val="0"/>
                        </a:spcAft>
                      </a:pPr>
                      <a:r>
                        <a:rPr lang="en-GB" sz="1200" dirty="0">
                          <a:effectLst/>
                        </a:rPr>
                        <a:t>Opportunities</a:t>
                      </a:r>
                    </a:p>
                    <a:p>
                      <a:pPr>
                        <a:spcAft>
                          <a:spcPts val="0"/>
                        </a:spcAft>
                      </a:pPr>
                      <a:r>
                        <a:rPr lang="en-GB" sz="1200" dirty="0">
                          <a:effectLst/>
                        </a:rPr>
                        <a:t> </a:t>
                      </a:r>
                    </a:p>
                  </a:txBody>
                  <a:tcPr marL="48432" marR="48432" marT="0" marB="0"/>
                </a:tc>
                <a:tc>
                  <a:txBody>
                    <a:bodyPr/>
                    <a:lstStyle/>
                    <a:p>
                      <a:pPr>
                        <a:spcAft>
                          <a:spcPts val="0"/>
                        </a:spcAft>
                      </a:pPr>
                      <a:r>
                        <a:rPr lang="en-GB" sz="1200" dirty="0">
                          <a:effectLst/>
                        </a:rPr>
                        <a:t>Site invites reader to join mailing list</a:t>
                      </a:r>
                      <a:endParaRPr lang="en-GB" sz="1200" dirty="0">
                        <a:effectLst/>
                        <a:latin typeface="Times New Roman"/>
                        <a:ea typeface="Times New Roman"/>
                      </a:endParaRPr>
                    </a:p>
                  </a:txBody>
                  <a:tcPr marL="48432" marR="48432" marT="0" marB="0"/>
                </a:tc>
                <a:tc>
                  <a:txBody>
                    <a:bodyPr/>
                    <a:lstStyle/>
                    <a:p>
                      <a:pPr>
                        <a:spcAft>
                          <a:spcPts val="0"/>
                        </a:spcAft>
                      </a:pPr>
                      <a:r>
                        <a:rPr lang="en-GB" sz="1200">
                          <a:effectLst/>
                        </a:rPr>
                        <a:t>Email guest book provided</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Feedback is invited on site quality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Email address, but no name</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Email address, uses designer’s name</a:t>
                      </a:r>
                      <a:endParaRPr lang="en-GB" sz="1200">
                        <a:effectLst/>
                        <a:latin typeface="Times New Roman"/>
                        <a:ea typeface="Times New Roman"/>
                      </a:endParaRPr>
                    </a:p>
                  </a:txBody>
                  <a:tcPr marL="48432" marR="48432" marT="0" marB="0"/>
                </a:tc>
              </a:tr>
              <a:tr h="647659">
                <a:tc>
                  <a:txBody>
                    <a:bodyPr/>
                    <a:lstStyle/>
                    <a:p>
                      <a:pPr>
                        <a:spcAft>
                          <a:spcPts val="0"/>
                        </a:spcAft>
                      </a:pPr>
                      <a:r>
                        <a:rPr lang="en-GB" sz="1200" dirty="0">
                          <a:effectLst/>
                        </a:rPr>
                        <a:t>Guarantees of authenticity</a:t>
                      </a:r>
                    </a:p>
                    <a:p>
                      <a:pPr>
                        <a:spcAft>
                          <a:spcPts val="0"/>
                        </a:spcAft>
                      </a:pPr>
                      <a:endParaRPr lang="en-GB" sz="1200" dirty="0">
                        <a:effectLst/>
                        <a:latin typeface="Times New Roman"/>
                        <a:ea typeface="Times New Roman"/>
                      </a:endParaRPr>
                    </a:p>
                  </a:txBody>
                  <a:tcPr marL="48432" marR="48432" marT="0" marB="0"/>
                </a:tc>
                <a:tc>
                  <a:txBody>
                    <a:bodyPr/>
                    <a:lstStyle/>
                    <a:p>
                      <a:pPr>
                        <a:spcAft>
                          <a:spcPts val="0"/>
                        </a:spcAft>
                      </a:pPr>
                      <a:r>
                        <a:rPr lang="en-GB" sz="1200">
                          <a:effectLst/>
                        </a:rPr>
                        <a:t>Professional graphics &amp; typography</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Professional graphics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Professional graphics; animation </a:t>
                      </a:r>
                    </a:p>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High quality graphics</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Amateur graphics </a:t>
                      </a:r>
                      <a:endParaRPr lang="en-GB" sz="1200">
                        <a:effectLst/>
                        <a:latin typeface="Times New Roman"/>
                        <a:ea typeface="Times New Roman"/>
                      </a:endParaRPr>
                    </a:p>
                  </a:txBody>
                  <a:tcPr marL="48432" marR="48432" marT="0" marB="0"/>
                </a:tc>
              </a:tr>
              <a:tr h="518128">
                <a:tc>
                  <a:txBody>
                    <a:bodyPr/>
                    <a:lstStyle/>
                    <a:p>
                      <a:pPr>
                        <a:spcAft>
                          <a:spcPts val="0"/>
                        </a:spcAft>
                      </a:pPr>
                      <a:r>
                        <a:rPr lang="en-GB" sz="1200">
                          <a:effectLst/>
                        </a:rPr>
                        <a:t>Natural language</a:t>
                      </a:r>
                    </a:p>
                    <a:p>
                      <a:pPr>
                        <a:spcAft>
                          <a:spcPts val="0"/>
                        </a:spcAft>
                      </a:pPr>
                      <a:r>
                        <a:rPr lang="en-GB" sz="1200">
                          <a:effectLst/>
                        </a:rPr>
                        <a:t> </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Impersonal, commercial orientation</a:t>
                      </a:r>
                      <a:endParaRPr lang="en-GB" sz="1200">
                        <a:effectLst/>
                        <a:latin typeface="Times New Roman"/>
                        <a:ea typeface="Times New Roman"/>
                      </a:endParaRPr>
                    </a:p>
                  </a:txBody>
                  <a:tcPr marL="48432" marR="48432" marT="0" marB="0"/>
                </a:tc>
                <a:tc>
                  <a:txBody>
                    <a:bodyPr/>
                    <a:lstStyle/>
                    <a:p>
                      <a:pPr>
                        <a:spcAft>
                          <a:spcPts val="0"/>
                        </a:spcAft>
                      </a:pPr>
                      <a:r>
                        <a:rPr lang="en-GB" sz="1200">
                          <a:effectLst/>
                        </a:rPr>
                        <a:t>Impersonal, commercial orientation</a:t>
                      </a:r>
                      <a:endParaRPr lang="en-GB" sz="1200">
                        <a:effectLst/>
                        <a:latin typeface="Times New Roman"/>
                        <a:ea typeface="Times New Roman"/>
                      </a:endParaRPr>
                    </a:p>
                  </a:txBody>
                  <a:tcPr marL="48432" marR="48432" marT="0" marB="0"/>
                </a:tc>
                <a:tc>
                  <a:txBody>
                    <a:bodyPr/>
                    <a:lstStyle/>
                    <a:p>
                      <a:pPr>
                        <a:spcAft>
                          <a:spcPts val="0"/>
                        </a:spcAft>
                      </a:pPr>
                      <a:r>
                        <a:rPr lang="en-GB" sz="1200" dirty="0">
                          <a:effectLst/>
                        </a:rPr>
                        <a:t>Formal, </a:t>
                      </a:r>
                      <a:r>
                        <a:rPr lang="en-GB" sz="1200" dirty="0" err="1">
                          <a:effectLst/>
                        </a:rPr>
                        <a:t>commercialorientation</a:t>
                      </a:r>
                      <a:endParaRPr lang="en-GB" sz="1200" dirty="0">
                        <a:effectLst/>
                        <a:latin typeface="Times New Roman"/>
                        <a:ea typeface="Times New Roman"/>
                      </a:endParaRPr>
                    </a:p>
                  </a:txBody>
                  <a:tcPr marL="48432" marR="48432" marT="0" marB="0"/>
                </a:tc>
                <a:tc>
                  <a:txBody>
                    <a:bodyPr/>
                    <a:lstStyle/>
                    <a:p>
                      <a:pPr>
                        <a:spcAft>
                          <a:spcPts val="0"/>
                        </a:spcAft>
                      </a:pPr>
                      <a:r>
                        <a:rPr lang="en-GB" sz="1200">
                          <a:effectLst/>
                        </a:rPr>
                        <a:t>Formal but friendly tone</a:t>
                      </a:r>
                      <a:endParaRPr lang="en-GB" sz="1200">
                        <a:effectLst/>
                        <a:latin typeface="Times New Roman"/>
                        <a:ea typeface="Times New Roman"/>
                      </a:endParaRPr>
                    </a:p>
                  </a:txBody>
                  <a:tcPr marL="48432" marR="48432" marT="0" marB="0"/>
                </a:tc>
                <a:tc>
                  <a:txBody>
                    <a:bodyPr/>
                    <a:lstStyle/>
                    <a:p>
                      <a:pPr>
                        <a:spcAft>
                          <a:spcPts val="0"/>
                        </a:spcAft>
                      </a:pPr>
                      <a:r>
                        <a:rPr lang="en-GB" sz="1200" dirty="0">
                          <a:effectLst/>
                        </a:rPr>
                        <a:t>Personal,  friendly tone </a:t>
                      </a:r>
                      <a:endParaRPr lang="en-GB" sz="1200" dirty="0">
                        <a:effectLst/>
                        <a:latin typeface="Times New Roman"/>
                        <a:ea typeface="Times New Roman"/>
                      </a:endParaRPr>
                    </a:p>
                  </a:txBody>
                  <a:tcPr marL="48432" marR="48432" marT="0" marB="0"/>
                </a:tc>
              </a:tr>
            </a:tbl>
          </a:graphicData>
        </a:graphic>
      </p:graphicFrame>
    </p:spTree>
    <p:extLst>
      <p:ext uri="{BB962C8B-B14F-4D97-AF65-F5344CB8AC3E}">
        <p14:creationId xmlns:p14="http://schemas.microsoft.com/office/powerpoint/2010/main" val="421927322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a:t>In summary </a:t>
            </a:r>
          </a:p>
        </p:txBody>
      </p:sp>
      <p:sp>
        <p:nvSpPr>
          <p:cNvPr id="3" name="Text Placeholder 2"/>
          <p:cNvSpPr>
            <a:spLocks noGrp="1"/>
          </p:cNvSpPr>
          <p:nvPr>
            <p:ph type="body" sz="quarter" idx="10"/>
          </p:nvPr>
        </p:nvSpPr>
        <p:spPr>
          <a:xfrm>
            <a:off x="468313" y="1196752"/>
            <a:ext cx="7975043" cy="4680520"/>
          </a:xfrm>
        </p:spPr>
        <p:txBody>
          <a:bodyPr>
            <a:normAutofit/>
          </a:bodyPr>
          <a:lstStyle/>
          <a:p>
            <a:pPr>
              <a:lnSpc>
                <a:spcPct val="120000"/>
              </a:lnSpc>
            </a:pPr>
            <a:r>
              <a:rPr lang="en-GB" sz="2400" dirty="0"/>
              <a:t>The </a:t>
            </a:r>
            <a:r>
              <a:rPr lang="en-GB" sz="2400" dirty="0" smtClean="0"/>
              <a:t>Independent </a:t>
            </a:r>
            <a:r>
              <a:rPr lang="en-GB" sz="2400" dirty="0"/>
              <a:t>I</a:t>
            </a:r>
            <a:r>
              <a:rPr lang="en-GB" sz="2400" dirty="0" smtClean="0"/>
              <a:t>nvestigation </a:t>
            </a:r>
            <a:r>
              <a:rPr lang="en-GB" sz="2400" dirty="0"/>
              <a:t>represents a big change in GCE Geography for </a:t>
            </a:r>
            <a:r>
              <a:rPr lang="en-GB" sz="2400" dirty="0" smtClean="0"/>
              <a:t>teachers and learners </a:t>
            </a:r>
            <a:endParaRPr lang="en-GB" sz="2400" dirty="0"/>
          </a:p>
          <a:p>
            <a:pPr>
              <a:lnSpc>
                <a:spcPct val="120000"/>
              </a:lnSpc>
            </a:pPr>
            <a:r>
              <a:rPr lang="en-GB" sz="2400" dirty="0" smtClean="0"/>
              <a:t>It strengthens the role of fieldwork in the curriculum – with trickle-down implications for GCSE and KS3</a:t>
            </a:r>
          </a:p>
          <a:p>
            <a:pPr>
              <a:lnSpc>
                <a:spcPct val="120000"/>
              </a:lnSpc>
            </a:pPr>
            <a:r>
              <a:rPr lang="en-GB" sz="2400" dirty="0" smtClean="0"/>
              <a:t>It provides an opportunity for a new role of teachers as tutors in schools and colleges – dialogue about learning</a:t>
            </a:r>
          </a:p>
          <a:p>
            <a:pPr>
              <a:lnSpc>
                <a:spcPct val="120000"/>
              </a:lnSpc>
            </a:pPr>
            <a:r>
              <a:rPr lang="en-GB" sz="2400" dirty="0" smtClean="0"/>
              <a:t>Prepares students for work and/or HE, and promotes </a:t>
            </a:r>
            <a:r>
              <a:rPr lang="en-GB" sz="2400" b="1" dirty="0" smtClean="0"/>
              <a:t>genuine independence</a:t>
            </a:r>
            <a:endParaRPr lang="en-GB" sz="2400" b="1" dirty="0"/>
          </a:p>
        </p:txBody>
      </p:sp>
    </p:spTree>
    <p:extLst>
      <p:ext uri="{BB962C8B-B14F-4D97-AF65-F5344CB8AC3E}">
        <p14:creationId xmlns:p14="http://schemas.microsoft.com/office/powerpoint/2010/main" val="153109469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84305" y="391805"/>
            <a:ext cx="8634064" cy="724436"/>
          </a:xfrm>
        </p:spPr>
        <p:txBody>
          <a:bodyPr/>
          <a:lstStyle/>
          <a:p>
            <a:pPr marL="0" indent="0">
              <a:buNone/>
            </a:pPr>
            <a:r>
              <a:rPr lang="en-GB" sz="2700" dirty="0" smtClean="0"/>
              <a:t>Where can I go for more information?</a:t>
            </a:r>
            <a:endParaRPr lang="en-GB" sz="2700" dirty="0"/>
          </a:p>
        </p:txBody>
      </p:sp>
      <p:sp>
        <p:nvSpPr>
          <p:cNvPr id="11" name="Text Placeholder 10"/>
          <p:cNvSpPr>
            <a:spLocks noGrp="1"/>
          </p:cNvSpPr>
          <p:nvPr>
            <p:ph type="body" sz="quarter" idx="11"/>
          </p:nvPr>
        </p:nvSpPr>
        <p:spPr>
          <a:xfrm>
            <a:off x="284163" y="1341919"/>
            <a:ext cx="8634206" cy="4785754"/>
          </a:xfrm>
          <a:noFill/>
          <a:ln w="25400">
            <a:noFill/>
          </a:ln>
          <a:effectLst/>
        </p:spPr>
        <p:txBody>
          <a:bodyPr>
            <a:normAutofit/>
          </a:bodyPr>
          <a:lstStyle/>
          <a:p>
            <a:r>
              <a:rPr lang="en-US" sz="2800" dirty="0">
                <a:cs typeface="Arial"/>
              </a:rPr>
              <a:t>A Joint Board Committee is currently writing a series of common questions and answers, which will be published in the near </a:t>
            </a:r>
            <a:r>
              <a:rPr lang="en-US" sz="2800" dirty="0" smtClean="0">
                <a:cs typeface="Arial"/>
              </a:rPr>
              <a:t>future</a:t>
            </a:r>
            <a:endParaRPr lang="en-US" sz="2800" dirty="0">
              <a:cs typeface="Arial"/>
            </a:endParaRPr>
          </a:p>
          <a:p>
            <a:r>
              <a:rPr lang="en-US" sz="2800" dirty="0">
                <a:cs typeface="Arial"/>
              </a:rPr>
              <a:t>JCQ Exams Office also provide some helpful information and support</a:t>
            </a:r>
            <a:r>
              <a:rPr lang="en-US" sz="2800" dirty="0" smtClean="0">
                <a:cs typeface="Arial"/>
              </a:rPr>
              <a:t>.</a:t>
            </a:r>
            <a:endParaRPr lang="en-US" sz="2800" dirty="0">
              <a:cs typeface="Arial"/>
            </a:endParaRPr>
          </a:p>
          <a:p>
            <a:r>
              <a:rPr lang="en-US" sz="2800" dirty="0">
                <a:ln>
                  <a:solidFill>
                    <a:srgbClr val="3366FF"/>
                  </a:solidFill>
                </a:ln>
                <a:cs typeface="Arial"/>
                <a:hlinkClick r:id="rId2"/>
              </a:rPr>
              <a:t>http://www.jcq.org.uk/exams-office/non-examination-assessments</a:t>
            </a:r>
            <a:endParaRPr lang="en-US" sz="2800" dirty="0">
              <a:ln>
                <a:solidFill>
                  <a:srgbClr val="3366FF"/>
                </a:solidFill>
              </a:ln>
              <a:cs typeface="Arial"/>
            </a:endParaRPr>
          </a:p>
          <a:p>
            <a:endParaRPr lang="en-US" sz="2800" i="1" dirty="0"/>
          </a:p>
        </p:txBody>
      </p:sp>
    </p:spTree>
    <p:extLst>
      <p:ext uri="{BB962C8B-B14F-4D97-AF65-F5344CB8AC3E}">
        <p14:creationId xmlns:p14="http://schemas.microsoft.com/office/powerpoint/2010/main" val="1558842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74328"/>
            <a:ext cx="3749567" cy="1143000"/>
          </a:xfrm>
        </p:spPr>
        <p:txBody>
          <a:bodyPr/>
          <a:lstStyle/>
          <a:p>
            <a:r>
              <a:rPr lang="en-GB" dirty="0" smtClean="0"/>
              <a:t>Summer 2017</a:t>
            </a:r>
            <a:endParaRPr lang="en-GB" dirty="0"/>
          </a:p>
        </p:txBody>
      </p:sp>
      <p:pic>
        <p:nvPicPr>
          <p:cNvPr id="1026" name="Picture 2" descr="C:\Users\User\Desktop\NEA 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877" y="0"/>
            <a:ext cx="48268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66267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4163" y="1443125"/>
            <a:ext cx="8136506" cy="4785754"/>
          </a:xfrm>
          <a:noFill/>
          <a:ln w="25400">
            <a:noFill/>
          </a:ln>
          <a:effectLst/>
        </p:spPr>
        <p:txBody>
          <a:bodyPr/>
          <a:lstStyle/>
          <a:p>
            <a:pPr marL="457200" indent="-457200">
              <a:buFont typeface="Arial" panose="020B0604020202020204" pitchFamily="34" charset="0"/>
              <a:buChar char="•"/>
            </a:pPr>
            <a:r>
              <a:rPr lang="en-US" sz="2800" dirty="0">
                <a:cs typeface="Arial"/>
              </a:rPr>
              <a:t>How might you implement field work in your </a:t>
            </a:r>
            <a:r>
              <a:rPr lang="en-US" sz="2800" dirty="0" smtClean="0">
                <a:cs typeface="Arial"/>
              </a:rPr>
              <a:t>own centre?</a:t>
            </a:r>
          </a:p>
          <a:p>
            <a:pPr marL="457200" indent="-457200">
              <a:buFont typeface="Arial" panose="020B0604020202020204" pitchFamily="34" charset="0"/>
              <a:buChar char="•"/>
            </a:pPr>
            <a:r>
              <a:rPr lang="en-US" sz="2800" dirty="0" smtClean="0">
                <a:cs typeface="Arial"/>
              </a:rPr>
              <a:t>How </a:t>
            </a:r>
            <a:r>
              <a:rPr lang="en-US" sz="2800" dirty="0">
                <a:cs typeface="Arial"/>
              </a:rPr>
              <a:t>will you meet the differing demands of </a:t>
            </a:r>
            <a:r>
              <a:rPr lang="en-US" sz="2800" dirty="0" smtClean="0">
                <a:cs typeface="Arial"/>
              </a:rPr>
              <a:t>AS </a:t>
            </a:r>
            <a:r>
              <a:rPr lang="en-US" sz="2800" dirty="0">
                <a:cs typeface="Arial"/>
              </a:rPr>
              <a:t>and A </a:t>
            </a:r>
            <a:r>
              <a:rPr lang="en-US" sz="2800" dirty="0" smtClean="0">
                <a:cs typeface="Arial"/>
              </a:rPr>
              <a:t>Level courses?</a:t>
            </a:r>
          </a:p>
          <a:p>
            <a:pPr marL="457200" indent="-457200">
              <a:buFont typeface="Arial" panose="020B0604020202020204" pitchFamily="34" charset="0"/>
              <a:buChar char="•"/>
            </a:pPr>
            <a:r>
              <a:rPr lang="en-US" sz="2800" dirty="0" smtClean="0">
                <a:cs typeface="Arial"/>
              </a:rPr>
              <a:t>How </a:t>
            </a:r>
            <a:r>
              <a:rPr lang="en-US" sz="2800" dirty="0">
                <a:cs typeface="Arial"/>
              </a:rPr>
              <a:t>should you use a field study </a:t>
            </a:r>
            <a:r>
              <a:rPr lang="en-US" sz="2800" dirty="0" err="1">
                <a:cs typeface="Arial"/>
              </a:rPr>
              <a:t>centre</a:t>
            </a:r>
            <a:r>
              <a:rPr lang="en-US" sz="2800" dirty="0" smtClean="0">
                <a:cs typeface="Arial"/>
              </a:rPr>
              <a:t>? The FSC have tailor-made courses for different specification</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702" y="4526094"/>
            <a:ext cx="2607943" cy="1282536"/>
          </a:xfrm>
          <a:prstGeom prst="rect">
            <a:avLst/>
          </a:prstGeom>
          <a:noFill/>
          <a:ln w="15875">
            <a:solidFill>
              <a:schemeClr val="tx2">
                <a:lumMod val="50000"/>
                <a:lumOff val="50000"/>
              </a:schemeClr>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127000" y="198438"/>
            <a:ext cx="7829645" cy="850106"/>
          </a:xfrm>
        </p:spPr>
        <p:txBody>
          <a:bodyPr>
            <a:normAutofit/>
          </a:bodyPr>
          <a:lstStyle/>
          <a:p>
            <a:pPr algn="l">
              <a:lnSpc>
                <a:spcPct val="110000"/>
              </a:lnSpc>
            </a:pPr>
            <a:r>
              <a:rPr lang="en-GB" sz="2800" b="1" dirty="0" smtClean="0">
                <a:solidFill>
                  <a:schemeClr val="tx1"/>
                </a:solidFill>
              </a:rPr>
              <a:t>Fieldwork planning</a:t>
            </a:r>
            <a:endParaRPr lang="en-GB" sz="2800" b="1" dirty="0">
              <a:solidFill>
                <a:schemeClr val="tx1"/>
              </a:solidFill>
            </a:endParaRPr>
          </a:p>
        </p:txBody>
      </p:sp>
    </p:spTree>
    <p:extLst>
      <p:ext uri="{BB962C8B-B14F-4D97-AF65-F5344CB8AC3E}">
        <p14:creationId xmlns:p14="http://schemas.microsoft.com/office/powerpoint/2010/main" val="2759485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2172482" y="11835"/>
            <a:ext cx="6864640"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600" dirty="0" smtClean="0">
                <a:solidFill>
                  <a:schemeClr val="bg1"/>
                </a:solidFill>
              </a:rPr>
              <a:t>How might you implement fieldwork at your centre?</a:t>
            </a:r>
            <a:endParaRPr lang="en-GB" sz="2600" dirty="0">
              <a:solidFill>
                <a:schemeClr val="bg1"/>
              </a:solidFill>
            </a:endParaRPr>
          </a:p>
        </p:txBody>
      </p:sp>
      <p:sp>
        <p:nvSpPr>
          <p:cNvPr id="6" name="Text Placeholder 10"/>
          <p:cNvSpPr>
            <a:spLocks noGrp="1"/>
          </p:cNvSpPr>
          <p:nvPr>
            <p:ph type="body" sz="quarter" idx="11"/>
          </p:nvPr>
        </p:nvSpPr>
        <p:spPr>
          <a:xfrm>
            <a:off x="284163" y="1582835"/>
            <a:ext cx="8409461" cy="4785754"/>
          </a:xfrm>
          <a:noFill/>
          <a:ln w="25400">
            <a:noFill/>
          </a:ln>
          <a:effectLst/>
        </p:spPr>
        <p:txBody>
          <a:bodyPr>
            <a:normAutofit/>
          </a:bodyPr>
          <a:lstStyle/>
          <a:p>
            <a:pPr marL="457200" indent="-457200">
              <a:buFont typeface="Arial" panose="020B0604020202020204" pitchFamily="34" charset="0"/>
              <a:buChar char="•"/>
            </a:pPr>
            <a:r>
              <a:rPr lang="en-US" sz="2800" dirty="0">
                <a:cs typeface="Arial"/>
              </a:rPr>
              <a:t>Be creative – fieldwork is not just about getting on a bus and going somewhere</a:t>
            </a:r>
          </a:p>
          <a:p>
            <a:pPr marL="457200" indent="-457200">
              <a:buFont typeface="Arial" panose="020B0604020202020204" pitchFamily="34" charset="0"/>
              <a:buChar char="•"/>
            </a:pPr>
            <a:r>
              <a:rPr lang="en-US" sz="2800" dirty="0">
                <a:cs typeface="Arial"/>
              </a:rPr>
              <a:t>Put in a timetabling request early so that you have your A level students for a double period (afternoon preferable) – this makes organising fieldwork </a:t>
            </a:r>
            <a:r>
              <a:rPr lang="en-US" sz="2800" dirty="0" smtClean="0">
                <a:cs typeface="Arial"/>
              </a:rPr>
              <a:t>easier</a:t>
            </a:r>
            <a:endParaRPr lang="en-US" sz="2800" dirty="0">
              <a:cs typeface="Arial"/>
            </a:endParaRPr>
          </a:p>
          <a:p>
            <a:pPr marL="457200" indent="-457200">
              <a:buFont typeface="Arial" panose="020B0604020202020204" pitchFamily="34" charset="0"/>
              <a:buChar char="•"/>
            </a:pPr>
            <a:r>
              <a:rPr lang="en-US" sz="2800" dirty="0" smtClean="0">
                <a:cs typeface="Arial"/>
              </a:rPr>
              <a:t>Work </a:t>
            </a:r>
            <a:r>
              <a:rPr lang="en-US" sz="2800" dirty="0">
                <a:cs typeface="Arial"/>
              </a:rPr>
              <a:t>with other local schools to </a:t>
            </a:r>
            <a:r>
              <a:rPr lang="en-US" sz="2800" dirty="0" smtClean="0">
                <a:cs typeface="Arial"/>
              </a:rPr>
              <a:t>                        plan </a:t>
            </a:r>
            <a:r>
              <a:rPr lang="en-US" sz="2800" dirty="0">
                <a:cs typeface="Arial"/>
              </a:rPr>
              <a:t>local fieldwork </a:t>
            </a:r>
            <a:r>
              <a:rPr lang="en-US" sz="2800" dirty="0" smtClean="0">
                <a:cs typeface="Arial"/>
              </a:rPr>
              <a:t>experiences? </a:t>
            </a:r>
            <a:endParaRPr lang="en-US" sz="2800" dirty="0">
              <a:cs typeface="Arial"/>
            </a:endParaRPr>
          </a:p>
          <a:p>
            <a:endParaRPr lang="en-US" sz="2800" i="1" dirty="0"/>
          </a:p>
        </p:txBody>
      </p:sp>
      <p:pic>
        <p:nvPicPr>
          <p:cNvPr id="4" name="Picture 2" descr="http://benrushpta.org/files/2015/05/outing-clipart-school_backbu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216" y="4024235"/>
            <a:ext cx="2349590" cy="242851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27000" y="198438"/>
            <a:ext cx="7829645" cy="850106"/>
          </a:xfrm>
        </p:spPr>
        <p:txBody>
          <a:bodyPr>
            <a:normAutofit/>
          </a:bodyPr>
          <a:lstStyle/>
          <a:p>
            <a:pPr algn="l">
              <a:lnSpc>
                <a:spcPct val="110000"/>
              </a:lnSpc>
            </a:pPr>
            <a:r>
              <a:rPr lang="en-GB" sz="2800" b="1" dirty="0" smtClean="0">
                <a:solidFill>
                  <a:schemeClr val="tx1"/>
                </a:solidFill>
              </a:rPr>
              <a:t>Fieldwork planning ahead</a:t>
            </a:r>
            <a:endParaRPr lang="en-GB" sz="2800" b="1" dirty="0">
              <a:solidFill>
                <a:schemeClr val="tx1"/>
              </a:solidFill>
            </a:endParaRPr>
          </a:p>
        </p:txBody>
      </p:sp>
    </p:spTree>
    <p:extLst>
      <p:ext uri="{BB962C8B-B14F-4D97-AF65-F5344CB8AC3E}">
        <p14:creationId xmlns:p14="http://schemas.microsoft.com/office/powerpoint/2010/main" val="141659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381000"/>
            <a:ext cx="8229600" cy="671736"/>
          </a:xfrm>
        </p:spPr>
        <p:txBody>
          <a:bodyPr>
            <a:normAutofit/>
          </a:bodyPr>
          <a:lstStyle/>
          <a:p>
            <a:pPr algn="l"/>
            <a:r>
              <a:rPr lang="en-GB" sz="2800" b="1" dirty="0"/>
              <a:t>Which time of year to choose?</a:t>
            </a:r>
          </a:p>
        </p:txBody>
      </p:sp>
      <p:graphicFrame>
        <p:nvGraphicFramePr>
          <p:cNvPr id="4" name="Table 3"/>
          <p:cNvGraphicFramePr>
            <a:graphicFrameLocks noGrp="1"/>
          </p:cNvGraphicFramePr>
          <p:nvPr>
            <p:extLst>
              <p:ext uri="{D42A27DB-BD31-4B8C-83A1-F6EECF244321}">
                <p14:modId xmlns:p14="http://schemas.microsoft.com/office/powerpoint/2010/main" val="3106880313"/>
              </p:ext>
            </p:extLst>
          </p:nvPr>
        </p:nvGraphicFramePr>
        <p:xfrm>
          <a:off x="266699" y="1052736"/>
          <a:ext cx="8585200" cy="5732618"/>
        </p:xfrm>
        <a:graphic>
          <a:graphicData uri="http://schemas.openxmlformats.org/drawingml/2006/table">
            <a:tbl>
              <a:tblPr firstRow="1" firstCol="1" bandRow="1">
                <a:tableStyleId>{0660B408-B3CF-4A94-85FC-2B1E0A45F4A2}</a:tableStyleId>
              </a:tblPr>
              <a:tblGrid>
                <a:gridCol w="4292600">
                  <a:extLst>
                    <a:ext uri="{9D8B030D-6E8A-4147-A177-3AD203B41FA5}">
                      <a16:colId xmlns:a16="http://schemas.microsoft.com/office/drawing/2014/main" xmlns="" val="20000"/>
                    </a:ext>
                  </a:extLst>
                </a:gridCol>
                <a:gridCol w="4292600">
                  <a:extLst>
                    <a:ext uri="{9D8B030D-6E8A-4147-A177-3AD203B41FA5}">
                      <a16:colId xmlns:a16="http://schemas.microsoft.com/office/drawing/2014/main" xmlns="" val="20001"/>
                    </a:ext>
                  </a:extLst>
                </a:gridCol>
              </a:tblGrid>
              <a:tr h="534327">
                <a:tc>
                  <a:txBody>
                    <a:bodyPr/>
                    <a:lstStyle/>
                    <a:p>
                      <a:pPr algn="ctr">
                        <a:spcAft>
                          <a:spcPts val="0"/>
                        </a:spcAft>
                      </a:pPr>
                      <a:r>
                        <a:rPr lang="en-GB" sz="2400" dirty="0">
                          <a:effectLst/>
                        </a:rPr>
                        <a:t>Autumn</a:t>
                      </a:r>
                      <a:r>
                        <a:rPr lang="en-GB" sz="2000" dirty="0">
                          <a:effectLst/>
                        </a:rPr>
                        <a:t> term</a:t>
                      </a:r>
                      <a:endParaRPr lang="en-GB" sz="2000" b="1" dirty="0">
                        <a:solidFill>
                          <a:schemeClr val="tx1"/>
                        </a:solidFill>
                        <a:effectLst/>
                        <a:latin typeface="+mn-lt"/>
                        <a:ea typeface="Open Sans Semibold" panose="020B0706030804020204" pitchFamily="34" charset="0"/>
                        <a:cs typeface="Open Sans Semibold" panose="020B0706030804020204" pitchFamily="34" charset="0"/>
                      </a:endParaRPr>
                    </a:p>
                  </a:txBody>
                  <a:tcPr marL="68580" marR="68580" marT="0" marB="0" anchor="ctr"/>
                </a:tc>
                <a:tc>
                  <a:txBody>
                    <a:bodyPr/>
                    <a:lstStyle/>
                    <a:p>
                      <a:pPr algn="ctr">
                        <a:spcAft>
                          <a:spcPts val="0"/>
                        </a:spcAft>
                      </a:pPr>
                      <a:r>
                        <a:rPr lang="en-GB" sz="2000" dirty="0">
                          <a:effectLst/>
                        </a:rPr>
                        <a:t>Summer term </a:t>
                      </a:r>
                      <a:endParaRPr lang="en-GB" sz="2000" b="1" dirty="0">
                        <a:solidFill>
                          <a:schemeClr val="tx1"/>
                        </a:solidFill>
                        <a:effectLst/>
                        <a:latin typeface="+mn-lt"/>
                        <a:ea typeface="Open Sans Semibold" panose="020B0706030804020204" pitchFamily="34" charset="0"/>
                        <a:cs typeface="Open Sans Semibold" panose="020B0706030804020204" pitchFamily="34" charset="0"/>
                      </a:endParaRPr>
                    </a:p>
                  </a:txBody>
                  <a:tcPr marL="68580" marR="68580" marT="0" marB="0" anchor="ctr"/>
                </a:tc>
                <a:extLst>
                  <a:ext uri="{0D108BD9-81ED-4DB2-BD59-A6C34878D82A}">
                    <a16:rowId xmlns:a16="http://schemas.microsoft.com/office/drawing/2014/main" xmlns="" val="10000"/>
                  </a:ext>
                </a:extLst>
              </a:tr>
              <a:tr h="2516051">
                <a:tc>
                  <a:txBody>
                    <a:bodyPr/>
                    <a:lstStyle/>
                    <a:p>
                      <a:pPr marL="0" indent="0">
                        <a:spcAft>
                          <a:spcPts val="0"/>
                        </a:spcAft>
                        <a:buFont typeface="Arial" panose="020B0604020202020204" pitchFamily="34" charset="0"/>
                        <a:buNone/>
                      </a:pPr>
                      <a:r>
                        <a:rPr lang="en-GB" sz="2200" b="1" dirty="0">
                          <a:effectLst/>
                        </a:rPr>
                        <a:t>Advantages</a:t>
                      </a:r>
                      <a:r>
                        <a:rPr lang="en-GB" sz="2200" b="0" dirty="0">
                          <a:effectLst/>
                        </a:rPr>
                        <a:t>: </a:t>
                      </a:r>
                    </a:p>
                    <a:p>
                      <a:pPr marL="285750" indent="-285750">
                        <a:spcAft>
                          <a:spcPts val="0"/>
                        </a:spcAft>
                        <a:buFont typeface="Arial" panose="020B0604020202020204" pitchFamily="34" charset="0"/>
                        <a:buChar char="•"/>
                      </a:pPr>
                      <a:r>
                        <a:rPr lang="en-GB" sz="2200" b="0" dirty="0">
                          <a:effectLst/>
                        </a:rPr>
                        <a:t>Students will be new to the course so good group bonding opportunity</a:t>
                      </a:r>
                    </a:p>
                    <a:p>
                      <a:pPr marL="285750" indent="-285750">
                        <a:spcAft>
                          <a:spcPts val="0"/>
                        </a:spcAft>
                        <a:buFont typeface="Arial" panose="020B0604020202020204" pitchFamily="34" charset="0"/>
                        <a:buChar char="•"/>
                      </a:pPr>
                      <a:endParaRPr lang="en-GB" sz="2200" b="0" dirty="0">
                        <a:effectLst/>
                      </a:endParaRPr>
                    </a:p>
                    <a:p>
                      <a:pPr marL="285750" indent="-285750">
                        <a:spcAft>
                          <a:spcPts val="0"/>
                        </a:spcAft>
                        <a:buFont typeface="Arial" panose="020B0604020202020204" pitchFamily="34" charset="0"/>
                        <a:buChar char="•"/>
                      </a:pPr>
                      <a:r>
                        <a:rPr lang="en-GB" sz="2200" b="0" dirty="0">
                          <a:effectLst/>
                        </a:rPr>
                        <a:t>Fieldwork centres likely to be quieter</a:t>
                      </a:r>
                    </a:p>
                    <a:p>
                      <a:pPr marL="0" indent="0">
                        <a:spcAft>
                          <a:spcPts val="0"/>
                        </a:spcAft>
                        <a:buFont typeface="Arial" panose="020B0604020202020204" pitchFamily="34" charset="0"/>
                        <a:buNone/>
                      </a:pPr>
                      <a:endParaRPr lang="en-GB" sz="2200" b="0" dirty="0">
                        <a:solidFill>
                          <a:schemeClr val="tx1"/>
                        </a:solidFill>
                        <a:effectLst/>
                        <a:latin typeface="+mn-lt"/>
                        <a:ea typeface="Open Sans Semibold" panose="020B0706030804020204" pitchFamily="34" charset="0"/>
                        <a:cs typeface="Open Sans Semibold" panose="020B0706030804020204" pitchFamily="34" charset="0"/>
                      </a:endParaRPr>
                    </a:p>
                  </a:txBody>
                  <a:tcPr marL="68580" marR="68580" marT="0" marB="0" anchor="ctr"/>
                </a:tc>
                <a:tc>
                  <a:txBody>
                    <a:bodyPr/>
                    <a:lstStyle/>
                    <a:p>
                      <a:pPr marL="0" indent="0">
                        <a:spcAft>
                          <a:spcPts val="0"/>
                        </a:spcAft>
                        <a:buFont typeface="Arial" panose="020B0604020202020204" pitchFamily="34" charset="0"/>
                        <a:buNone/>
                      </a:pPr>
                      <a:r>
                        <a:rPr lang="en-GB" sz="2200" b="1" dirty="0">
                          <a:effectLst/>
                        </a:rPr>
                        <a:t>Advantages</a:t>
                      </a:r>
                      <a:r>
                        <a:rPr lang="en-GB" sz="2200" dirty="0">
                          <a:effectLst/>
                        </a:rPr>
                        <a:t>: </a:t>
                      </a:r>
                    </a:p>
                    <a:p>
                      <a:pPr marL="285750" indent="-285750">
                        <a:spcAft>
                          <a:spcPts val="0"/>
                        </a:spcAft>
                        <a:buFont typeface="Arial" panose="020B0604020202020204" pitchFamily="34" charset="0"/>
                        <a:buChar char="•"/>
                      </a:pPr>
                      <a:r>
                        <a:rPr lang="en-GB" sz="2200" dirty="0">
                          <a:effectLst/>
                        </a:rPr>
                        <a:t>Longer day in the field and more probably better weather conditions </a:t>
                      </a:r>
                      <a:endParaRPr lang="en-GB" sz="2200" dirty="0" smtClean="0">
                        <a:effectLst/>
                      </a:endParaRPr>
                    </a:p>
                    <a:p>
                      <a:pPr marL="285750" indent="-285750">
                        <a:spcAft>
                          <a:spcPts val="0"/>
                        </a:spcAft>
                        <a:buFont typeface="Arial" panose="020B0604020202020204" pitchFamily="34" charset="0"/>
                        <a:buChar char="•"/>
                      </a:pPr>
                      <a:endParaRPr lang="en-GB" sz="2200" dirty="0">
                        <a:effectLst/>
                      </a:endParaRPr>
                    </a:p>
                    <a:p>
                      <a:pPr marL="285750" indent="-285750">
                        <a:spcAft>
                          <a:spcPts val="0"/>
                        </a:spcAft>
                        <a:buFont typeface="Arial" panose="020B0604020202020204" pitchFamily="34" charset="0"/>
                        <a:buChar char="•"/>
                      </a:pPr>
                      <a:r>
                        <a:rPr lang="en-GB" sz="2200" dirty="0" smtClean="0">
                          <a:effectLst/>
                        </a:rPr>
                        <a:t>More </a:t>
                      </a:r>
                      <a:r>
                        <a:rPr lang="en-GB" sz="2200" dirty="0">
                          <a:effectLst/>
                        </a:rPr>
                        <a:t>time to cover </a:t>
                      </a:r>
                      <a:r>
                        <a:rPr lang="en-GB" sz="2200" dirty="0" smtClean="0">
                          <a:effectLst/>
                        </a:rPr>
                        <a:t>the course </a:t>
                      </a:r>
                      <a:r>
                        <a:rPr lang="en-GB" sz="2200" dirty="0">
                          <a:effectLst/>
                        </a:rPr>
                        <a:t>content </a:t>
                      </a:r>
                      <a:r>
                        <a:rPr lang="en-GB" sz="2200" dirty="0" smtClean="0">
                          <a:effectLst/>
                        </a:rPr>
                        <a:t>/ concepts</a:t>
                      </a:r>
                    </a:p>
                    <a:p>
                      <a:pPr marL="285750" indent="-285750">
                        <a:spcAft>
                          <a:spcPts val="0"/>
                        </a:spcAft>
                        <a:buFont typeface="Arial" panose="020B0604020202020204" pitchFamily="34" charset="0"/>
                        <a:buChar char="•"/>
                      </a:pPr>
                      <a:endParaRPr lang="en-GB" sz="2200" b="0" dirty="0">
                        <a:effectLst/>
                        <a:latin typeface="+mn-lt"/>
                        <a:ea typeface="Open Sans Semibold" panose="020B0706030804020204" pitchFamily="34" charset="0"/>
                        <a:cs typeface="Open Sans Semibold" panose="020B0706030804020204" pitchFamily="34" charset="0"/>
                      </a:endParaRPr>
                    </a:p>
                  </a:txBody>
                  <a:tcPr marL="68580" marR="68580" marT="0" marB="0" anchor="ctr"/>
                </a:tc>
                <a:extLst>
                  <a:ext uri="{0D108BD9-81ED-4DB2-BD59-A6C34878D82A}">
                    <a16:rowId xmlns:a16="http://schemas.microsoft.com/office/drawing/2014/main" xmlns="" val="10001"/>
                  </a:ext>
                </a:extLst>
              </a:tr>
              <a:tr h="2516051">
                <a:tc>
                  <a:txBody>
                    <a:bodyPr/>
                    <a:lstStyle/>
                    <a:p>
                      <a:pPr marL="0" indent="0">
                        <a:spcAft>
                          <a:spcPts val="0"/>
                        </a:spcAft>
                        <a:buFont typeface="Arial" panose="020B0604020202020204" pitchFamily="34" charset="0"/>
                        <a:buNone/>
                      </a:pPr>
                      <a:r>
                        <a:rPr lang="en-GB" sz="2200" b="1" dirty="0">
                          <a:effectLst/>
                        </a:rPr>
                        <a:t>Disadvantages</a:t>
                      </a:r>
                      <a:r>
                        <a:rPr lang="en-GB" sz="2200" b="0" dirty="0">
                          <a:effectLst/>
                        </a:rPr>
                        <a:t>:  </a:t>
                      </a:r>
                    </a:p>
                    <a:p>
                      <a:pPr marL="285750" indent="-285750">
                        <a:spcAft>
                          <a:spcPts val="0"/>
                        </a:spcAft>
                        <a:buFont typeface="Arial" panose="020B0604020202020204" pitchFamily="34" charset="0"/>
                        <a:buChar char="•"/>
                      </a:pPr>
                      <a:r>
                        <a:rPr lang="en-GB" sz="2200" b="0" dirty="0">
                          <a:effectLst/>
                        </a:rPr>
                        <a:t>A shorter day in the field  and a higher likelihood of poor weather</a:t>
                      </a:r>
                    </a:p>
                    <a:p>
                      <a:pPr marL="285750" indent="-285750">
                        <a:spcAft>
                          <a:spcPts val="0"/>
                        </a:spcAft>
                        <a:buFont typeface="Arial" panose="020B0604020202020204" pitchFamily="34" charset="0"/>
                        <a:buChar char="•"/>
                      </a:pPr>
                      <a:endParaRPr lang="en-GB" sz="2200" b="0" dirty="0">
                        <a:effectLst/>
                      </a:endParaRPr>
                    </a:p>
                    <a:p>
                      <a:pPr marL="285750" indent="-285750">
                        <a:spcAft>
                          <a:spcPts val="0"/>
                        </a:spcAft>
                        <a:buFont typeface="Arial" panose="020B0604020202020204" pitchFamily="34" charset="0"/>
                        <a:buChar char="•"/>
                      </a:pPr>
                      <a:r>
                        <a:rPr lang="en-GB" sz="2200" b="0" dirty="0" smtClean="0">
                          <a:effectLst/>
                        </a:rPr>
                        <a:t>Will you have completed the topic (e.g. places)? Will the</a:t>
                      </a:r>
                      <a:r>
                        <a:rPr lang="en-GB" sz="2200" b="0" baseline="0" dirty="0" smtClean="0">
                          <a:effectLst/>
                        </a:rPr>
                        <a:t> students</a:t>
                      </a:r>
                      <a:r>
                        <a:rPr lang="en-GB" sz="2200" b="0" dirty="0" smtClean="0">
                          <a:effectLst/>
                        </a:rPr>
                        <a:t> have matured sufficiently?</a:t>
                      </a:r>
                      <a:endParaRPr lang="en-GB" sz="2200" b="0" dirty="0">
                        <a:solidFill>
                          <a:schemeClr val="tx1"/>
                        </a:solidFill>
                        <a:effectLst/>
                        <a:latin typeface="+mn-lt"/>
                        <a:ea typeface="Open Sans Semibold" panose="020B0706030804020204" pitchFamily="34" charset="0"/>
                        <a:cs typeface="Open Sans Semibold" panose="020B0706030804020204" pitchFamily="34" charset="0"/>
                      </a:endParaRPr>
                    </a:p>
                  </a:txBody>
                  <a:tcPr marL="68580" marR="68580" marT="0" marB="0" anchor="ctr"/>
                </a:tc>
                <a:tc>
                  <a:txBody>
                    <a:bodyPr/>
                    <a:lstStyle/>
                    <a:p>
                      <a:pPr marL="0" indent="0">
                        <a:spcAft>
                          <a:spcPts val="0"/>
                        </a:spcAft>
                        <a:buFont typeface="Arial" panose="020B0604020202020204" pitchFamily="34" charset="0"/>
                        <a:buNone/>
                      </a:pPr>
                      <a:r>
                        <a:rPr lang="en-GB" sz="2200" b="1" dirty="0">
                          <a:effectLst/>
                        </a:rPr>
                        <a:t>Disadvantages</a:t>
                      </a:r>
                      <a:r>
                        <a:rPr lang="en-GB" sz="2200" dirty="0">
                          <a:effectLst/>
                        </a:rPr>
                        <a:t>: </a:t>
                      </a:r>
                    </a:p>
                    <a:p>
                      <a:pPr marL="285750" indent="-285750">
                        <a:spcAft>
                          <a:spcPts val="0"/>
                        </a:spcAft>
                        <a:buFont typeface="Arial" panose="020B0604020202020204" pitchFamily="34" charset="0"/>
                        <a:buChar char="•"/>
                      </a:pPr>
                      <a:r>
                        <a:rPr lang="en-GB" sz="2200" dirty="0">
                          <a:effectLst/>
                        </a:rPr>
                        <a:t>Field centres and field study locations </a:t>
                      </a:r>
                      <a:r>
                        <a:rPr lang="en-GB" sz="2200" strike="sngStrike" dirty="0">
                          <a:effectLst/>
                        </a:rPr>
                        <a:t>may</a:t>
                      </a:r>
                      <a:r>
                        <a:rPr lang="en-GB" sz="2200" dirty="0">
                          <a:effectLst/>
                        </a:rPr>
                        <a:t> </a:t>
                      </a:r>
                      <a:r>
                        <a:rPr lang="en-GB" sz="2200" dirty="0" smtClean="0">
                          <a:effectLst/>
                        </a:rPr>
                        <a:t>will be </a:t>
                      </a:r>
                      <a:r>
                        <a:rPr lang="en-GB" sz="2200" dirty="0">
                          <a:effectLst/>
                        </a:rPr>
                        <a:t>busy</a:t>
                      </a:r>
                      <a:r>
                        <a:rPr lang="en-GB" sz="2200" dirty="0" smtClean="0">
                          <a:effectLst/>
                        </a:rPr>
                        <a:t>! </a:t>
                      </a:r>
                      <a:endParaRPr lang="en-GB" sz="2200" dirty="0">
                        <a:effectLst/>
                      </a:endParaRPr>
                    </a:p>
                    <a:p>
                      <a:pPr marL="285750" indent="-285750">
                        <a:spcAft>
                          <a:spcPts val="0"/>
                        </a:spcAft>
                        <a:buFont typeface="Arial" panose="020B0604020202020204" pitchFamily="34" charset="0"/>
                        <a:buChar char="•"/>
                      </a:pPr>
                      <a:endParaRPr lang="en-GB" sz="2200" dirty="0">
                        <a:effectLst/>
                      </a:endParaRPr>
                    </a:p>
                    <a:p>
                      <a:pPr marL="285750" indent="-285750">
                        <a:spcAft>
                          <a:spcPts val="0"/>
                        </a:spcAft>
                        <a:buFont typeface="Arial" panose="020B0604020202020204" pitchFamily="34" charset="0"/>
                        <a:buChar char="•"/>
                      </a:pPr>
                      <a:r>
                        <a:rPr lang="en-GB" sz="2200" dirty="0">
                          <a:effectLst/>
                        </a:rPr>
                        <a:t>Possibly difficult to get students out of school,</a:t>
                      </a:r>
                      <a:r>
                        <a:rPr lang="en-GB" sz="2200" baseline="0" dirty="0">
                          <a:effectLst/>
                        </a:rPr>
                        <a:t> e.g. </a:t>
                      </a:r>
                      <a:r>
                        <a:rPr lang="en-GB" sz="2200" baseline="0" dirty="0" smtClean="0">
                          <a:effectLst/>
                        </a:rPr>
                        <a:t>AS or m</a:t>
                      </a:r>
                      <a:r>
                        <a:rPr lang="en-GB" sz="2200" dirty="0" smtClean="0">
                          <a:effectLst/>
                        </a:rPr>
                        <a:t>ock </a:t>
                      </a:r>
                      <a:r>
                        <a:rPr lang="en-GB" sz="2200" dirty="0">
                          <a:effectLst/>
                        </a:rPr>
                        <a:t>examinations</a:t>
                      </a:r>
                      <a:endParaRPr lang="en-GB" sz="2200" b="0" dirty="0">
                        <a:effectLst/>
                        <a:latin typeface="+mn-lt"/>
                        <a:ea typeface="Open Sans Semibold" panose="020B0706030804020204" pitchFamily="34" charset="0"/>
                        <a:cs typeface="Open Sans Semibold" panose="020B0706030804020204" pitchFamily="34" charset="0"/>
                      </a:endParaRP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4159179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4443</Words>
  <Application>Microsoft Office PowerPoint</Application>
  <PresentationFormat>On-screen Show (4:3)</PresentationFormat>
  <Paragraphs>689</Paragraphs>
  <Slides>69</Slides>
  <Notes>20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The A-level Geography Independent investigation</vt:lpstr>
      <vt:lpstr>A level Geography Fieldwork Investigation: overview</vt:lpstr>
      <vt:lpstr>PowerPoint Presentation</vt:lpstr>
      <vt:lpstr>Fieldwork</vt:lpstr>
      <vt:lpstr>Fieldwork requirements</vt:lpstr>
      <vt:lpstr>Fieldwork at AS or A-level?</vt:lpstr>
      <vt:lpstr>Fieldwork planning</vt:lpstr>
      <vt:lpstr>Fieldwork planning ahead</vt:lpstr>
      <vt:lpstr>Which time of year to choose?</vt:lpstr>
      <vt:lpstr>Basic models for the Independent Investigation</vt:lpstr>
      <vt:lpstr>Fieldwork process: FSC framework</vt:lpstr>
      <vt:lpstr>NEA basic rules</vt:lpstr>
      <vt:lpstr>NEA enquiry process</vt:lpstr>
      <vt:lpstr>Department for Education requirements </vt:lpstr>
      <vt:lpstr>#1 question: independent or group fieldwork?</vt:lpstr>
      <vt:lpstr>Procedures and paperwork</vt:lpstr>
      <vt:lpstr>What does ‘independent’ mean?</vt:lpstr>
      <vt:lpstr>Independence?                                       From Controlled Assessment... </vt:lpstr>
      <vt:lpstr>...to truly independent enquiry</vt:lpstr>
      <vt:lpstr>What’s my role? Thinking about teacher and student input</vt:lpstr>
      <vt:lpstr>Independent Investigation Controls</vt:lpstr>
      <vt:lpstr>PowerPoint Presentation</vt:lpstr>
      <vt:lpstr>Levels of independence: a summary</vt:lpstr>
      <vt:lpstr>NEA allows us to demonstrate fieldwork progression</vt:lpstr>
      <vt:lpstr>Developing independence: moving from AS to GCE</vt:lpstr>
      <vt:lpstr>Some FAQs</vt:lpstr>
      <vt:lpstr>Independence</vt:lpstr>
      <vt:lpstr>Independence</vt:lpstr>
      <vt:lpstr>Independence</vt:lpstr>
      <vt:lpstr>Independence</vt:lpstr>
      <vt:lpstr>Independence</vt:lpstr>
      <vt:lpstr>Independence</vt:lpstr>
      <vt:lpstr>Independence</vt:lpstr>
      <vt:lpstr>Independence</vt:lpstr>
      <vt:lpstr>Independence</vt:lpstr>
      <vt:lpstr>Independence</vt:lpstr>
      <vt:lpstr>Independence</vt:lpstr>
      <vt:lpstr>Independence</vt:lpstr>
      <vt:lpstr>Independence</vt:lpstr>
      <vt:lpstr>Independence</vt:lpstr>
      <vt:lpstr>Is my candidate's title fit for purpose?</vt:lpstr>
      <vt:lpstr>Topic</vt:lpstr>
      <vt:lpstr>PowerPoint Presentation</vt:lpstr>
      <vt:lpstr>PowerPoint Presentation</vt:lpstr>
      <vt:lpstr>PowerPoint Presentation</vt:lpstr>
      <vt:lpstr>Developing questions and themes</vt:lpstr>
      <vt:lpstr>Questions to ask</vt:lpstr>
      <vt:lpstr>Moving from a focus/question to a title</vt:lpstr>
      <vt:lpstr>What title?</vt:lpstr>
      <vt:lpstr>Investigating glacial systems </vt:lpstr>
      <vt:lpstr>Investigating global systems </vt:lpstr>
      <vt:lpstr>Using concepts</vt:lpstr>
      <vt:lpstr>Anticipating assessment</vt:lpstr>
      <vt:lpstr>Using secondary and ‘deskwork’ sources</vt:lpstr>
      <vt:lpstr>PowerPoint Presentation</vt:lpstr>
      <vt:lpstr>Using new technologies</vt:lpstr>
      <vt:lpstr>Using new technologies</vt:lpstr>
      <vt:lpstr>Primary data: quantitative or qualitative?</vt:lpstr>
      <vt:lpstr>‘We’re living in the future’</vt:lpstr>
      <vt:lpstr>Changing places </vt:lpstr>
      <vt:lpstr>PowerPoint Presentation</vt:lpstr>
      <vt:lpstr>Changing places – qualitative A-level geography</vt:lpstr>
      <vt:lpstr>Changing places  </vt:lpstr>
      <vt:lpstr>Changing places – qualitative A-level geography</vt:lpstr>
      <vt:lpstr>Changing places – qualitative data</vt:lpstr>
      <vt:lpstr>Changing places – qualitative data </vt:lpstr>
      <vt:lpstr>In summary </vt:lpstr>
      <vt:lpstr>PowerPoint Presentation</vt:lpstr>
      <vt:lpstr>Summer 2017</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2018-01-05T15:33:29Z</dcterms:created>
  <dcterms:modified xsi:type="dcterms:W3CDTF">2018-01-05T15:34:04Z</dcterms:modified>
</cp:coreProperties>
</file>