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0" r:id="rId3"/>
    <p:sldId id="272" r:id="rId4"/>
    <p:sldId id="271" r:id="rId5"/>
    <p:sldId id="263" r:id="rId6"/>
    <p:sldId id="269" r:id="rId7"/>
    <p:sldId id="273" r:id="rId8"/>
    <p:sldId id="274" r:id="rId9"/>
    <p:sldId id="275" r:id="rId10"/>
    <p:sldId id="276" r:id="rId11"/>
    <p:sldId id="277"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69785-461E-4685-AC18-B4C54A7DEF41}" type="datetimeFigureOut">
              <a:rPr lang="en-GB" smtClean="0"/>
              <a:t>21/02/2020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A51CE-D74D-4562-872C-D265DF02B6A2}" type="slidenum">
              <a:rPr lang="en-GB" smtClean="0"/>
              <a:t>‹#›</a:t>
            </a:fld>
            <a:endParaRPr lang="en-GB"/>
          </a:p>
        </p:txBody>
      </p:sp>
    </p:spTree>
    <p:extLst>
      <p:ext uri="{BB962C8B-B14F-4D97-AF65-F5344CB8AC3E}">
        <p14:creationId xmlns:p14="http://schemas.microsoft.com/office/powerpoint/2010/main" val="321826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EA51CE-D74D-4562-872C-D265DF02B6A2}" type="slidenum">
              <a:rPr lang="en-GB" smtClean="0"/>
              <a:t>2</a:t>
            </a:fld>
            <a:endParaRPr lang="en-GB"/>
          </a:p>
        </p:txBody>
      </p:sp>
    </p:spTree>
    <p:extLst>
      <p:ext uri="{BB962C8B-B14F-4D97-AF65-F5344CB8AC3E}">
        <p14:creationId xmlns:p14="http://schemas.microsoft.com/office/powerpoint/2010/main" val="2188839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D3223-929E-4133-A4FE-51172F016869}" type="datetimeFigureOut">
              <a:rPr lang="en-GB" smtClean="0"/>
              <a:pPr/>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3223-929E-4133-A4FE-51172F016869}" type="datetimeFigureOut">
              <a:rPr lang="en-GB" smtClean="0"/>
              <a:pPr/>
              <a:t>21/02/2020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00C7-46CE-48BF-AD34-09D30A0727D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hyperlink" Target="http://www.weatheronline.co.uk/reports/wind/The-Sirocco.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logyandsociety.org/vol14/iss1/art8/figure1.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My Pictures\Venice\Torcello 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69568" y="404664"/>
            <a:ext cx="7772400" cy="1470025"/>
          </a:xfrm>
        </p:spPr>
        <p:txBody>
          <a:bodyPr>
            <a:noAutofit/>
          </a:bodyPr>
          <a:lstStyle/>
          <a:p>
            <a:r>
              <a:rPr lang="en-GB" sz="2900" b="1" dirty="0" smtClean="0">
                <a:solidFill>
                  <a:srgbClr val="FFFF00"/>
                </a:solidFill>
              </a:rPr>
              <a:t>Venice images 2, illustrating the lagoon environment and its relation to the historic city </a:t>
            </a:r>
            <a:endParaRPr lang="en-GB" sz="2900" b="1" dirty="0">
              <a:solidFill>
                <a:srgbClr val="FFFF00"/>
              </a:solidFill>
            </a:endParaRPr>
          </a:p>
        </p:txBody>
      </p:sp>
      <p:sp>
        <p:nvSpPr>
          <p:cNvPr id="3" name="Subtitle 2"/>
          <p:cNvSpPr>
            <a:spLocks noGrp="1"/>
          </p:cNvSpPr>
          <p:nvPr>
            <p:ph type="subTitle" idx="1"/>
          </p:nvPr>
        </p:nvSpPr>
        <p:spPr>
          <a:xfrm>
            <a:off x="1371600" y="5379183"/>
            <a:ext cx="6400800" cy="1114995"/>
          </a:xfrm>
        </p:spPr>
        <p:txBody>
          <a:bodyPr>
            <a:normAutofit/>
          </a:bodyPr>
          <a:lstStyle/>
          <a:p>
            <a:r>
              <a:rPr lang="en-GB" sz="2500" b="1" i="1" dirty="0" smtClean="0">
                <a:solidFill>
                  <a:srgbClr val="FFFF00"/>
                </a:solidFill>
              </a:rPr>
              <a:t>lesson 2: </a:t>
            </a:r>
            <a:r>
              <a:rPr lang="en-GB" sz="2500" b="1" i="1" dirty="0" smtClean="0">
                <a:solidFill>
                  <a:srgbClr val="FFFF00"/>
                </a:solidFill>
              </a:rPr>
              <a:t>the </a:t>
            </a:r>
            <a:r>
              <a:rPr lang="en-GB" sz="2500" b="1" i="1" dirty="0" smtClean="0">
                <a:solidFill>
                  <a:srgbClr val="FFFF00"/>
                </a:solidFill>
              </a:rPr>
              <a:t>physical environment and flooding</a:t>
            </a:r>
            <a:r>
              <a:rPr lang="en-GB" sz="2500" b="1" i="1" dirty="0" smtClean="0">
                <a:solidFill>
                  <a:schemeClr val="tx1"/>
                </a:solidFill>
              </a:rPr>
              <a:t> </a:t>
            </a:r>
            <a:endParaRPr lang="en-GB" sz="2500" b="1" i="1" dirty="0">
              <a:solidFill>
                <a:schemeClr val="tx1"/>
              </a:solidFill>
            </a:endParaRPr>
          </a:p>
        </p:txBody>
      </p:sp>
      <p:sp>
        <p:nvSpPr>
          <p:cNvPr id="4" name="TextBox 3"/>
          <p:cNvSpPr txBox="1"/>
          <p:nvPr/>
        </p:nvSpPr>
        <p:spPr>
          <a:xfrm>
            <a:off x="6325050" y="6525344"/>
            <a:ext cx="2783454" cy="307777"/>
          </a:xfrm>
          <a:prstGeom prst="rect">
            <a:avLst/>
          </a:prstGeom>
          <a:noFill/>
        </p:spPr>
        <p:txBody>
          <a:bodyPr wrap="none" rtlCol="0">
            <a:spAutoFit/>
          </a:bodyPr>
          <a:lstStyle/>
          <a:p>
            <a:r>
              <a:rPr lang="en-GB" sz="1400" b="1" dirty="0" smtClean="0"/>
              <a:t>View of Torcello © David Anderson</a:t>
            </a:r>
            <a:endParaRPr lang="en-GB"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Coastal flooding</a:t>
            </a:r>
            <a:endParaRPr lang="en-GB" sz="3200" dirty="0"/>
          </a:p>
        </p:txBody>
      </p:sp>
      <p:sp>
        <p:nvSpPr>
          <p:cNvPr id="3" name="Content Placeholder 2"/>
          <p:cNvSpPr>
            <a:spLocks noGrp="1"/>
          </p:cNvSpPr>
          <p:nvPr>
            <p:ph idx="1"/>
          </p:nvPr>
        </p:nvSpPr>
        <p:spPr/>
        <p:txBody>
          <a:bodyPr>
            <a:normAutofit lnSpcReduction="10000"/>
          </a:bodyPr>
          <a:lstStyle/>
          <a:p>
            <a:r>
              <a:rPr lang="en-GB" dirty="0" smtClean="0"/>
              <a:t>Coastal flooding is a phenomenon distinct from other forms of flooding.</a:t>
            </a:r>
          </a:p>
          <a:p>
            <a:r>
              <a:rPr lang="en-GB" dirty="0" smtClean="0"/>
              <a:t>Coastal flooding is typically multi-causal often involving a combination of:</a:t>
            </a:r>
          </a:p>
          <a:p>
            <a:pPr lvl="1"/>
            <a:r>
              <a:rPr lang="en-GB" dirty="0" smtClean="0"/>
              <a:t>Unusually high tides (spring tides)</a:t>
            </a:r>
          </a:p>
          <a:p>
            <a:pPr lvl="1"/>
            <a:r>
              <a:rPr lang="en-GB" dirty="0" smtClean="0"/>
              <a:t>River flooding</a:t>
            </a:r>
          </a:p>
          <a:p>
            <a:pPr lvl="1"/>
            <a:r>
              <a:rPr lang="en-GB" dirty="0" smtClean="0"/>
              <a:t>Storm surge</a:t>
            </a:r>
          </a:p>
          <a:p>
            <a:r>
              <a:rPr lang="en-GB" dirty="0" smtClean="0"/>
              <a:t>In Venice this type of flooding is called </a:t>
            </a:r>
            <a:r>
              <a:rPr lang="en-GB" i="1" dirty="0" err="1" smtClean="0"/>
              <a:t>acqua</a:t>
            </a:r>
            <a:r>
              <a:rPr lang="en-GB" i="1" dirty="0" smtClean="0"/>
              <a:t> </a:t>
            </a:r>
            <a:r>
              <a:rPr lang="en-GB" i="1" dirty="0" err="1" smtClean="0"/>
              <a:t>alta</a:t>
            </a:r>
            <a:r>
              <a:rPr lang="en-GB" dirty="0" smtClean="0"/>
              <a:t> (high water).</a:t>
            </a:r>
          </a:p>
        </p:txBody>
      </p:sp>
    </p:spTree>
    <p:extLst>
      <p:ext uri="{BB962C8B-B14F-4D97-AF65-F5344CB8AC3E}">
        <p14:creationId xmlns:p14="http://schemas.microsoft.com/office/powerpoint/2010/main" val="2098691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weatheronline.co.uk/reports/wxfacts/sirocco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10" y="4133994"/>
            <a:ext cx="4424777" cy="2577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562074"/>
          </a:xfrm>
        </p:spPr>
        <p:txBody>
          <a:bodyPr>
            <a:normAutofit/>
          </a:bodyPr>
          <a:lstStyle/>
          <a:p>
            <a:r>
              <a:rPr lang="en-GB" sz="2400" dirty="0" smtClean="0"/>
              <a:t>Reasons for vulnerability of Venice to coastal flooding</a:t>
            </a:r>
            <a:endParaRPr lang="en-GB" sz="2400" dirty="0"/>
          </a:p>
        </p:txBody>
      </p:sp>
      <p:sp>
        <p:nvSpPr>
          <p:cNvPr id="3" name="Content Placeholder 2"/>
          <p:cNvSpPr>
            <a:spLocks noGrp="1"/>
          </p:cNvSpPr>
          <p:nvPr>
            <p:ph idx="1"/>
          </p:nvPr>
        </p:nvSpPr>
        <p:spPr>
          <a:xfrm>
            <a:off x="3563331" y="896749"/>
            <a:ext cx="4825093" cy="3237246"/>
          </a:xfrm>
        </p:spPr>
        <p:txBody>
          <a:bodyPr>
            <a:normAutofit lnSpcReduction="10000"/>
          </a:bodyPr>
          <a:lstStyle/>
          <a:p>
            <a:r>
              <a:rPr lang="en-GB" sz="2000" dirty="0" smtClean="0"/>
              <a:t>The position of Venice at the northern end of the Adriatic Sea means that when the Sirocco wind blows from the south-east, surface water is pushed towards the Venice lagoon.</a:t>
            </a:r>
          </a:p>
          <a:p>
            <a:r>
              <a:rPr lang="en-GB" sz="2000" dirty="0" smtClean="0"/>
              <a:t>Strong winter storms combined with low atmospheric pressure, high tide, and heavy rainfall can lead to exceptionally high water levels that can flood large areas of the historic city and other islands in the lagoon.</a:t>
            </a:r>
            <a:endParaRPr lang="en-GB" sz="2000" dirty="0"/>
          </a:p>
        </p:txBody>
      </p:sp>
      <p:pic>
        <p:nvPicPr>
          <p:cNvPr id="5122" name="Picture 2" descr="Adriatic Sea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42" y="764704"/>
            <a:ext cx="2223776"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1667" y="3812121"/>
            <a:ext cx="2457917" cy="276999"/>
          </a:xfrm>
          <a:prstGeom prst="rect">
            <a:avLst/>
          </a:prstGeom>
        </p:spPr>
        <p:txBody>
          <a:bodyPr wrap="none">
            <a:spAutoFit/>
          </a:bodyPr>
          <a:lstStyle/>
          <a:p>
            <a:r>
              <a:rPr lang="en-GB" sz="1200" dirty="0" smtClean="0"/>
              <a:t>Adriatic Sea © Wikimedia Commons</a:t>
            </a:r>
            <a:endParaRPr lang="en-GB" sz="1200" dirty="0"/>
          </a:p>
        </p:txBody>
      </p:sp>
      <p:sp>
        <p:nvSpPr>
          <p:cNvPr id="5" name="Rectangle 4"/>
          <p:cNvSpPr/>
          <p:nvPr/>
        </p:nvSpPr>
        <p:spPr>
          <a:xfrm>
            <a:off x="656135" y="6535216"/>
            <a:ext cx="5814392" cy="307777"/>
          </a:xfrm>
          <a:prstGeom prst="rect">
            <a:avLst/>
          </a:prstGeom>
        </p:spPr>
        <p:txBody>
          <a:bodyPr wrap="square">
            <a:spAutoFit/>
          </a:bodyPr>
          <a:lstStyle/>
          <a:p>
            <a:r>
              <a:rPr lang="en-GB" sz="1400" dirty="0">
                <a:hlinkClick r:id="rId4"/>
              </a:rPr>
              <a:t>http://</a:t>
            </a:r>
            <a:r>
              <a:rPr lang="en-GB" sz="1400" dirty="0" smtClean="0">
                <a:hlinkClick r:id="rId4"/>
              </a:rPr>
              <a:t>www.weatheronline.co.uk/reports/wind/The-Sirocco.htm</a:t>
            </a:r>
            <a:r>
              <a:rPr lang="en-GB" sz="1400" dirty="0" smtClean="0"/>
              <a:t> </a:t>
            </a:r>
            <a:endParaRPr lang="en-GB" sz="1400" dirty="0"/>
          </a:p>
        </p:txBody>
      </p:sp>
      <p:sp>
        <p:nvSpPr>
          <p:cNvPr id="6" name="TextBox 5"/>
          <p:cNvSpPr txBox="1"/>
          <p:nvPr/>
        </p:nvSpPr>
        <p:spPr>
          <a:xfrm>
            <a:off x="5868144" y="4437112"/>
            <a:ext cx="2894831" cy="2031325"/>
          </a:xfrm>
          <a:prstGeom prst="rect">
            <a:avLst/>
          </a:prstGeom>
          <a:noFill/>
        </p:spPr>
        <p:txBody>
          <a:bodyPr wrap="none" rtlCol="0">
            <a:spAutoFit/>
          </a:bodyPr>
          <a:lstStyle/>
          <a:p>
            <a:r>
              <a:rPr lang="en-GB" b="1" i="1" dirty="0" smtClean="0"/>
              <a:t>November 4</a:t>
            </a:r>
            <a:r>
              <a:rPr lang="en-GB" b="1" i="1" baseline="30000" dirty="0" smtClean="0"/>
              <a:t>th</a:t>
            </a:r>
            <a:r>
              <a:rPr lang="en-GB" b="1" i="1" dirty="0" smtClean="0"/>
              <a:t> 1966</a:t>
            </a:r>
          </a:p>
          <a:p>
            <a:r>
              <a:rPr lang="en-GB" i="1" dirty="0" smtClean="0"/>
              <a:t>Most devastating storm</a:t>
            </a:r>
          </a:p>
          <a:p>
            <a:r>
              <a:rPr lang="en-GB" i="1" dirty="0"/>
              <a:t>s</a:t>
            </a:r>
            <a:r>
              <a:rPr lang="en-GB" i="1" dirty="0" smtClean="0"/>
              <a:t>urge with water levels</a:t>
            </a:r>
          </a:p>
          <a:p>
            <a:r>
              <a:rPr lang="en-GB" i="1" dirty="0"/>
              <a:t>n</a:t>
            </a:r>
            <a:r>
              <a:rPr lang="en-GB" i="1" dirty="0" smtClean="0"/>
              <a:t>early 2 metres higher than</a:t>
            </a:r>
          </a:p>
          <a:p>
            <a:r>
              <a:rPr lang="en-GB" i="1" dirty="0"/>
              <a:t>n</a:t>
            </a:r>
            <a:r>
              <a:rPr lang="en-GB" i="1" dirty="0" smtClean="0"/>
              <a:t>ormal – city badly flooded</a:t>
            </a:r>
          </a:p>
          <a:p>
            <a:r>
              <a:rPr lang="en-GB" i="1" dirty="0"/>
              <a:t>a</a:t>
            </a:r>
            <a:r>
              <a:rPr lang="en-GB" i="1" dirty="0" smtClean="0"/>
              <a:t>nd agriculture destroyed on</a:t>
            </a:r>
          </a:p>
          <a:p>
            <a:r>
              <a:rPr lang="en-GB" i="1" dirty="0"/>
              <a:t>o</a:t>
            </a:r>
            <a:r>
              <a:rPr lang="en-GB" i="1" dirty="0" smtClean="0"/>
              <a:t>ther lagoon islands</a:t>
            </a:r>
            <a:endParaRPr lang="en-GB" i="1" dirty="0"/>
          </a:p>
        </p:txBody>
      </p:sp>
    </p:spTree>
    <p:extLst>
      <p:ext uri="{BB962C8B-B14F-4D97-AF65-F5344CB8AC3E}">
        <p14:creationId xmlns:p14="http://schemas.microsoft.com/office/powerpoint/2010/main" val="1235790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400" dirty="0" smtClean="0"/>
              <a:t>Reasons for vulnerability of Venice to coastal flooding</a:t>
            </a:r>
            <a:endParaRPr lang="en-GB" sz="2400" dirty="0"/>
          </a:p>
        </p:txBody>
      </p:sp>
      <p:sp>
        <p:nvSpPr>
          <p:cNvPr id="6" name="Content Placeholder 5"/>
          <p:cNvSpPr>
            <a:spLocks noGrp="1"/>
          </p:cNvSpPr>
          <p:nvPr>
            <p:ph idx="1"/>
          </p:nvPr>
        </p:nvSpPr>
        <p:spPr>
          <a:xfrm>
            <a:off x="457200" y="1052736"/>
            <a:ext cx="8229600" cy="5472608"/>
          </a:xfrm>
        </p:spPr>
        <p:txBody>
          <a:bodyPr>
            <a:normAutofit lnSpcReduction="10000"/>
          </a:bodyPr>
          <a:lstStyle/>
          <a:p>
            <a:r>
              <a:rPr lang="en-GB" sz="2400" i="1" dirty="0" err="1" smtClean="0"/>
              <a:t>Acqua</a:t>
            </a:r>
            <a:r>
              <a:rPr lang="en-GB" sz="2400" i="1" dirty="0" smtClean="0"/>
              <a:t> </a:t>
            </a:r>
            <a:r>
              <a:rPr lang="en-GB" sz="2400" i="1" dirty="0" err="1" smtClean="0"/>
              <a:t>alta</a:t>
            </a:r>
            <a:r>
              <a:rPr lang="en-GB" sz="2400" i="1" dirty="0" smtClean="0"/>
              <a:t> </a:t>
            </a:r>
            <a:r>
              <a:rPr lang="en-GB" sz="2400" dirty="0" smtClean="0"/>
              <a:t>has become more frequent in Venice because the city’s ground level has dropped relative to average sea level by about 30cm since a fixed reference point was established at Punta della Salute (entry to the Grand Canal) in 1897.</a:t>
            </a:r>
          </a:p>
          <a:p>
            <a:pPr marL="0" indent="0">
              <a:buNone/>
            </a:pPr>
            <a:endParaRPr lang="en-GB" sz="2400" dirty="0" smtClean="0"/>
          </a:p>
          <a:p>
            <a:r>
              <a:rPr lang="en-GB" sz="2400" dirty="0" smtClean="0"/>
              <a:t>This is due to both ground subsidence and sea level rise.</a:t>
            </a:r>
          </a:p>
          <a:p>
            <a:pPr marL="0" indent="0">
              <a:buNone/>
            </a:pPr>
            <a:endParaRPr lang="en-GB" sz="2400" dirty="0" smtClean="0"/>
          </a:p>
          <a:p>
            <a:r>
              <a:rPr lang="en-GB" sz="2400" dirty="0" smtClean="0"/>
              <a:t>Some of this subsidence (about 12cm) was caused by 20</a:t>
            </a:r>
            <a:r>
              <a:rPr lang="en-GB" sz="2400" baseline="30000" dirty="0" smtClean="0"/>
              <a:t>th</a:t>
            </a:r>
            <a:r>
              <a:rPr lang="en-GB" sz="2400" dirty="0" smtClean="0"/>
              <a:t> century pumping of water from deep aquifers beneath the lagoon for industry at </a:t>
            </a:r>
            <a:r>
              <a:rPr lang="en-GB" sz="2400" dirty="0" err="1" smtClean="0"/>
              <a:t>Marghera</a:t>
            </a:r>
            <a:r>
              <a:rPr lang="en-GB" sz="2400" dirty="0" smtClean="0"/>
              <a:t> (banned since 1970s).</a:t>
            </a:r>
          </a:p>
          <a:p>
            <a:pPr marL="0" indent="0">
              <a:buNone/>
            </a:pPr>
            <a:endParaRPr lang="en-GB" sz="2400" dirty="0" smtClean="0"/>
          </a:p>
          <a:p>
            <a:r>
              <a:rPr lang="en-GB" sz="2400" dirty="0" smtClean="0"/>
              <a:t>Natural subsidence continues (0.5mm a year), and the Mediterranean sea level is continuing to rise (over 1mm a year).</a:t>
            </a:r>
            <a:endParaRPr lang="en-GB" sz="2400" dirty="0"/>
          </a:p>
        </p:txBody>
      </p:sp>
    </p:spTree>
    <p:extLst>
      <p:ext uri="{BB962C8B-B14F-4D97-AF65-F5344CB8AC3E}">
        <p14:creationId xmlns:p14="http://schemas.microsoft.com/office/powerpoint/2010/main" val="2201747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200" dirty="0" smtClean="0"/>
              <a:t>General characteristics of coastal lagoons</a:t>
            </a:r>
            <a:endParaRPr lang="en-GB" sz="3200" dirty="0"/>
          </a:p>
        </p:txBody>
      </p:sp>
      <p:sp>
        <p:nvSpPr>
          <p:cNvPr id="3" name="Content Placeholder 2"/>
          <p:cNvSpPr>
            <a:spLocks noGrp="1"/>
          </p:cNvSpPr>
          <p:nvPr>
            <p:ph idx="1"/>
          </p:nvPr>
        </p:nvSpPr>
        <p:spPr>
          <a:xfrm>
            <a:off x="467544" y="1052736"/>
            <a:ext cx="8229600" cy="5544616"/>
          </a:xfrm>
        </p:spPr>
        <p:txBody>
          <a:bodyPr>
            <a:noAutofit/>
          </a:bodyPr>
          <a:lstStyle/>
          <a:p>
            <a:r>
              <a:rPr lang="en-GB" sz="2800" dirty="0" smtClean="0"/>
              <a:t>Coastal lagoons are shallow bodies of water sheltered from the open sea by barrier beaches, islands, or reefs.</a:t>
            </a:r>
          </a:p>
          <a:p>
            <a:r>
              <a:rPr lang="en-GB" sz="2800" dirty="0" smtClean="0"/>
              <a:t>They form along low gradient coastlines and are typically brackish due to mixing between sea water and fresh water from streams. </a:t>
            </a:r>
          </a:p>
          <a:p>
            <a:r>
              <a:rPr lang="en-GB" sz="2800" dirty="0"/>
              <a:t>O</a:t>
            </a:r>
            <a:r>
              <a:rPr lang="en-GB" sz="2800" dirty="0" smtClean="0"/>
              <a:t>n geological timescales they are short-lived systems that respond dynamically to sea level changes and changes in sediment inputs/outputs from terrestrial and marine processes.</a:t>
            </a:r>
          </a:p>
          <a:p>
            <a:r>
              <a:rPr lang="en-GB" sz="2800" dirty="0" smtClean="0"/>
              <a:t>They are usually connected to the open sea by passages (inlets) between barrier islands.</a:t>
            </a:r>
            <a:endParaRPr lang="en-GB" sz="2800" dirty="0"/>
          </a:p>
        </p:txBody>
      </p:sp>
    </p:spTree>
    <p:extLst>
      <p:ext uri="{BB962C8B-B14F-4D97-AF65-F5344CB8AC3E}">
        <p14:creationId xmlns:p14="http://schemas.microsoft.com/office/powerpoint/2010/main" val="3667536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dirty="0" smtClean="0"/>
              <a:t>General characteristics of coastal lagoons</a:t>
            </a:r>
            <a:endParaRPr lang="en-GB" sz="3200" dirty="0"/>
          </a:p>
        </p:txBody>
      </p:sp>
      <p:sp>
        <p:nvSpPr>
          <p:cNvPr id="3" name="Content Placeholder 2"/>
          <p:cNvSpPr>
            <a:spLocks noGrp="1"/>
          </p:cNvSpPr>
          <p:nvPr>
            <p:ph idx="1"/>
          </p:nvPr>
        </p:nvSpPr>
        <p:spPr>
          <a:xfrm>
            <a:off x="6421862" y="1628800"/>
            <a:ext cx="2386608" cy="4525963"/>
          </a:xfrm>
        </p:spPr>
        <p:txBody>
          <a:bodyPr>
            <a:normAutofit/>
          </a:bodyPr>
          <a:lstStyle/>
          <a:p>
            <a:pPr marL="0" indent="0">
              <a:buNone/>
            </a:pPr>
            <a:r>
              <a:rPr lang="en-GB" sz="1400" b="1" dirty="0" smtClean="0"/>
              <a:t>This image shows general features found in coastal lagoons.</a:t>
            </a:r>
          </a:p>
          <a:p>
            <a:pPr marL="0" indent="0">
              <a:buNone/>
            </a:pPr>
            <a:endParaRPr lang="en-GB" sz="1400" b="1" dirty="0" smtClean="0"/>
          </a:p>
          <a:p>
            <a:pPr marL="0" indent="0">
              <a:buNone/>
            </a:pPr>
            <a:r>
              <a:rPr lang="en-GB" sz="1400" b="1" dirty="0" smtClean="0"/>
              <a:t>Coastal lagoons extend along about 15% of the world’s coastline.</a:t>
            </a:r>
            <a:endParaRPr lang="en-GB" sz="1400" b="1" dirty="0"/>
          </a:p>
        </p:txBody>
      </p:sp>
      <p:pic>
        <p:nvPicPr>
          <p:cNvPr id="2050" name="Picture 2" descr="http://www.ecologyandsociety.org/vol14/iss1/art8/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3"/>
            <a:ext cx="5964662"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6165304"/>
            <a:ext cx="5670376" cy="307777"/>
          </a:xfrm>
          <a:prstGeom prst="rect">
            <a:avLst/>
          </a:prstGeom>
        </p:spPr>
        <p:txBody>
          <a:bodyPr wrap="square">
            <a:spAutoFit/>
          </a:bodyPr>
          <a:lstStyle/>
          <a:p>
            <a:r>
              <a:rPr lang="en-GB" sz="1400" dirty="0">
                <a:hlinkClick r:id="rId3"/>
              </a:rPr>
              <a:t>http://</a:t>
            </a:r>
            <a:r>
              <a:rPr lang="en-GB" sz="1400" dirty="0" smtClean="0">
                <a:hlinkClick r:id="rId3"/>
              </a:rPr>
              <a:t>www.ecologyandsociety.org/vol14/iss1/art8/figure1.html</a:t>
            </a:r>
            <a:r>
              <a:rPr lang="en-GB" sz="1400" dirty="0" smtClean="0"/>
              <a:t> </a:t>
            </a:r>
            <a:endParaRPr lang="en-GB" sz="1400" dirty="0"/>
          </a:p>
        </p:txBody>
      </p:sp>
    </p:spTree>
    <p:extLst>
      <p:ext uri="{BB962C8B-B14F-4D97-AF65-F5344CB8AC3E}">
        <p14:creationId xmlns:p14="http://schemas.microsoft.com/office/powerpoint/2010/main" val="1222376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a/a4/Lagoon-of-venice-landsat-1_Na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507" y="692696"/>
            <a:ext cx="5788300" cy="6026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79807" y="5997107"/>
            <a:ext cx="1382487" cy="646331"/>
          </a:xfrm>
          <a:prstGeom prst="rect">
            <a:avLst/>
          </a:prstGeom>
        </p:spPr>
        <p:txBody>
          <a:bodyPr wrap="square">
            <a:spAutoFit/>
          </a:bodyPr>
          <a:lstStyle/>
          <a:p>
            <a:r>
              <a:rPr lang="en-GB" sz="1200" dirty="0" smtClean="0"/>
              <a:t>Lagoon of Venice © Wikimedia Commons</a:t>
            </a:r>
            <a:endParaRPr lang="en-GB" sz="1200" dirty="0"/>
          </a:p>
        </p:txBody>
      </p:sp>
      <p:sp>
        <p:nvSpPr>
          <p:cNvPr id="3" name="Title 2"/>
          <p:cNvSpPr>
            <a:spLocks noGrp="1"/>
          </p:cNvSpPr>
          <p:nvPr>
            <p:ph type="title"/>
          </p:nvPr>
        </p:nvSpPr>
        <p:spPr>
          <a:xfrm>
            <a:off x="457200" y="116632"/>
            <a:ext cx="8229600" cy="576064"/>
          </a:xfrm>
        </p:spPr>
        <p:txBody>
          <a:bodyPr>
            <a:normAutofit fontScale="90000"/>
          </a:bodyPr>
          <a:lstStyle/>
          <a:p>
            <a:r>
              <a:rPr lang="en-GB" sz="3200" dirty="0" smtClean="0"/>
              <a:t>Landsat 7 image of the Lagoon of Venice</a:t>
            </a:r>
            <a:endParaRPr lang="en-GB" sz="3200" dirty="0"/>
          </a:p>
        </p:txBody>
      </p:sp>
      <p:sp>
        <p:nvSpPr>
          <p:cNvPr id="6" name="Content Placeholder 5"/>
          <p:cNvSpPr>
            <a:spLocks noGrp="1"/>
          </p:cNvSpPr>
          <p:nvPr>
            <p:ph idx="1"/>
          </p:nvPr>
        </p:nvSpPr>
        <p:spPr>
          <a:xfrm>
            <a:off x="7379806" y="1600200"/>
            <a:ext cx="1440666" cy="4525963"/>
          </a:xfrm>
        </p:spPr>
        <p:txBody>
          <a:bodyPr>
            <a:normAutofit/>
          </a:bodyPr>
          <a:lstStyle/>
          <a:p>
            <a:pPr marL="0" indent="0">
              <a:buNone/>
            </a:pPr>
            <a:r>
              <a:rPr lang="en-GB" sz="1400" dirty="0" smtClean="0"/>
              <a:t>Note the three inlets to the lagoon and the jetties which deepen and stabilise each inlet to keep them navigable.</a:t>
            </a:r>
          </a:p>
        </p:txBody>
      </p:sp>
      <p:sp>
        <p:nvSpPr>
          <p:cNvPr id="4" name="Rectangle 3"/>
          <p:cNvSpPr/>
          <p:nvPr/>
        </p:nvSpPr>
        <p:spPr>
          <a:xfrm>
            <a:off x="3315273" y="6320273"/>
            <a:ext cx="5742384" cy="261610"/>
          </a:xfrm>
          <a:prstGeom prst="rect">
            <a:avLst/>
          </a:prstGeom>
        </p:spPr>
        <p:txBody>
          <a:bodyPr wrap="square">
            <a:spAutoFit/>
          </a:bodyPr>
          <a:lstStyle/>
          <a:p>
            <a:endParaRPr lang="en-GB" sz="1100" dirty="0"/>
          </a:p>
        </p:txBody>
      </p:sp>
    </p:spTree>
    <p:extLst>
      <p:ext uri="{BB962C8B-B14F-4D97-AF65-F5344CB8AC3E}">
        <p14:creationId xmlns:p14="http://schemas.microsoft.com/office/powerpoint/2010/main" val="70520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Autofit/>
          </a:bodyPr>
          <a:lstStyle/>
          <a:p>
            <a:r>
              <a:rPr lang="en-GB" sz="2400" dirty="0" smtClean="0"/>
              <a:t>Image showing the historic city, the northern part of the lagoon, and the Lido inlet</a:t>
            </a:r>
            <a:endParaRPr lang="en-GB" sz="2400" dirty="0"/>
          </a:p>
        </p:txBody>
      </p:sp>
      <p:sp>
        <p:nvSpPr>
          <p:cNvPr id="2" name="Content Placeholder 1"/>
          <p:cNvSpPr>
            <a:spLocks noGrp="1"/>
          </p:cNvSpPr>
          <p:nvPr>
            <p:ph idx="1"/>
          </p:nvPr>
        </p:nvSpPr>
        <p:spPr>
          <a:xfrm>
            <a:off x="421196" y="5990875"/>
            <a:ext cx="8229600" cy="752947"/>
          </a:xfrm>
        </p:spPr>
        <p:txBody>
          <a:bodyPr>
            <a:normAutofit fontScale="85000" lnSpcReduction="20000"/>
          </a:bodyPr>
          <a:lstStyle/>
          <a:p>
            <a:r>
              <a:rPr lang="en-GB" sz="2000" b="1" dirty="0" smtClean="0"/>
              <a:t>The average depth of the lagoon is only about 1 metre. Natural channels deeper than this criss-cross its bed, circulating water and sediment. Artificial navigation channels have been dug into the lagoon bed, some as much as 20 metres deep.</a:t>
            </a:r>
            <a:endParaRPr lang="en-GB" sz="2000" b="1" dirty="0"/>
          </a:p>
        </p:txBody>
      </p:sp>
      <p:pic>
        <p:nvPicPr>
          <p:cNvPr id="6" name="image15.jpg"/>
          <p:cNvPicPr/>
          <p:nvPr/>
        </p:nvPicPr>
        <p:blipFill>
          <a:blip r:embed="rId2"/>
          <a:srcRect/>
          <a:stretch>
            <a:fillRect/>
          </a:stretch>
        </p:blipFill>
        <p:spPr>
          <a:xfrm>
            <a:off x="827584" y="1052736"/>
            <a:ext cx="7416824" cy="4968552"/>
          </a:xfrm>
          <a:prstGeom prst="rect">
            <a:avLst/>
          </a:prstGeom>
          <a:ln/>
        </p:spPr>
      </p:pic>
      <p:sp>
        <p:nvSpPr>
          <p:cNvPr id="4" name="TextBox 3"/>
          <p:cNvSpPr txBox="1"/>
          <p:nvPr/>
        </p:nvSpPr>
        <p:spPr>
          <a:xfrm>
            <a:off x="8244408" y="5229200"/>
            <a:ext cx="720080" cy="738664"/>
          </a:xfrm>
          <a:prstGeom prst="rect">
            <a:avLst/>
          </a:prstGeom>
          <a:noFill/>
        </p:spPr>
        <p:txBody>
          <a:bodyPr wrap="square" rtlCol="0">
            <a:spAutoFit/>
          </a:bodyPr>
          <a:lstStyle/>
          <a:p>
            <a:r>
              <a:rPr lang="en-GB" sz="1400" dirty="0" smtClean="0"/>
              <a:t>© Google Maps</a:t>
            </a:r>
            <a:endParaRPr lang="en-GB" sz="1400" dirty="0"/>
          </a:p>
        </p:txBody>
      </p:sp>
    </p:spTree>
    <p:extLst>
      <p:ext uri="{BB962C8B-B14F-4D97-AF65-F5344CB8AC3E}">
        <p14:creationId xmlns:p14="http://schemas.microsoft.com/office/powerpoint/2010/main" val="251704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490066"/>
          </a:xfrm>
        </p:spPr>
        <p:txBody>
          <a:bodyPr>
            <a:noAutofit/>
          </a:bodyPr>
          <a:lstStyle/>
          <a:p>
            <a:r>
              <a:rPr lang="en-GB" sz="3200" dirty="0" smtClean="0"/>
              <a:t>Features of the Lagoon of Venice</a:t>
            </a:r>
            <a:endParaRPr lang="en-GB" sz="3200" dirty="0"/>
          </a:p>
        </p:txBody>
      </p:sp>
      <p:sp>
        <p:nvSpPr>
          <p:cNvPr id="4" name="Content Placeholder 3"/>
          <p:cNvSpPr>
            <a:spLocks noGrp="1"/>
          </p:cNvSpPr>
          <p:nvPr>
            <p:ph idx="1"/>
          </p:nvPr>
        </p:nvSpPr>
        <p:spPr>
          <a:xfrm>
            <a:off x="251520" y="1052736"/>
            <a:ext cx="4176464" cy="5976664"/>
          </a:xfrm>
        </p:spPr>
        <p:txBody>
          <a:bodyPr>
            <a:normAutofit/>
          </a:bodyPr>
          <a:lstStyle/>
          <a:p>
            <a:r>
              <a:rPr lang="en-GB" sz="1600" b="1" dirty="0" err="1"/>
              <a:t>Barena</a:t>
            </a:r>
            <a:r>
              <a:rPr lang="en-GB" sz="1600" b="1" dirty="0"/>
              <a:t>\Saltmarsh islet:</a:t>
            </a:r>
            <a:r>
              <a:rPr lang="en-GB" sz="1600" dirty="0"/>
              <a:t> flat and silty emerged part of the saltmarshes covered by halophytic plants which are only submerged during the highest spring tides</a:t>
            </a:r>
            <a:r>
              <a:rPr lang="en-GB" sz="1600" dirty="0" smtClean="0"/>
              <a:t>.</a:t>
            </a:r>
          </a:p>
          <a:p>
            <a:pPr marL="0" indent="0">
              <a:buNone/>
            </a:pPr>
            <a:endParaRPr lang="en-GB" sz="1600" dirty="0" smtClean="0"/>
          </a:p>
          <a:p>
            <a:r>
              <a:rPr lang="en-GB" sz="1600" b="1" dirty="0"/>
              <a:t>Velma\Mudflat: </a:t>
            </a:r>
            <a:r>
              <a:rPr lang="en-GB" sz="1600" dirty="0"/>
              <a:t>shallow lagoon area characterised by soft soil which only emerge during low tides</a:t>
            </a:r>
            <a:r>
              <a:rPr lang="en-GB" sz="1600" dirty="0" smtClean="0"/>
              <a:t>.</a:t>
            </a:r>
            <a:endParaRPr lang="en-GB" sz="1600" dirty="0"/>
          </a:p>
          <a:p>
            <a:endParaRPr lang="en-GB" sz="1600" dirty="0"/>
          </a:p>
          <a:p>
            <a:r>
              <a:rPr lang="en-GB" sz="1600" b="1" dirty="0" err="1"/>
              <a:t>Chiaro</a:t>
            </a:r>
            <a:r>
              <a:rPr lang="en-GB" sz="1600" b="1" dirty="0"/>
              <a:t>\Salt pan:</a:t>
            </a:r>
            <a:r>
              <a:rPr lang="en-GB" sz="1600" dirty="0"/>
              <a:t> small depressions in the saltmarsh </a:t>
            </a:r>
            <a:r>
              <a:rPr lang="en-GB" sz="1600" dirty="0" smtClean="0"/>
              <a:t>where </a:t>
            </a:r>
            <a:r>
              <a:rPr lang="en-GB" sz="1600" dirty="0"/>
              <a:t>brackish water trapped during high tides mixes with rainwater to form a </a:t>
            </a:r>
            <a:r>
              <a:rPr lang="en-GB" sz="1600" dirty="0" smtClean="0"/>
              <a:t>pond</a:t>
            </a:r>
          </a:p>
          <a:p>
            <a:pPr marL="0" indent="0">
              <a:buNone/>
            </a:pPr>
            <a:endParaRPr lang="en-GB" sz="1600" dirty="0"/>
          </a:p>
          <a:p>
            <a:r>
              <a:rPr lang="en-GB" sz="1600" b="1" dirty="0" err="1"/>
              <a:t>Ghebo</a:t>
            </a:r>
            <a:r>
              <a:rPr lang="en-GB" sz="1600" b="1" dirty="0"/>
              <a:t>\Tidal creek:</a:t>
            </a:r>
            <a:r>
              <a:rPr lang="en-GB" sz="1600" dirty="0"/>
              <a:t> small and inning canal flowing through the saltmarsh connecting its inner parts with the deeper lagoon canals</a:t>
            </a:r>
          </a:p>
          <a:p>
            <a:pPr marL="0" indent="0">
              <a:buNone/>
            </a:pPr>
            <a:endParaRPr lang="en-GB" sz="1600" dirty="0"/>
          </a:p>
          <a:p>
            <a:endParaRPr lang="en-GB" dirty="0"/>
          </a:p>
        </p:txBody>
      </p:sp>
      <p:pic>
        <p:nvPicPr>
          <p:cNvPr id="6" name="Picture 5" descr="https://upload.wikimedia.org/wikipedia/commons/d/dd/Amelia_Island_Mudfla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286478"/>
            <a:ext cx="4044115" cy="1998505"/>
          </a:xfrm>
          <a:prstGeom prst="rect">
            <a:avLst/>
          </a:prstGeom>
          <a:noFill/>
          <a:ln>
            <a:noFill/>
          </a:ln>
        </p:spPr>
      </p:pic>
      <p:sp>
        <p:nvSpPr>
          <p:cNvPr id="2" name="TextBox 1"/>
          <p:cNvSpPr txBox="1"/>
          <p:nvPr/>
        </p:nvSpPr>
        <p:spPr>
          <a:xfrm>
            <a:off x="4675419" y="3347119"/>
            <a:ext cx="3888432" cy="307777"/>
          </a:xfrm>
          <a:prstGeom prst="rect">
            <a:avLst/>
          </a:prstGeom>
          <a:noFill/>
        </p:spPr>
        <p:txBody>
          <a:bodyPr wrap="square" rtlCol="0">
            <a:spAutoFit/>
          </a:bodyPr>
          <a:lstStyle/>
          <a:p>
            <a:r>
              <a:rPr lang="en-GB" sz="1400" dirty="0" smtClean="0"/>
              <a:t>Mudflat © Patrick Fitzgerald, Wikimedia Commons</a:t>
            </a:r>
            <a:endParaRPr lang="en-GB" sz="1400" dirty="0"/>
          </a:p>
        </p:txBody>
      </p:sp>
      <p:pic>
        <p:nvPicPr>
          <p:cNvPr id="7" name="Picture 6" descr="File:Tidal creek and the Annan estuary - geograph.org.uk - 572334.jpg"/>
          <p:cNvPicPr/>
          <p:nvPr/>
        </p:nvPicPr>
        <p:blipFill>
          <a:blip r:embed="rId3">
            <a:extLst>
              <a:ext uri="{28A0092B-C50C-407E-A947-70E740481C1C}">
                <a14:useLocalDpi xmlns:a14="http://schemas.microsoft.com/office/drawing/2010/main" val="0"/>
              </a:ext>
            </a:extLst>
          </a:blip>
          <a:srcRect/>
          <a:stretch>
            <a:fillRect/>
          </a:stretch>
        </p:blipFill>
        <p:spPr bwMode="auto">
          <a:xfrm>
            <a:off x="4745678" y="3686058"/>
            <a:ext cx="3942445" cy="2407237"/>
          </a:xfrm>
          <a:prstGeom prst="rect">
            <a:avLst/>
          </a:prstGeom>
          <a:noFill/>
          <a:ln>
            <a:noFill/>
          </a:ln>
        </p:spPr>
      </p:pic>
      <p:sp>
        <p:nvSpPr>
          <p:cNvPr id="8" name="TextBox 7"/>
          <p:cNvSpPr txBox="1"/>
          <p:nvPr/>
        </p:nvSpPr>
        <p:spPr>
          <a:xfrm>
            <a:off x="4721849" y="6237312"/>
            <a:ext cx="3888432" cy="307777"/>
          </a:xfrm>
          <a:prstGeom prst="rect">
            <a:avLst/>
          </a:prstGeom>
          <a:noFill/>
        </p:spPr>
        <p:txBody>
          <a:bodyPr wrap="square" rtlCol="0">
            <a:spAutoFit/>
          </a:bodyPr>
          <a:lstStyle/>
          <a:p>
            <a:r>
              <a:rPr lang="en-GB" sz="1400" dirty="0" smtClean="0"/>
              <a:t>Tidal Creek © Oliver Dixon, Wikimedia Commons</a:t>
            </a:r>
            <a:endParaRPr lang="en-GB" sz="1400" dirty="0"/>
          </a:p>
        </p:txBody>
      </p:sp>
    </p:spTree>
    <p:extLst>
      <p:ext uri="{BB962C8B-B14F-4D97-AF65-F5344CB8AC3E}">
        <p14:creationId xmlns:p14="http://schemas.microsoft.com/office/powerpoint/2010/main" val="1046874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200" dirty="0" smtClean="0"/>
              <a:t>Background on the Lagoon of Venice</a:t>
            </a:r>
            <a:endParaRPr lang="en-GB" sz="3200" dirty="0"/>
          </a:p>
        </p:txBody>
      </p:sp>
      <p:sp>
        <p:nvSpPr>
          <p:cNvPr id="3" name="Content Placeholder 2"/>
          <p:cNvSpPr>
            <a:spLocks noGrp="1"/>
          </p:cNvSpPr>
          <p:nvPr>
            <p:ph idx="1"/>
          </p:nvPr>
        </p:nvSpPr>
        <p:spPr>
          <a:xfrm>
            <a:off x="395536" y="980728"/>
            <a:ext cx="8229600" cy="5400600"/>
          </a:xfrm>
        </p:spPr>
        <p:txBody>
          <a:bodyPr>
            <a:normAutofit lnSpcReduction="10000"/>
          </a:bodyPr>
          <a:lstStyle/>
          <a:p>
            <a:r>
              <a:rPr lang="en-GB" sz="2000" dirty="0" smtClean="0"/>
              <a:t>The lagoon is about 50km long and 20km wide (approx. 550 km</a:t>
            </a:r>
            <a:r>
              <a:rPr lang="en-GB" sz="2000" baseline="30000" dirty="0" smtClean="0"/>
              <a:t>2</a:t>
            </a:r>
            <a:r>
              <a:rPr lang="en-GB" sz="2000" dirty="0" smtClean="0"/>
              <a:t>).</a:t>
            </a:r>
          </a:p>
          <a:p>
            <a:r>
              <a:rPr lang="en-GB" sz="2000" dirty="0"/>
              <a:t>Its outer limits are </a:t>
            </a:r>
            <a:r>
              <a:rPr lang="en-GB" sz="2000" dirty="0" smtClean="0"/>
              <a:t>the </a:t>
            </a:r>
            <a:r>
              <a:rPr lang="en-GB" sz="2000" dirty="0"/>
              <a:t>river mouths of the Sile to the </a:t>
            </a:r>
            <a:r>
              <a:rPr lang="en-GB" sz="2000" dirty="0" smtClean="0"/>
              <a:t>north and </a:t>
            </a:r>
            <a:r>
              <a:rPr lang="en-GB" sz="2000" dirty="0"/>
              <a:t>the </a:t>
            </a:r>
            <a:r>
              <a:rPr lang="en-GB" sz="2000" dirty="0" err="1"/>
              <a:t>Brenta</a:t>
            </a:r>
            <a:r>
              <a:rPr lang="en-GB" sz="2000" dirty="0"/>
              <a:t> to the </a:t>
            </a:r>
            <a:r>
              <a:rPr lang="en-GB" sz="2000" dirty="0" smtClean="0"/>
              <a:t>south, </a:t>
            </a:r>
            <a:r>
              <a:rPr lang="en-GB" sz="2000" dirty="0"/>
              <a:t>and it is separated physically from the sea by the islands and </a:t>
            </a:r>
            <a:r>
              <a:rPr lang="en-GB" sz="2000" dirty="0" err="1"/>
              <a:t>peninsulae</a:t>
            </a:r>
            <a:r>
              <a:rPr lang="en-GB" sz="2000" dirty="0"/>
              <a:t> of </a:t>
            </a:r>
            <a:r>
              <a:rPr lang="en-GB" sz="2000" dirty="0" err="1"/>
              <a:t>Jesolo</a:t>
            </a:r>
            <a:r>
              <a:rPr lang="en-GB" sz="2000" dirty="0"/>
              <a:t>, </a:t>
            </a:r>
            <a:r>
              <a:rPr lang="en-GB" sz="2000" dirty="0" err="1"/>
              <a:t>Cavallino-Treporti</a:t>
            </a:r>
            <a:r>
              <a:rPr lang="en-GB" sz="2000" dirty="0"/>
              <a:t>, Lido di </a:t>
            </a:r>
            <a:r>
              <a:rPr lang="en-GB" sz="2000" dirty="0" err="1"/>
              <a:t>Venezia</a:t>
            </a:r>
            <a:r>
              <a:rPr lang="en-GB" sz="2000" dirty="0"/>
              <a:t>, </a:t>
            </a:r>
            <a:r>
              <a:rPr lang="en-GB" sz="2000" dirty="0" err="1"/>
              <a:t>Pellestrina</a:t>
            </a:r>
            <a:r>
              <a:rPr lang="en-GB" sz="2000" dirty="0"/>
              <a:t> and </a:t>
            </a:r>
            <a:r>
              <a:rPr lang="en-GB" sz="2000" dirty="0" err="1"/>
              <a:t>Sottomarina</a:t>
            </a:r>
            <a:r>
              <a:rPr lang="en-GB" sz="2000" dirty="0"/>
              <a:t> which </a:t>
            </a:r>
            <a:r>
              <a:rPr lang="en-GB" sz="2000" dirty="0" smtClean="0"/>
              <a:t>stretch for about 50km.</a:t>
            </a:r>
          </a:p>
          <a:p>
            <a:r>
              <a:rPr lang="en-GB" sz="2000" dirty="0" smtClean="0"/>
              <a:t>It is fed </a:t>
            </a:r>
            <a:r>
              <a:rPr lang="en-GB" sz="2000" dirty="0"/>
              <a:t>by small </a:t>
            </a:r>
            <a:r>
              <a:rPr lang="en-GB" sz="2000" dirty="0" smtClean="0"/>
              <a:t>rivers, and </a:t>
            </a:r>
            <a:r>
              <a:rPr lang="en-GB" sz="2000" dirty="0"/>
              <a:t>the lagoon is influenced by </a:t>
            </a:r>
            <a:r>
              <a:rPr lang="en-GB" sz="2000" dirty="0" smtClean="0"/>
              <a:t>high and </a:t>
            </a:r>
            <a:r>
              <a:rPr lang="en-GB" sz="2000" dirty="0"/>
              <a:t>low </a:t>
            </a:r>
            <a:r>
              <a:rPr lang="en-GB" sz="2000" dirty="0" smtClean="0"/>
              <a:t>tides (with a tidal range of about 120cm).</a:t>
            </a:r>
          </a:p>
          <a:p>
            <a:r>
              <a:rPr lang="en-GB" sz="2000" dirty="0"/>
              <a:t>The island of Venice </a:t>
            </a:r>
            <a:r>
              <a:rPr lang="en-GB" sz="2000" dirty="0" smtClean="0"/>
              <a:t>marks </a:t>
            </a:r>
            <a:r>
              <a:rPr lang="en-GB" sz="2000" dirty="0"/>
              <a:t>the conventional boundary between the northern lagoon (formed by a group of islands like Burano and Torcello) and the southern lagoon (with </a:t>
            </a:r>
            <a:r>
              <a:rPr lang="en-GB" sz="2000" dirty="0" err="1"/>
              <a:t>Pellestrina</a:t>
            </a:r>
            <a:r>
              <a:rPr lang="en-GB" sz="2000" dirty="0"/>
              <a:t> and Chioggia</a:t>
            </a:r>
            <a:r>
              <a:rPr lang="en-GB" sz="2000" dirty="0" smtClean="0"/>
              <a:t>).</a:t>
            </a:r>
          </a:p>
          <a:p>
            <a:r>
              <a:rPr lang="en-GB" sz="2000" dirty="0"/>
              <a:t>Lagoon canals facilitate the exchange between the lagoon and the sea, guaranteeing </a:t>
            </a:r>
            <a:r>
              <a:rPr lang="en-GB" sz="2000" dirty="0" smtClean="0"/>
              <a:t>water </a:t>
            </a:r>
            <a:r>
              <a:rPr lang="en-GB" sz="2000" dirty="0"/>
              <a:t>renewal. The principal canals </a:t>
            </a:r>
            <a:r>
              <a:rPr lang="en-GB" sz="2000" dirty="0" smtClean="0"/>
              <a:t>join </a:t>
            </a:r>
            <a:r>
              <a:rPr lang="en-GB" sz="2000" dirty="0"/>
              <a:t>the three harbour entrances (Lido, </a:t>
            </a:r>
            <a:r>
              <a:rPr lang="en-GB" sz="2000" dirty="0" err="1"/>
              <a:t>Malamocco</a:t>
            </a:r>
            <a:r>
              <a:rPr lang="en-GB" sz="2000" dirty="0"/>
              <a:t> and Chioggia).</a:t>
            </a:r>
          </a:p>
          <a:p>
            <a:r>
              <a:rPr lang="en-GB" sz="2000" dirty="0"/>
              <a:t>Patches of marshland cover most of the mainland edges of the lagoon, especially in the northern part and in the area of fish farms in the centre and in the south</a:t>
            </a:r>
            <a:r>
              <a:rPr lang="en-GB" sz="2000" dirty="0" smtClean="0"/>
              <a:t>.</a:t>
            </a:r>
          </a:p>
          <a:p>
            <a:r>
              <a:rPr lang="en-GB" sz="2000" dirty="0" smtClean="0"/>
              <a:t>60% of the lagoon is permanently under water, 25% is regularly inundated and exposed by changing tides, and the rest consists of islands.</a:t>
            </a:r>
            <a:endParaRPr lang="en-GB" sz="2000" dirty="0"/>
          </a:p>
          <a:p>
            <a:endParaRPr lang="en-GB" sz="2000" dirty="0"/>
          </a:p>
          <a:p>
            <a:endParaRPr lang="en-GB" sz="2000" dirty="0"/>
          </a:p>
          <a:p>
            <a:endParaRPr lang="en-GB" dirty="0"/>
          </a:p>
        </p:txBody>
      </p:sp>
    </p:spTree>
    <p:extLst>
      <p:ext uri="{BB962C8B-B14F-4D97-AF65-F5344CB8AC3E}">
        <p14:creationId xmlns:p14="http://schemas.microsoft.com/office/powerpoint/2010/main" val="4249436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dirty="0" smtClean="0"/>
              <a:t>Construction of Venice</a:t>
            </a:r>
            <a:endParaRPr lang="en-GB" sz="3200" dirty="0"/>
          </a:p>
        </p:txBody>
      </p:sp>
      <p:sp>
        <p:nvSpPr>
          <p:cNvPr id="3" name="Content Placeholder 2"/>
          <p:cNvSpPr>
            <a:spLocks noGrp="1"/>
          </p:cNvSpPr>
          <p:nvPr>
            <p:ph idx="1"/>
          </p:nvPr>
        </p:nvSpPr>
        <p:spPr>
          <a:xfrm>
            <a:off x="467544" y="4325838"/>
            <a:ext cx="8229600" cy="2343521"/>
          </a:xfrm>
        </p:spPr>
        <p:txBody>
          <a:bodyPr>
            <a:normAutofit fontScale="85000" lnSpcReduction="10000"/>
          </a:bodyPr>
          <a:lstStyle/>
          <a:p>
            <a:r>
              <a:rPr lang="en-GB" sz="2100" dirty="0" smtClean="0"/>
              <a:t>Venice started in the 5</a:t>
            </a:r>
            <a:r>
              <a:rPr lang="en-GB" sz="2100" baseline="30000" dirty="0" smtClean="0"/>
              <a:t>th</a:t>
            </a:r>
            <a:r>
              <a:rPr lang="en-GB" sz="2100" dirty="0" smtClean="0"/>
              <a:t> century and over centuries an original cluster of over 100 islands was gradually built on and connected together.</a:t>
            </a:r>
          </a:p>
          <a:p>
            <a:r>
              <a:rPr lang="en-GB" sz="2100" dirty="0" smtClean="0"/>
              <a:t>The lagoon was valuable for its natural resources, for defence, and for access to trade routes. </a:t>
            </a:r>
          </a:p>
          <a:p>
            <a:r>
              <a:rPr lang="en-GB" sz="2100" dirty="0" smtClean="0"/>
              <a:t>By the 14</a:t>
            </a:r>
            <a:r>
              <a:rPr lang="en-GB" sz="2100" baseline="30000" dirty="0" smtClean="0"/>
              <a:t>th</a:t>
            </a:r>
            <a:r>
              <a:rPr lang="en-GB" sz="2100" dirty="0" smtClean="0"/>
              <a:t> century Venice was a major Mediterranean trading and military power.</a:t>
            </a:r>
          </a:p>
          <a:p>
            <a:r>
              <a:rPr lang="en-GB" sz="2100" dirty="0" smtClean="0"/>
              <a:t>During the 15</a:t>
            </a:r>
            <a:r>
              <a:rPr lang="en-GB" sz="2100" baseline="30000" dirty="0" smtClean="0"/>
              <a:t>th</a:t>
            </a:r>
            <a:r>
              <a:rPr lang="en-GB" sz="2100" dirty="0" smtClean="0"/>
              <a:t> to 17</a:t>
            </a:r>
            <a:r>
              <a:rPr lang="en-GB" sz="2100" baseline="30000" dirty="0" smtClean="0"/>
              <a:t>th</a:t>
            </a:r>
            <a:r>
              <a:rPr lang="en-GB" sz="2100" dirty="0" smtClean="0"/>
              <a:t> centuries, the Venetians diverted seven rivers north and south of the lagoon to reduce sediment input which would otherwise have cut Venice off from the sea.</a:t>
            </a:r>
          </a:p>
          <a:p>
            <a:pPr marL="0" indent="0">
              <a:buNone/>
            </a:pPr>
            <a:endParaRPr lang="en-GB" sz="2000" dirty="0"/>
          </a:p>
        </p:txBody>
      </p:sp>
      <p:sp>
        <p:nvSpPr>
          <p:cNvPr id="4" name="Rectangle 3"/>
          <p:cNvSpPr/>
          <p:nvPr/>
        </p:nvSpPr>
        <p:spPr>
          <a:xfrm>
            <a:off x="7400363" y="3433038"/>
            <a:ext cx="1800200" cy="738664"/>
          </a:xfrm>
          <a:prstGeom prst="rect">
            <a:avLst/>
          </a:prstGeom>
        </p:spPr>
        <p:txBody>
          <a:bodyPr wrap="square">
            <a:spAutoFit/>
          </a:bodyPr>
          <a:lstStyle/>
          <a:p>
            <a:r>
              <a:rPr lang="en-GB" sz="1400" dirty="0" smtClean="0"/>
              <a:t>Aerial view of Venice © Wikimedia Commons</a:t>
            </a:r>
            <a:endParaRPr lang="en-GB" sz="1400" dirty="0"/>
          </a:p>
        </p:txBody>
      </p:sp>
      <p:pic>
        <p:nvPicPr>
          <p:cNvPr id="6" name="Picture 5" descr="File:Venice Old Town Lagoon Aerial View.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855381"/>
            <a:ext cx="5688632" cy="3316569"/>
          </a:xfrm>
          <a:prstGeom prst="rect">
            <a:avLst/>
          </a:prstGeom>
          <a:noFill/>
          <a:ln>
            <a:noFill/>
          </a:ln>
        </p:spPr>
      </p:pic>
    </p:spTree>
    <p:extLst>
      <p:ext uri="{BB962C8B-B14F-4D97-AF65-F5344CB8AC3E}">
        <p14:creationId xmlns:p14="http://schemas.microsoft.com/office/powerpoint/2010/main" val="128472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325838"/>
            <a:ext cx="8229600" cy="2343521"/>
          </a:xfrm>
        </p:spPr>
        <p:txBody>
          <a:bodyPr>
            <a:normAutofit/>
          </a:bodyPr>
          <a:lstStyle/>
          <a:p>
            <a:r>
              <a:rPr lang="en-GB" sz="2100" dirty="0" smtClean="0"/>
              <a:t>From the 9</a:t>
            </a:r>
            <a:r>
              <a:rPr lang="en-GB" sz="2100" baseline="30000" dirty="0" smtClean="0"/>
              <a:t>th</a:t>
            </a:r>
            <a:r>
              <a:rPr lang="en-GB" sz="2100" dirty="0" smtClean="0"/>
              <a:t> century onwards, Venetians built up their city by driving millions of wooden piles into the soft, marshland sediment to provide a foundation for the buildings.</a:t>
            </a:r>
          </a:p>
          <a:p>
            <a:r>
              <a:rPr lang="en-GB" sz="2100" dirty="0" smtClean="0"/>
              <a:t>An impermeable type of marble called Istrian stone was then placed on top of the wooden foundation to act as a base and protective layer between the wet material beneath and the masonry above.</a:t>
            </a:r>
          </a:p>
        </p:txBody>
      </p:sp>
      <p:sp>
        <p:nvSpPr>
          <p:cNvPr id="5" name="Rectangle 4"/>
          <p:cNvSpPr/>
          <p:nvPr/>
        </p:nvSpPr>
        <p:spPr>
          <a:xfrm>
            <a:off x="3275856" y="3926309"/>
            <a:ext cx="3024336" cy="307777"/>
          </a:xfrm>
          <a:prstGeom prst="rect">
            <a:avLst/>
          </a:prstGeom>
        </p:spPr>
        <p:txBody>
          <a:bodyPr wrap="square">
            <a:spAutoFit/>
          </a:bodyPr>
          <a:lstStyle/>
          <a:p>
            <a:r>
              <a:rPr lang="en-GB" sz="1400" dirty="0" smtClean="0"/>
              <a:t>Wooden piles © Wikimedia Commons</a:t>
            </a:r>
            <a:endParaRPr lang="en-GB" sz="1400" dirty="0"/>
          </a:p>
        </p:txBody>
      </p:sp>
      <p:pic>
        <p:nvPicPr>
          <p:cNvPr id="6" name="Picture 5" descr="File:Pile-drivers-by-giovanni-grevembroch-from-goy-001.jpg"/>
          <p:cNvPicPr/>
          <p:nvPr/>
        </p:nvPicPr>
        <p:blipFill rotWithShape="1">
          <a:blip r:embed="rId2" cstate="print">
            <a:extLst>
              <a:ext uri="{28A0092B-C50C-407E-A947-70E740481C1C}">
                <a14:useLocalDpi xmlns:a14="http://schemas.microsoft.com/office/drawing/2010/main" val="0"/>
              </a:ext>
            </a:extLst>
          </a:blip>
          <a:srcRect b="4345"/>
          <a:stretch/>
        </p:blipFill>
        <p:spPr bwMode="auto">
          <a:xfrm>
            <a:off x="827584" y="980728"/>
            <a:ext cx="2448272" cy="3253358"/>
          </a:xfrm>
          <a:prstGeom prst="rect">
            <a:avLst/>
          </a:prstGeom>
          <a:noFill/>
          <a:ln>
            <a:noFill/>
          </a:ln>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t>Construction of Venice</a:t>
            </a:r>
          </a:p>
        </p:txBody>
      </p:sp>
    </p:spTree>
    <p:extLst>
      <p:ext uri="{BB962C8B-B14F-4D97-AF65-F5344CB8AC3E}">
        <p14:creationId xmlns:p14="http://schemas.microsoft.com/office/powerpoint/2010/main" val="4179134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2040</TotalTime>
  <Words>1033</Words>
  <Application>Microsoft Office PowerPoint</Application>
  <PresentationFormat>On-screen Show (4:3)</PresentationFormat>
  <Paragraphs>76</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Venice images 2, illustrating the lagoon environment and its relation to the historic city </vt:lpstr>
      <vt:lpstr>General characteristics of coastal lagoons</vt:lpstr>
      <vt:lpstr>General characteristics of coastal lagoons</vt:lpstr>
      <vt:lpstr>Landsat 7 image of the Lagoon of Venice</vt:lpstr>
      <vt:lpstr>Image showing the historic city, the northern part of the lagoon, and the Lido inlet</vt:lpstr>
      <vt:lpstr>Features of the Lagoon of Venice</vt:lpstr>
      <vt:lpstr>Background on the Lagoon of Venice</vt:lpstr>
      <vt:lpstr>Construction of Venice</vt:lpstr>
      <vt:lpstr>PowerPoint Presentation</vt:lpstr>
      <vt:lpstr>Coastal flooding</vt:lpstr>
      <vt:lpstr>Reasons for vulnerability of Venice to coastal flooding</vt:lpstr>
      <vt:lpstr>Reasons for vulnerability of Venice to coastal flooding</vt:lpstr>
    </vt:vector>
  </TitlesOfParts>
  <Company>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Climatic hazards</dc:title>
  <dc:creator>d.anderson</dc:creator>
  <cp:lastModifiedBy>Harrison Hegarty</cp:lastModifiedBy>
  <cp:revision>156</cp:revision>
  <dcterms:created xsi:type="dcterms:W3CDTF">2012-01-04T14:14:15Z</dcterms:created>
  <dcterms:modified xsi:type="dcterms:W3CDTF">2020-02-21T14:30:33Z</dcterms:modified>
</cp:coreProperties>
</file>