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76" r:id="rId4"/>
    <p:sldId id="277" r:id="rId5"/>
    <p:sldId id="280" r:id="rId6"/>
    <p:sldId id="278" r:id="rId7"/>
    <p:sldId id="279" r:id="rId8"/>
    <p:sldId id="274" r:id="rId9"/>
    <p:sldId id="271" r:id="rId10"/>
    <p:sldId id="272" r:id="rId11"/>
    <p:sldId id="281"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69785-461E-4685-AC18-B4C54A7DEF41}" type="datetimeFigureOut">
              <a:rPr lang="en-GB" smtClean="0"/>
              <a:t>21/02/2020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A51CE-D74D-4562-872C-D265DF02B6A2}" type="slidenum">
              <a:rPr lang="en-GB" smtClean="0"/>
              <a:t>‹#›</a:t>
            </a:fld>
            <a:endParaRPr lang="en-GB"/>
          </a:p>
        </p:txBody>
      </p:sp>
    </p:spTree>
    <p:extLst>
      <p:ext uri="{BB962C8B-B14F-4D97-AF65-F5344CB8AC3E}">
        <p14:creationId xmlns:p14="http://schemas.microsoft.com/office/powerpoint/2010/main" val="321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3223-929E-4133-A4FE-51172F016869}" type="datetimeFigureOut">
              <a:rPr lang="en-GB" smtClean="0"/>
              <a:pPr/>
              <a:t>21/02/2020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00C7-46CE-48BF-AD34-09D30A0727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0/0f/Piazzetta_San_Marco_-_alluvione_di_Venezia_1966.jpg/1024px-Piazzetta_San_Marco_-_alluvione_di_Venezia_19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2987"/>
            <a:ext cx="8280920" cy="5793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9796" y="4437112"/>
            <a:ext cx="7772400" cy="1470025"/>
          </a:xfrm>
        </p:spPr>
        <p:txBody>
          <a:bodyPr>
            <a:normAutofit fontScale="90000"/>
          </a:bodyPr>
          <a:lstStyle/>
          <a:p>
            <a:r>
              <a:rPr lang="en-GB" sz="3200" b="1" dirty="0" smtClean="0">
                <a:solidFill>
                  <a:srgbClr val="FFFF00"/>
                </a:solidFill>
              </a:rPr>
              <a:t>Venice </a:t>
            </a:r>
            <a:r>
              <a:rPr lang="en-GB" sz="3200" b="1" dirty="0" smtClean="0">
                <a:solidFill>
                  <a:srgbClr val="FFFF00"/>
                </a:solidFill>
              </a:rPr>
              <a:t>images 3</a:t>
            </a:r>
            <a:r>
              <a:rPr lang="en-GB" sz="3200" b="1" dirty="0" smtClean="0">
                <a:solidFill>
                  <a:srgbClr val="FFFF00"/>
                </a:solidFill>
              </a:rPr>
              <a:t>, illustrating problems associated with flooding and various mitigation approaches </a:t>
            </a:r>
            <a:endParaRPr lang="en-GB" sz="3200" b="1" dirty="0">
              <a:solidFill>
                <a:srgbClr val="FFFF00"/>
              </a:solidFill>
            </a:endParaRPr>
          </a:p>
        </p:txBody>
      </p:sp>
      <p:sp>
        <p:nvSpPr>
          <p:cNvPr id="3" name="Subtitle 2"/>
          <p:cNvSpPr>
            <a:spLocks noGrp="1"/>
          </p:cNvSpPr>
          <p:nvPr>
            <p:ph type="subTitle" idx="1"/>
          </p:nvPr>
        </p:nvSpPr>
        <p:spPr>
          <a:xfrm>
            <a:off x="899592" y="6165303"/>
            <a:ext cx="7344816" cy="384919"/>
          </a:xfrm>
        </p:spPr>
        <p:txBody>
          <a:bodyPr>
            <a:noAutofit/>
          </a:bodyPr>
          <a:lstStyle/>
          <a:p>
            <a:r>
              <a:rPr lang="en-GB" sz="2500" b="1" i="1" dirty="0" smtClean="0">
                <a:solidFill>
                  <a:schemeClr val="tx1"/>
                </a:solidFill>
              </a:rPr>
              <a:t>lesson 2</a:t>
            </a:r>
            <a:r>
              <a:rPr lang="en-GB" sz="2500" b="1" i="1" smtClean="0">
                <a:solidFill>
                  <a:schemeClr val="tx1"/>
                </a:solidFill>
              </a:rPr>
              <a:t>: </a:t>
            </a:r>
            <a:r>
              <a:rPr lang="en-GB" sz="2500" b="1" i="1" smtClean="0">
                <a:solidFill>
                  <a:schemeClr val="tx1"/>
                </a:solidFill>
              </a:rPr>
              <a:t>the </a:t>
            </a:r>
            <a:r>
              <a:rPr lang="en-GB" sz="2500" b="1" i="1" dirty="0" smtClean="0">
                <a:solidFill>
                  <a:schemeClr val="tx1"/>
                </a:solidFill>
              </a:rPr>
              <a:t>physical environment and flooding </a:t>
            </a:r>
            <a:endParaRPr lang="en-GB" sz="2500" b="1" i="1" dirty="0">
              <a:solidFill>
                <a:schemeClr val="tx1"/>
              </a:solidFill>
            </a:endParaRPr>
          </a:p>
        </p:txBody>
      </p:sp>
      <p:sp>
        <p:nvSpPr>
          <p:cNvPr id="4" name="TextBox 3"/>
          <p:cNvSpPr txBox="1"/>
          <p:nvPr/>
        </p:nvSpPr>
        <p:spPr>
          <a:xfrm>
            <a:off x="2059124" y="6550222"/>
            <a:ext cx="7176132" cy="307777"/>
          </a:xfrm>
          <a:prstGeom prst="rect">
            <a:avLst/>
          </a:prstGeom>
          <a:noFill/>
        </p:spPr>
        <p:txBody>
          <a:bodyPr wrap="none" rtlCol="0">
            <a:spAutoFit/>
          </a:bodyPr>
          <a:lstStyle/>
          <a:p>
            <a:r>
              <a:rPr lang="en-GB" sz="1400" b="1" dirty="0" smtClean="0"/>
              <a:t>Piazza San Marco flooded on 4</a:t>
            </a:r>
            <a:r>
              <a:rPr lang="en-GB" sz="1400" b="1" baseline="30000" dirty="0" smtClean="0"/>
              <a:t>th</a:t>
            </a:r>
            <a:r>
              <a:rPr lang="en-GB" sz="1400" b="1" dirty="0" smtClean="0"/>
              <a:t> </a:t>
            </a:r>
            <a:r>
              <a:rPr lang="en-GB" sz="1400" b="1" dirty="0"/>
              <a:t>Nov 1966 </a:t>
            </a:r>
            <a:r>
              <a:rPr lang="en-GB" sz="1400" b="1" dirty="0" smtClean="0"/>
              <a:t>(Piazza San Marco flooded © Wikimedia Commons)</a:t>
            </a:r>
            <a:endParaRPr lang="en-GB"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My Pictures\Venice\View of Mose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50733" y="5949280"/>
            <a:ext cx="1357440" cy="830997"/>
          </a:xfrm>
          <a:prstGeom prst="rect">
            <a:avLst/>
          </a:prstGeom>
          <a:noFill/>
        </p:spPr>
        <p:txBody>
          <a:bodyPr wrap="square" rtlCol="0">
            <a:spAutoFit/>
          </a:bodyPr>
          <a:lstStyle/>
          <a:p>
            <a:r>
              <a:rPr lang="en-GB" sz="1200" b="1" dirty="0">
                <a:solidFill>
                  <a:schemeClr val="bg1"/>
                </a:solidFill>
              </a:rPr>
              <a:t>Construction of </a:t>
            </a:r>
            <a:r>
              <a:rPr lang="en-GB" sz="1200" b="1" dirty="0" smtClean="0">
                <a:solidFill>
                  <a:schemeClr val="bg1"/>
                </a:solidFill>
              </a:rPr>
              <a:t>the MOSE scheme at the Lido inlet© </a:t>
            </a:r>
            <a:r>
              <a:rPr lang="en-GB" sz="1200" b="1" dirty="0">
                <a:solidFill>
                  <a:schemeClr val="bg1"/>
                </a:solidFill>
              </a:rPr>
              <a:t>David Anderson</a:t>
            </a:r>
          </a:p>
        </p:txBody>
      </p:sp>
    </p:spTree>
    <p:extLst>
      <p:ext uri="{BB962C8B-B14F-4D97-AF65-F5344CB8AC3E}">
        <p14:creationId xmlns:p14="http://schemas.microsoft.com/office/powerpoint/2010/main" val="59560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381328"/>
            <a:ext cx="6102424" cy="307777"/>
          </a:xfrm>
          <a:prstGeom prst="rect">
            <a:avLst/>
          </a:prstGeom>
        </p:spPr>
        <p:txBody>
          <a:bodyPr wrap="square">
            <a:spAutoFit/>
          </a:bodyPr>
          <a:lstStyle/>
          <a:p>
            <a:r>
              <a:rPr lang="en-GB" sz="1400" dirty="0" smtClean="0"/>
              <a:t>Location of Lido inlet MOSE barrier gates © Wikimedia Commons</a:t>
            </a:r>
            <a:endParaRPr lang="en-GB" sz="1400" dirty="0"/>
          </a:p>
        </p:txBody>
      </p:sp>
      <p:sp>
        <p:nvSpPr>
          <p:cNvPr id="3" name="Title 2"/>
          <p:cNvSpPr>
            <a:spLocks noGrp="1"/>
          </p:cNvSpPr>
          <p:nvPr>
            <p:ph type="title"/>
          </p:nvPr>
        </p:nvSpPr>
        <p:spPr>
          <a:xfrm>
            <a:off x="395536" y="188640"/>
            <a:ext cx="8229600" cy="504056"/>
          </a:xfrm>
        </p:spPr>
        <p:txBody>
          <a:bodyPr>
            <a:normAutofit/>
          </a:bodyPr>
          <a:lstStyle/>
          <a:p>
            <a:r>
              <a:rPr lang="en-GB" sz="2000" b="1" dirty="0" smtClean="0"/>
              <a:t>Location of Lido inlet MOSE barrier gates</a:t>
            </a:r>
            <a:endParaRPr lang="en-GB" sz="2000" b="1" dirty="0"/>
          </a:p>
        </p:txBody>
      </p:sp>
      <p:pic>
        <p:nvPicPr>
          <p:cNvPr id="6146" name="Picture 2" descr="https://upload.wikimedia.org/wikipedia/commons/3/38/05_bocca_di_li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82" y="548680"/>
            <a:ext cx="8744701" cy="58326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3347864" y="764704"/>
            <a:ext cx="864096" cy="1296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33811" y="764704"/>
            <a:ext cx="786261" cy="1296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591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9124" y="5589240"/>
            <a:ext cx="6562537" cy="307777"/>
          </a:xfrm>
          <a:prstGeom prst="rect">
            <a:avLst/>
          </a:prstGeom>
        </p:spPr>
        <p:txBody>
          <a:bodyPr wrap="square">
            <a:spAutoFit/>
          </a:bodyPr>
          <a:lstStyle/>
          <a:p>
            <a:r>
              <a:rPr lang="en-GB" sz="1400" dirty="0" smtClean="0"/>
              <a:t>MOSE Project barriers © Wikimedia Commons</a:t>
            </a:r>
            <a:endParaRPr lang="en-GB" sz="1400" dirty="0"/>
          </a:p>
        </p:txBody>
      </p:sp>
      <p:sp>
        <p:nvSpPr>
          <p:cNvPr id="4" name="Content Placeholder 3"/>
          <p:cNvSpPr>
            <a:spLocks noGrp="1"/>
          </p:cNvSpPr>
          <p:nvPr>
            <p:ph idx="1"/>
          </p:nvPr>
        </p:nvSpPr>
        <p:spPr>
          <a:xfrm>
            <a:off x="457200" y="1412776"/>
            <a:ext cx="3538736" cy="4713387"/>
          </a:xfrm>
        </p:spPr>
        <p:txBody>
          <a:bodyPr>
            <a:normAutofit/>
          </a:bodyPr>
          <a:lstStyle/>
          <a:p>
            <a:r>
              <a:rPr lang="en-GB" sz="2400" dirty="0" smtClean="0"/>
              <a:t>Summary of the MOSE tidal barrier system.</a:t>
            </a:r>
          </a:p>
          <a:p>
            <a:r>
              <a:rPr lang="en-GB" sz="2400" dirty="0" smtClean="0"/>
              <a:t>Note that it is still not fully complete.</a:t>
            </a:r>
          </a:p>
          <a:p>
            <a:r>
              <a:rPr lang="en-GB" sz="2400" dirty="0" smtClean="0"/>
              <a:t>The barriers will only be used when high water is forecast to rise to at least 110cm above the reference point, so it will not prevent all flooding in Venice (just large events).</a:t>
            </a:r>
            <a:endParaRPr lang="en-GB" sz="2400" dirty="0"/>
          </a:p>
        </p:txBody>
      </p:sp>
      <p:pic>
        <p:nvPicPr>
          <p:cNvPr id="3" name="Picture 2" descr="https://upload.wikimedia.org/wikipedia/commons/thumb/9/9d/Sezione_paratoia.jpg/800px-Sezione_parato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124" y="1916832"/>
            <a:ext cx="4788499" cy="353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15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Venice\Flood level marker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7899"/>
            <a:ext cx="4515966" cy="6021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24128" y="1600200"/>
            <a:ext cx="2962672" cy="4525963"/>
          </a:xfrm>
        </p:spPr>
        <p:txBody>
          <a:bodyPr>
            <a:normAutofit/>
          </a:bodyPr>
          <a:lstStyle/>
          <a:p>
            <a:r>
              <a:rPr lang="en-GB" sz="2400" dirty="0" smtClean="0"/>
              <a:t>Markers showing the levels of previous floods (</a:t>
            </a:r>
            <a:r>
              <a:rPr lang="en-GB" sz="2400" i="1" dirty="0" err="1" smtClean="0"/>
              <a:t>acqua</a:t>
            </a:r>
            <a:r>
              <a:rPr lang="en-GB" sz="2400" i="1" dirty="0" smtClean="0"/>
              <a:t> </a:t>
            </a:r>
            <a:r>
              <a:rPr lang="en-GB" sz="2400" i="1" dirty="0" err="1" smtClean="0"/>
              <a:t>alta</a:t>
            </a:r>
            <a:r>
              <a:rPr lang="en-GB" sz="2400" dirty="0" smtClean="0"/>
              <a:t>) like this one can be found on many buildings.</a:t>
            </a:r>
            <a:endParaRPr lang="en-GB" sz="2400" dirty="0"/>
          </a:p>
        </p:txBody>
      </p:sp>
      <p:sp>
        <p:nvSpPr>
          <p:cNvPr id="4" name="TextBox 3"/>
          <p:cNvSpPr txBox="1"/>
          <p:nvPr/>
        </p:nvSpPr>
        <p:spPr>
          <a:xfrm>
            <a:off x="5940152" y="5812984"/>
            <a:ext cx="1537630" cy="646331"/>
          </a:xfrm>
          <a:prstGeom prst="rect">
            <a:avLst/>
          </a:prstGeom>
          <a:noFill/>
        </p:spPr>
        <p:txBody>
          <a:bodyPr wrap="square" rtlCol="0">
            <a:spAutoFit/>
          </a:bodyPr>
          <a:lstStyle/>
          <a:p>
            <a:r>
              <a:rPr lang="en-GB" sz="1200" b="1" dirty="0" smtClean="0"/>
              <a:t>Markers showing previous flood levels © David Anderson</a:t>
            </a:r>
            <a:endParaRPr lang="en-GB" sz="1200" b="1" dirty="0"/>
          </a:p>
        </p:txBody>
      </p:sp>
    </p:spTree>
    <p:extLst>
      <p:ext uri="{BB962C8B-B14F-4D97-AF65-F5344CB8AC3E}">
        <p14:creationId xmlns:p14="http://schemas.microsoft.com/office/powerpoint/2010/main" val="10169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y Pictures\Venice\Doorway with flood defen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5357"/>
            <a:ext cx="4812922" cy="64172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3538736" cy="4525963"/>
          </a:xfrm>
        </p:spPr>
        <p:txBody>
          <a:bodyPr>
            <a:normAutofit/>
          </a:bodyPr>
          <a:lstStyle/>
          <a:p>
            <a:r>
              <a:rPr lang="en-GB" sz="2800" dirty="0" smtClean="0"/>
              <a:t>Barriers at ground level like these can prevent water from entering buildings during moderate </a:t>
            </a:r>
            <a:r>
              <a:rPr lang="en-GB" sz="2800" i="1" dirty="0" err="1" smtClean="0"/>
              <a:t>acqua</a:t>
            </a:r>
            <a:r>
              <a:rPr lang="en-GB" sz="2800" i="1" dirty="0" smtClean="0"/>
              <a:t> </a:t>
            </a:r>
            <a:r>
              <a:rPr lang="en-GB" sz="2800" i="1" dirty="0" err="1" smtClean="0"/>
              <a:t>alta</a:t>
            </a:r>
            <a:r>
              <a:rPr lang="en-GB" sz="2800" dirty="0" smtClean="0"/>
              <a:t>, as long as water can also be kept from rising up people’s indoor plumbing.</a:t>
            </a:r>
            <a:endParaRPr lang="en-GB" sz="2800" dirty="0"/>
          </a:p>
        </p:txBody>
      </p:sp>
      <p:sp>
        <p:nvSpPr>
          <p:cNvPr id="5" name="TextBox 4"/>
          <p:cNvSpPr txBox="1"/>
          <p:nvPr/>
        </p:nvSpPr>
        <p:spPr>
          <a:xfrm>
            <a:off x="2827270" y="6122914"/>
            <a:ext cx="1312682" cy="461665"/>
          </a:xfrm>
          <a:prstGeom prst="rect">
            <a:avLst/>
          </a:prstGeom>
          <a:noFill/>
        </p:spPr>
        <p:txBody>
          <a:bodyPr wrap="square" rtlCol="0">
            <a:spAutoFit/>
          </a:bodyPr>
          <a:lstStyle/>
          <a:p>
            <a:r>
              <a:rPr lang="en-GB" sz="1200" b="1" dirty="0" smtClean="0"/>
              <a:t>Flood barrier © David Anderson</a:t>
            </a:r>
            <a:endParaRPr lang="en-GB" sz="1200" b="1" dirty="0"/>
          </a:p>
        </p:txBody>
      </p:sp>
    </p:spTree>
    <p:extLst>
      <p:ext uri="{BB962C8B-B14F-4D97-AF65-F5344CB8AC3E}">
        <p14:creationId xmlns:p14="http://schemas.microsoft.com/office/powerpoint/2010/main" val="349044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Venice\Crociferi building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139"/>
            <a:ext cx="3528392" cy="47045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My Pictures\Venice\Crociferi building steps compres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88638"/>
            <a:ext cx="4806536" cy="64087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013176"/>
            <a:ext cx="3682752" cy="1584175"/>
          </a:xfrm>
        </p:spPr>
        <p:txBody>
          <a:bodyPr>
            <a:normAutofit fontScale="85000" lnSpcReduction="10000"/>
          </a:bodyPr>
          <a:lstStyle/>
          <a:p>
            <a:r>
              <a:rPr lang="en-GB" sz="1800" b="1" dirty="0" smtClean="0"/>
              <a:t>Elevating the pavement in this area has covered most of the bottom step of this building.</a:t>
            </a:r>
          </a:p>
          <a:p>
            <a:r>
              <a:rPr lang="en-GB" sz="1800" b="1" dirty="0" smtClean="0"/>
              <a:t>There is a limit to how high pavements can be raised without compromising the city’s architectural heritage</a:t>
            </a:r>
            <a:endParaRPr lang="en-GB" sz="1800" b="1" dirty="0"/>
          </a:p>
        </p:txBody>
      </p:sp>
      <p:sp>
        <p:nvSpPr>
          <p:cNvPr id="6" name="TextBox 5"/>
          <p:cNvSpPr txBox="1"/>
          <p:nvPr/>
        </p:nvSpPr>
        <p:spPr>
          <a:xfrm>
            <a:off x="6468568" y="6581001"/>
            <a:ext cx="2621936" cy="276999"/>
          </a:xfrm>
          <a:prstGeom prst="rect">
            <a:avLst/>
          </a:prstGeom>
          <a:noFill/>
        </p:spPr>
        <p:txBody>
          <a:bodyPr wrap="none" rtlCol="0">
            <a:spAutoFit/>
          </a:bodyPr>
          <a:lstStyle/>
          <a:p>
            <a:r>
              <a:rPr lang="en-GB" sz="1200" b="1" dirty="0" smtClean="0"/>
              <a:t>Elevated pavement © David Anderson</a:t>
            </a:r>
            <a:endParaRPr lang="en-GB" sz="1200" b="1" dirty="0"/>
          </a:p>
        </p:txBody>
      </p:sp>
      <p:sp>
        <p:nvSpPr>
          <p:cNvPr id="7" name="TextBox 6"/>
          <p:cNvSpPr txBox="1"/>
          <p:nvPr/>
        </p:nvSpPr>
        <p:spPr>
          <a:xfrm>
            <a:off x="113961" y="4754661"/>
            <a:ext cx="2621936" cy="276999"/>
          </a:xfrm>
          <a:prstGeom prst="rect">
            <a:avLst/>
          </a:prstGeom>
          <a:noFill/>
        </p:spPr>
        <p:txBody>
          <a:bodyPr wrap="none" rtlCol="0">
            <a:spAutoFit/>
          </a:bodyPr>
          <a:lstStyle/>
          <a:p>
            <a:r>
              <a:rPr lang="en-GB" sz="1200" b="1" dirty="0" smtClean="0"/>
              <a:t>Elevated pavement © David Anderson</a:t>
            </a:r>
            <a:endParaRPr lang="en-GB" sz="1200" b="1" dirty="0"/>
          </a:p>
        </p:txBody>
      </p:sp>
    </p:spTree>
    <p:extLst>
      <p:ext uri="{BB962C8B-B14F-4D97-AF65-F5344CB8AC3E}">
        <p14:creationId xmlns:p14="http://schemas.microsoft.com/office/powerpoint/2010/main" val="200758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y Pictures\Venice\Canal side view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16631"/>
            <a:ext cx="4968552"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3034680" cy="4525963"/>
          </a:xfrm>
        </p:spPr>
        <p:txBody>
          <a:bodyPr/>
          <a:lstStyle/>
          <a:p>
            <a:r>
              <a:rPr lang="en-GB" dirty="0" smtClean="0"/>
              <a:t>A canal side view in a residential area.</a:t>
            </a:r>
            <a:endParaRPr lang="en-GB" dirty="0"/>
          </a:p>
        </p:txBody>
      </p:sp>
      <p:sp>
        <p:nvSpPr>
          <p:cNvPr id="6" name="TextBox 5"/>
          <p:cNvSpPr txBox="1"/>
          <p:nvPr/>
        </p:nvSpPr>
        <p:spPr>
          <a:xfrm>
            <a:off x="1835696" y="6095036"/>
            <a:ext cx="1638397" cy="646331"/>
          </a:xfrm>
          <a:prstGeom prst="rect">
            <a:avLst/>
          </a:prstGeom>
          <a:noFill/>
        </p:spPr>
        <p:txBody>
          <a:bodyPr wrap="square" rtlCol="0">
            <a:spAutoFit/>
          </a:bodyPr>
          <a:lstStyle/>
          <a:p>
            <a:r>
              <a:rPr lang="en-GB" sz="1200" b="1" dirty="0" smtClean="0"/>
              <a:t>Canal view in residential area © David Anderson</a:t>
            </a:r>
            <a:endParaRPr lang="en-GB" sz="1200" b="1" dirty="0"/>
          </a:p>
        </p:txBody>
      </p:sp>
    </p:spTree>
    <p:extLst>
      <p:ext uri="{BB962C8B-B14F-4D97-AF65-F5344CB8AC3E}">
        <p14:creationId xmlns:p14="http://schemas.microsoft.com/office/powerpoint/2010/main" val="3169503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y Pictures\Venice\Istrian stone1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166"/>
            <a:ext cx="3900026" cy="520003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My Pictures\Venice\Istrian stone2 compres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373" y="836712"/>
            <a:ext cx="4104456"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229200"/>
            <a:ext cx="4258816" cy="1512168"/>
          </a:xfrm>
        </p:spPr>
        <p:txBody>
          <a:bodyPr>
            <a:normAutofit fontScale="92500" lnSpcReduction="10000"/>
          </a:bodyPr>
          <a:lstStyle/>
          <a:p>
            <a:r>
              <a:rPr lang="en-GB" sz="2000" dirty="0" smtClean="0"/>
              <a:t>The impermeable Istrian foundation stones are now mostly submerged during normal high tides as shown by the growth of algae. The brickwork is now more vulnerable to </a:t>
            </a:r>
            <a:r>
              <a:rPr lang="en-GB" sz="2000" i="1" dirty="0" err="1" smtClean="0"/>
              <a:t>acqua</a:t>
            </a:r>
            <a:r>
              <a:rPr lang="en-GB" sz="2000" i="1" dirty="0" smtClean="0"/>
              <a:t> </a:t>
            </a:r>
            <a:r>
              <a:rPr lang="en-GB" sz="2000" i="1" dirty="0" err="1" smtClean="0"/>
              <a:t>alta</a:t>
            </a:r>
            <a:r>
              <a:rPr lang="en-GB" sz="2000" dirty="0" err="1" smtClean="0"/>
              <a:t>.</a:t>
            </a:r>
            <a:endParaRPr lang="en-GB" sz="2000" dirty="0"/>
          </a:p>
        </p:txBody>
      </p:sp>
      <p:sp>
        <p:nvSpPr>
          <p:cNvPr id="6" name="TextBox 5"/>
          <p:cNvSpPr txBox="1"/>
          <p:nvPr/>
        </p:nvSpPr>
        <p:spPr>
          <a:xfrm>
            <a:off x="6096485" y="6435507"/>
            <a:ext cx="3036344" cy="276999"/>
          </a:xfrm>
          <a:prstGeom prst="rect">
            <a:avLst/>
          </a:prstGeom>
          <a:noFill/>
        </p:spPr>
        <p:txBody>
          <a:bodyPr wrap="none" rtlCol="0">
            <a:spAutoFit/>
          </a:bodyPr>
          <a:lstStyle/>
          <a:p>
            <a:r>
              <a:rPr lang="en-GB" sz="1200" b="1" dirty="0" smtClean="0"/>
              <a:t>Growth of algae on bricks © David Anderson</a:t>
            </a:r>
            <a:endParaRPr lang="en-GB" sz="1200" b="1" dirty="0"/>
          </a:p>
        </p:txBody>
      </p:sp>
      <p:sp>
        <p:nvSpPr>
          <p:cNvPr id="7" name="TextBox 6"/>
          <p:cNvSpPr txBox="1"/>
          <p:nvPr/>
        </p:nvSpPr>
        <p:spPr>
          <a:xfrm>
            <a:off x="4151546" y="4213537"/>
            <a:ext cx="872290" cy="1015663"/>
          </a:xfrm>
          <a:prstGeom prst="rect">
            <a:avLst/>
          </a:prstGeom>
          <a:noFill/>
        </p:spPr>
        <p:txBody>
          <a:bodyPr wrap="square" rtlCol="0">
            <a:spAutoFit/>
          </a:bodyPr>
          <a:lstStyle/>
          <a:p>
            <a:r>
              <a:rPr lang="en-GB" sz="1200" b="1" dirty="0" smtClean="0"/>
              <a:t>Growth of algae on bricks © David Anderson</a:t>
            </a:r>
            <a:endParaRPr lang="en-GB" sz="1200" b="1" dirty="0"/>
          </a:p>
        </p:txBody>
      </p:sp>
    </p:spTree>
    <p:extLst>
      <p:ext uri="{BB962C8B-B14F-4D97-AF65-F5344CB8AC3E}">
        <p14:creationId xmlns:p14="http://schemas.microsoft.com/office/powerpoint/2010/main" val="85723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466728" cy="4525963"/>
          </a:xfrm>
        </p:spPr>
        <p:txBody>
          <a:bodyPr>
            <a:normAutofit/>
          </a:bodyPr>
          <a:lstStyle/>
          <a:p>
            <a:r>
              <a:rPr lang="en-GB" sz="2400" dirty="0" smtClean="0"/>
              <a:t>During high water, saltwater can penetrate and rise upwards through the masonry.</a:t>
            </a:r>
          </a:p>
          <a:p>
            <a:r>
              <a:rPr lang="en-GB" sz="2400" dirty="0" smtClean="0"/>
              <a:t>As the saltwater evaporates, salts crystallise out of solution causing bricks and the outer plasterwork of buildings to degrade.</a:t>
            </a:r>
            <a:endParaRPr lang="en-GB" sz="2400" dirty="0"/>
          </a:p>
        </p:txBody>
      </p:sp>
      <p:pic>
        <p:nvPicPr>
          <p:cNvPr id="4098" name="Picture 2" descr="H:\My Pictures\Venice\Building plaster decay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13"/>
            <a:ext cx="4948014" cy="65973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6165" y="6542247"/>
            <a:ext cx="4005777" cy="276999"/>
          </a:xfrm>
          <a:prstGeom prst="rect">
            <a:avLst/>
          </a:prstGeom>
          <a:noFill/>
        </p:spPr>
        <p:txBody>
          <a:bodyPr wrap="none" rtlCol="0">
            <a:spAutoFit/>
          </a:bodyPr>
          <a:lstStyle/>
          <a:p>
            <a:r>
              <a:rPr lang="en-GB" sz="1200" b="1" dirty="0" smtClean="0"/>
              <a:t>Outer plasterwork degrading on building © David Anderson</a:t>
            </a:r>
            <a:endParaRPr lang="en-GB" sz="1200" b="1" dirty="0"/>
          </a:p>
        </p:txBody>
      </p:sp>
    </p:spTree>
    <p:extLst>
      <p:ext uri="{BB962C8B-B14F-4D97-AF65-F5344CB8AC3E}">
        <p14:creationId xmlns:p14="http://schemas.microsoft.com/office/powerpoint/2010/main" val="339252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d/dc/Acqua_alta_at_Venice.jpg/250px-Acqua_alta_at_Ven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32" y="1700808"/>
            <a:ext cx="5679772"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0870" y="6112460"/>
            <a:ext cx="6264696" cy="307777"/>
          </a:xfrm>
          <a:prstGeom prst="rect">
            <a:avLst/>
          </a:prstGeom>
        </p:spPr>
        <p:txBody>
          <a:bodyPr wrap="square">
            <a:spAutoFit/>
          </a:bodyPr>
          <a:lstStyle/>
          <a:p>
            <a:r>
              <a:rPr lang="en-GB" sz="1400" dirty="0" smtClean="0"/>
              <a:t>Duckboards © Wikimedia Commons</a:t>
            </a:r>
            <a:endParaRPr lang="en-GB" sz="1400" dirty="0"/>
          </a:p>
        </p:txBody>
      </p:sp>
      <p:sp>
        <p:nvSpPr>
          <p:cNvPr id="3" name="Title 2"/>
          <p:cNvSpPr>
            <a:spLocks noGrp="1"/>
          </p:cNvSpPr>
          <p:nvPr>
            <p:ph type="title"/>
          </p:nvPr>
        </p:nvSpPr>
        <p:spPr>
          <a:xfrm>
            <a:off x="488418" y="404664"/>
            <a:ext cx="8229600" cy="1143000"/>
          </a:xfrm>
        </p:spPr>
        <p:txBody>
          <a:bodyPr>
            <a:normAutofit/>
          </a:bodyPr>
          <a:lstStyle/>
          <a:p>
            <a:r>
              <a:rPr lang="en-GB" sz="2800" dirty="0" smtClean="0"/>
              <a:t>‘Duckboards’ are regularly used for keeping areas of the city accessible during times of flooding.</a:t>
            </a:r>
            <a:endParaRPr lang="en-GB" sz="2800" dirty="0"/>
          </a:p>
        </p:txBody>
      </p:sp>
    </p:spTree>
    <p:extLst>
      <p:ext uri="{BB962C8B-B14F-4D97-AF65-F5344CB8AC3E}">
        <p14:creationId xmlns:p14="http://schemas.microsoft.com/office/powerpoint/2010/main" val="2639936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My Pictures\Venice\View of Mose and Lido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a:bodyPr>
          <a:lstStyle/>
          <a:p>
            <a:r>
              <a:rPr lang="en-GB" sz="2400" dirty="0" smtClean="0"/>
              <a:t>View of construction of the MOSE scheme at the Lido inlet</a:t>
            </a:r>
            <a:endParaRPr lang="en-GB" sz="2400" dirty="0"/>
          </a:p>
        </p:txBody>
      </p:sp>
      <p:sp>
        <p:nvSpPr>
          <p:cNvPr id="9" name="TextBox 8"/>
          <p:cNvSpPr txBox="1"/>
          <p:nvPr/>
        </p:nvSpPr>
        <p:spPr>
          <a:xfrm>
            <a:off x="136269" y="5949280"/>
            <a:ext cx="1656184" cy="830997"/>
          </a:xfrm>
          <a:prstGeom prst="rect">
            <a:avLst/>
          </a:prstGeom>
          <a:noFill/>
        </p:spPr>
        <p:txBody>
          <a:bodyPr wrap="square" rtlCol="0">
            <a:spAutoFit/>
          </a:bodyPr>
          <a:lstStyle/>
          <a:p>
            <a:r>
              <a:rPr lang="en-GB" sz="1200" b="1" dirty="0" smtClean="0">
                <a:solidFill>
                  <a:schemeClr val="bg1"/>
                </a:solidFill>
              </a:rPr>
              <a:t>Construction of the MOSE scheme at the Lido inlet © David Anderson</a:t>
            </a:r>
            <a:endParaRPr lang="en-GB" sz="1200" b="1" dirty="0">
              <a:solidFill>
                <a:schemeClr val="bg1"/>
              </a:solidFill>
            </a:endParaRPr>
          </a:p>
        </p:txBody>
      </p:sp>
    </p:spTree>
    <p:extLst>
      <p:ext uri="{BB962C8B-B14F-4D97-AF65-F5344CB8AC3E}">
        <p14:creationId xmlns:p14="http://schemas.microsoft.com/office/powerpoint/2010/main" val="138894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388</Words>
  <Application>Microsoft Office PowerPoint</Application>
  <PresentationFormat>On-screen Show (4:3)</PresentationFormat>
  <Paragraphs>30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Venice images 3, illustrating problems associated with flooding and various mitigation approaches </vt:lpstr>
      <vt:lpstr>PowerPoint Presentation</vt:lpstr>
      <vt:lpstr>PowerPoint Presentation</vt:lpstr>
      <vt:lpstr>PowerPoint Presentation</vt:lpstr>
      <vt:lpstr>PowerPoint Presentation</vt:lpstr>
      <vt:lpstr>PowerPoint Presentation</vt:lpstr>
      <vt:lpstr>PowerPoint Presentation</vt:lpstr>
      <vt:lpstr>‘Duckboards’ are regularly used for keeping areas of the city accessible during times of flooding.</vt:lpstr>
      <vt:lpstr>View of construction of the MOSE scheme at the Lido inlet</vt:lpstr>
      <vt:lpstr>PowerPoint Presentation</vt:lpstr>
      <vt:lpstr>Location of Lido inlet MOSE barrier gates</vt:lpstr>
      <vt:lpstr>PowerPoint Presentation</vt:lpstr>
    </vt:vector>
  </TitlesOfParts>
  <Company>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Climatic hazards</dc:title>
  <dc:creator>d.anderson</dc:creator>
  <cp:lastModifiedBy>Harrison Hegarty</cp:lastModifiedBy>
  <cp:revision>146</cp:revision>
  <dcterms:created xsi:type="dcterms:W3CDTF">2012-01-04T14:14:15Z</dcterms:created>
  <dcterms:modified xsi:type="dcterms:W3CDTF">2020-02-21T16:03:51Z</dcterms:modified>
</cp:coreProperties>
</file>