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aleway"/>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A9E1C2-1047-4385-A679-6156E2ED1403}">
  <a:tblStyle styleId="{83A9E1C2-1047-4385-A679-6156E2ED140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Raleway-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aleway-bold.fntdata"/><Relationship Id="rId6" Type="http://schemas.openxmlformats.org/officeDocument/2006/relationships/notesMaster" Target="notesMasters/notesMaster1.xml"/><Relationship Id="rId18" Type="http://schemas.openxmlformats.org/officeDocument/2006/relationships/font" Target="fonts/Raleway-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72677694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72677694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78353ca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78353ca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072677694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072677694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72677694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072677694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72677694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072677694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PRINT A3 FOR EACH STUDENT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72677694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072677694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72677694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72677694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72677694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72677694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Can give students longer than 10 mins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72677694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72677694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72677694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72677694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solidFill>
            <a:srgbClr val="C27BA0"/>
          </a:solidFill>
        </p:spPr>
        <p:txBody>
          <a:bodyPr anchorCtr="0" anchor="ctr" bIns="91425" lIns="91425" spcFirstLastPara="1" rIns="91425" wrap="square" tIns="91425">
            <a:normAutofit/>
          </a:bodyPr>
          <a:lstStyle>
            <a:lvl1pPr lvl="0">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1pPr>
            <a:lvl2pPr lvl="1">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2pPr>
            <a:lvl3pPr lvl="2">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3pPr>
            <a:lvl4pPr lvl="3">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4pPr>
            <a:lvl5pPr lvl="4">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5pPr>
            <a:lvl6pPr lvl="5">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6pPr>
            <a:lvl7pPr lvl="6">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7pPr>
            <a:lvl8pPr lvl="7">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8pPr>
            <a:lvl9pPr lvl="8">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9pPr>
          </a:lstStyle>
          <a:p/>
        </p:txBody>
      </p:sp>
      <p:sp>
        <p:nvSpPr>
          <p:cNvPr id="18" name="Google Shape;18;p4"/>
          <p:cNvSpPr txBox="1"/>
          <p:nvPr>
            <p:ph idx="1" type="body"/>
          </p:nvPr>
        </p:nvSpPr>
        <p:spPr>
          <a:xfrm>
            <a:off x="311700" y="1152475"/>
            <a:ext cx="8520600" cy="3416400"/>
          </a:xfrm>
          <a:prstGeom prst="rect">
            <a:avLst/>
          </a:prstGeom>
          <a:solidFill>
            <a:srgbClr val="EAD1DC"/>
          </a:solidFill>
        </p:spPr>
        <p:txBody>
          <a:bodyPr anchorCtr="0" anchor="t" bIns="91425" lIns="91425" spcFirstLastPara="1" rIns="91425" wrap="square" tIns="91425">
            <a:normAutofit/>
          </a:bodyPr>
          <a:lstStyle>
            <a:lvl1pPr indent="-342900" lvl="0" marL="457200">
              <a:spcBef>
                <a:spcPts val="0"/>
              </a:spcBef>
              <a:spcAft>
                <a:spcPts val="0"/>
              </a:spcAft>
              <a:buClr>
                <a:srgbClr val="000000"/>
              </a:buClr>
              <a:buSzPts val="1800"/>
              <a:buFont typeface="Raleway"/>
              <a:buChar char="●"/>
              <a:defRPr>
                <a:solidFill>
                  <a:srgbClr val="000000"/>
                </a:solidFill>
                <a:latin typeface="Raleway"/>
                <a:ea typeface="Raleway"/>
                <a:cs typeface="Raleway"/>
                <a:sym typeface="Raleway"/>
              </a:defRPr>
            </a:lvl1pPr>
            <a:lvl2pPr indent="-317500" lvl="1" marL="9144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2pPr>
            <a:lvl3pPr indent="-317500" lvl="2" marL="13716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3pPr>
            <a:lvl4pPr indent="-317500" lvl="3" marL="18288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4pPr>
            <a:lvl5pPr indent="-317500" lvl="4" marL="22860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5pPr>
            <a:lvl6pPr indent="-317500" lvl="5" marL="27432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6pPr>
            <a:lvl7pPr indent="-317500" lvl="6" marL="32004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7pPr>
            <a:lvl8pPr indent="-317500" lvl="7" marL="36576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8pPr>
            <a:lvl9pPr indent="-317500" lvl="8" marL="41148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4ASKMcdCc3g"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342725"/>
            <a:ext cx="8520600" cy="6750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The World at Your Feet: Presenting and Analysing Fieldwork Data</a:t>
            </a:r>
            <a:endParaRPr/>
          </a:p>
        </p:txBody>
      </p:sp>
      <p:sp>
        <p:nvSpPr>
          <p:cNvPr id="55" name="Google Shape;55;p13"/>
          <p:cNvSpPr txBox="1"/>
          <p:nvPr>
            <p:ph idx="1" type="body"/>
          </p:nvPr>
        </p:nvSpPr>
        <p:spPr>
          <a:xfrm>
            <a:off x="311700" y="115247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b="1" lang="en-GB">
                <a:solidFill>
                  <a:schemeClr val="dk1"/>
                </a:solidFill>
              </a:rPr>
              <a:t>DO NOW:</a:t>
            </a:r>
            <a:r>
              <a:rPr lang="en-GB">
                <a:solidFill>
                  <a:schemeClr val="dk1"/>
                </a:solidFill>
              </a:rPr>
              <a:t> In</a:t>
            </a:r>
            <a:r>
              <a:rPr b="1" lang="en-GB">
                <a:solidFill>
                  <a:schemeClr val="dk1"/>
                </a:solidFill>
              </a:rPr>
              <a:t> three sentences</a:t>
            </a:r>
            <a:r>
              <a:rPr lang="en-GB">
                <a:solidFill>
                  <a:schemeClr val="dk1"/>
                </a:solidFill>
              </a:rPr>
              <a:t>, describe what we did last lesson, what data we collected and how we did it! </a:t>
            </a:r>
            <a:endParaRPr/>
          </a:p>
        </p:txBody>
      </p:sp>
      <p:pic>
        <p:nvPicPr>
          <p:cNvPr id="56" name="Google Shape;56;p13"/>
          <p:cNvPicPr preferRelativeResize="0"/>
          <p:nvPr/>
        </p:nvPicPr>
        <p:blipFill rotWithShape="1">
          <a:blip r:embed="rId3">
            <a:alphaModFix/>
          </a:blip>
          <a:srcRect b="0" l="18511" r="24495" t="0"/>
          <a:stretch/>
        </p:blipFill>
        <p:spPr>
          <a:xfrm>
            <a:off x="5947949" y="2643623"/>
            <a:ext cx="3196052" cy="1782625"/>
          </a:xfrm>
          <a:prstGeom prst="rect">
            <a:avLst/>
          </a:prstGeom>
          <a:noFill/>
          <a:ln>
            <a:noFill/>
          </a:ln>
          <a:effectLst>
            <a:outerShdw blurRad="57150" rotWithShape="0" algn="bl" dir="5400000" dist="19050">
              <a:srgbClr val="000000">
                <a:alpha val="50000"/>
              </a:srgbClr>
            </a:outerShdw>
          </a:effectLst>
        </p:spPr>
      </p:pic>
      <p:pic>
        <p:nvPicPr>
          <p:cNvPr id="57" name="Google Shape;57;p13"/>
          <p:cNvPicPr preferRelativeResize="0"/>
          <p:nvPr/>
        </p:nvPicPr>
        <p:blipFill rotWithShape="1">
          <a:blip r:embed="rId4">
            <a:alphaModFix/>
          </a:blip>
          <a:srcRect b="0" l="1706" r="4501" t="0"/>
          <a:stretch/>
        </p:blipFill>
        <p:spPr>
          <a:xfrm>
            <a:off x="169102" y="2643637"/>
            <a:ext cx="3276550" cy="1864075"/>
          </a:xfrm>
          <a:prstGeom prst="rect">
            <a:avLst/>
          </a:prstGeom>
          <a:noFill/>
          <a:ln>
            <a:noFill/>
          </a:ln>
        </p:spPr>
      </p:pic>
      <p:pic>
        <p:nvPicPr>
          <p:cNvPr id="58" name="Google Shape;58;p13"/>
          <p:cNvPicPr preferRelativeResize="0"/>
          <p:nvPr/>
        </p:nvPicPr>
        <p:blipFill rotWithShape="1">
          <a:blip r:embed="rId5">
            <a:alphaModFix/>
          </a:blip>
          <a:srcRect b="1043" l="0" r="0" t="7448"/>
          <a:stretch/>
        </p:blipFill>
        <p:spPr>
          <a:xfrm>
            <a:off x="3343376" y="2008198"/>
            <a:ext cx="2547401" cy="31349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Finally….</a:t>
            </a:r>
            <a:endParaRPr/>
          </a:p>
        </p:txBody>
      </p:sp>
      <p:sp>
        <p:nvSpPr>
          <p:cNvPr id="130" name="Google Shape;130;p22"/>
          <p:cNvSpPr txBox="1"/>
          <p:nvPr>
            <p:ph idx="1" type="body"/>
          </p:nvPr>
        </p:nvSpPr>
        <p:spPr>
          <a:xfrm>
            <a:off x="311700" y="1848400"/>
            <a:ext cx="8520600" cy="1843500"/>
          </a:xfrm>
          <a:prstGeom prst="rect">
            <a:avLst/>
          </a:prstGeom>
          <a:solidFill>
            <a:srgbClr val="EAD1DC"/>
          </a:solidFill>
        </p:spPr>
        <p:txBody>
          <a:bodyPr anchorCtr="0" anchor="ctr" bIns="91425" lIns="91425" spcFirstLastPara="1" rIns="91425" wrap="square" tIns="91425">
            <a:normAutofit/>
          </a:bodyPr>
          <a:lstStyle/>
          <a:p>
            <a:pPr indent="0" lvl="0" marL="0" rtl="0" algn="ctr">
              <a:spcBef>
                <a:spcPts val="0"/>
              </a:spcBef>
              <a:spcAft>
                <a:spcPts val="1200"/>
              </a:spcAft>
              <a:buNone/>
            </a:pPr>
            <a:r>
              <a:rPr lang="en-GB" sz="2300"/>
              <a:t>Having investigated the sustainability of our school, what </a:t>
            </a:r>
            <a:r>
              <a:rPr b="1" lang="en-GB" sz="2300"/>
              <a:t>suggestions </a:t>
            </a:r>
            <a:r>
              <a:rPr lang="en-GB" sz="2300"/>
              <a:t>could you make to our headteacher to improve the school site to make it environmentally and socially more sustainable?  </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1278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GB" sz="2020"/>
              <a:t>Prep Learning: Letter to the Headteacher - Sustainability Recommendations</a:t>
            </a:r>
            <a:endParaRPr sz="2020"/>
          </a:p>
        </p:txBody>
      </p:sp>
      <p:sp>
        <p:nvSpPr>
          <p:cNvPr id="136" name="Google Shape;136;p23"/>
          <p:cNvSpPr txBox="1"/>
          <p:nvPr>
            <p:ph idx="1" type="body"/>
          </p:nvPr>
        </p:nvSpPr>
        <p:spPr>
          <a:xfrm>
            <a:off x="311700" y="781025"/>
            <a:ext cx="8520600" cy="4131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b="1" lang="en-GB" sz="1200">
                <a:solidFill>
                  <a:schemeClr val="dk1"/>
                </a:solidFill>
              </a:rPr>
              <a:t>Objective:</a:t>
            </a:r>
            <a:r>
              <a:rPr lang="en-GB" sz="1200">
                <a:solidFill>
                  <a:schemeClr val="dk1"/>
                </a:solidFill>
              </a:rPr>
              <a:t> Apply findings from your sustainability fieldwork by writing a letter to your headteacher. You will recommend actions the school can take to become more sustainable, based on your fieldwork.</a:t>
            </a:r>
            <a:endParaRPr sz="12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GB" sz="1200">
                <a:solidFill>
                  <a:schemeClr val="dk1"/>
                </a:solidFill>
              </a:rPr>
              <a:t>Instructions</a:t>
            </a:r>
            <a:r>
              <a:rPr lang="en-GB" sz="1200">
                <a:solidFill>
                  <a:schemeClr val="dk1"/>
                </a:solidFill>
              </a:rPr>
              <a:t>:</a:t>
            </a:r>
            <a:endParaRPr sz="12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GB" sz="1200">
                <a:solidFill>
                  <a:schemeClr val="dk1"/>
                </a:solidFill>
              </a:rPr>
              <a:t>Introduction </a:t>
            </a:r>
            <a:r>
              <a:rPr lang="en-GB" sz="1200">
                <a:solidFill>
                  <a:schemeClr val="dk1"/>
                </a:solidFill>
              </a:rPr>
              <a:t>(75-100 words)</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Introduce the purpose of the letter, explaining that your recommendations are based on recent sustainability fieldwork at the school.</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Briefly describe the aim of the fieldwork</a:t>
            </a:r>
            <a:endParaRPr sz="12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GB" sz="1200">
                <a:solidFill>
                  <a:schemeClr val="dk1"/>
                </a:solidFill>
              </a:rPr>
              <a:t>Summary of Findings </a:t>
            </a:r>
            <a:r>
              <a:rPr lang="en-GB" sz="1200">
                <a:solidFill>
                  <a:schemeClr val="dk1"/>
                </a:solidFill>
              </a:rPr>
              <a:t>(100-150 words)</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Summarise the key findings from your fieldwork, use your conclusion to help you.</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Use data from your environmental quality surveys and findings from your fields sketches and emotional ma[[ing </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Ultimately, answer where in the school needs to be improved the most and why. </a:t>
            </a:r>
            <a:endParaRPr sz="12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GB" sz="1200">
                <a:solidFill>
                  <a:schemeClr val="dk1"/>
                </a:solidFill>
              </a:rPr>
              <a:t>Recommendations </a:t>
            </a:r>
            <a:r>
              <a:rPr lang="en-GB" sz="1200">
                <a:solidFill>
                  <a:schemeClr val="dk1"/>
                </a:solidFill>
              </a:rPr>
              <a:t>(150-200 words)</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Suggest practical actions the school can take based on your findings, such as:</a:t>
            </a:r>
            <a:endParaRPr sz="1200">
              <a:solidFill>
                <a:schemeClr val="dk1"/>
              </a:solidFill>
            </a:endParaRPr>
          </a:p>
          <a:p>
            <a:pPr indent="-304800" lvl="1" marL="914400" rtl="0" algn="l">
              <a:lnSpc>
                <a:spcPct val="80000"/>
              </a:lnSpc>
              <a:spcBef>
                <a:spcPts val="0"/>
              </a:spcBef>
              <a:spcAft>
                <a:spcPts val="0"/>
              </a:spcAft>
              <a:buClr>
                <a:schemeClr val="dk1"/>
              </a:buClr>
              <a:buSzPts val="1200"/>
              <a:buChar char="-"/>
            </a:pPr>
            <a:r>
              <a:rPr lang="en-GB" sz="1200">
                <a:solidFill>
                  <a:schemeClr val="dk1"/>
                </a:solidFill>
              </a:rPr>
              <a:t>Improve the use of recycling bins and waste management in certain areas of the school</a:t>
            </a:r>
            <a:endParaRPr sz="1200">
              <a:solidFill>
                <a:schemeClr val="dk1"/>
              </a:solidFill>
            </a:endParaRPr>
          </a:p>
          <a:p>
            <a:pPr indent="-304800" lvl="1" marL="914400" rtl="0" algn="l">
              <a:lnSpc>
                <a:spcPct val="80000"/>
              </a:lnSpc>
              <a:spcBef>
                <a:spcPts val="0"/>
              </a:spcBef>
              <a:spcAft>
                <a:spcPts val="0"/>
              </a:spcAft>
              <a:buClr>
                <a:schemeClr val="dk1"/>
              </a:buClr>
              <a:buSzPts val="1200"/>
              <a:buChar char="-"/>
            </a:pPr>
            <a:r>
              <a:rPr lang="en-GB" sz="1200">
                <a:solidFill>
                  <a:schemeClr val="dk1"/>
                </a:solidFill>
              </a:rPr>
              <a:t>Improve the social accessibility of certain areas of the school to make them feel more welcoming and safe </a:t>
            </a:r>
            <a:endParaRPr sz="12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GB" sz="1200">
                <a:solidFill>
                  <a:schemeClr val="dk1"/>
                </a:solidFill>
              </a:rPr>
              <a:t>Conclusion </a:t>
            </a:r>
            <a:r>
              <a:rPr lang="en-GB" sz="1200">
                <a:solidFill>
                  <a:schemeClr val="dk1"/>
                </a:solidFill>
              </a:rPr>
              <a:t>(75-100 words)</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Restate your main message, encouraging the headteacher to consider your suggestions.</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Mention the potential long-term benefits for the school, such as reducing its carbon footprint and promoting sustainable practices.</a:t>
            </a:r>
            <a:endParaRPr sz="1200">
              <a:solidFill>
                <a:schemeClr val="dk1"/>
              </a:solidFill>
            </a:endParaRPr>
          </a:p>
          <a:p>
            <a:pPr indent="-304800" lvl="0" marL="457200" rtl="0" algn="l">
              <a:lnSpc>
                <a:spcPct val="80000"/>
              </a:lnSpc>
              <a:spcBef>
                <a:spcPts val="0"/>
              </a:spcBef>
              <a:spcAft>
                <a:spcPts val="0"/>
              </a:spcAft>
              <a:buClr>
                <a:schemeClr val="dk1"/>
              </a:buClr>
              <a:buSzPts val="1200"/>
              <a:buChar char="-"/>
            </a:pPr>
            <a:r>
              <a:rPr lang="en-GB" sz="1200">
                <a:solidFill>
                  <a:schemeClr val="dk1"/>
                </a:solidFill>
              </a:rPr>
              <a:t>Use a formal closing (e.g., "Yours sincerely, [Your Name]").</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Why do we analyse data?</a:t>
            </a:r>
            <a:endParaRPr/>
          </a:p>
        </p:txBody>
      </p:sp>
      <p:sp>
        <p:nvSpPr>
          <p:cNvPr id="64" name="Google Shape;64;p14"/>
          <p:cNvSpPr txBox="1"/>
          <p:nvPr>
            <p:ph idx="1" type="body"/>
          </p:nvPr>
        </p:nvSpPr>
        <p:spPr>
          <a:xfrm>
            <a:off x="311700" y="1152475"/>
            <a:ext cx="8520600" cy="3416400"/>
          </a:xfrm>
          <a:prstGeom prst="rect">
            <a:avLst/>
          </a:prstGeom>
          <a:solidFill>
            <a:srgbClr val="EAD1DC"/>
          </a:solidFill>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t>In order to come to a conclusion on our enquiry question, we must analyse the data we collected last lesson. </a:t>
            </a:r>
            <a:endParaRPr/>
          </a:p>
          <a:p>
            <a:pPr indent="0" lvl="0" marL="0" rtl="0" algn="l">
              <a:spcBef>
                <a:spcPts val="1200"/>
              </a:spcBef>
              <a:spcAft>
                <a:spcPts val="0"/>
              </a:spcAft>
              <a:buClr>
                <a:schemeClr val="dk1"/>
              </a:buClr>
              <a:buSzPts val="1100"/>
              <a:buFont typeface="Arial"/>
              <a:buNone/>
            </a:pPr>
            <a:r>
              <a:rPr b="1" lang="en-GB"/>
              <a:t>Analysing data after fieldwork is essential because it helps us:</a:t>
            </a:r>
            <a:endParaRPr b="1"/>
          </a:p>
          <a:p>
            <a:pPr indent="-342900" lvl="0" marL="457200" rtl="0" algn="l">
              <a:spcBef>
                <a:spcPts val="0"/>
              </a:spcBef>
              <a:spcAft>
                <a:spcPts val="0"/>
              </a:spcAft>
              <a:buSzPts val="1800"/>
              <a:buChar char="-"/>
            </a:pPr>
            <a:r>
              <a:rPr b="1" lang="en-GB"/>
              <a:t>Identify patterns:</a:t>
            </a:r>
            <a:r>
              <a:rPr lang="en-GB"/>
              <a:t> It reveals trends and relationships in the data that explain what’s happening in the area studied.</a:t>
            </a:r>
            <a:endParaRPr/>
          </a:p>
          <a:p>
            <a:pPr indent="-342900" lvl="0" marL="457200" rtl="0" algn="l">
              <a:spcBef>
                <a:spcPts val="0"/>
              </a:spcBef>
              <a:spcAft>
                <a:spcPts val="0"/>
              </a:spcAft>
              <a:buSzPts val="1800"/>
              <a:buChar char="-"/>
            </a:pPr>
            <a:r>
              <a:rPr b="1" lang="en-GB"/>
              <a:t>Draw conclusions</a:t>
            </a:r>
            <a:r>
              <a:rPr lang="en-GB"/>
              <a:t>: It turns raw data into insights that answer research questions or confirm ideas.</a:t>
            </a:r>
            <a:endParaRPr/>
          </a:p>
          <a:p>
            <a:pPr indent="-342900" lvl="0" marL="457200" rtl="0" algn="l">
              <a:spcBef>
                <a:spcPts val="0"/>
              </a:spcBef>
              <a:spcAft>
                <a:spcPts val="0"/>
              </a:spcAft>
              <a:buSzPts val="1800"/>
              <a:buChar char="-"/>
            </a:pPr>
            <a:r>
              <a:rPr b="1" lang="en-GB"/>
              <a:t>Make decisions: </a:t>
            </a:r>
            <a:r>
              <a:rPr lang="en-GB"/>
              <a:t>Analysis and </a:t>
            </a:r>
            <a:r>
              <a:rPr lang="en-GB"/>
              <a:t>subsequent</a:t>
            </a:r>
            <a:r>
              <a:rPr lang="en-GB"/>
              <a:t> </a:t>
            </a:r>
            <a:r>
              <a:rPr lang="en-GB"/>
              <a:t>conclusions help make decisions</a:t>
            </a:r>
            <a:r>
              <a:rPr lang="en-GB"/>
              <a:t>, in this case it helps us decide how to </a:t>
            </a:r>
            <a:r>
              <a:rPr lang="en-GB"/>
              <a:t>improve</a:t>
            </a:r>
            <a:r>
              <a:rPr lang="en-GB"/>
              <a:t> the sustainability of our school site.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Environmental Quality Survey - Radar diagram</a:t>
            </a:r>
            <a:endParaRPr/>
          </a:p>
        </p:txBody>
      </p:sp>
      <p:sp>
        <p:nvSpPr>
          <p:cNvPr id="70" name="Google Shape;70;p15"/>
          <p:cNvSpPr txBox="1"/>
          <p:nvPr>
            <p:ph idx="1" type="body"/>
          </p:nvPr>
        </p:nvSpPr>
        <p:spPr>
          <a:xfrm>
            <a:off x="5041200" y="1380700"/>
            <a:ext cx="3791100" cy="3497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This is a </a:t>
            </a:r>
            <a:r>
              <a:rPr b="1" lang="en-GB"/>
              <a:t>radar diagram. </a:t>
            </a:r>
            <a:r>
              <a:rPr lang="en-GB"/>
              <a:t>It is a more sophisticated data presentation technique than a bar chart. </a:t>
            </a:r>
            <a:endParaRPr/>
          </a:p>
          <a:p>
            <a:pPr indent="0" lvl="0" marL="0" rtl="0" algn="l">
              <a:spcBef>
                <a:spcPts val="1200"/>
              </a:spcBef>
              <a:spcAft>
                <a:spcPts val="0"/>
              </a:spcAft>
              <a:buNone/>
            </a:pPr>
            <a:r>
              <a:rPr lang="en-GB"/>
              <a:t>We are going to use one to show the results of our environmental quality survey.</a:t>
            </a:r>
            <a:endParaRPr/>
          </a:p>
          <a:p>
            <a:pPr indent="0" lvl="0" marL="0" rtl="0" algn="l">
              <a:spcBef>
                <a:spcPts val="1200"/>
              </a:spcBef>
              <a:spcAft>
                <a:spcPts val="1200"/>
              </a:spcAft>
              <a:buNone/>
            </a:pPr>
            <a:r>
              <a:rPr b="1" lang="en-GB"/>
              <a:t>TASK</a:t>
            </a:r>
            <a:r>
              <a:rPr lang="en-GB"/>
              <a:t>: Using your EQS data, plot your radar diagrams and describe what they show about the environmental quality of each site </a:t>
            </a:r>
            <a:endParaRPr/>
          </a:p>
        </p:txBody>
      </p:sp>
      <p:pic>
        <p:nvPicPr>
          <p:cNvPr id="71" name="Google Shape;71;p15"/>
          <p:cNvPicPr preferRelativeResize="0"/>
          <p:nvPr/>
        </p:nvPicPr>
        <p:blipFill rotWithShape="1">
          <a:blip r:embed="rId3">
            <a:alphaModFix/>
          </a:blip>
          <a:srcRect b="7488" l="0" r="4789" t="8087"/>
          <a:stretch/>
        </p:blipFill>
        <p:spPr>
          <a:xfrm>
            <a:off x="203650" y="1157775"/>
            <a:ext cx="4685890" cy="387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 name="Shape 75"/>
        <p:cNvGrpSpPr/>
        <p:nvPr/>
      </p:nvGrpSpPr>
      <p:grpSpPr>
        <a:xfrm>
          <a:off x="0" y="0"/>
          <a:ext cx="0" cy="0"/>
          <a:chOff x="0" y="0"/>
          <a:chExt cx="0" cy="0"/>
        </a:xfrm>
      </p:grpSpPr>
      <p:sp>
        <p:nvSpPr>
          <p:cNvPr id="76" name="Google Shape;76;p16"/>
          <p:cNvSpPr txBox="1"/>
          <p:nvPr/>
        </p:nvSpPr>
        <p:spPr>
          <a:xfrm rot="878">
            <a:off x="2502075" y="-75675"/>
            <a:ext cx="2348700" cy="1908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a:latin typeface="Raleway"/>
                <a:ea typeface="Raleway"/>
                <a:cs typeface="Raleway"/>
                <a:sym typeface="Raleway"/>
              </a:rPr>
              <a:t>Site 1: </a:t>
            </a:r>
            <a:r>
              <a:rPr lang="en-GB">
                <a:latin typeface="Raleway"/>
                <a:ea typeface="Raleway"/>
                <a:cs typeface="Raleway"/>
                <a:sym typeface="Raleway"/>
              </a:rPr>
              <a:t>___________________________________________________________________________________________________________________</a:t>
            </a:r>
            <a:endParaRPr>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GB">
                <a:solidFill>
                  <a:schemeClr val="dk1"/>
                </a:solidFill>
                <a:latin typeface="Raleway"/>
                <a:ea typeface="Raleway"/>
                <a:cs typeface="Raleway"/>
                <a:sym typeface="Raleway"/>
              </a:rPr>
              <a:t>______________________________________________</a:t>
            </a:r>
            <a:endParaRPr>
              <a:latin typeface="Raleway"/>
              <a:ea typeface="Raleway"/>
              <a:cs typeface="Raleway"/>
              <a:sym typeface="Raleway"/>
            </a:endParaRPr>
          </a:p>
        </p:txBody>
      </p:sp>
      <p:pic>
        <p:nvPicPr>
          <p:cNvPr id="77" name="Google Shape;77;p16"/>
          <p:cNvPicPr preferRelativeResize="0"/>
          <p:nvPr/>
        </p:nvPicPr>
        <p:blipFill>
          <a:blip r:embed="rId3">
            <a:alphaModFix/>
          </a:blip>
          <a:stretch>
            <a:fillRect/>
          </a:stretch>
        </p:blipFill>
        <p:spPr>
          <a:xfrm>
            <a:off x="76688" y="1"/>
            <a:ext cx="2348700" cy="1757248"/>
          </a:xfrm>
          <a:prstGeom prst="rect">
            <a:avLst/>
          </a:prstGeom>
          <a:noFill/>
          <a:ln>
            <a:noFill/>
          </a:ln>
        </p:spPr>
      </p:pic>
      <p:sp>
        <p:nvSpPr>
          <p:cNvPr id="78" name="Google Shape;78;p16"/>
          <p:cNvSpPr txBox="1"/>
          <p:nvPr/>
        </p:nvSpPr>
        <p:spPr>
          <a:xfrm rot="878">
            <a:off x="2502075" y="1681575"/>
            <a:ext cx="2348700" cy="1908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a:latin typeface="Raleway"/>
                <a:ea typeface="Raleway"/>
                <a:cs typeface="Raleway"/>
                <a:sym typeface="Raleway"/>
              </a:rPr>
              <a:t>Site 2: </a:t>
            </a:r>
            <a:r>
              <a:rPr lang="en-GB">
                <a:latin typeface="Raleway"/>
                <a:ea typeface="Raleway"/>
                <a:cs typeface="Raleway"/>
                <a:sym typeface="Raleway"/>
              </a:rPr>
              <a:t>___________________________________________________________________________________________________________________</a:t>
            </a:r>
            <a:endParaRPr>
              <a:latin typeface="Raleway"/>
              <a:ea typeface="Raleway"/>
              <a:cs typeface="Raleway"/>
              <a:sym typeface="Raleway"/>
            </a:endParaRPr>
          </a:p>
          <a:p>
            <a:pPr indent="0" lvl="0" marL="0" rtl="0" algn="l">
              <a:spcBef>
                <a:spcPts val="0"/>
              </a:spcBef>
              <a:spcAft>
                <a:spcPts val="0"/>
              </a:spcAft>
              <a:buNone/>
            </a:pPr>
            <a:r>
              <a:rPr lang="en-GB">
                <a:solidFill>
                  <a:schemeClr val="dk1"/>
                </a:solidFill>
                <a:latin typeface="Raleway"/>
                <a:ea typeface="Raleway"/>
                <a:cs typeface="Raleway"/>
                <a:sym typeface="Raleway"/>
              </a:rPr>
              <a:t>______________________________________________</a:t>
            </a:r>
            <a:endParaRPr>
              <a:latin typeface="Raleway"/>
              <a:ea typeface="Raleway"/>
              <a:cs typeface="Raleway"/>
              <a:sym typeface="Raleway"/>
            </a:endParaRPr>
          </a:p>
        </p:txBody>
      </p:sp>
      <p:pic>
        <p:nvPicPr>
          <p:cNvPr id="79" name="Google Shape;79;p16"/>
          <p:cNvPicPr preferRelativeResize="0"/>
          <p:nvPr/>
        </p:nvPicPr>
        <p:blipFill>
          <a:blip r:embed="rId3">
            <a:alphaModFix/>
          </a:blip>
          <a:stretch>
            <a:fillRect/>
          </a:stretch>
        </p:blipFill>
        <p:spPr>
          <a:xfrm>
            <a:off x="76688" y="1693126"/>
            <a:ext cx="2348700" cy="1757248"/>
          </a:xfrm>
          <a:prstGeom prst="rect">
            <a:avLst/>
          </a:prstGeom>
          <a:noFill/>
          <a:ln>
            <a:noFill/>
          </a:ln>
        </p:spPr>
      </p:pic>
      <p:sp>
        <p:nvSpPr>
          <p:cNvPr id="80" name="Google Shape;80;p16"/>
          <p:cNvSpPr txBox="1"/>
          <p:nvPr/>
        </p:nvSpPr>
        <p:spPr>
          <a:xfrm rot="878">
            <a:off x="2502075" y="3475500"/>
            <a:ext cx="2348700" cy="169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a:latin typeface="Raleway"/>
                <a:ea typeface="Raleway"/>
                <a:cs typeface="Raleway"/>
                <a:sym typeface="Raleway"/>
              </a:rPr>
              <a:t>Site 3: </a:t>
            </a:r>
            <a:r>
              <a:rPr lang="en-GB">
                <a:latin typeface="Raleway"/>
                <a:ea typeface="Raleway"/>
                <a:cs typeface="Raleway"/>
                <a:sym typeface="Raleway"/>
              </a:rPr>
              <a:t>___________________________________________________________________________________________________________________</a:t>
            </a:r>
            <a:endParaRPr>
              <a:latin typeface="Raleway"/>
              <a:ea typeface="Raleway"/>
              <a:cs typeface="Raleway"/>
              <a:sym typeface="Raleway"/>
            </a:endParaRPr>
          </a:p>
          <a:p>
            <a:pPr indent="0" lvl="0" marL="0" rtl="0" algn="l">
              <a:spcBef>
                <a:spcPts val="0"/>
              </a:spcBef>
              <a:spcAft>
                <a:spcPts val="0"/>
              </a:spcAft>
              <a:buNone/>
            </a:pPr>
            <a:r>
              <a:rPr lang="en-GB">
                <a:solidFill>
                  <a:schemeClr val="dk1"/>
                </a:solidFill>
                <a:latin typeface="Raleway"/>
                <a:ea typeface="Raleway"/>
                <a:cs typeface="Raleway"/>
                <a:sym typeface="Raleway"/>
              </a:rPr>
              <a:t>_______________________</a:t>
            </a:r>
            <a:endParaRPr>
              <a:latin typeface="Raleway"/>
              <a:ea typeface="Raleway"/>
              <a:cs typeface="Raleway"/>
              <a:sym typeface="Raleway"/>
            </a:endParaRPr>
          </a:p>
        </p:txBody>
      </p:sp>
      <p:pic>
        <p:nvPicPr>
          <p:cNvPr id="81" name="Google Shape;81;p16"/>
          <p:cNvPicPr preferRelativeResize="0"/>
          <p:nvPr/>
        </p:nvPicPr>
        <p:blipFill>
          <a:blip r:embed="rId3">
            <a:alphaModFix/>
          </a:blip>
          <a:stretch>
            <a:fillRect/>
          </a:stretch>
        </p:blipFill>
        <p:spPr>
          <a:xfrm>
            <a:off x="76688" y="3411751"/>
            <a:ext cx="2348700" cy="1757248"/>
          </a:xfrm>
          <a:prstGeom prst="rect">
            <a:avLst/>
          </a:prstGeom>
          <a:noFill/>
          <a:ln>
            <a:noFill/>
          </a:ln>
        </p:spPr>
      </p:pic>
      <p:pic>
        <p:nvPicPr>
          <p:cNvPr id="82" name="Google Shape;82;p16"/>
          <p:cNvPicPr preferRelativeResize="0"/>
          <p:nvPr/>
        </p:nvPicPr>
        <p:blipFill rotWithShape="1">
          <a:blip r:embed="rId4">
            <a:alphaModFix/>
          </a:blip>
          <a:srcRect b="0" l="18511" r="24495" t="0"/>
          <a:stretch/>
        </p:blipFill>
        <p:spPr>
          <a:xfrm>
            <a:off x="4818325" y="70451"/>
            <a:ext cx="4216550" cy="2351796"/>
          </a:xfrm>
          <a:prstGeom prst="rect">
            <a:avLst/>
          </a:prstGeom>
          <a:noFill/>
          <a:ln>
            <a:noFill/>
          </a:ln>
          <a:effectLst>
            <a:outerShdw blurRad="57150" rotWithShape="0" algn="bl" dir="5400000" dist="19050">
              <a:srgbClr val="000000">
                <a:alpha val="50000"/>
              </a:srgbClr>
            </a:outerShdw>
          </a:effectLst>
        </p:spPr>
      </p:pic>
      <p:sp>
        <p:nvSpPr>
          <p:cNvPr id="83" name="Google Shape;83;p16"/>
          <p:cNvSpPr txBox="1"/>
          <p:nvPr/>
        </p:nvSpPr>
        <p:spPr>
          <a:xfrm>
            <a:off x="4213825" y="7045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u="sng">
                <a:solidFill>
                  <a:srgbClr val="000000"/>
                </a:solidFill>
                <a:latin typeface="Raleway"/>
                <a:ea typeface="Raleway"/>
                <a:cs typeface="Raleway"/>
                <a:sym typeface="Raleway"/>
              </a:rPr>
              <a:t>Emotional Mapping</a:t>
            </a:r>
            <a:endParaRPr i="1" u="sng"/>
          </a:p>
        </p:txBody>
      </p:sp>
      <p:graphicFrame>
        <p:nvGraphicFramePr>
          <p:cNvPr id="84" name="Google Shape;84;p16"/>
          <p:cNvGraphicFramePr/>
          <p:nvPr/>
        </p:nvGraphicFramePr>
        <p:xfrm>
          <a:off x="4756663" y="2698000"/>
          <a:ext cx="3000000" cy="3000000"/>
        </p:xfrm>
        <a:graphic>
          <a:graphicData uri="http://schemas.openxmlformats.org/drawingml/2006/table">
            <a:tbl>
              <a:tblPr>
                <a:noFill/>
                <a:tableStyleId>{83A9E1C2-1047-4385-A679-6156E2ED1403}</a:tableStyleId>
              </a:tblPr>
              <a:tblGrid>
                <a:gridCol w="1462450"/>
                <a:gridCol w="1462450"/>
                <a:gridCol w="1462450"/>
              </a:tblGrid>
              <a:tr h="410175">
                <a:tc>
                  <a:txBody>
                    <a:bodyPr/>
                    <a:lstStyle/>
                    <a:p>
                      <a:pPr indent="0" lvl="0" marL="0" rtl="0" algn="l">
                        <a:spcBef>
                          <a:spcPts val="0"/>
                        </a:spcBef>
                        <a:spcAft>
                          <a:spcPts val="0"/>
                        </a:spcAft>
                        <a:buNone/>
                      </a:pPr>
                      <a:r>
                        <a:rPr b="1" lang="en-GB">
                          <a:latin typeface="Raleway"/>
                          <a:ea typeface="Raleway"/>
                          <a:cs typeface="Raleway"/>
                          <a:sym typeface="Raleway"/>
                        </a:rPr>
                        <a:t>Site 1</a:t>
                      </a:r>
                      <a:endParaRPr b="1">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GB">
                          <a:latin typeface="Raleway"/>
                          <a:ea typeface="Raleway"/>
                          <a:cs typeface="Raleway"/>
                          <a:sym typeface="Raleway"/>
                        </a:rPr>
                        <a:t>Site 2</a:t>
                      </a:r>
                      <a:endParaRPr b="1">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GB">
                          <a:latin typeface="Raleway"/>
                          <a:ea typeface="Raleway"/>
                          <a:cs typeface="Raleway"/>
                          <a:sym typeface="Raleway"/>
                        </a:rPr>
                        <a:t>Site 3</a:t>
                      </a:r>
                      <a:endParaRPr b="1">
                        <a:latin typeface="Raleway"/>
                        <a:ea typeface="Raleway"/>
                        <a:cs typeface="Raleway"/>
                        <a:sym typeface="Raleway"/>
                      </a:endParaRPr>
                    </a:p>
                  </a:txBody>
                  <a:tcPr marT="91425" marB="91425" marR="91425" marL="91425"/>
                </a:tc>
              </a:tr>
              <a:tr h="2035325">
                <a:tc>
                  <a:txBody>
                    <a:bodyPr/>
                    <a:lstStyle/>
                    <a:p>
                      <a:pPr indent="0" lvl="0" marL="0" rtl="0" algn="l">
                        <a:spcBef>
                          <a:spcPts val="0"/>
                        </a:spcBef>
                        <a:spcAft>
                          <a:spcPts val="0"/>
                        </a:spcAft>
                        <a:buNone/>
                      </a:pPr>
                      <a:r>
                        <a:rPr lang="en-GB" sz="1000">
                          <a:latin typeface="Raleway"/>
                          <a:ea typeface="Raleway"/>
                          <a:cs typeface="Raleway"/>
                          <a:sym typeface="Raleway"/>
                        </a:rPr>
                        <a:t>Social</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rPr lang="en-GB" sz="1000">
                          <a:latin typeface="Raleway"/>
                          <a:ea typeface="Raleway"/>
                          <a:cs typeface="Raleway"/>
                          <a:sym typeface="Raleway"/>
                        </a:rPr>
                        <a:t>Economic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rPr lang="en-GB" sz="1000">
                          <a:latin typeface="Raleway"/>
                          <a:ea typeface="Raleway"/>
                          <a:cs typeface="Raleway"/>
                          <a:sym typeface="Raleway"/>
                        </a:rPr>
                        <a:t>Environmental</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Raleway"/>
                          <a:ea typeface="Raleway"/>
                          <a:cs typeface="Raleway"/>
                          <a:sym typeface="Raleway"/>
                        </a:rPr>
                        <a:t>Social</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GB" sz="1000">
                          <a:solidFill>
                            <a:schemeClr val="dk1"/>
                          </a:solidFill>
                          <a:latin typeface="Raleway"/>
                          <a:ea typeface="Raleway"/>
                          <a:cs typeface="Raleway"/>
                          <a:sym typeface="Raleway"/>
                        </a:rPr>
                        <a:t>Economic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GB" sz="1000">
                          <a:solidFill>
                            <a:schemeClr val="dk1"/>
                          </a:solidFill>
                          <a:latin typeface="Raleway"/>
                          <a:ea typeface="Raleway"/>
                          <a:cs typeface="Raleway"/>
                          <a:sym typeface="Raleway"/>
                        </a:rPr>
                        <a:t>Environmental</a:t>
                      </a:r>
                      <a:endParaRPr sz="10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Raleway"/>
                          <a:ea typeface="Raleway"/>
                          <a:cs typeface="Raleway"/>
                          <a:sym typeface="Raleway"/>
                        </a:rPr>
                        <a:t>Social</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GB" sz="1000">
                          <a:solidFill>
                            <a:schemeClr val="dk1"/>
                          </a:solidFill>
                          <a:latin typeface="Raleway"/>
                          <a:ea typeface="Raleway"/>
                          <a:cs typeface="Raleway"/>
                          <a:sym typeface="Raleway"/>
                        </a:rPr>
                        <a:t>Economic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GB" sz="1000">
                          <a:solidFill>
                            <a:schemeClr val="dk1"/>
                          </a:solidFill>
                          <a:latin typeface="Raleway"/>
                          <a:ea typeface="Raleway"/>
                          <a:cs typeface="Raleway"/>
                          <a:sym typeface="Raleway"/>
                        </a:rPr>
                        <a:t>Environmental</a:t>
                      </a:r>
                      <a:endParaRPr sz="1000">
                        <a:latin typeface="Raleway"/>
                        <a:ea typeface="Raleway"/>
                        <a:cs typeface="Raleway"/>
                        <a:sym typeface="Raleway"/>
                      </a:endParaRPr>
                    </a:p>
                  </a:txBody>
                  <a:tcPr marT="91425" marB="91425" marR="91425" marL="91425"/>
                </a:tc>
              </a:tr>
            </a:tbl>
          </a:graphicData>
        </a:graphic>
      </p:graphicFrame>
      <p:sp>
        <p:nvSpPr>
          <p:cNvPr id="85" name="Google Shape;85;p16"/>
          <p:cNvSpPr txBox="1"/>
          <p:nvPr/>
        </p:nvSpPr>
        <p:spPr>
          <a:xfrm>
            <a:off x="4348625" y="237165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u="sng">
                <a:latin typeface="Raleway"/>
                <a:ea typeface="Raleway"/>
                <a:cs typeface="Raleway"/>
                <a:sym typeface="Raleway"/>
              </a:rPr>
              <a:t>Field</a:t>
            </a:r>
            <a:r>
              <a:rPr b="1" i="1" lang="en-GB" u="sng">
                <a:latin typeface="Raleway"/>
                <a:ea typeface="Raleway"/>
                <a:cs typeface="Raleway"/>
                <a:sym typeface="Raleway"/>
              </a:rPr>
              <a:t> sketch comparisons </a:t>
            </a:r>
            <a:endParaRPr i="1" u="sng"/>
          </a:p>
        </p:txBody>
      </p:sp>
      <p:sp>
        <p:nvSpPr>
          <p:cNvPr id="86" name="Google Shape;86;p16"/>
          <p:cNvSpPr txBox="1"/>
          <p:nvPr/>
        </p:nvSpPr>
        <p:spPr>
          <a:xfrm>
            <a:off x="-55425" y="0"/>
            <a:ext cx="55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u="sng">
                <a:latin typeface="Raleway"/>
                <a:ea typeface="Raleway"/>
                <a:cs typeface="Raleway"/>
                <a:sym typeface="Raleway"/>
              </a:rPr>
              <a:t>EQS</a:t>
            </a:r>
            <a:endParaRPr i="1" u="sng"/>
          </a:p>
        </p:txBody>
      </p:sp>
      <p:cxnSp>
        <p:nvCxnSpPr>
          <p:cNvPr id="87" name="Google Shape;87;p16"/>
          <p:cNvCxnSpPr/>
          <p:nvPr/>
        </p:nvCxnSpPr>
        <p:spPr>
          <a:xfrm>
            <a:off x="-43600" y="1693125"/>
            <a:ext cx="2589300" cy="8700"/>
          </a:xfrm>
          <a:prstGeom prst="straightConnector1">
            <a:avLst/>
          </a:prstGeom>
          <a:noFill/>
          <a:ln cap="flat" cmpd="sng" w="19050">
            <a:solidFill>
              <a:schemeClr val="dk2"/>
            </a:solidFill>
            <a:prstDash val="solid"/>
            <a:round/>
            <a:headEnd len="med" w="med" type="none"/>
            <a:tailEnd len="med" w="med" type="none"/>
          </a:ln>
        </p:spPr>
      </p:cxnSp>
      <p:cxnSp>
        <p:nvCxnSpPr>
          <p:cNvPr id="88" name="Google Shape;88;p16"/>
          <p:cNvCxnSpPr/>
          <p:nvPr/>
        </p:nvCxnSpPr>
        <p:spPr>
          <a:xfrm>
            <a:off x="0" y="3411750"/>
            <a:ext cx="2589300" cy="87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Emotional mapping - Combining our maps </a:t>
            </a:r>
            <a:endParaRPr/>
          </a:p>
        </p:txBody>
      </p:sp>
      <p:sp>
        <p:nvSpPr>
          <p:cNvPr id="94" name="Google Shape;94;p17"/>
          <p:cNvSpPr txBox="1"/>
          <p:nvPr>
            <p:ph idx="1" type="body"/>
          </p:nvPr>
        </p:nvSpPr>
        <p:spPr>
          <a:xfrm>
            <a:off x="311700" y="1152475"/>
            <a:ext cx="4304100" cy="3591300"/>
          </a:xfrm>
          <a:prstGeom prst="rect">
            <a:avLst/>
          </a:prstGeom>
          <a:solidFill>
            <a:srgbClr val="EAD1DC"/>
          </a:solidFill>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GB"/>
              <a:t>Combining emotional maps</a:t>
            </a:r>
            <a:r>
              <a:rPr b="1" lang="en-GB"/>
              <a:t> gives a clearer picture of how emotions change and interact, </a:t>
            </a:r>
            <a:r>
              <a:rPr lang="en-GB"/>
              <a:t>helping to identify key areas and</a:t>
            </a:r>
            <a:r>
              <a:rPr b="1" lang="en-GB"/>
              <a:t> patterns across the school site. </a:t>
            </a:r>
            <a:endParaRPr b="1"/>
          </a:p>
          <a:p>
            <a:pPr indent="0" lvl="0" marL="0" rtl="0" algn="l">
              <a:spcBef>
                <a:spcPts val="1200"/>
              </a:spcBef>
              <a:spcAft>
                <a:spcPts val="0"/>
              </a:spcAft>
              <a:buNone/>
            </a:pPr>
            <a:r>
              <a:rPr lang="en-GB"/>
              <a:t>This will make it easier to compare the social sustainability of the different locations. </a:t>
            </a:r>
            <a:endParaRPr/>
          </a:p>
          <a:p>
            <a:pPr indent="0" lvl="0" marL="0" rtl="0" algn="l">
              <a:spcBef>
                <a:spcPts val="1200"/>
              </a:spcBef>
              <a:spcAft>
                <a:spcPts val="1200"/>
              </a:spcAft>
              <a:buNone/>
            </a:pPr>
            <a:r>
              <a:rPr b="1" lang="en-GB"/>
              <a:t>TASK:</a:t>
            </a:r>
            <a:r>
              <a:rPr lang="en-GB"/>
              <a:t> Add your emotional mapping to the image so you have all 3 sites on one map </a:t>
            </a:r>
            <a:endParaRPr/>
          </a:p>
        </p:txBody>
      </p:sp>
      <p:pic>
        <p:nvPicPr>
          <p:cNvPr id="95" name="Google Shape;95;p17"/>
          <p:cNvPicPr preferRelativeResize="0"/>
          <p:nvPr/>
        </p:nvPicPr>
        <p:blipFill rotWithShape="1">
          <a:blip r:embed="rId3">
            <a:alphaModFix/>
          </a:blip>
          <a:srcRect b="0" l="18511" r="24495" t="0"/>
          <a:stretch/>
        </p:blipFill>
        <p:spPr>
          <a:xfrm>
            <a:off x="4695000" y="1772226"/>
            <a:ext cx="4216550" cy="2351796"/>
          </a:xfrm>
          <a:prstGeom prst="rect">
            <a:avLst/>
          </a:prstGeom>
          <a:noFill/>
          <a:ln>
            <a:noFill/>
          </a:ln>
          <a:effectLst>
            <a:outerShdw blurRad="57150" rotWithShape="0" algn="bl" dir="5400000" dist="19050">
              <a:srgbClr val="000000">
                <a:alpha val="50000"/>
              </a:srgbClr>
            </a:outerShdw>
          </a:effectLst>
        </p:spPr>
      </p:pic>
      <p:sp>
        <p:nvSpPr>
          <p:cNvPr id="96" name="Google Shape;96;p17"/>
          <p:cNvSpPr txBox="1"/>
          <p:nvPr/>
        </p:nvSpPr>
        <p:spPr>
          <a:xfrm>
            <a:off x="4072900" y="17722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u="sng">
                <a:solidFill>
                  <a:srgbClr val="000000"/>
                </a:solidFill>
                <a:latin typeface="Raleway"/>
                <a:ea typeface="Raleway"/>
                <a:cs typeface="Raleway"/>
                <a:sym typeface="Raleway"/>
              </a:rPr>
              <a:t>Emotional Mapping</a:t>
            </a:r>
            <a:endParaRPr i="1"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Field Sketches - Comparing annotations</a:t>
            </a:r>
            <a:endParaRPr/>
          </a:p>
        </p:txBody>
      </p:sp>
      <p:sp>
        <p:nvSpPr>
          <p:cNvPr id="102" name="Google Shape;102;p18"/>
          <p:cNvSpPr txBox="1"/>
          <p:nvPr>
            <p:ph idx="1" type="body"/>
          </p:nvPr>
        </p:nvSpPr>
        <p:spPr>
          <a:xfrm>
            <a:off x="311700" y="1337425"/>
            <a:ext cx="3449100" cy="34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TASK</a:t>
            </a:r>
            <a:r>
              <a:rPr lang="en-GB"/>
              <a:t>: Look back at </a:t>
            </a:r>
            <a:r>
              <a:rPr lang="en-GB"/>
              <a:t>your</a:t>
            </a:r>
            <a:r>
              <a:rPr lang="en-GB"/>
              <a:t> field </a:t>
            </a:r>
            <a:r>
              <a:rPr lang="en-GB"/>
              <a:t>sketches</a:t>
            </a:r>
            <a:r>
              <a:rPr lang="en-GB"/>
              <a:t> - using the table provided </a:t>
            </a:r>
            <a:r>
              <a:rPr b="1" lang="en-GB"/>
              <a:t>compare the evidence of s</a:t>
            </a:r>
            <a:r>
              <a:rPr b="1" lang="en-GB"/>
              <a:t>ocial</a:t>
            </a:r>
            <a:r>
              <a:rPr b="1" lang="en-GB"/>
              <a:t>, environmental and economic sustainability</a:t>
            </a:r>
            <a:r>
              <a:rPr lang="en-GB"/>
              <a:t> that you drew and annotated. </a:t>
            </a:r>
            <a:endParaRPr/>
          </a:p>
          <a:p>
            <a:pPr indent="0" lvl="0" marL="0" rtl="0" algn="l">
              <a:spcBef>
                <a:spcPts val="1200"/>
              </a:spcBef>
              <a:spcAft>
                <a:spcPts val="1200"/>
              </a:spcAft>
              <a:buNone/>
            </a:pPr>
            <a:r>
              <a:rPr lang="en-GB"/>
              <a:t>Some boxes may be more easy to complete than others!</a:t>
            </a:r>
            <a:endParaRPr/>
          </a:p>
        </p:txBody>
      </p:sp>
      <p:graphicFrame>
        <p:nvGraphicFramePr>
          <p:cNvPr id="103" name="Google Shape;103;p18"/>
          <p:cNvGraphicFramePr/>
          <p:nvPr/>
        </p:nvGraphicFramePr>
        <p:xfrm>
          <a:off x="3964038" y="1552800"/>
          <a:ext cx="3000000" cy="3000000"/>
        </p:xfrm>
        <a:graphic>
          <a:graphicData uri="http://schemas.openxmlformats.org/drawingml/2006/table">
            <a:tbl>
              <a:tblPr>
                <a:noFill/>
                <a:tableStyleId>{83A9E1C2-1047-4385-A679-6156E2ED1403}</a:tableStyleId>
              </a:tblPr>
              <a:tblGrid>
                <a:gridCol w="1559325"/>
                <a:gridCol w="1559325"/>
                <a:gridCol w="1559325"/>
              </a:tblGrid>
              <a:tr h="333950">
                <a:tc>
                  <a:txBody>
                    <a:bodyPr/>
                    <a:lstStyle/>
                    <a:p>
                      <a:pPr indent="0" lvl="0" marL="0" rtl="0" algn="l">
                        <a:spcBef>
                          <a:spcPts val="0"/>
                        </a:spcBef>
                        <a:spcAft>
                          <a:spcPts val="0"/>
                        </a:spcAft>
                        <a:buNone/>
                      </a:pPr>
                      <a:r>
                        <a:rPr b="1" lang="en-GB">
                          <a:latin typeface="Raleway"/>
                          <a:ea typeface="Raleway"/>
                          <a:cs typeface="Raleway"/>
                          <a:sym typeface="Raleway"/>
                        </a:rPr>
                        <a:t>Site 1</a:t>
                      </a:r>
                      <a:endParaRPr b="1">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GB">
                          <a:latin typeface="Raleway"/>
                          <a:ea typeface="Raleway"/>
                          <a:cs typeface="Raleway"/>
                          <a:sym typeface="Raleway"/>
                        </a:rPr>
                        <a:t>Site 2</a:t>
                      </a:r>
                      <a:endParaRPr b="1">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GB">
                          <a:latin typeface="Raleway"/>
                          <a:ea typeface="Raleway"/>
                          <a:cs typeface="Raleway"/>
                          <a:sym typeface="Raleway"/>
                        </a:rPr>
                        <a:t>Site 3</a:t>
                      </a:r>
                      <a:endParaRPr b="1">
                        <a:latin typeface="Raleway"/>
                        <a:ea typeface="Raleway"/>
                        <a:cs typeface="Raleway"/>
                        <a:sym typeface="Raleway"/>
                      </a:endParaRPr>
                    </a:p>
                  </a:txBody>
                  <a:tcPr marT="91425" marB="91425" marR="91425" marL="91425"/>
                </a:tc>
              </a:tr>
              <a:tr h="2837150">
                <a:tc>
                  <a:txBody>
                    <a:bodyPr/>
                    <a:lstStyle/>
                    <a:p>
                      <a:pPr indent="0" lvl="0" marL="0" rtl="0" algn="l">
                        <a:spcBef>
                          <a:spcPts val="0"/>
                        </a:spcBef>
                        <a:spcAft>
                          <a:spcPts val="0"/>
                        </a:spcAft>
                        <a:buNone/>
                      </a:pPr>
                      <a:r>
                        <a:rPr lang="en-GB" sz="1000">
                          <a:latin typeface="Raleway"/>
                          <a:ea typeface="Raleway"/>
                          <a:cs typeface="Raleway"/>
                          <a:sym typeface="Raleway"/>
                        </a:rPr>
                        <a:t>Social</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rPr lang="en-GB" sz="1000">
                          <a:latin typeface="Raleway"/>
                          <a:ea typeface="Raleway"/>
                          <a:cs typeface="Raleway"/>
                          <a:sym typeface="Raleway"/>
                        </a:rPr>
                        <a:t>Economic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rPr lang="en-GB" sz="1000">
                          <a:latin typeface="Raleway"/>
                          <a:ea typeface="Raleway"/>
                          <a:cs typeface="Raleway"/>
                          <a:sym typeface="Raleway"/>
                        </a:rPr>
                        <a:t>Environmental</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sz="1000">
                          <a:solidFill>
                            <a:schemeClr val="dk1"/>
                          </a:solidFill>
                          <a:latin typeface="Raleway"/>
                          <a:ea typeface="Raleway"/>
                          <a:cs typeface="Raleway"/>
                          <a:sym typeface="Raleway"/>
                        </a:rPr>
                        <a:t>Social</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GB" sz="1000">
                          <a:solidFill>
                            <a:schemeClr val="dk1"/>
                          </a:solidFill>
                          <a:latin typeface="Raleway"/>
                          <a:ea typeface="Raleway"/>
                          <a:cs typeface="Raleway"/>
                          <a:sym typeface="Raleway"/>
                        </a:rPr>
                        <a:t>Economic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GB" sz="1000">
                          <a:solidFill>
                            <a:schemeClr val="dk1"/>
                          </a:solidFill>
                          <a:latin typeface="Raleway"/>
                          <a:ea typeface="Raleway"/>
                          <a:cs typeface="Raleway"/>
                          <a:sym typeface="Raleway"/>
                        </a:rPr>
                        <a:t>Environmental</a:t>
                      </a:r>
                      <a:endParaRPr sz="10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sz="1000">
                          <a:solidFill>
                            <a:schemeClr val="dk1"/>
                          </a:solidFill>
                          <a:latin typeface="Raleway"/>
                          <a:ea typeface="Raleway"/>
                          <a:cs typeface="Raleway"/>
                          <a:sym typeface="Raleway"/>
                        </a:rPr>
                        <a:t>Social</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GB" sz="1000">
                          <a:solidFill>
                            <a:schemeClr val="dk1"/>
                          </a:solidFill>
                          <a:latin typeface="Raleway"/>
                          <a:ea typeface="Raleway"/>
                          <a:cs typeface="Raleway"/>
                          <a:sym typeface="Raleway"/>
                        </a:rPr>
                        <a:t>Economic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GB" sz="1000">
                          <a:solidFill>
                            <a:schemeClr val="dk1"/>
                          </a:solidFill>
                          <a:latin typeface="Raleway"/>
                          <a:ea typeface="Raleway"/>
                          <a:cs typeface="Raleway"/>
                          <a:sym typeface="Raleway"/>
                        </a:rPr>
                        <a:t>Environmental</a:t>
                      </a:r>
                      <a:endParaRPr sz="1000">
                        <a:latin typeface="Raleway"/>
                        <a:ea typeface="Raleway"/>
                        <a:cs typeface="Raleway"/>
                        <a:sym typeface="Raleway"/>
                      </a:endParaRPr>
                    </a:p>
                  </a:txBody>
                  <a:tcPr marT="91425" marB="91425" marR="91425" marL="91425"/>
                </a:tc>
              </a:tr>
            </a:tbl>
          </a:graphicData>
        </a:graphic>
      </p:graphicFrame>
      <p:sp>
        <p:nvSpPr>
          <p:cNvPr id="104" name="Google Shape;104;p18"/>
          <p:cNvSpPr txBox="1"/>
          <p:nvPr/>
        </p:nvSpPr>
        <p:spPr>
          <a:xfrm>
            <a:off x="3568925" y="1085163"/>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u="sng">
                <a:latin typeface="Raleway"/>
                <a:ea typeface="Raleway"/>
                <a:cs typeface="Raleway"/>
                <a:sym typeface="Raleway"/>
              </a:rPr>
              <a:t>Field sketch comparisons </a:t>
            </a:r>
            <a:endParaRPr i="1"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Concluding on our fieldwork </a:t>
            </a:r>
            <a:endParaRPr/>
          </a:p>
        </p:txBody>
      </p:sp>
      <p:sp>
        <p:nvSpPr>
          <p:cNvPr id="110" name="Google Shape;110;p19"/>
          <p:cNvSpPr txBox="1"/>
          <p:nvPr>
            <p:ph idx="1" type="body"/>
          </p:nvPr>
        </p:nvSpPr>
        <p:spPr>
          <a:xfrm>
            <a:off x="311700" y="1152475"/>
            <a:ext cx="8602500" cy="3591300"/>
          </a:xfrm>
          <a:prstGeom prst="rect">
            <a:avLst/>
          </a:prstGeom>
          <a:solidFill>
            <a:srgbClr val="EAD1DC"/>
          </a:solidFill>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b="1" lang="en-GB"/>
              <a:t>Reminder </a:t>
            </a:r>
            <a:r>
              <a:rPr lang="en-GB"/>
              <a:t>- Our enquiry questions asked us to investigate the sustainability of our school site. From our data we can see that the sustainability varies across the school. We now need to make a conclusion for our enquiry…</a:t>
            </a:r>
            <a:endParaRPr/>
          </a:p>
          <a:p>
            <a:pPr indent="0" lvl="0" marL="0" rtl="0" algn="l">
              <a:spcBef>
                <a:spcPts val="1200"/>
              </a:spcBef>
              <a:spcAft>
                <a:spcPts val="0"/>
              </a:spcAft>
              <a:buNone/>
            </a:pPr>
            <a:r>
              <a:rPr b="1" lang="en-GB"/>
              <a:t>Conclusion sentence starters: </a:t>
            </a:r>
            <a:endParaRPr b="1"/>
          </a:p>
          <a:p>
            <a:pPr indent="-342900" lvl="0" marL="457200" rtl="0" algn="l">
              <a:spcBef>
                <a:spcPts val="1200"/>
              </a:spcBef>
              <a:spcAft>
                <a:spcPts val="0"/>
              </a:spcAft>
              <a:buSzPts val="1800"/>
              <a:buChar char="●"/>
            </a:pPr>
            <a:r>
              <a:rPr lang="en-GB"/>
              <a:t>The purpose of my investigation was... </a:t>
            </a:r>
            <a:endParaRPr/>
          </a:p>
          <a:p>
            <a:pPr indent="-342900" lvl="0" marL="457200" rtl="0" algn="l">
              <a:spcBef>
                <a:spcPts val="0"/>
              </a:spcBef>
              <a:spcAft>
                <a:spcPts val="0"/>
              </a:spcAft>
              <a:buSzPts val="1800"/>
              <a:buChar char="●"/>
            </a:pPr>
            <a:r>
              <a:rPr lang="en-GB"/>
              <a:t>My environmental quality survey showed that…</a:t>
            </a:r>
            <a:endParaRPr/>
          </a:p>
          <a:p>
            <a:pPr indent="-342900" lvl="0" marL="457200" rtl="0" algn="l">
              <a:spcBef>
                <a:spcPts val="0"/>
              </a:spcBef>
              <a:spcAft>
                <a:spcPts val="0"/>
              </a:spcAft>
              <a:buSzPts val="1800"/>
              <a:buChar char="●"/>
            </a:pPr>
            <a:r>
              <a:rPr lang="en-GB"/>
              <a:t>By drawing and annotating field sketches we found out….</a:t>
            </a:r>
            <a:endParaRPr/>
          </a:p>
          <a:p>
            <a:pPr indent="-342900" lvl="0" marL="457200" rtl="0" algn="l">
              <a:spcBef>
                <a:spcPts val="0"/>
              </a:spcBef>
              <a:spcAft>
                <a:spcPts val="0"/>
              </a:spcAft>
              <a:buSzPts val="1800"/>
              <a:buChar char="●"/>
            </a:pPr>
            <a:r>
              <a:rPr lang="en-GB"/>
              <a:t>Our emotional mapping exercise revealed that….</a:t>
            </a:r>
            <a:endParaRPr/>
          </a:p>
          <a:p>
            <a:pPr indent="-342900" lvl="0" marL="457200" rtl="0" algn="l">
              <a:spcBef>
                <a:spcPts val="0"/>
              </a:spcBef>
              <a:spcAft>
                <a:spcPts val="0"/>
              </a:spcAft>
              <a:buSzPts val="1800"/>
              <a:buChar char="●"/>
            </a:pPr>
            <a:r>
              <a:rPr lang="en-GB"/>
              <a:t>In conclusion, the sustainability varies…. Site ___ is more sustainable than site ____ because </a:t>
            </a:r>
            <a:endParaRPr/>
          </a:p>
          <a:p>
            <a:pPr indent="-342900" lvl="0" marL="457200" rtl="0" algn="l">
              <a:spcBef>
                <a:spcPts val="0"/>
              </a:spcBef>
              <a:spcAft>
                <a:spcPts val="0"/>
              </a:spcAft>
              <a:buSzPts val="1800"/>
              <a:buChar char="●"/>
            </a:pPr>
            <a:r>
              <a:rPr lang="en-GB"/>
              <a:t>To improve the sustainability of site ____ we should….</a:t>
            </a:r>
            <a:endParaRPr/>
          </a:p>
        </p:txBody>
      </p:sp>
      <p:pic>
        <p:nvPicPr>
          <p:cNvPr descr="This timer counts down silently until it reaches 0:00, then a police siren sounds to alert you that time is up." id="111" name="Google Shape;111;p19" title="10 Minute Timer">
            <a:hlinkClick r:id="rId3"/>
          </p:cNvPr>
          <p:cNvPicPr preferRelativeResize="0"/>
          <p:nvPr/>
        </p:nvPicPr>
        <p:blipFill>
          <a:blip r:embed="rId4">
            <a:alphaModFix/>
          </a:blip>
          <a:stretch>
            <a:fillRect/>
          </a:stretch>
        </p:blipFill>
        <p:spPr>
          <a:xfrm>
            <a:off x="5829975" y="0"/>
            <a:ext cx="2305600" cy="129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Evaluating our fieldwork - class discussion </a:t>
            </a:r>
            <a:endParaRPr/>
          </a:p>
        </p:txBody>
      </p:sp>
      <p:sp>
        <p:nvSpPr>
          <p:cNvPr id="117" name="Google Shape;117;p20"/>
          <p:cNvSpPr txBox="1"/>
          <p:nvPr>
            <p:ph idx="1" type="body"/>
          </p:nvPr>
        </p:nvSpPr>
        <p:spPr>
          <a:xfrm>
            <a:off x="311700" y="1152475"/>
            <a:ext cx="5067600" cy="3416400"/>
          </a:xfrm>
          <a:prstGeom prst="rect">
            <a:avLst/>
          </a:prstGeom>
          <a:solidFill>
            <a:srgbClr val="EAD1DC"/>
          </a:solidFill>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GB"/>
              <a:t>The final step is to evaluate the investigation, assessing what worked well and what could be improved.</a:t>
            </a:r>
            <a:endParaRPr/>
          </a:p>
          <a:p>
            <a:pPr indent="0" lvl="0" marL="0" rtl="0" algn="l">
              <a:spcBef>
                <a:spcPts val="1200"/>
              </a:spcBef>
              <a:spcAft>
                <a:spcPts val="0"/>
              </a:spcAft>
              <a:buNone/>
            </a:pPr>
            <a:r>
              <a:rPr b="1" lang="en-GB"/>
              <a:t>Turn and talk: </a:t>
            </a:r>
            <a:endParaRPr b="1"/>
          </a:p>
          <a:p>
            <a:pPr indent="-325755" lvl="0" marL="457200" rtl="0" algn="l">
              <a:spcBef>
                <a:spcPts val="1200"/>
              </a:spcBef>
              <a:spcAft>
                <a:spcPts val="0"/>
              </a:spcAft>
              <a:buSzPct val="100000"/>
              <a:buChar char="-"/>
            </a:pPr>
            <a:r>
              <a:rPr lang="en-GB"/>
              <a:t>What went well about our methods? How did they give us clear data to conclude upon?</a:t>
            </a:r>
            <a:endParaRPr/>
          </a:p>
          <a:p>
            <a:pPr indent="-325755" lvl="0" marL="457200" rtl="0" algn="l">
              <a:spcBef>
                <a:spcPts val="0"/>
              </a:spcBef>
              <a:spcAft>
                <a:spcPts val="0"/>
              </a:spcAft>
              <a:buSzPct val="100000"/>
              <a:buChar char="-"/>
            </a:pPr>
            <a:r>
              <a:rPr lang="en-GB"/>
              <a:t>What could have been improved about our data? What extra data could we have collected?</a:t>
            </a:r>
            <a:endParaRPr/>
          </a:p>
          <a:p>
            <a:pPr indent="-325755" lvl="0" marL="457200" rtl="0" algn="l">
              <a:spcBef>
                <a:spcPts val="0"/>
              </a:spcBef>
              <a:spcAft>
                <a:spcPts val="0"/>
              </a:spcAft>
              <a:buSzPct val="100000"/>
              <a:buChar char="-"/>
            </a:pPr>
            <a:r>
              <a:rPr lang="en-GB"/>
              <a:t>If you had limitless time, money and access to all of the school - how would you change our investigation in the future? </a:t>
            </a:r>
            <a:endParaRPr/>
          </a:p>
        </p:txBody>
      </p:sp>
      <p:pic>
        <p:nvPicPr>
          <p:cNvPr id="118" name="Google Shape;118;p20"/>
          <p:cNvPicPr preferRelativeResize="0"/>
          <p:nvPr/>
        </p:nvPicPr>
        <p:blipFill>
          <a:blip r:embed="rId3">
            <a:alphaModFix/>
          </a:blip>
          <a:stretch>
            <a:fillRect/>
          </a:stretch>
        </p:blipFill>
        <p:spPr>
          <a:xfrm>
            <a:off x="5445100" y="1542300"/>
            <a:ext cx="3459900" cy="27125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Evaluating our fieldwork - some ideas: </a:t>
            </a:r>
            <a:endParaRPr/>
          </a:p>
        </p:txBody>
      </p:sp>
      <p:sp>
        <p:nvSpPr>
          <p:cNvPr id="124" name="Google Shape;124;p21"/>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fontScale="70000"/>
          </a:bodyPr>
          <a:lstStyle/>
          <a:p>
            <a:pPr indent="0" lvl="0" marL="0" rtl="0" algn="l">
              <a:spcBef>
                <a:spcPts val="693"/>
              </a:spcBef>
              <a:spcAft>
                <a:spcPts val="0"/>
              </a:spcAft>
              <a:buClr>
                <a:schemeClr val="dk1"/>
              </a:buClr>
              <a:buSzPct val="42307"/>
              <a:buFont typeface="Arial"/>
              <a:buNone/>
            </a:pPr>
            <a:r>
              <a:rPr lang="en-GB" sz="2600" u="sng">
                <a:solidFill>
                  <a:schemeClr val="accent2"/>
                </a:solidFill>
              </a:rPr>
              <a:t>Firstly</a:t>
            </a:r>
            <a:r>
              <a:rPr lang="en-GB" sz="2600">
                <a:solidFill>
                  <a:schemeClr val="accent2"/>
                </a:solidFill>
              </a:rPr>
              <a:t>, we were </a:t>
            </a:r>
            <a:r>
              <a:rPr b="1" lang="en-GB" sz="2600">
                <a:solidFill>
                  <a:schemeClr val="accent2"/>
                </a:solidFill>
              </a:rPr>
              <a:t>limited to a one hour lesson time slot </a:t>
            </a:r>
            <a:r>
              <a:rPr lang="en-GB" sz="2600">
                <a:solidFill>
                  <a:schemeClr val="accent2"/>
                </a:solidFill>
              </a:rPr>
              <a:t>to collect our primary data.  This means we were quite rushed.  It would have been better if we could repeat the investigation at different times throughout the day/year.</a:t>
            </a:r>
            <a:endParaRPr sz="2600">
              <a:solidFill>
                <a:schemeClr val="accent2"/>
              </a:solidFill>
            </a:endParaRPr>
          </a:p>
          <a:p>
            <a:pPr indent="0" lvl="0" marL="0" rtl="0" algn="l">
              <a:spcBef>
                <a:spcPts val="1200"/>
              </a:spcBef>
              <a:spcAft>
                <a:spcPts val="0"/>
              </a:spcAft>
              <a:buClr>
                <a:schemeClr val="dk1"/>
              </a:buClr>
              <a:buSzPct val="42307"/>
              <a:buFont typeface="Arial"/>
              <a:buNone/>
            </a:pPr>
            <a:r>
              <a:rPr lang="en-GB" sz="2600" u="sng">
                <a:solidFill>
                  <a:schemeClr val="accent2"/>
                </a:solidFill>
              </a:rPr>
              <a:t>Secondly</a:t>
            </a:r>
            <a:r>
              <a:rPr lang="en-GB" sz="2600">
                <a:solidFill>
                  <a:schemeClr val="accent2"/>
                </a:solidFill>
              </a:rPr>
              <a:t>, </a:t>
            </a:r>
            <a:r>
              <a:rPr b="1" lang="en-GB" sz="2600">
                <a:solidFill>
                  <a:schemeClr val="accent2"/>
                </a:solidFill>
              </a:rPr>
              <a:t>if we could average out our environmental quality survey results, it would get rid of personal bias, </a:t>
            </a:r>
            <a:r>
              <a:rPr lang="en-GB" sz="2600">
                <a:solidFill>
                  <a:schemeClr val="accent2"/>
                </a:solidFill>
              </a:rPr>
              <a:t>giving us a more accurate result.</a:t>
            </a:r>
            <a:endParaRPr sz="2600">
              <a:solidFill>
                <a:schemeClr val="accent2"/>
              </a:solidFill>
            </a:endParaRPr>
          </a:p>
          <a:p>
            <a:pPr indent="0" lvl="0" marL="0" rtl="0" algn="l">
              <a:spcBef>
                <a:spcPts val="1200"/>
              </a:spcBef>
              <a:spcAft>
                <a:spcPts val="1200"/>
              </a:spcAft>
              <a:buClr>
                <a:schemeClr val="dk1"/>
              </a:buClr>
              <a:buSzPct val="42307"/>
              <a:buFont typeface="Arial"/>
              <a:buNone/>
            </a:pPr>
            <a:r>
              <a:rPr lang="en-GB" sz="2600" u="sng">
                <a:solidFill>
                  <a:schemeClr val="accent2"/>
                </a:solidFill>
              </a:rPr>
              <a:t>Finally</a:t>
            </a:r>
            <a:r>
              <a:rPr lang="en-GB" sz="2600">
                <a:solidFill>
                  <a:schemeClr val="accent2"/>
                </a:solidFill>
              </a:rPr>
              <a:t>, we </a:t>
            </a:r>
            <a:r>
              <a:rPr lang="en-GB" sz="2600">
                <a:solidFill>
                  <a:schemeClr val="accent2"/>
                </a:solidFill>
              </a:rPr>
              <a:t>could have</a:t>
            </a:r>
            <a:r>
              <a:rPr b="1" lang="en-GB" sz="2600">
                <a:solidFill>
                  <a:schemeClr val="accent2"/>
                </a:solidFill>
              </a:rPr>
              <a:t> improved our data collection by using technology, </a:t>
            </a:r>
            <a:r>
              <a:rPr lang="en-GB" sz="2600">
                <a:solidFill>
                  <a:schemeClr val="accent2"/>
                </a:solidFill>
              </a:rPr>
              <a:t>such as using mobiles devices to record environmental survey data and photos, a</a:t>
            </a:r>
            <a:r>
              <a:rPr b="1" lang="en-GB" sz="2600">
                <a:solidFill>
                  <a:schemeClr val="accent2"/>
                </a:solidFill>
              </a:rPr>
              <a:t>llowing quicker and more accurate data collection.</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