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sldIdLst>
    <p:sldId id="292" r:id="rId2"/>
    <p:sldId id="289" r:id="rId3"/>
    <p:sldId id="288" r:id="rId4"/>
    <p:sldId id="282" r:id="rId5"/>
    <p:sldId id="281" r:id="rId6"/>
    <p:sldId id="300" r:id="rId7"/>
    <p:sldId id="315" r:id="rId8"/>
    <p:sldId id="301" r:id="rId9"/>
    <p:sldId id="303" r:id="rId10"/>
    <p:sldId id="304" r:id="rId11"/>
  </p:sldIdLst>
  <p:sldSz cx="9144000" cy="6858000" type="screen4x3"/>
  <p:notesSz cx="6858000" cy="9144000"/>
  <p:defaultTextStyle>
    <a:defPPr>
      <a:defRPr lang="en-GB"/>
    </a:defPPr>
    <a:lvl1pPr algn="l" rtl="0" fontAlgn="base">
      <a:spcBef>
        <a:spcPct val="0"/>
      </a:spcBef>
      <a:spcAft>
        <a:spcPct val="0"/>
      </a:spcAft>
      <a:defRPr kern="1200">
        <a:solidFill>
          <a:schemeClr val="tx1"/>
        </a:solidFill>
        <a:latin typeface="Helvetica" pitchFamily="34" charset="0"/>
        <a:ea typeface="+mn-ea"/>
        <a:cs typeface="+mn-cs"/>
      </a:defRPr>
    </a:lvl1pPr>
    <a:lvl2pPr marL="457200" algn="l" rtl="0" fontAlgn="base">
      <a:spcBef>
        <a:spcPct val="0"/>
      </a:spcBef>
      <a:spcAft>
        <a:spcPct val="0"/>
      </a:spcAft>
      <a:defRPr kern="1200">
        <a:solidFill>
          <a:schemeClr val="tx1"/>
        </a:solidFill>
        <a:latin typeface="Helvetica" pitchFamily="34" charset="0"/>
        <a:ea typeface="+mn-ea"/>
        <a:cs typeface="+mn-cs"/>
      </a:defRPr>
    </a:lvl2pPr>
    <a:lvl3pPr marL="914400" algn="l" rtl="0" fontAlgn="base">
      <a:spcBef>
        <a:spcPct val="0"/>
      </a:spcBef>
      <a:spcAft>
        <a:spcPct val="0"/>
      </a:spcAft>
      <a:defRPr kern="1200">
        <a:solidFill>
          <a:schemeClr val="tx1"/>
        </a:solidFill>
        <a:latin typeface="Helvetica" pitchFamily="34" charset="0"/>
        <a:ea typeface="+mn-ea"/>
        <a:cs typeface="+mn-cs"/>
      </a:defRPr>
    </a:lvl3pPr>
    <a:lvl4pPr marL="1371600" algn="l" rtl="0" fontAlgn="base">
      <a:spcBef>
        <a:spcPct val="0"/>
      </a:spcBef>
      <a:spcAft>
        <a:spcPct val="0"/>
      </a:spcAft>
      <a:defRPr kern="1200">
        <a:solidFill>
          <a:schemeClr val="tx1"/>
        </a:solidFill>
        <a:latin typeface="Helvetica" pitchFamily="34" charset="0"/>
        <a:ea typeface="+mn-ea"/>
        <a:cs typeface="+mn-cs"/>
      </a:defRPr>
    </a:lvl4pPr>
    <a:lvl5pPr marL="1828800" algn="l" rtl="0" fontAlgn="base">
      <a:spcBef>
        <a:spcPct val="0"/>
      </a:spcBef>
      <a:spcAft>
        <a:spcPct val="0"/>
      </a:spcAft>
      <a:defRPr kern="1200">
        <a:solidFill>
          <a:schemeClr val="tx1"/>
        </a:solidFill>
        <a:latin typeface="Helvetica" pitchFamily="34" charset="0"/>
        <a:ea typeface="+mn-ea"/>
        <a:cs typeface="+mn-cs"/>
      </a:defRPr>
    </a:lvl5pPr>
    <a:lvl6pPr marL="2286000" algn="l" defTabSz="914400" rtl="0" eaLnBrk="1" latinLnBrk="0" hangingPunct="1">
      <a:defRPr kern="1200">
        <a:solidFill>
          <a:schemeClr val="tx1"/>
        </a:solidFill>
        <a:latin typeface="Helvetica" pitchFamily="34" charset="0"/>
        <a:ea typeface="+mn-ea"/>
        <a:cs typeface="+mn-cs"/>
      </a:defRPr>
    </a:lvl6pPr>
    <a:lvl7pPr marL="2743200" algn="l" defTabSz="914400" rtl="0" eaLnBrk="1" latinLnBrk="0" hangingPunct="1">
      <a:defRPr kern="1200">
        <a:solidFill>
          <a:schemeClr val="tx1"/>
        </a:solidFill>
        <a:latin typeface="Helvetica" pitchFamily="34" charset="0"/>
        <a:ea typeface="+mn-ea"/>
        <a:cs typeface="+mn-cs"/>
      </a:defRPr>
    </a:lvl7pPr>
    <a:lvl8pPr marL="3200400" algn="l" defTabSz="914400" rtl="0" eaLnBrk="1" latinLnBrk="0" hangingPunct="1">
      <a:defRPr kern="1200">
        <a:solidFill>
          <a:schemeClr val="tx1"/>
        </a:solidFill>
        <a:latin typeface="Helvetica" pitchFamily="34" charset="0"/>
        <a:ea typeface="+mn-ea"/>
        <a:cs typeface="+mn-cs"/>
      </a:defRPr>
    </a:lvl8pPr>
    <a:lvl9pPr marL="3657600" algn="l" defTabSz="914400" rtl="0" eaLnBrk="1" latinLnBrk="0" hangingPunct="1">
      <a:defRPr kern="1200">
        <a:solidFill>
          <a:schemeClr val="tx1"/>
        </a:solidFill>
        <a:latin typeface="Helvetica" pitchFamily="34" charset="0"/>
        <a:ea typeface="+mn-ea"/>
        <a:cs typeface="+mn-cs"/>
      </a:defRPr>
    </a:lvl9pPr>
  </p:defaultTextStyle>
  <p:extLst>
    <p:ext uri="{EFAFB233-063F-42B5-8137-9DF3F51BA10A}">
      <p15:sldGuideLst xmlns:p15="http://schemas.microsoft.com/office/powerpoint/2012/main">
        <p15:guide id="1" orient="horz" pos="119">
          <p15:clr>
            <a:srgbClr val="A4A3A4"/>
          </p15:clr>
        </p15:guide>
        <p15:guide id="2" pos="93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70005"/>
    <a:srgbClr val="F54C00"/>
    <a:srgbClr val="01415B"/>
    <a:srgbClr val="740160"/>
    <a:srgbClr val="797E01"/>
    <a:srgbClr val="D6621A"/>
    <a:srgbClr val="CE5300"/>
    <a:srgbClr val="D657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howGuides="1">
      <p:cViewPr varScale="1">
        <p:scale>
          <a:sx n="86" d="100"/>
          <a:sy n="86" d="100"/>
        </p:scale>
        <p:origin x="1382" y="67"/>
      </p:cViewPr>
      <p:guideLst>
        <p:guide orient="horz" pos="119"/>
        <p:guide pos="93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475656" y="188640"/>
            <a:ext cx="5542334" cy="1542033"/>
          </a:xfrm>
        </p:spPr>
        <p:txBody>
          <a:bodyPr anchor="t"/>
          <a:lstStyle>
            <a:lvl1pPr>
              <a:defRPr sz="4000"/>
            </a:lvl1pPr>
          </a:lstStyle>
          <a:p>
            <a:r>
              <a:rPr lang="en-US"/>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dirty="0"/>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3566D574-CA4E-41EC-BFB7-1A2028318263}" type="slidenum">
              <a:rPr lang="en-GB" altLang="en-US"/>
              <a:pPr/>
              <a:t>‹#›</a:t>
            </a:fld>
            <a:endParaRPr lang="en-GB" altLang="en-US"/>
          </a:p>
        </p:txBody>
      </p:sp>
    </p:spTree>
    <p:extLst>
      <p:ext uri="{BB962C8B-B14F-4D97-AF65-F5344CB8AC3E}">
        <p14:creationId xmlns:p14="http://schemas.microsoft.com/office/powerpoint/2010/main" val="42698850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76375" y="190501"/>
            <a:ext cx="5496272" cy="1438299"/>
          </a:xfrm>
        </p:spPr>
        <p:txBody>
          <a:bodyPr anchor="t"/>
          <a:lstStyle>
            <a:lvl1pPr>
              <a:defRPr sz="4000"/>
            </a:lvl1pPr>
          </a:lstStyle>
          <a:p>
            <a:r>
              <a:rPr lang="en-US"/>
              <a:t>Click to edit Master title style</a:t>
            </a:r>
            <a:endParaRPr lang="en-GB"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639D9BD6-16DF-460D-8818-BAFF0451FD4D}" type="slidenum">
              <a:rPr lang="en-GB" altLang="en-US"/>
              <a:pPr/>
              <a:t>‹#›</a:t>
            </a:fld>
            <a:endParaRPr lang="en-GB" altLang="en-US"/>
          </a:p>
        </p:txBody>
      </p:sp>
      <p:pic>
        <p:nvPicPr>
          <p:cNvPr id="7" name="Picture 15" descr="rgs"/>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020272" y="313264"/>
            <a:ext cx="1824451" cy="13155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797057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76375" y="190500"/>
            <a:ext cx="5424264" cy="1438300"/>
          </a:xfrm>
        </p:spPr>
        <p:txBody>
          <a:bodyPr anchor="t"/>
          <a:lstStyle>
            <a:lvl1pPr>
              <a:defRPr sz="4000"/>
            </a:lvl1pPr>
          </a:lstStyle>
          <a:p>
            <a:r>
              <a:rPr lang="en-US"/>
              <a:t>Click to edit Master title style</a:t>
            </a:r>
            <a:endParaRPr lang="en-GB" dirty="0"/>
          </a:p>
        </p:txBody>
      </p:sp>
      <p:sp>
        <p:nvSpPr>
          <p:cNvPr id="3" name="Content Placeholder 2"/>
          <p:cNvSpPr>
            <a:spLocks noGrp="1"/>
          </p:cNvSpPr>
          <p:nvPr>
            <p:ph sz="half" idx="1"/>
          </p:nvPr>
        </p:nvSpPr>
        <p:spPr>
          <a:xfrm>
            <a:off x="1524000" y="1844825"/>
            <a:ext cx="3429000" cy="417497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5105400" y="1844825"/>
            <a:ext cx="3429000" cy="417497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994E1A6E-B03C-4BA9-BCC3-75FC69A50594}" type="slidenum">
              <a:rPr lang="en-GB" altLang="en-US"/>
              <a:pPr/>
              <a:t>‹#›</a:t>
            </a:fld>
            <a:endParaRPr lang="en-GB" altLang="en-US"/>
          </a:p>
        </p:txBody>
      </p:sp>
      <p:pic>
        <p:nvPicPr>
          <p:cNvPr id="8" name="Picture 15" descr="rgs"/>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020272" y="313264"/>
            <a:ext cx="1824451" cy="13155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1202268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476375" y="188912"/>
            <a:ext cx="5472608" cy="1439887"/>
          </a:xfrm>
        </p:spPr>
        <p:txBody>
          <a:bodyPr anchor="t"/>
          <a:lstStyle>
            <a:lvl1pPr>
              <a:defRPr sz="4000"/>
            </a:lvl1pPr>
          </a:lstStyle>
          <a:p>
            <a:r>
              <a:rPr lang="en-US"/>
              <a:t>Click to edit Master title style</a:t>
            </a:r>
            <a:endParaRPr lang="en-GB" dirty="0"/>
          </a:p>
        </p:txBody>
      </p:sp>
      <p:sp>
        <p:nvSpPr>
          <p:cNvPr id="3" name="Text Placeholder 2"/>
          <p:cNvSpPr>
            <a:spLocks noGrp="1"/>
          </p:cNvSpPr>
          <p:nvPr>
            <p:ph type="body" idx="1"/>
          </p:nvPr>
        </p:nvSpPr>
        <p:spPr>
          <a:xfrm>
            <a:off x="457200" y="1772816"/>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412578"/>
            <a:ext cx="4040188" cy="368071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5" name="Text Placeholder 4"/>
          <p:cNvSpPr>
            <a:spLocks noGrp="1"/>
          </p:cNvSpPr>
          <p:nvPr>
            <p:ph type="body" sz="quarter" idx="3"/>
          </p:nvPr>
        </p:nvSpPr>
        <p:spPr>
          <a:xfrm>
            <a:off x="4645025" y="1772816"/>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412578"/>
            <a:ext cx="4041775" cy="368071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lvl1pPr>
              <a:defRPr/>
            </a:lvl1pPr>
          </a:lstStyle>
          <a:p>
            <a:endParaRPr lang="en-GB" altLang="en-US"/>
          </a:p>
        </p:txBody>
      </p:sp>
      <p:sp>
        <p:nvSpPr>
          <p:cNvPr id="8" name="Footer Placeholder 7"/>
          <p:cNvSpPr>
            <a:spLocks noGrp="1"/>
          </p:cNvSpPr>
          <p:nvPr>
            <p:ph type="ftr" sz="quarter" idx="11"/>
          </p:nvPr>
        </p:nvSpPr>
        <p:spPr/>
        <p:txBody>
          <a:bodyPr/>
          <a:lstStyle>
            <a:lvl1pPr>
              <a:defRPr/>
            </a:lvl1pPr>
          </a:lstStyle>
          <a:p>
            <a:endParaRPr lang="en-GB" altLang="en-US"/>
          </a:p>
        </p:txBody>
      </p:sp>
      <p:sp>
        <p:nvSpPr>
          <p:cNvPr id="9" name="Slide Number Placeholder 8"/>
          <p:cNvSpPr>
            <a:spLocks noGrp="1"/>
          </p:cNvSpPr>
          <p:nvPr>
            <p:ph type="sldNum" sz="quarter" idx="12"/>
          </p:nvPr>
        </p:nvSpPr>
        <p:spPr/>
        <p:txBody>
          <a:bodyPr/>
          <a:lstStyle>
            <a:lvl1pPr>
              <a:defRPr/>
            </a:lvl1pPr>
          </a:lstStyle>
          <a:p>
            <a:fld id="{77BC778C-4985-4B87-A566-26D203ABF273}" type="slidenum">
              <a:rPr lang="en-GB" altLang="en-US"/>
              <a:pPr/>
              <a:t>‹#›</a:t>
            </a:fld>
            <a:endParaRPr lang="en-GB" altLang="en-US"/>
          </a:p>
        </p:txBody>
      </p:sp>
      <p:pic>
        <p:nvPicPr>
          <p:cNvPr id="10" name="Picture 15" descr="rgs"/>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020272" y="313264"/>
            <a:ext cx="1824451" cy="13155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6874810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76375" y="206902"/>
            <a:ext cx="5424264" cy="1421898"/>
          </a:xfrm>
        </p:spPr>
        <p:txBody>
          <a:bodyPr anchor="t"/>
          <a:lstStyle>
            <a:lvl1pPr>
              <a:defRPr sz="4000"/>
            </a:lvl1pPr>
          </a:lstStyle>
          <a:p>
            <a:r>
              <a:rPr lang="en-US"/>
              <a:t>Click to edit Master title style</a:t>
            </a:r>
            <a:endParaRPr lang="en-GB" dirty="0"/>
          </a:p>
        </p:txBody>
      </p:sp>
      <p:sp>
        <p:nvSpPr>
          <p:cNvPr id="3" name="Date Placeholder 2"/>
          <p:cNvSpPr>
            <a:spLocks noGrp="1"/>
          </p:cNvSpPr>
          <p:nvPr>
            <p:ph type="dt" sz="half" idx="10"/>
          </p:nvPr>
        </p:nvSpPr>
        <p:spPr/>
        <p:txBody>
          <a:bodyPr/>
          <a:lstStyle>
            <a:lvl1pPr>
              <a:defRPr/>
            </a:lvl1pPr>
          </a:lstStyle>
          <a:p>
            <a:endParaRPr lang="en-GB" altLang="en-US"/>
          </a:p>
        </p:txBody>
      </p:sp>
      <p:sp>
        <p:nvSpPr>
          <p:cNvPr id="4" name="Footer Placeholder 3"/>
          <p:cNvSpPr>
            <a:spLocks noGrp="1"/>
          </p:cNvSpPr>
          <p:nvPr>
            <p:ph type="ftr" sz="quarter" idx="11"/>
          </p:nvPr>
        </p:nvSpPr>
        <p:spPr/>
        <p:txBody>
          <a:bodyPr/>
          <a:lstStyle>
            <a:lvl1pPr>
              <a:defRPr/>
            </a:lvl1pPr>
          </a:lstStyle>
          <a:p>
            <a:endParaRPr lang="en-GB" altLang="en-US"/>
          </a:p>
        </p:txBody>
      </p:sp>
      <p:sp>
        <p:nvSpPr>
          <p:cNvPr id="5" name="Slide Number Placeholder 4"/>
          <p:cNvSpPr>
            <a:spLocks noGrp="1"/>
          </p:cNvSpPr>
          <p:nvPr>
            <p:ph type="sldNum" sz="quarter" idx="12"/>
          </p:nvPr>
        </p:nvSpPr>
        <p:spPr/>
        <p:txBody>
          <a:bodyPr/>
          <a:lstStyle>
            <a:lvl1pPr>
              <a:defRPr/>
            </a:lvl1pPr>
          </a:lstStyle>
          <a:p>
            <a:fld id="{1147EEAF-DD4E-4CF4-BBA0-EAA76F911A92}" type="slidenum">
              <a:rPr lang="en-GB" altLang="en-US"/>
              <a:pPr/>
              <a:t>‹#›</a:t>
            </a:fld>
            <a:endParaRPr lang="en-GB" altLang="en-US"/>
          </a:p>
        </p:txBody>
      </p:sp>
      <p:pic>
        <p:nvPicPr>
          <p:cNvPr id="6" name="Picture 15" descr="rgs"/>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020272" y="313264"/>
            <a:ext cx="1824451" cy="13155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13251734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ltLang="en-US"/>
          </a:p>
        </p:txBody>
      </p:sp>
      <p:sp>
        <p:nvSpPr>
          <p:cNvPr id="3" name="Footer Placeholder 2"/>
          <p:cNvSpPr>
            <a:spLocks noGrp="1"/>
          </p:cNvSpPr>
          <p:nvPr>
            <p:ph type="ftr" sz="quarter" idx="11"/>
          </p:nvPr>
        </p:nvSpPr>
        <p:spPr/>
        <p:txBody>
          <a:bodyPr/>
          <a:lstStyle>
            <a:lvl1pPr>
              <a:defRPr/>
            </a:lvl1pPr>
          </a:lstStyle>
          <a:p>
            <a:endParaRPr lang="en-GB" altLang="en-US"/>
          </a:p>
        </p:txBody>
      </p:sp>
      <p:sp>
        <p:nvSpPr>
          <p:cNvPr id="4" name="Slide Number Placeholder 3"/>
          <p:cNvSpPr>
            <a:spLocks noGrp="1"/>
          </p:cNvSpPr>
          <p:nvPr>
            <p:ph type="sldNum" sz="quarter" idx="12"/>
          </p:nvPr>
        </p:nvSpPr>
        <p:spPr/>
        <p:txBody>
          <a:bodyPr/>
          <a:lstStyle>
            <a:lvl1pPr>
              <a:defRPr/>
            </a:lvl1pPr>
          </a:lstStyle>
          <a:p>
            <a:fld id="{C3D577BE-B60F-4443-89BA-AC6850FF3B72}" type="slidenum">
              <a:rPr lang="en-GB" altLang="en-US"/>
              <a:pPr/>
              <a:t>‹#›</a:t>
            </a:fld>
            <a:endParaRPr lang="en-GB" altLang="en-US"/>
          </a:p>
        </p:txBody>
      </p:sp>
    </p:spTree>
    <p:extLst>
      <p:ext uri="{BB962C8B-B14F-4D97-AF65-F5344CB8AC3E}">
        <p14:creationId xmlns:p14="http://schemas.microsoft.com/office/powerpoint/2010/main" val="18436418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7028184"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188913"/>
            <a:ext cx="5227984" cy="4538662"/>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1792288" y="5367338"/>
            <a:ext cx="7028184"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094CE6AA-BD4D-4B50-801E-5FC26DDB2F13}" type="slidenum">
              <a:rPr lang="en-GB" altLang="en-US"/>
              <a:pPr/>
              <a:t>‹#›</a:t>
            </a:fld>
            <a:endParaRPr lang="en-GB" altLang="en-US"/>
          </a:p>
        </p:txBody>
      </p:sp>
    </p:spTree>
    <p:extLst>
      <p:ext uri="{BB962C8B-B14F-4D97-AF65-F5344CB8AC3E}">
        <p14:creationId xmlns:p14="http://schemas.microsoft.com/office/powerpoint/2010/main" val="29152141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6A00CBFF-0372-4B6D-9726-814647025C50}" type="slidenum">
              <a:rPr lang="en-GB" altLang="en-US"/>
              <a:pPr/>
              <a:t>‹#›</a:t>
            </a:fld>
            <a:endParaRPr lang="en-GB" altLang="en-US"/>
          </a:p>
        </p:txBody>
      </p:sp>
    </p:spTree>
    <p:extLst>
      <p:ext uri="{BB962C8B-B14F-4D97-AF65-F5344CB8AC3E}">
        <p14:creationId xmlns:p14="http://schemas.microsoft.com/office/powerpoint/2010/main" val="309023254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476375" y="188913"/>
            <a:ext cx="5471889" cy="1439887"/>
          </a:xfrm>
        </p:spPr>
        <p:txBody>
          <a:bodyPr/>
          <a:lstStyle/>
          <a:p>
            <a:r>
              <a:rPr lang="en-US"/>
              <a:t>Click to edit Master title style</a:t>
            </a:r>
            <a:endParaRPr lang="en-GB" dirty="0"/>
          </a:p>
        </p:txBody>
      </p:sp>
      <p:sp>
        <p:nvSpPr>
          <p:cNvPr id="3" name="Text Placeholder 2"/>
          <p:cNvSpPr>
            <a:spLocks noGrp="1"/>
          </p:cNvSpPr>
          <p:nvPr>
            <p:ph type="body" sz="half" idx="1"/>
          </p:nvPr>
        </p:nvSpPr>
        <p:spPr>
          <a:xfrm>
            <a:off x="1485925" y="1844824"/>
            <a:ext cx="3429000" cy="41749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dirty="0"/>
          </a:p>
        </p:txBody>
      </p:sp>
      <p:sp>
        <p:nvSpPr>
          <p:cNvPr id="4" name="Content Placeholder 3"/>
          <p:cNvSpPr>
            <a:spLocks noGrp="1"/>
          </p:cNvSpPr>
          <p:nvPr>
            <p:ph sz="half" idx="2"/>
          </p:nvPr>
        </p:nvSpPr>
        <p:spPr>
          <a:xfrm>
            <a:off x="5067325" y="1844824"/>
            <a:ext cx="3429000" cy="417497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a:xfrm>
            <a:off x="6629400" y="6248400"/>
            <a:ext cx="1905000" cy="457200"/>
          </a:xfrm>
        </p:spPr>
        <p:txBody>
          <a:bodyPr/>
          <a:lstStyle>
            <a:lvl1pPr>
              <a:defRPr/>
            </a:lvl1pPr>
          </a:lstStyle>
          <a:p>
            <a:endParaRPr lang="en-GB" altLang="en-US"/>
          </a:p>
        </p:txBody>
      </p:sp>
      <p:sp>
        <p:nvSpPr>
          <p:cNvPr id="6" name="Footer Placeholder 5"/>
          <p:cNvSpPr>
            <a:spLocks noGrp="1"/>
          </p:cNvSpPr>
          <p:nvPr>
            <p:ph type="ftr" sz="quarter" idx="11"/>
          </p:nvPr>
        </p:nvSpPr>
        <p:spPr>
          <a:xfrm>
            <a:off x="3276600" y="6248400"/>
            <a:ext cx="2895600" cy="457200"/>
          </a:xfrm>
        </p:spPr>
        <p:txBody>
          <a:bodyPr/>
          <a:lstStyle>
            <a:lvl1pPr>
              <a:defRPr/>
            </a:lvl1pPr>
          </a:lstStyle>
          <a:p>
            <a:endParaRPr lang="en-GB" altLang="en-US"/>
          </a:p>
        </p:txBody>
      </p:sp>
      <p:sp>
        <p:nvSpPr>
          <p:cNvPr id="7" name="Slide Number Placeholder 6"/>
          <p:cNvSpPr>
            <a:spLocks noGrp="1"/>
          </p:cNvSpPr>
          <p:nvPr>
            <p:ph type="sldNum" sz="quarter" idx="12"/>
          </p:nvPr>
        </p:nvSpPr>
        <p:spPr>
          <a:xfrm>
            <a:off x="1524000" y="6248400"/>
            <a:ext cx="1295400" cy="457200"/>
          </a:xfrm>
        </p:spPr>
        <p:txBody>
          <a:bodyPr/>
          <a:lstStyle>
            <a:lvl1pPr>
              <a:defRPr/>
            </a:lvl1pPr>
          </a:lstStyle>
          <a:p>
            <a:fld id="{99EC163C-451A-4E6F-ACF7-668EB3869707}" type="slidenum">
              <a:rPr lang="en-GB" altLang="en-US"/>
              <a:pPr/>
              <a:t>‹#›</a:t>
            </a:fld>
            <a:endParaRPr lang="en-GB" altLang="en-US"/>
          </a:p>
        </p:txBody>
      </p:sp>
    </p:spTree>
    <p:extLst>
      <p:ext uri="{BB962C8B-B14F-4D97-AF65-F5344CB8AC3E}">
        <p14:creationId xmlns:p14="http://schemas.microsoft.com/office/powerpoint/2010/main" val="36437268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bwMode="auto">
          <a:xfrm>
            <a:off x="1476375" y="188640"/>
            <a:ext cx="5471889" cy="141156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title style</a:t>
            </a:r>
            <a:endParaRPr lang="en-GB" altLang="en-US" dirty="0"/>
          </a:p>
        </p:txBody>
      </p:sp>
      <p:sp>
        <p:nvSpPr>
          <p:cNvPr id="46083" name="Rectangle 3"/>
          <p:cNvSpPr>
            <a:spLocks noGrp="1" noChangeArrowheads="1"/>
          </p:cNvSpPr>
          <p:nvPr>
            <p:ph type="body" idx="1"/>
          </p:nvPr>
        </p:nvSpPr>
        <p:spPr bwMode="auto">
          <a:xfrm>
            <a:off x="1524000" y="2060575"/>
            <a:ext cx="7010400" cy="3959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GB" altLang="en-US" dirty="0"/>
          </a:p>
        </p:txBody>
      </p:sp>
      <p:sp>
        <p:nvSpPr>
          <p:cNvPr id="46084" name="Rectangle 4"/>
          <p:cNvSpPr>
            <a:spLocks noGrp="1" noChangeArrowheads="1"/>
          </p:cNvSpPr>
          <p:nvPr>
            <p:ph type="dt" sz="half" idx="2"/>
          </p:nvPr>
        </p:nvSpPr>
        <p:spPr bwMode="auto">
          <a:xfrm>
            <a:off x="66294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000"/>
            </a:lvl1pPr>
          </a:lstStyle>
          <a:p>
            <a:endParaRPr lang="en-GB" altLang="en-US"/>
          </a:p>
        </p:txBody>
      </p:sp>
      <p:sp>
        <p:nvSpPr>
          <p:cNvPr id="46085" name="Rectangle 5"/>
          <p:cNvSpPr>
            <a:spLocks noGrp="1" noChangeArrowheads="1"/>
          </p:cNvSpPr>
          <p:nvPr>
            <p:ph type="ftr" sz="quarter" idx="3"/>
          </p:nvPr>
        </p:nvSpPr>
        <p:spPr bwMode="auto">
          <a:xfrm>
            <a:off x="32766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000"/>
            </a:lvl1pPr>
          </a:lstStyle>
          <a:p>
            <a:endParaRPr lang="en-GB" altLang="en-US"/>
          </a:p>
        </p:txBody>
      </p:sp>
      <p:sp>
        <p:nvSpPr>
          <p:cNvPr id="46086" name="Rectangle 6"/>
          <p:cNvSpPr>
            <a:spLocks noGrp="1" noChangeArrowheads="1"/>
          </p:cNvSpPr>
          <p:nvPr>
            <p:ph type="sldNum" sz="quarter" idx="4"/>
          </p:nvPr>
        </p:nvSpPr>
        <p:spPr bwMode="auto">
          <a:xfrm>
            <a:off x="1524000" y="6248400"/>
            <a:ext cx="1295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03FE48AF-ABF3-40F6-B23F-7A4E1289867F}" type="slidenum">
              <a:rPr lang="en-GB" altLang="en-US"/>
              <a:pPr/>
              <a:t>‹#›</a:t>
            </a:fld>
            <a:endParaRPr lang="en-GB" altLang="en-US"/>
          </a:p>
        </p:txBody>
      </p:sp>
      <p:sp>
        <p:nvSpPr>
          <p:cNvPr id="46087" name="Line 7"/>
          <p:cNvSpPr>
            <a:spLocks noChangeShapeType="1"/>
          </p:cNvSpPr>
          <p:nvPr userDrawn="1"/>
        </p:nvSpPr>
        <p:spPr bwMode="auto">
          <a:xfrm flipV="1">
            <a:off x="1371600" y="304800"/>
            <a:ext cx="0" cy="1295400"/>
          </a:xfrm>
          <a:prstGeom prst="line">
            <a:avLst/>
          </a:prstGeom>
          <a:noFill/>
          <a:ln w="38100">
            <a:solidFill>
              <a:schemeClr val="tx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GB"/>
          </a:p>
        </p:txBody>
      </p:sp>
      <p:sp>
        <p:nvSpPr>
          <p:cNvPr id="46088" name="Oval 8"/>
          <p:cNvSpPr>
            <a:spLocks noChangeArrowheads="1"/>
          </p:cNvSpPr>
          <p:nvPr userDrawn="1"/>
        </p:nvSpPr>
        <p:spPr bwMode="auto">
          <a:xfrm>
            <a:off x="152400" y="838200"/>
            <a:ext cx="228600" cy="228600"/>
          </a:xfrm>
          <a:prstGeom prst="ellipse">
            <a:avLst/>
          </a:prstGeom>
          <a:solidFill>
            <a:srgbClr val="F54C00"/>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2400">
              <a:latin typeface="Times New Roman" pitchFamily="18" charset="0"/>
            </a:endParaRPr>
          </a:p>
        </p:txBody>
      </p:sp>
      <p:sp>
        <p:nvSpPr>
          <p:cNvPr id="46089" name="Oval 9"/>
          <p:cNvSpPr>
            <a:spLocks noChangeArrowheads="1"/>
          </p:cNvSpPr>
          <p:nvPr userDrawn="1"/>
        </p:nvSpPr>
        <p:spPr bwMode="auto">
          <a:xfrm>
            <a:off x="539750" y="838200"/>
            <a:ext cx="228600" cy="228600"/>
          </a:xfrm>
          <a:prstGeom prst="ellipse">
            <a:avLst/>
          </a:prstGeom>
          <a:solidFill>
            <a:srgbClr val="01415B"/>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2400">
              <a:latin typeface="Times New Roman" pitchFamily="18" charset="0"/>
            </a:endParaRPr>
          </a:p>
        </p:txBody>
      </p:sp>
      <p:sp>
        <p:nvSpPr>
          <p:cNvPr id="46090" name="Oval 10"/>
          <p:cNvSpPr>
            <a:spLocks noChangeArrowheads="1"/>
          </p:cNvSpPr>
          <p:nvPr userDrawn="1"/>
        </p:nvSpPr>
        <p:spPr bwMode="auto">
          <a:xfrm>
            <a:off x="927100" y="838200"/>
            <a:ext cx="228600" cy="228600"/>
          </a:xfrm>
          <a:prstGeom prst="ellipse">
            <a:avLst/>
          </a:prstGeom>
          <a:solidFill>
            <a:srgbClr val="B70005"/>
          </a:solidFill>
          <a:ln>
            <a:noFill/>
          </a:ln>
          <a:effectLst/>
          <a:extLst>
            <a:ext uri="{91240B29-F687-4F45-9708-019B960494DF}">
              <a14:hiddenLine xmlns:a14="http://schemas.microsoft.com/office/drawing/2010/main" w="9525">
                <a:solidFill>
                  <a:schemeClr val="tx1"/>
                </a:solidFill>
                <a:round/>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en-US" altLang="en-US" sz="2400">
              <a:latin typeface="Times New Roman" pitchFamily="18" charset="0"/>
            </a:endParaRPr>
          </a:p>
        </p:txBody>
      </p:sp>
      <p:pic>
        <p:nvPicPr>
          <p:cNvPr id="23" name="Picture 15" descr="rgs"/>
          <p:cNvPicPr>
            <a:picLocks noChangeAspect="1" noChangeArrowheads="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7020272" y="313264"/>
            <a:ext cx="1824451" cy="1315536"/>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3" r:id="rId3"/>
    <p:sldLayoutId id="2147483654" r:id="rId4"/>
    <p:sldLayoutId id="2147483655" r:id="rId5"/>
    <p:sldLayoutId id="2147483656" r:id="rId6"/>
    <p:sldLayoutId id="2147483658" r:id="rId7"/>
    <p:sldLayoutId id="2147483659" r:id="rId8"/>
    <p:sldLayoutId id="2147483661" r:id="rId9"/>
  </p:sldLayoutIdLst>
  <p:txStyles>
    <p:titleStyle>
      <a:lvl1pPr algn="l" rtl="0" eaLnBrk="1" fontAlgn="base" hangingPunct="1">
        <a:spcBef>
          <a:spcPct val="0"/>
        </a:spcBef>
        <a:spcAft>
          <a:spcPct val="0"/>
        </a:spcAft>
        <a:defRPr sz="4000">
          <a:solidFill>
            <a:schemeClr val="tx2"/>
          </a:solidFill>
          <a:latin typeface="+mj-lt"/>
          <a:ea typeface="+mj-ea"/>
          <a:cs typeface="+mj-cs"/>
        </a:defRPr>
      </a:lvl1pPr>
      <a:lvl2pPr algn="l" rtl="0" eaLnBrk="1" fontAlgn="base" hangingPunct="1">
        <a:spcBef>
          <a:spcPct val="0"/>
        </a:spcBef>
        <a:spcAft>
          <a:spcPct val="0"/>
        </a:spcAft>
        <a:defRPr sz="6300">
          <a:solidFill>
            <a:schemeClr val="tx2"/>
          </a:solidFill>
          <a:latin typeface="Helvetica" pitchFamily="34" charset="0"/>
        </a:defRPr>
      </a:lvl2pPr>
      <a:lvl3pPr algn="l" rtl="0" eaLnBrk="1" fontAlgn="base" hangingPunct="1">
        <a:spcBef>
          <a:spcPct val="0"/>
        </a:spcBef>
        <a:spcAft>
          <a:spcPct val="0"/>
        </a:spcAft>
        <a:defRPr sz="6300">
          <a:solidFill>
            <a:schemeClr val="tx2"/>
          </a:solidFill>
          <a:latin typeface="Helvetica" pitchFamily="34" charset="0"/>
        </a:defRPr>
      </a:lvl3pPr>
      <a:lvl4pPr algn="l" rtl="0" eaLnBrk="1" fontAlgn="base" hangingPunct="1">
        <a:spcBef>
          <a:spcPct val="0"/>
        </a:spcBef>
        <a:spcAft>
          <a:spcPct val="0"/>
        </a:spcAft>
        <a:defRPr sz="6300">
          <a:solidFill>
            <a:schemeClr val="tx2"/>
          </a:solidFill>
          <a:latin typeface="Helvetica" pitchFamily="34" charset="0"/>
        </a:defRPr>
      </a:lvl4pPr>
      <a:lvl5pPr algn="l" rtl="0" eaLnBrk="1" fontAlgn="base" hangingPunct="1">
        <a:spcBef>
          <a:spcPct val="0"/>
        </a:spcBef>
        <a:spcAft>
          <a:spcPct val="0"/>
        </a:spcAft>
        <a:defRPr sz="6300">
          <a:solidFill>
            <a:schemeClr val="tx2"/>
          </a:solidFill>
          <a:latin typeface="Helvetica" pitchFamily="34" charset="0"/>
        </a:defRPr>
      </a:lvl5pPr>
      <a:lvl6pPr marL="457200" algn="l" rtl="0" eaLnBrk="1" fontAlgn="base" hangingPunct="1">
        <a:spcBef>
          <a:spcPct val="0"/>
        </a:spcBef>
        <a:spcAft>
          <a:spcPct val="0"/>
        </a:spcAft>
        <a:defRPr sz="6300">
          <a:solidFill>
            <a:schemeClr val="tx2"/>
          </a:solidFill>
          <a:latin typeface="Helvetica" pitchFamily="34" charset="0"/>
        </a:defRPr>
      </a:lvl6pPr>
      <a:lvl7pPr marL="914400" algn="l" rtl="0" eaLnBrk="1" fontAlgn="base" hangingPunct="1">
        <a:spcBef>
          <a:spcPct val="0"/>
        </a:spcBef>
        <a:spcAft>
          <a:spcPct val="0"/>
        </a:spcAft>
        <a:defRPr sz="6300">
          <a:solidFill>
            <a:schemeClr val="tx2"/>
          </a:solidFill>
          <a:latin typeface="Helvetica" pitchFamily="34" charset="0"/>
        </a:defRPr>
      </a:lvl7pPr>
      <a:lvl8pPr marL="1371600" algn="l" rtl="0" eaLnBrk="1" fontAlgn="base" hangingPunct="1">
        <a:spcBef>
          <a:spcPct val="0"/>
        </a:spcBef>
        <a:spcAft>
          <a:spcPct val="0"/>
        </a:spcAft>
        <a:defRPr sz="6300">
          <a:solidFill>
            <a:schemeClr val="tx2"/>
          </a:solidFill>
          <a:latin typeface="Helvetica" pitchFamily="34" charset="0"/>
        </a:defRPr>
      </a:lvl8pPr>
      <a:lvl9pPr marL="1828800" algn="l" rtl="0" eaLnBrk="1" fontAlgn="base" hangingPunct="1">
        <a:spcBef>
          <a:spcPct val="0"/>
        </a:spcBef>
        <a:spcAft>
          <a:spcPct val="0"/>
        </a:spcAft>
        <a:defRPr sz="6300">
          <a:solidFill>
            <a:schemeClr val="tx2"/>
          </a:solidFill>
          <a:latin typeface="Helvetica" pitchFamily="34" charset="0"/>
        </a:defRPr>
      </a:lvl9pPr>
    </p:titleStyle>
    <p:bodyStyle>
      <a:lvl1pPr marL="342900" indent="-342900" algn="l" rtl="0" eaLnBrk="1" fontAlgn="base" hangingPunct="1">
        <a:spcBef>
          <a:spcPct val="20000"/>
        </a:spcBef>
        <a:spcAft>
          <a:spcPct val="0"/>
        </a:spcAft>
        <a:buClr>
          <a:srgbClr val="F54C00"/>
        </a:buClr>
        <a:buSzPct val="70000"/>
        <a:buFont typeface="Wingdings" pitchFamily="2" charset="2"/>
        <a:buChar char="¢"/>
        <a:defRPr sz="3000">
          <a:solidFill>
            <a:schemeClr val="tx2"/>
          </a:solidFill>
          <a:latin typeface="+mn-lt"/>
          <a:ea typeface="+mn-ea"/>
          <a:cs typeface="+mn-cs"/>
        </a:defRPr>
      </a:lvl1pPr>
      <a:lvl2pPr marL="742950" indent="-285750" algn="l" rtl="0" eaLnBrk="1" fontAlgn="base" hangingPunct="1">
        <a:spcBef>
          <a:spcPct val="20000"/>
        </a:spcBef>
        <a:spcAft>
          <a:spcPct val="0"/>
        </a:spcAft>
        <a:buClr>
          <a:srgbClr val="01415B"/>
        </a:buClr>
        <a:buSzPct val="75000"/>
        <a:buFont typeface="Wingdings" pitchFamily="2" charset="2"/>
        <a:buChar char="l"/>
        <a:defRPr sz="2800">
          <a:solidFill>
            <a:schemeClr val="tx2"/>
          </a:solidFill>
          <a:latin typeface="+mn-lt"/>
        </a:defRPr>
      </a:lvl2pPr>
      <a:lvl3pPr marL="1143000" indent="-228600" algn="l" rtl="0" eaLnBrk="1" fontAlgn="base" hangingPunct="1">
        <a:spcBef>
          <a:spcPct val="20000"/>
        </a:spcBef>
        <a:spcAft>
          <a:spcPct val="0"/>
        </a:spcAft>
        <a:buClr>
          <a:srgbClr val="B70005"/>
        </a:buClr>
        <a:buChar char="•"/>
        <a:defRPr sz="2400">
          <a:solidFill>
            <a:schemeClr val="tx2"/>
          </a:solidFill>
          <a:latin typeface="+mn-lt"/>
        </a:defRPr>
      </a:lvl3pPr>
      <a:lvl4pPr marL="1600200" indent="-228600" algn="l" rtl="0" eaLnBrk="1" fontAlgn="base" hangingPunct="1">
        <a:spcBef>
          <a:spcPct val="20000"/>
        </a:spcBef>
        <a:spcAft>
          <a:spcPct val="0"/>
        </a:spcAft>
        <a:buClr>
          <a:srgbClr val="797E01"/>
        </a:buClr>
        <a:buChar char="•"/>
        <a:defRPr sz="2000">
          <a:solidFill>
            <a:schemeClr val="tx2"/>
          </a:solidFill>
          <a:latin typeface="+mn-lt"/>
        </a:defRPr>
      </a:lvl4pPr>
      <a:lvl5pPr marL="2057400" indent="-228600" algn="l" rtl="0" eaLnBrk="1" fontAlgn="base" hangingPunct="1">
        <a:spcBef>
          <a:spcPct val="20000"/>
        </a:spcBef>
        <a:spcAft>
          <a:spcPct val="0"/>
        </a:spcAft>
        <a:buClr>
          <a:srgbClr val="740160"/>
        </a:buClr>
        <a:buChar char="•"/>
        <a:defRPr sz="2000">
          <a:solidFill>
            <a:schemeClr val="tx2"/>
          </a:solidFill>
          <a:latin typeface="+mn-lt"/>
        </a:defRPr>
      </a:lvl5pPr>
      <a:lvl6pPr marL="2514600" indent="-228600" algn="l" rtl="0" eaLnBrk="1" fontAlgn="base" hangingPunct="1">
        <a:spcBef>
          <a:spcPct val="20000"/>
        </a:spcBef>
        <a:spcAft>
          <a:spcPct val="0"/>
        </a:spcAft>
        <a:buClr>
          <a:srgbClr val="740160"/>
        </a:buClr>
        <a:buChar char="•"/>
        <a:defRPr sz="2000">
          <a:solidFill>
            <a:schemeClr val="tx2"/>
          </a:solidFill>
          <a:latin typeface="+mn-lt"/>
        </a:defRPr>
      </a:lvl6pPr>
      <a:lvl7pPr marL="2971800" indent="-228600" algn="l" rtl="0" eaLnBrk="1" fontAlgn="base" hangingPunct="1">
        <a:spcBef>
          <a:spcPct val="20000"/>
        </a:spcBef>
        <a:spcAft>
          <a:spcPct val="0"/>
        </a:spcAft>
        <a:buClr>
          <a:srgbClr val="740160"/>
        </a:buClr>
        <a:buChar char="•"/>
        <a:defRPr sz="2000">
          <a:solidFill>
            <a:schemeClr val="tx2"/>
          </a:solidFill>
          <a:latin typeface="+mn-lt"/>
        </a:defRPr>
      </a:lvl7pPr>
      <a:lvl8pPr marL="3429000" indent="-228600" algn="l" rtl="0" eaLnBrk="1" fontAlgn="base" hangingPunct="1">
        <a:spcBef>
          <a:spcPct val="20000"/>
        </a:spcBef>
        <a:spcAft>
          <a:spcPct val="0"/>
        </a:spcAft>
        <a:buClr>
          <a:srgbClr val="740160"/>
        </a:buClr>
        <a:buChar char="•"/>
        <a:defRPr sz="2000">
          <a:solidFill>
            <a:schemeClr val="tx2"/>
          </a:solidFill>
          <a:latin typeface="+mn-lt"/>
        </a:defRPr>
      </a:lvl8pPr>
      <a:lvl9pPr marL="3886200" indent="-228600" algn="l" rtl="0" eaLnBrk="1" fontAlgn="base" hangingPunct="1">
        <a:spcBef>
          <a:spcPct val="20000"/>
        </a:spcBef>
        <a:spcAft>
          <a:spcPct val="0"/>
        </a:spcAft>
        <a:buClr>
          <a:srgbClr val="740160"/>
        </a:buClr>
        <a:buChar char="•"/>
        <a:defRPr sz="2000">
          <a:solidFill>
            <a:schemeClr val="tx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worldmapper.org/maps/internally-displaced-persons-2018/"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internal-displacement.org/global-report/grid2018/"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rgs.org/schools/teaching-resources/migrants-on-the-margins-(1)/dhaka/" TargetMode="External"/><Relationship Id="rId2" Type="http://schemas.openxmlformats.org/officeDocument/2006/relationships/hyperlink" Target="https://www.rgs.org/schools/teaching-resources/migrants-on-the-margins-(1)/colombo/" TargetMode="External"/><Relationship Id="rId1" Type="http://schemas.openxmlformats.org/officeDocument/2006/relationships/slideLayout" Target="../slideLayouts/slideLayout2.xml"/><Relationship Id="rId5" Type="http://schemas.openxmlformats.org/officeDocument/2006/relationships/hyperlink" Target="https://www.rgs.org/schools/teaching-resources/migrants-on-the-margins-(1)/hargeisa/" TargetMode="External"/><Relationship Id="rId4" Type="http://schemas.openxmlformats.org/officeDocument/2006/relationships/hyperlink" Target="https://www.rgs.org/schools/teaching-resources/migrants-on-the-margins-(1)/harare/"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www.unhcr.org/uk/43ce1cff2" TargetMode="Externa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1475656" y="299348"/>
            <a:ext cx="5424264" cy="1320660"/>
          </a:xfrm>
          <a:solidFill>
            <a:srgbClr val="F54C00"/>
          </a:solidFill>
        </p:spPr>
        <p:txBody>
          <a:bodyPr/>
          <a:lstStyle/>
          <a:p>
            <a:r>
              <a:rPr lang="en-GB" altLang="en-US" b="1" dirty="0">
                <a:solidFill>
                  <a:schemeClr val="bg1"/>
                </a:solidFill>
              </a:rPr>
              <a:t>Internally Displaced People (IDPs)</a:t>
            </a:r>
          </a:p>
        </p:txBody>
      </p:sp>
      <p:sp>
        <p:nvSpPr>
          <p:cNvPr id="56327" name="Rectangle 7"/>
          <p:cNvSpPr>
            <a:spLocks noGrp="1" noChangeArrowheads="1"/>
          </p:cNvSpPr>
          <p:nvPr>
            <p:ph type="body" idx="1"/>
          </p:nvPr>
        </p:nvSpPr>
        <p:spPr>
          <a:noFill/>
          <a:ln/>
        </p:spPr>
        <p:txBody>
          <a:bodyPr/>
          <a:lstStyle/>
          <a:p>
            <a:r>
              <a:rPr lang="en-GB" altLang="en-US" dirty="0"/>
              <a:t>Unlike refugees, internally displaced people (IDPs) are unable to cross a border to find safety. Instead, they become trapped in their own country.</a:t>
            </a:r>
          </a:p>
          <a:p>
            <a:r>
              <a:rPr lang="en-GB" altLang="en-US" dirty="0"/>
              <a:t>Assisting IDP is challenging; populations can become trapped in their own country and it be difficult to deliver humanitarian assistance</a:t>
            </a:r>
          </a:p>
        </p:txBody>
      </p:sp>
      <p:sp>
        <p:nvSpPr>
          <p:cNvPr id="2" name="Rectangle 1">
            <a:extLst>
              <a:ext uri="{FF2B5EF4-FFF2-40B4-BE49-F238E27FC236}">
                <a16:creationId xmlns:a16="http://schemas.microsoft.com/office/drawing/2014/main" id="{46464C61-9D13-45B2-878E-9392C93E1FAE}"/>
              </a:ext>
            </a:extLst>
          </p:cNvPr>
          <p:cNvSpPr/>
          <p:nvPr/>
        </p:nvSpPr>
        <p:spPr>
          <a:xfrm>
            <a:off x="1043608" y="6019800"/>
            <a:ext cx="7632848" cy="369332"/>
          </a:xfrm>
          <a:prstGeom prst="rect">
            <a:avLst/>
          </a:prstGeom>
        </p:spPr>
        <p:txBody>
          <a:bodyPr wrap="square">
            <a:spAutoFit/>
          </a:bodyPr>
          <a:lstStyle/>
          <a:p>
            <a:r>
              <a:rPr lang="en-GB" dirty="0"/>
              <a:t>https://www.unhcr.org/uk/internally-displaced-people.html</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6" name="Rectangle 6"/>
          <p:cNvSpPr>
            <a:spLocks noGrp="1" noChangeArrowheads="1"/>
          </p:cNvSpPr>
          <p:nvPr>
            <p:ph type="body" idx="1"/>
          </p:nvPr>
        </p:nvSpPr>
        <p:spPr>
          <a:xfrm>
            <a:off x="1524000" y="2060575"/>
            <a:ext cx="7152456" cy="3959225"/>
          </a:xfrm>
          <a:noFill/>
          <a:ln/>
        </p:spPr>
        <p:txBody>
          <a:bodyPr/>
          <a:lstStyle/>
          <a:p>
            <a:r>
              <a:rPr lang="en-GB" altLang="en-US" dirty="0"/>
              <a:t>Discussion: </a:t>
            </a:r>
          </a:p>
          <a:p>
            <a:pPr lvl="1"/>
            <a:r>
              <a:rPr lang="en-GB" altLang="en-US" dirty="0"/>
              <a:t>How can authorities, who often do not know exactly who is living where (the invisible people), seek to tackle some of these challenges and reduce the vulnerability of IDPs?</a:t>
            </a:r>
          </a:p>
          <a:p>
            <a:pPr lvl="1"/>
            <a:endParaRPr lang="en-GB" altLang="en-US" dirty="0"/>
          </a:p>
        </p:txBody>
      </p:sp>
      <p:sp>
        <p:nvSpPr>
          <p:cNvPr id="7" name="Rectangle 2"/>
          <p:cNvSpPr txBox="1">
            <a:spLocks noChangeArrowheads="1"/>
          </p:cNvSpPr>
          <p:nvPr/>
        </p:nvSpPr>
        <p:spPr bwMode="auto">
          <a:xfrm>
            <a:off x="1475656" y="299348"/>
            <a:ext cx="5424264" cy="1320660"/>
          </a:xfrm>
          <a:prstGeom prst="rect">
            <a:avLst/>
          </a:prstGeom>
          <a:solidFill>
            <a:srgbClr val="740160"/>
          </a:solidFill>
          <a:ln>
            <a:noFill/>
          </a:ln>
          <a:effec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4000">
                <a:solidFill>
                  <a:schemeClr val="tx2"/>
                </a:solidFill>
                <a:latin typeface="+mj-lt"/>
                <a:ea typeface="+mj-ea"/>
                <a:cs typeface="+mj-cs"/>
              </a:defRPr>
            </a:lvl1pPr>
            <a:lvl2pPr algn="l" rtl="0" fontAlgn="base">
              <a:spcBef>
                <a:spcPct val="0"/>
              </a:spcBef>
              <a:spcAft>
                <a:spcPct val="0"/>
              </a:spcAft>
              <a:defRPr sz="6300">
                <a:solidFill>
                  <a:schemeClr val="tx2"/>
                </a:solidFill>
                <a:latin typeface="Helvetica" pitchFamily="34" charset="0"/>
              </a:defRPr>
            </a:lvl2pPr>
            <a:lvl3pPr algn="l" rtl="0" fontAlgn="base">
              <a:spcBef>
                <a:spcPct val="0"/>
              </a:spcBef>
              <a:spcAft>
                <a:spcPct val="0"/>
              </a:spcAft>
              <a:defRPr sz="6300">
                <a:solidFill>
                  <a:schemeClr val="tx2"/>
                </a:solidFill>
                <a:latin typeface="Helvetica" pitchFamily="34" charset="0"/>
              </a:defRPr>
            </a:lvl3pPr>
            <a:lvl4pPr algn="l" rtl="0" fontAlgn="base">
              <a:spcBef>
                <a:spcPct val="0"/>
              </a:spcBef>
              <a:spcAft>
                <a:spcPct val="0"/>
              </a:spcAft>
              <a:defRPr sz="6300">
                <a:solidFill>
                  <a:schemeClr val="tx2"/>
                </a:solidFill>
                <a:latin typeface="Helvetica" pitchFamily="34" charset="0"/>
              </a:defRPr>
            </a:lvl4pPr>
            <a:lvl5pPr algn="l" rtl="0" fontAlgn="base">
              <a:spcBef>
                <a:spcPct val="0"/>
              </a:spcBef>
              <a:spcAft>
                <a:spcPct val="0"/>
              </a:spcAft>
              <a:defRPr sz="6300">
                <a:solidFill>
                  <a:schemeClr val="tx2"/>
                </a:solidFill>
                <a:latin typeface="Helvetica" pitchFamily="34" charset="0"/>
              </a:defRPr>
            </a:lvl5pPr>
            <a:lvl6pPr marL="457200" algn="l" rtl="0" fontAlgn="base">
              <a:spcBef>
                <a:spcPct val="0"/>
              </a:spcBef>
              <a:spcAft>
                <a:spcPct val="0"/>
              </a:spcAft>
              <a:defRPr sz="6300">
                <a:solidFill>
                  <a:schemeClr val="tx2"/>
                </a:solidFill>
                <a:latin typeface="Helvetica" pitchFamily="34" charset="0"/>
              </a:defRPr>
            </a:lvl6pPr>
            <a:lvl7pPr marL="914400" algn="l" rtl="0" fontAlgn="base">
              <a:spcBef>
                <a:spcPct val="0"/>
              </a:spcBef>
              <a:spcAft>
                <a:spcPct val="0"/>
              </a:spcAft>
              <a:defRPr sz="6300">
                <a:solidFill>
                  <a:schemeClr val="tx2"/>
                </a:solidFill>
                <a:latin typeface="Helvetica" pitchFamily="34" charset="0"/>
              </a:defRPr>
            </a:lvl7pPr>
            <a:lvl8pPr marL="1371600" algn="l" rtl="0" fontAlgn="base">
              <a:spcBef>
                <a:spcPct val="0"/>
              </a:spcBef>
              <a:spcAft>
                <a:spcPct val="0"/>
              </a:spcAft>
              <a:defRPr sz="6300">
                <a:solidFill>
                  <a:schemeClr val="tx2"/>
                </a:solidFill>
                <a:latin typeface="Helvetica" pitchFamily="34" charset="0"/>
              </a:defRPr>
            </a:lvl8pPr>
            <a:lvl9pPr marL="1828800" algn="l" rtl="0" fontAlgn="base">
              <a:spcBef>
                <a:spcPct val="0"/>
              </a:spcBef>
              <a:spcAft>
                <a:spcPct val="0"/>
              </a:spcAft>
              <a:defRPr sz="6300">
                <a:solidFill>
                  <a:schemeClr val="tx2"/>
                </a:solidFill>
                <a:latin typeface="Helvetica" pitchFamily="34" charset="0"/>
              </a:defRPr>
            </a:lvl9pPr>
          </a:lstStyle>
          <a:p>
            <a:r>
              <a:rPr lang="en-GB" altLang="en-US" sz="3600" b="1" kern="0" dirty="0">
                <a:solidFill>
                  <a:schemeClr val="bg1"/>
                </a:solidFill>
              </a:rPr>
              <a:t>Why are IDPs described as vulnerable?</a:t>
            </a:r>
          </a:p>
        </p:txBody>
      </p:sp>
    </p:spTree>
    <p:extLst>
      <p:ext uri="{BB962C8B-B14F-4D97-AF65-F5344CB8AC3E}">
        <p14:creationId xmlns:p14="http://schemas.microsoft.com/office/powerpoint/2010/main" val="129949898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6" name="Rectangle 6"/>
          <p:cNvSpPr>
            <a:spLocks noGrp="1" noChangeArrowheads="1"/>
          </p:cNvSpPr>
          <p:nvPr>
            <p:ph type="body" idx="1"/>
          </p:nvPr>
        </p:nvSpPr>
        <p:spPr>
          <a:noFill/>
          <a:ln/>
        </p:spPr>
        <p:txBody>
          <a:bodyPr/>
          <a:lstStyle/>
          <a:p>
            <a:r>
              <a:rPr lang="en-GB" altLang="en-US" dirty="0"/>
              <a:t>First level bullet</a:t>
            </a:r>
          </a:p>
          <a:p>
            <a:pPr lvl="1"/>
            <a:r>
              <a:rPr lang="en-GB" altLang="en-US" dirty="0"/>
              <a:t>Second level</a:t>
            </a:r>
          </a:p>
          <a:p>
            <a:pPr lvl="2"/>
            <a:r>
              <a:rPr lang="en-GB" altLang="en-US" dirty="0"/>
              <a:t>Third level</a:t>
            </a:r>
          </a:p>
          <a:p>
            <a:pPr lvl="3"/>
            <a:r>
              <a:rPr lang="en-GB" altLang="en-US" dirty="0"/>
              <a:t>Fourth level</a:t>
            </a:r>
          </a:p>
          <a:p>
            <a:pPr lvl="4"/>
            <a:r>
              <a:rPr lang="en-GB" altLang="en-US" dirty="0"/>
              <a:t>Fifth level</a:t>
            </a:r>
          </a:p>
        </p:txBody>
      </p:sp>
      <p:sp>
        <p:nvSpPr>
          <p:cNvPr id="7" name="Rectangle 2"/>
          <p:cNvSpPr txBox="1">
            <a:spLocks noChangeArrowheads="1"/>
          </p:cNvSpPr>
          <p:nvPr/>
        </p:nvSpPr>
        <p:spPr bwMode="auto">
          <a:xfrm>
            <a:off x="1475656" y="299348"/>
            <a:ext cx="5424264" cy="1320660"/>
          </a:xfrm>
          <a:prstGeom prst="rect">
            <a:avLst/>
          </a:prstGeom>
          <a:solidFill>
            <a:srgbClr val="740160"/>
          </a:solidFill>
          <a:ln>
            <a:noFill/>
          </a:ln>
          <a:effec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4000">
                <a:solidFill>
                  <a:schemeClr val="tx2"/>
                </a:solidFill>
                <a:latin typeface="+mj-lt"/>
                <a:ea typeface="+mj-ea"/>
                <a:cs typeface="+mj-cs"/>
              </a:defRPr>
            </a:lvl1pPr>
            <a:lvl2pPr algn="l" rtl="0" fontAlgn="base">
              <a:spcBef>
                <a:spcPct val="0"/>
              </a:spcBef>
              <a:spcAft>
                <a:spcPct val="0"/>
              </a:spcAft>
              <a:defRPr sz="6300">
                <a:solidFill>
                  <a:schemeClr val="tx2"/>
                </a:solidFill>
                <a:latin typeface="Helvetica" pitchFamily="34" charset="0"/>
              </a:defRPr>
            </a:lvl2pPr>
            <a:lvl3pPr algn="l" rtl="0" fontAlgn="base">
              <a:spcBef>
                <a:spcPct val="0"/>
              </a:spcBef>
              <a:spcAft>
                <a:spcPct val="0"/>
              </a:spcAft>
              <a:defRPr sz="6300">
                <a:solidFill>
                  <a:schemeClr val="tx2"/>
                </a:solidFill>
                <a:latin typeface="Helvetica" pitchFamily="34" charset="0"/>
              </a:defRPr>
            </a:lvl3pPr>
            <a:lvl4pPr algn="l" rtl="0" fontAlgn="base">
              <a:spcBef>
                <a:spcPct val="0"/>
              </a:spcBef>
              <a:spcAft>
                <a:spcPct val="0"/>
              </a:spcAft>
              <a:defRPr sz="6300">
                <a:solidFill>
                  <a:schemeClr val="tx2"/>
                </a:solidFill>
                <a:latin typeface="Helvetica" pitchFamily="34" charset="0"/>
              </a:defRPr>
            </a:lvl4pPr>
            <a:lvl5pPr algn="l" rtl="0" fontAlgn="base">
              <a:spcBef>
                <a:spcPct val="0"/>
              </a:spcBef>
              <a:spcAft>
                <a:spcPct val="0"/>
              </a:spcAft>
              <a:defRPr sz="6300">
                <a:solidFill>
                  <a:schemeClr val="tx2"/>
                </a:solidFill>
                <a:latin typeface="Helvetica" pitchFamily="34" charset="0"/>
              </a:defRPr>
            </a:lvl5pPr>
            <a:lvl6pPr marL="457200" algn="l" rtl="0" fontAlgn="base">
              <a:spcBef>
                <a:spcPct val="0"/>
              </a:spcBef>
              <a:spcAft>
                <a:spcPct val="0"/>
              </a:spcAft>
              <a:defRPr sz="6300">
                <a:solidFill>
                  <a:schemeClr val="tx2"/>
                </a:solidFill>
                <a:latin typeface="Helvetica" pitchFamily="34" charset="0"/>
              </a:defRPr>
            </a:lvl6pPr>
            <a:lvl7pPr marL="914400" algn="l" rtl="0" fontAlgn="base">
              <a:spcBef>
                <a:spcPct val="0"/>
              </a:spcBef>
              <a:spcAft>
                <a:spcPct val="0"/>
              </a:spcAft>
              <a:defRPr sz="6300">
                <a:solidFill>
                  <a:schemeClr val="tx2"/>
                </a:solidFill>
                <a:latin typeface="Helvetica" pitchFamily="34" charset="0"/>
              </a:defRPr>
            </a:lvl7pPr>
            <a:lvl8pPr marL="1371600" algn="l" rtl="0" fontAlgn="base">
              <a:spcBef>
                <a:spcPct val="0"/>
              </a:spcBef>
              <a:spcAft>
                <a:spcPct val="0"/>
              </a:spcAft>
              <a:defRPr sz="6300">
                <a:solidFill>
                  <a:schemeClr val="tx2"/>
                </a:solidFill>
                <a:latin typeface="Helvetica" pitchFamily="34" charset="0"/>
              </a:defRPr>
            </a:lvl8pPr>
            <a:lvl9pPr marL="1828800" algn="l" rtl="0" fontAlgn="base">
              <a:spcBef>
                <a:spcPct val="0"/>
              </a:spcBef>
              <a:spcAft>
                <a:spcPct val="0"/>
              </a:spcAft>
              <a:defRPr sz="6300">
                <a:solidFill>
                  <a:schemeClr val="tx2"/>
                </a:solidFill>
                <a:latin typeface="Helvetica" pitchFamily="34" charset="0"/>
              </a:defRPr>
            </a:lvl9pPr>
          </a:lstStyle>
          <a:p>
            <a:r>
              <a:rPr lang="en-GB" altLang="en-US" b="1" kern="0" dirty="0">
                <a:solidFill>
                  <a:schemeClr val="bg1"/>
                </a:solidFill>
              </a:rPr>
              <a:t>Where are IDPs living?</a:t>
            </a:r>
          </a:p>
        </p:txBody>
      </p:sp>
      <p:pic>
        <p:nvPicPr>
          <p:cNvPr id="2" name="Picture 1">
            <a:hlinkClick r:id="rId2"/>
            <a:extLst>
              <a:ext uri="{FF2B5EF4-FFF2-40B4-BE49-F238E27FC236}">
                <a16:creationId xmlns:a16="http://schemas.microsoft.com/office/drawing/2014/main" id="{948D4124-6971-4A06-B376-92FE24E5938D}"/>
              </a:ext>
            </a:extLst>
          </p:cNvPr>
          <p:cNvPicPr>
            <a:picLocks noChangeAspect="1"/>
          </p:cNvPicPr>
          <p:nvPr/>
        </p:nvPicPr>
        <p:blipFill>
          <a:blip r:embed="rId3"/>
          <a:stretch>
            <a:fillRect/>
          </a:stretch>
        </p:blipFill>
        <p:spPr>
          <a:xfrm>
            <a:off x="348508" y="1916832"/>
            <a:ext cx="8210550" cy="4457700"/>
          </a:xfrm>
          <a:prstGeom prst="rect">
            <a:avLst/>
          </a:prstGeom>
        </p:spPr>
      </p:pic>
      <p:sp>
        <p:nvSpPr>
          <p:cNvPr id="3" name="TextBox 2">
            <a:extLst>
              <a:ext uri="{FF2B5EF4-FFF2-40B4-BE49-F238E27FC236}">
                <a16:creationId xmlns:a16="http://schemas.microsoft.com/office/drawing/2014/main" id="{7ABBF32D-6046-4632-A224-B411EE0D0D96}"/>
              </a:ext>
            </a:extLst>
          </p:cNvPr>
          <p:cNvSpPr txBox="1"/>
          <p:nvPr/>
        </p:nvSpPr>
        <p:spPr>
          <a:xfrm>
            <a:off x="348508" y="5877272"/>
            <a:ext cx="6311724" cy="923330"/>
          </a:xfrm>
          <a:prstGeom prst="rect">
            <a:avLst/>
          </a:prstGeom>
          <a:noFill/>
        </p:spPr>
        <p:txBody>
          <a:bodyPr wrap="square" rtlCol="0">
            <a:spAutoFit/>
          </a:bodyPr>
          <a:lstStyle/>
          <a:p>
            <a:r>
              <a:rPr lang="en-GB" dirty="0"/>
              <a:t>What do you notice about the location of the world’s IDPs?</a:t>
            </a:r>
          </a:p>
          <a:p>
            <a:r>
              <a:rPr lang="en-GB" dirty="0"/>
              <a:t>Can you think of the reasons for this? What causes people to become internally displaced?</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bwMode="auto">
          <a:xfrm>
            <a:off x="1475656" y="299348"/>
            <a:ext cx="5424264" cy="1320660"/>
          </a:xfrm>
          <a:prstGeom prst="rect">
            <a:avLst/>
          </a:prstGeom>
          <a:solidFill>
            <a:srgbClr val="01415B"/>
          </a:solidFill>
          <a:ln>
            <a:noFill/>
          </a:ln>
          <a:effec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4000">
                <a:solidFill>
                  <a:schemeClr val="tx2"/>
                </a:solidFill>
                <a:latin typeface="+mj-lt"/>
                <a:ea typeface="+mj-ea"/>
                <a:cs typeface="+mj-cs"/>
              </a:defRPr>
            </a:lvl1pPr>
            <a:lvl2pPr algn="l" rtl="0" fontAlgn="base">
              <a:spcBef>
                <a:spcPct val="0"/>
              </a:spcBef>
              <a:spcAft>
                <a:spcPct val="0"/>
              </a:spcAft>
              <a:defRPr sz="6300">
                <a:solidFill>
                  <a:schemeClr val="tx2"/>
                </a:solidFill>
                <a:latin typeface="Helvetica" pitchFamily="34" charset="0"/>
              </a:defRPr>
            </a:lvl2pPr>
            <a:lvl3pPr algn="l" rtl="0" fontAlgn="base">
              <a:spcBef>
                <a:spcPct val="0"/>
              </a:spcBef>
              <a:spcAft>
                <a:spcPct val="0"/>
              </a:spcAft>
              <a:defRPr sz="6300">
                <a:solidFill>
                  <a:schemeClr val="tx2"/>
                </a:solidFill>
                <a:latin typeface="Helvetica" pitchFamily="34" charset="0"/>
              </a:defRPr>
            </a:lvl3pPr>
            <a:lvl4pPr algn="l" rtl="0" fontAlgn="base">
              <a:spcBef>
                <a:spcPct val="0"/>
              </a:spcBef>
              <a:spcAft>
                <a:spcPct val="0"/>
              </a:spcAft>
              <a:defRPr sz="6300">
                <a:solidFill>
                  <a:schemeClr val="tx2"/>
                </a:solidFill>
                <a:latin typeface="Helvetica" pitchFamily="34" charset="0"/>
              </a:defRPr>
            </a:lvl4pPr>
            <a:lvl5pPr algn="l" rtl="0" fontAlgn="base">
              <a:spcBef>
                <a:spcPct val="0"/>
              </a:spcBef>
              <a:spcAft>
                <a:spcPct val="0"/>
              </a:spcAft>
              <a:defRPr sz="6300">
                <a:solidFill>
                  <a:schemeClr val="tx2"/>
                </a:solidFill>
                <a:latin typeface="Helvetica" pitchFamily="34" charset="0"/>
              </a:defRPr>
            </a:lvl5pPr>
            <a:lvl6pPr marL="457200" algn="l" rtl="0" fontAlgn="base">
              <a:spcBef>
                <a:spcPct val="0"/>
              </a:spcBef>
              <a:spcAft>
                <a:spcPct val="0"/>
              </a:spcAft>
              <a:defRPr sz="6300">
                <a:solidFill>
                  <a:schemeClr val="tx2"/>
                </a:solidFill>
                <a:latin typeface="Helvetica" pitchFamily="34" charset="0"/>
              </a:defRPr>
            </a:lvl6pPr>
            <a:lvl7pPr marL="914400" algn="l" rtl="0" fontAlgn="base">
              <a:spcBef>
                <a:spcPct val="0"/>
              </a:spcBef>
              <a:spcAft>
                <a:spcPct val="0"/>
              </a:spcAft>
              <a:defRPr sz="6300">
                <a:solidFill>
                  <a:schemeClr val="tx2"/>
                </a:solidFill>
                <a:latin typeface="Helvetica" pitchFamily="34" charset="0"/>
              </a:defRPr>
            </a:lvl7pPr>
            <a:lvl8pPr marL="1371600" algn="l" rtl="0" fontAlgn="base">
              <a:spcBef>
                <a:spcPct val="0"/>
              </a:spcBef>
              <a:spcAft>
                <a:spcPct val="0"/>
              </a:spcAft>
              <a:defRPr sz="6300">
                <a:solidFill>
                  <a:schemeClr val="tx2"/>
                </a:solidFill>
                <a:latin typeface="Helvetica" pitchFamily="34" charset="0"/>
              </a:defRPr>
            </a:lvl8pPr>
            <a:lvl9pPr marL="1828800" algn="l" rtl="0" fontAlgn="base">
              <a:spcBef>
                <a:spcPct val="0"/>
              </a:spcBef>
              <a:spcAft>
                <a:spcPct val="0"/>
              </a:spcAft>
              <a:defRPr sz="6300">
                <a:solidFill>
                  <a:schemeClr val="tx2"/>
                </a:solidFill>
                <a:latin typeface="Helvetica" pitchFamily="34" charset="0"/>
              </a:defRPr>
            </a:lvl9pPr>
          </a:lstStyle>
          <a:p>
            <a:r>
              <a:rPr lang="en-GB" altLang="en-US" b="1" kern="0" dirty="0">
                <a:solidFill>
                  <a:schemeClr val="bg1"/>
                </a:solidFill>
              </a:rPr>
              <a:t>Where are IDPs living?</a:t>
            </a:r>
          </a:p>
        </p:txBody>
      </p:sp>
      <p:sp>
        <p:nvSpPr>
          <p:cNvPr id="2" name="Content Placeholder 1">
            <a:extLst>
              <a:ext uri="{FF2B5EF4-FFF2-40B4-BE49-F238E27FC236}">
                <a16:creationId xmlns:a16="http://schemas.microsoft.com/office/drawing/2014/main" id="{48E7C18F-03DD-4A9E-9DA2-E63C8D623805}"/>
              </a:ext>
            </a:extLst>
          </p:cNvPr>
          <p:cNvSpPr>
            <a:spLocks noGrp="1"/>
          </p:cNvSpPr>
          <p:nvPr>
            <p:ph idx="1"/>
          </p:nvPr>
        </p:nvSpPr>
        <p:spPr>
          <a:xfrm>
            <a:off x="4572000" y="2060575"/>
            <a:ext cx="4320480" cy="3959225"/>
          </a:xfrm>
        </p:spPr>
        <p:txBody>
          <a:bodyPr/>
          <a:lstStyle/>
          <a:p>
            <a:r>
              <a:rPr lang="en-GB" dirty="0"/>
              <a:t>The graph shows countries that have been affected by conflict and/or natural disasters and how many internally displaced people each country has.</a:t>
            </a:r>
          </a:p>
          <a:p>
            <a:endParaRPr lang="en-GB" dirty="0"/>
          </a:p>
          <a:p>
            <a:pPr marL="0" indent="0">
              <a:buNone/>
            </a:pPr>
            <a:r>
              <a:rPr lang="en-GB" sz="1400" dirty="0"/>
              <a:t>Source: </a:t>
            </a:r>
            <a:r>
              <a:rPr lang="en-GB" sz="1400" dirty="0">
                <a:hlinkClick r:id="rId2"/>
              </a:rPr>
              <a:t>http://internal-displacement.org/global-report/grid2018/</a:t>
            </a:r>
            <a:endParaRPr lang="en-GB" sz="1400" dirty="0"/>
          </a:p>
          <a:p>
            <a:endParaRPr lang="en-GB" dirty="0"/>
          </a:p>
        </p:txBody>
      </p:sp>
      <p:pic>
        <p:nvPicPr>
          <p:cNvPr id="3" name="Picture 2">
            <a:extLst>
              <a:ext uri="{FF2B5EF4-FFF2-40B4-BE49-F238E27FC236}">
                <a16:creationId xmlns:a16="http://schemas.microsoft.com/office/drawing/2014/main" id="{E6B85ED6-62DE-4551-904F-4D0C4B4875AE}"/>
              </a:ext>
            </a:extLst>
          </p:cNvPr>
          <p:cNvPicPr>
            <a:picLocks noChangeAspect="1"/>
          </p:cNvPicPr>
          <p:nvPr/>
        </p:nvPicPr>
        <p:blipFill>
          <a:blip r:embed="rId3"/>
          <a:stretch>
            <a:fillRect/>
          </a:stretch>
        </p:blipFill>
        <p:spPr>
          <a:xfrm>
            <a:off x="395536" y="1683192"/>
            <a:ext cx="4055387" cy="5174808"/>
          </a:xfrm>
          <a:prstGeom prst="rect">
            <a:avLst/>
          </a:prstGeom>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3"/>
          <p:cNvSpPr>
            <a:spLocks noGrp="1" noChangeArrowheads="1"/>
          </p:cNvSpPr>
          <p:nvPr>
            <p:ph type="body" idx="1"/>
          </p:nvPr>
        </p:nvSpPr>
        <p:spPr>
          <a:xfrm>
            <a:off x="4008276" y="1988840"/>
            <a:ext cx="4956212" cy="3959225"/>
          </a:xfrm>
        </p:spPr>
        <p:txBody>
          <a:bodyPr/>
          <a:lstStyle/>
          <a:p>
            <a:r>
              <a:rPr lang="en-GB" altLang="en-US" dirty="0"/>
              <a:t>For each country can you suggest a reason and evidence for why this country has internally </a:t>
            </a:r>
            <a:r>
              <a:rPr lang="en-GB" altLang="en-US"/>
              <a:t>displaced people?</a:t>
            </a:r>
            <a:endParaRPr lang="en-GB" altLang="en-US" dirty="0"/>
          </a:p>
          <a:p>
            <a:pPr lvl="1"/>
            <a:r>
              <a:rPr lang="en-GB" altLang="en-US" dirty="0"/>
              <a:t>e.g. Nepal 2015 earthquake</a:t>
            </a:r>
          </a:p>
        </p:txBody>
      </p:sp>
      <p:sp>
        <p:nvSpPr>
          <p:cNvPr id="7" name="Rectangle 2"/>
          <p:cNvSpPr txBox="1">
            <a:spLocks noChangeArrowheads="1"/>
          </p:cNvSpPr>
          <p:nvPr/>
        </p:nvSpPr>
        <p:spPr bwMode="auto">
          <a:xfrm>
            <a:off x="1475656" y="299348"/>
            <a:ext cx="5424264" cy="1320660"/>
          </a:xfrm>
          <a:prstGeom prst="rect">
            <a:avLst/>
          </a:prstGeom>
          <a:solidFill>
            <a:srgbClr val="B70005"/>
          </a:solidFill>
          <a:ln>
            <a:noFill/>
          </a:ln>
          <a:effec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4000">
                <a:solidFill>
                  <a:schemeClr val="tx2"/>
                </a:solidFill>
                <a:latin typeface="+mj-lt"/>
                <a:ea typeface="+mj-ea"/>
                <a:cs typeface="+mj-cs"/>
              </a:defRPr>
            </a:lvl1pPr>
            <a:lvl2pPr algn="l" rtl="0" fontAlgn="base">
              <a:spcBef>
                <a:spcPct val="0"/>
              </a:spcBef>
              <a:spcAft>
                <a:spcPct val="0"/>
              </a:spcAft>
              <a:defRPr sz="6300">
                <a:solidFill>
                  <a:schemeClr val="tx2"/>
                </a:solidFill>
                <a:latin typeface="Helvetica" pitchFamily="34" charset="0"/>
              </a:defRPr>
            </a:lvl2pPr>
            <a:lvl3pPr algn="l" rtl="0" fontAlgn="base">
              <a:spcBef>
                <a:spcPct val="0"/>
              </a:spcBef>
              <a:spcAft>
                <a:spcPct val="0"/>
              </a:spcAft>
              <a:defRPr sz="6300">
                <a:solidFill>
                  <a:schemeClr val="tx2"/>
                </a:solidFill>
                <a:latin typeface="Helvetica" pitchFamily="34" charset="0"/>
              </a:defRPr>
            </a:lvl3pPr>
            <a:lvl4pPr algn="l" rtl="0" fontAlgn="base">
              <a:spcBef>
                <a:spcPct val="0"/>
              </a:spcBef>
              <a:spcAft>
                <a:spcPct val="0"/>
              </a:spcAft>
              <a:defRPr sz="6300">
                <a:solidFill>
                  <a:schemeClr val="tx2"/>
                </a:solidFill>
                <a:latin typeface="Helvetica" pitchFamily="34" charset="0"/>
              </a:defRPr>
            </a:lvl4pPr>
            <a:lvl5pPr algn="l" rtl="0" fontAlgn="base">
              <a:spcBef>
                <a:spcPct val="0"/>
              </a:spcBef>
              <a:spcAft>
                <a:spcPct val="0"/>
              </a:spcAft>
              <a:defRPr sz="6300">
                <a:solidFill>
                  <a:schemeClr val="tx2"/>
                </a:solidFill>
                <a:latin typeface="Helvetica" pitchFamily="34" charset="0"/>
              </a:defRPr>
            </a:lvl5pPr>
            <a:lvl6pPr marL="457200" algn="l" rtl="0" fontAlgn="base">
              <a:spcBef>
                <a:spcPct val="0"/>
              </a:spcBef>
              <a:spcAft>
                <a:spcPct val="0"/>
              </a:spcAft>
              <a:defRPr sz="6300">
                <a:solidFill>
                  <a:schemeClr val="tx2"/>
                </a:solidFill>
                <a:latin typeface="Helvetica" pitchFamily="34" charset="0"/>
              </a:defRPr>
            </a:lvl6pPr>
            <a:lvl7pPr marL="914400" algn="l" rtl="0" fontAlgn="base">
              <a:spcBef>
                <a:spcPct val="0"/>
              </a:spcBef>
              <a:spcAft>
                <a:spcPct val="0"/>
              </a:spcAft>
              <a:defRPr sz="6300">
                <a:solidFill>
                  <a:schemeClr val="tx2"/>
                </a:solidFill>
                <a:latin typeface="Helvetica" pitchFamily="34" charset="0"/>
              </a:defRPr>
            </a:lvl7pPr>
            <a:lvl8pPr marL="1371600" algn="l" rtl="0" fontAlgn="base">
              <a:spcBef>
                <a:spcPct val="0"/>
              </a:spcBef>
              <a:spcAft>
                <a:spcPct val="0"/>
              </a:spcAft>
              <a:defRPr sz="6300">
                <a:solidFill>
                  <a:schemeClr val="tx2"/>
                </a:solidFill>
                <a:latin typeface="Helvetica" pitchFamily="34" charset="0"/>
              </a:defRPr>
            </a:lvl8pPr>
            <a:lvl9pPr marL="1828800" algn="l" rtl="0" fontAlgn="base">
              <a:spcBef>
                <a:spcPct val="0"/>
              </a:spcBef>
              <a:spcAft>
                <a:spcPct val="0"/>
              </a:spcAft>
              <a:defRPr sz="6300">
                <a:solidFill>
                  <a:schemeClr val="tx2"/>
                </a:solidFill>
                <a:latin typeface="Helvetica" pitchFamily="34" charset="0"/>
              </a:defRPr>
            </a:lvl9pPr>
          </a:lstStyle>
          <a:p>
            <a:r>
              <a:rPr lang="en-GB" altLang="en-US" b="1" kern="0" dirty="0">
                <a:solidFill>
                  <a:schemeClr val="bg1"/>
                </a:solidFill>
              </a:rPr>
              <a:t>What causes IDPs? Research task</a:t>
            </a:r>
          </a:p>
        </p:txBody>
      </p:sp>
      <p:pic>
        <p:nvPicPr>
          <p:cNvPr id="2" name="Picture 1">
            <a:extLst>
              <a:ext uri="{FF2B5EF4-FFF2-40B4-BE49-F238E27FC236}">
                <a16:creationId xmlns:a16="http://schemas.microsoft.com/office/drawing/2014/main" id="{AFC74165-CD86-4868-B31B-F3C22B8F8A5F}"/>
              </a:ext>
            </a:extLst>
          </p:cNvPr>
          <p:cNvPicPr>
            <a:picLocks noChangeAspect="1"/>
          </p:cNvPicPr>
          <p:nvPr/>
        </p:nvPicPr>
        <p:blipFill>
          <a:blip r:embed="rId2"/>
          <a:stretch>
            <a:fillRect/>
          </a:stretch>
        </p:blipFill>
        <p:spPr>
          <a:xfrm>
            <a:off x="179512" y="1816320"/>
            <a:ext cx="3928720" cy="5013176"/>
          </a:xfrm>
          <a:prstGeom prst="rect">
            <a:avLst/>
          </a:prstGeom>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3" name="Rectangle 7"/>
          <p:cNvSpPr>
            <a:spLocks noGrp="1" noChangeArrowheads="1"/>
          </p:cNvSpPr>
          <p:nvPr>
            <p:ph type="body" idx="1"/>
          </p:nvPr>
        </p:nvSpPr>
        <p:spPr>
          <a:xfrm>
            <a:off x="1331640" y="2060848"/>
            <a:ext cx="7010400" cy="3959225"/>
          </a:xfrm>
          <a:noFill/>
          <a:ln/>
        </p:spPr>
        <p:txBody>
          <a:bodyPr/>
          <a:lstStyle/>
          <a:p>
            <a:r>
              <a:rPr lang="en-GB" altLang="en-US" sz="2900" dirty="0"/>
              <a:t>IDPs usually plan to return to their original homes. However, increasingly people are becoming trapped and are unable to return. </a:t>
            </a:r>
          </a:p>
          <a:p>
            <a:r>
              <a:rPr lang="en-GB" altLang="en-US" sz="2900" dirty="0"/>
              <a:t>Choose one of the Migrants on the margins cities </a:t>
            </a:r>
            <a:r>
              <a:rPr lang="en-GB" altLang="en-US" sz="2900" dirty="0">
                <a:hlinkClick r:id="rId2"/>
              </a:rPr>
              <a:t>Colombo</a:t>
            </a:r>
            <a:r>
              <a:rPr lang="en-GB" altLang="en-US" sz="2900" dirty="0"/>
              <a:t>, </a:t>
            </a:r>
            <a:r>
              <a:rPr lang="en-GB" altLang="en-US" sz="2900" dirty="0">
                <a:hlinkClick r:id="rId3"/>
              </a:rPr>
              <a:t>Dhaka</a:t>
            </a:r>
            <a:r>
              <a:rPr lang="en-GB" altLang="en-US" sz="2900" dirty="0"/>
              <a:t>, </a:t>
            </a:r>
            <a:r>
              <a:rPr lang="en-GB" altLang="en-US" sz="2900" dirty="0">
                <a:hlinkClick r:id="rId4"/>
              </a:rPr>
              <a:t>Harare</a:t>
            </a:r>
            <a:r>
              <a:rPr lang="en-GB" altLang="en-US" sz="2900" dirty="0"/>
              <a:t> and </a:t>
            </a:r>
            <a:r>
              <a:rPr lang="en-GB" altLang="en-US" sz="2900" dirty="0">
                <a:hlinkClick r:id="rId5"/>
              </a:rPr>
              <a:t>Hargeisa</a:t>
            </a:r>
            <a:endParaRPr lang="en-GB" altLang="en-US" sz="2900" dirty="0"/>
          </a:p>
        </p:txBody>
      </p:sp>
      <p:sp>
        <p:nvSpPr>
          <p:cNvPr id="7" name="Rectangle 2"/>
          <p:cNvSpPr txBox="1">
            <a:spLocks noChangeArrowheads="1"/>
          </p:cNvSpPr>
          <p:nvPr/>
        </p:nvSpPr>
        <p:spPr bwMode="auto">
          <a:xfrm>
            <a:off x="1475656" y="299348"/>
            <a:ext cx="5424264" cy="1320660"/>
          </a:xfrm>
          <a:prstGeom prst="rect">
            <a:avLst/>
          </a:prstGeom>
          <a:solidFill>
            <a:srgbClr val="797E01"/>
          </a:solidFill>
          <a:ln>
            <a:noFill/>
          </a:ln>
          <a:effec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4000">
                <a:solidFill>
                  <a:schemeClr val="tx2"/>
                </a:solidFill>
                <a:latin typeface="+mj-lt"/>
                <a:ea typeface="+mj-ea"/>
                <a:cs typeface="+mj-cs"/>
              </a:defRPr>
            </a:lvl1pPr>
            <a:lvl2pPr algn="l" rtl="0" fontAlgn="base">
              <a:spcBef>
                <a:spcPct val="0"/>
              </a:spcBef>
              <a:spcAft>
                <a:spcPct val="0"/>
              </a:spcAft>
              <a:defRPr sz="6300">
                <a:solidFill>
                  <a:schemeClr val="tx2"/>
                </a:solidFill>
                <a:latin typeface="Helvetica" pitchFamily="34" charset="0"/>
              </a:defRPr>
            </a:lvl2pPr>
            <a:lvl3pPr algn="l" rtl="0" fontAlgn="base">
              <a:spcBef>
                <a:spcPct val="0"/>
              </a:spcBef>
              <a:spcAft>
                <a:spcPct val="0"/>
              </a:spcAft>
              <a:defRPr sz="6300">
                <a:solidFill>
                  <a:schemeClr val="tx2"/>
                </a:solidFill>
                <a:latin typeface="Helvetica" pitchFamily="34" charset="0"/>
              </a:defRPr>
            </a:lvl3pPr>
            <a:lvl4pPr algn="l" rtl="0" fontAlgn="base">
              <a:spcBef>
                <a:spcPct val="0"/>
              </a:spcBef>
              <a:spcAft>
                <a:spcPct val="0"/>
              </a:spcAft>
              <a:defRPr sz="6300">
                <a:solidFill>
                  <a:schemeClr val="tx2"/>
                </a:solidFill>
                <a:latin typeface="Helvetica" pitchFamily="34" charset="0"/>
              </a:defRPr>
            </a:lvl4pPr>
            <a:lvl5pPr algn="l" rtl="0" fontAlgn="base">
              <a:spcBef>
                <a:spcPct val="0"/>
              </a:spcBef>
              <a:spcAft>
                <a:spcPct val="0"/>
              </a:spcAft>
              <a:defRPr sz="6300">
                <a:solidFill>
                  <a:schemeClr val="tx2"/>
                </a:solidFill>
                <a:latin typeface="Helvetica" pitchFamily="34" charset="0"/>
              </a:defRPr>
            </a:lvl5pPr>
            <a:lvl6pPr marL="457200" algn="l" rtl="0" fontAlgn="base">
              <a:spcBef>
                <a:spcPct val="0"/>
              </a:spcBef>
              <a:spcAft>
                <a:spcPct val="0"/>
              </a:spcAft>
              <a:defRPr sz="6300">
                <a:solidFill>
                  <a:schemeClr val="tx2"/>
                </a:solidFill>
                <a:latin typeface="Helvetica" pitchFamily="34" charset="0"/>
              </a:defRPr>
            </a:lvl6pPr>
            <a:lvl7pPr marL="914400" algn="l" rtl="0" fontAlgn="base">
              <a:spcBef>
                <a:spcPct val="0"/>
              </a:spcBef>
              <a:spcAft>
                <a:spcPct val="0"/>
              </a:spcAft>
              <a:defRPr sz="6300">
                <a:solidFill>
                  <a:schemeClr val="tx2"/>
                </a:solidFill>
                <a:latin typeface="Helvetica" pitchFamily="34" charset="0"/>
              </a:defRPr>
            </a:lvl7pPr>
            <a:lvl8pPr marL="1371600" algn="l" rtl="0" fontAlgn="base">
              <a:spcBef>
                <a:spcPct val="0"/>
              </a:spcBef>
              <a:spcAft>
                <a:spcPct val="0"/>
              </a:spcAft>
              <a:defRPr sz="6300">
                <a:solidFill>
                  <a:schemeClr val="tx2"/>
                </a:solidFill>
                <a:latin typeface="Helvetica" pitchFamily="34" charset="0"/>
              </a:defRPr>
            </a:lvl8pPr>
            <a:lvl9pPr marL="1828800" algn="l" rtl="0" fontAlgn="base">
              <a:spcBef>
                <a:spcPct val="0"/>
              </a:spcBef>
              <a:spcAft>
                <a:spcPct val="0"/>
              </a:spcAft>
              <a:defRPr sz="6300">
                <a:solidFill>
                  <a:schemeClr val="tx2"/>
                </a:solidFill>
                <a:latin typeface="Helvetica" pitchFamily="34" charset="0"/>
              </a:defRPr>
            </a:lvl9pPr>
          </a:lstStyle>
          <a:p>
            <a:r>
              <a:rPr lang="en-GB" altLang="en-US" sz="3600" b="1" kern="0" dirty="0">
                <a:solidFill>
                  <a:schemeClr val="bg1"/>
                </a:solidFill>
              </a:rPr>
              <a:t>What are the challenges facing IDPs?</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1475656" y="299348"/>
            <a:ext cx="5424264" cy="1320660"/>
          </a:xfrm>
          <a:solidFill>
            <a:srgbClr val="F54C00"/>
          </a:solidFill>
        </p:spPr>
        <p:txBody>
          <a:bodyPr/>
          <a:lstStyle/>
          <a:p>
            <a:r>
              <a:rPr lang="en-GB" altLang="en-US" sz="3600" b="1" dirty="0">
                <a:solidFill>
                  <a:schemeClr val="bg1"/>
                </a:solidFill>
              </a:rPr>
              <a:t>What are the challenges facing IDPs?</a:t>
            </a:r>
          </a:p>
        </p:txBody>
      </p:sp>
      <p:sp>
        <p:nvSpPr>
          <p:cNvPr id="56327" name="Rectangle 7"/>
          <p:cNvSpPr>
            <a:spLocks noGrp="1" noChangeArrowheads="1"/>
          </p:cNvSpPr>
          <p:nvPr>
            <p:ph type="body" idx="1"/>
          </p:nvPr>
        </p:nvSpPr>
        <p:spPr>
          <a:xfrm>
            <a:off x="1331640" y="5813679"/>
            <a:ext cx="7584504" cy="718592"/>
          </a:xfrm>
          <a:noFill/>
          <a:ln/>
        </p:spPr>
        <p:txBody>
          <a:bodyPr/>
          <a:lstStyle/>
          <a:p>
            <a:r>
              <a:rPr lang="en-GB" altLang="en-US" sz="2800" dirty="0"/>
              <a:t>EXTENSION: Can you classify these into economic, social, political or environmental? </a:t>
            </a:r>
          </a:p>
        </p:txBody>
      </p:sp>
      <p:sp>
        <p:nvSpPr>
          <p:cNvPr id="4" name="Rectangle 7">
            <a:extLst>
              <a:ext uri="{FF2B5EF4-FFF2-40B4-BE49-F238E27FC236}">
                <a16:creationId xmlns:a16="http://schemas.microsoft.com/office/drawing/2014/main" id="{368DBE8A-2267-443C-87B9-C096AED06BDC}"/>
              </a:ext>
            </a:extLst>
          </p:cNvPr>
          <p:cNvSpPr txBox="1">
            <a:spLocks noChangeArrowheads="1"/>
          </p:cNvSpPr>
          <p:nvPr/>
        </p:nvSpPr>
        <p:spPr bwMode="auto">
          <a:xfrm>
            <a:off x="1475656" y="1620009"/>
            <a:ext cx="7010400" cy="10889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1" fontAlgn="base" hangingPunct="1">
              <a:spcBef>
                <a:spcPct val="20000"/>
              </a:spcBef>
              <a:spcAft>
                <a:spcPct val="0"/>
              </a:spcAft>
              <a:buClr>
                <a:srgbClr val="F54C00"/>
              </a:buClr>
              <a:buSzPct val="70000"/>
              <a:buFont typeface="Wingdings" pitchFamily="2" charset="2"/>
              <a:buChar char="¢"/>
              <a:defRPr sz="3000">
                <a:solidFill>
                  <a:schemeClr val="tx2"/>
                </a:solidFill>
                <a:latin typeface="+mn-lt"/>
                <a:ea typeface="+mn-ea"/>
                <a:cs typeface="+mn-cs"/>
              </a:defRPr>
            </a:lvl1pPr>
            <a:lvl2pPr marL="742950" indent="-285750" algn="l" rtl="0" eaLnBrk="1" fontAlgn="base" hangingPunct="1">
              <a:spcBef>
                <a:spcPct val="20000"/>
              </a:spcBef>
              <a:spcAft>
                <a:spcPct val="0"/>
              </a:spcAft>
              <a:buClr>
                <a:srgbClr val="01415B"/>
              </a:buClr>
              <a:buSzPct val="75000"/>
              <a:buFont typeface="Wingdings" pitchFamily="2" charset="2"/>
              <a:buChar char="l"/>
              <a:defRPr sz="2800">
                <a:solidFill>
                  <a:schemeClr val="tx2"/>
                </a:solidFill>
                <a:latin typeface="+mn-lt"/>
              </a:defRPr>
            </a:lvl2pPr>
            <a:lvl3pPr marL="1143000" indent="-228600" algn="l" rtl="0" eaLnBrk="1" fontAlgn="base" hangingPunct="1">
              <a:spcBef>
                <a:spcPct val="20000"/>
              </a:spcBef>
              <a:spcAft>
                <a:spcPct val="0"/>
              </a:spcAft>
              <a:buClr>
                <a:srgbClr val="B70005"/>
              </a:buClr>
              <a:buChar char="•"/>
              <a:defRPr sz="2400">
                <a:solidFill>
                  <a:schemeClr val="tx2"/>
                </a:solidFill>
                <a:latin typeface="+mn-lt"/>
              </a:defRPr>
            </a:lvl3pPr>
            <a:lvl4pPr marL="1600200" indent="-228600" algn="l" rtl="0" eaLnBrk="1" fontAlgn="base" hangingPunct="1">
              <a:spcBef>
                <a:spcPct val="20000"/>
              </a:spcBef>
              <a:spcAft>
                <a:spcPct val="0"/>
              </a:spcAft>
              <a:buClr>
                <a:srgbClr val="797E01"/>
              </a:buClr>
              <a:buChar char="•"/>
              <a:defRPr sz="2000">
                <a:solidFill>
                  <a:schemeClr val="tx2"/>
                </a:solidFill>
                <a:latin typeface="+mn-lt"/>
              </a:defRPr>
            </a:lvl4pPr>
            <a:lvl5pPr marL="2057400" indent="-228600" algn="l" rtl="0" eaLnBrk="1" fontAlgn="base" hangingPunct="1">
              <a:spcBef>
                <a:spcPct val="20000"/>
              </a:spcBef>
              <a:spcAft>
                <a:spcPct val="0"/>
              </a:spcAft>
              <a:buClr>
                <a:srgbClr val="740160"/>
              </a:buClr>
              <a:buChar char="•"/>
              <a:defRPr sz="2000">
                <a:solidFill>
                  <a:schemeClr val="tx2"/>
                </a:solidFill>
                <a:latin typeface="+mn-lt"/>
              </a:defRPr>
            </a:lvl5pPr>
            <a:lvl6pPr marL="2514600" indent="-228600" algn="l" rtl="0" eaLnBrk="1" fontAlgn="base" hangingPunct="1">
              <a:spcBef>
                <a:spcPct val="20000"/>
              </a:spcBef>
              <a:spcAft>
                <a:spcPct val="0"/>
              </a:spcAft>
              <a:buClr>
                <a:srgbClr val="740160"/>
              </a:buClr>
              <a:buChar char="•"/>
              <a:defRPr sz="2000">
                <a:solidFill>
                  <a:schemeClr val="tx2"/>
                </a:solidFill>
                <a:latin typeface="+mn-lt"/>
              </a:defRPr>
            </a:lvl6pPr>
            <a:lvl7pPr marL="2971800" indent="-228600" algn="l" rtl="0" eaLnBrk="1" fontAlgn="base" hangingPunct="1">
              <a:spcBef>
                <a:spcPct val="20000"/>
              </a:spcBef>
              <a:spcAft>
                <a:spcPct val="0"/>
              </a:spcAft>
              <a:buClr>
                <a:srgbClr val="740160"/>
              </a:buClr>
              <a:buChar char="•"/>
              <a:defRPr sz="2000">
                <a:solidFill>
                  <a:schemeClr val="tx2"/>
                </a:solidFill>
                <a:latin typeface="+mn-lt"/>
              </a:defRPr>
            </a:lvl7pPr>
            <a:lvl8pPr marL="3429000" indent="-228600" algn="l" rtl="0" eaLnBrk="1" fontAlgn="base" hangingPunct="1">
              <a:spcBef>
                <a:spcPct val="20000"/>
              </a:spcBef>
              <a:spcAft>
                <a:spcPct val="0"/>
              </a:spcAft>
              <a:buClr>
                <a:srgbClr val="740160"/>
              </a:buClr>
              <a:buChar char="•"/>
              <a:defRPr sz="2000">
                <a:solidFill>
                  <a:schemeClr val="tx2"/>
                </a:solidFill>
                <a:latin typeface="+mn-lt"/>
              </a:defRPr>
            </a:lvl8pPr>
            <a:lvl9pPr marL="3886200" indent="-228600" algn="l" rtl="0" eaLnBrk="1" fontAlgn="base" hangingPunct="1">
              <a:spcBef>
                <a:spcPct val="20000"/>
              </a:spcBef>
              <a:spcAft>
                <a:spcPct val="0"/>
              </a:spcAft>
              <a:buClr>
                <a:srgbClr val="740160"/>
              </a:buClr>
              <a:buChar char="•"/>
              <a:defRPr sz="2000">
                <a:solidFill>
                  <a:schemeClr val="tx2"/>
                </a:solidFill>
                <a:latin typeface="+mn-lt"/>
              </a:defRPr>
            </a:lvl9pPr>
          </a:lstStyle>
          <a:p>
            <a:r>
              <a:rPr lang="en-GB" altLang="en-US" sz="2900" kern="0" dirty="0"/>
              <a:t>Rank the following challenges using a diamond nine. Top being the greatest challenge and the bottom being the least.</a:t>
            </a:r>
          </a:p>
          <a:p>
            <a:pPr marL="0" indent="0">
              <a:buNone/>
            </a:pPr>
            <a:endParaRPr lang="en-GB" altLang="en-US" sz="2900" kern="0" dirty="0"/>
          </a:p>
        </p:txBody>
      </p:sp>
      <p:sp>
        <p:nvSpPr>
          <p:cNvPr id="2" name="TextBox 1">
            <a:extLst>
              <a:ext uri="{FF2B5EF4-FFF2-40B4-BE49-F238E27FC236}">
                <a16:creationId xmlns:a16="http://schemas.microsoft.com/office/drawing/2014/main" id="{1044F361-E0FE-4739-9D1D-75F63E78F5AB}"/>
              </a:ext>
            </a:extLst>
          </p:cNvPr>
          <p:cNvSpPr txBox="1"/>
          <p:nvPr/>
        </p:nvSpPr>
        <p:spPr>
          <a:xfrm>
            <a:off x="3734453" y="3254486"/>
            <a:ext cx="1440160" cy="646331"/>
          </a:xfrm>
          <a:prstGeom prst="rect">
            <a:avLst/>
          </a:prstGeom>
          <a:noFill/>
          <a:ln w="12700">
            <a:solidFill>
              <a:schemeClr val="tx1"/>
            </a:solidFill>
          </a:ln>
        </p:spPr>
        <p:txBody>
          <a:bodyPr wrap="square" rtlCol="0">
            <a:spAutoFit/>
          </a:bodyPr>
          <a:lstStyle/>
          <a:p>
            <a:pPr algn="ctr"/>
            <a:r>
              <a:rPr lang="en-GB" altLang="en-US" kern="0" dirty="0"/>
              <a:t>Safety</a:t>
            </a:r>
          </a:p>
          <a:p>
            <a:pPr algn="ctr"/>
            <a:endParaRPr lang="en-GB" dirty="0"/>
          </a:p>
        </p:txBody>
      </p:sp>
      <p:sp>
        <p:nvSpPr>
          <p:cNvPr id="6" name="TextBox 5">
            <a:extLst>
              <a:ext uri="{FF2B5EF4-FFF2-40B4-BE49-F238E27FC236}">
                <a16:creationId xmlns:a16="http://schemas.microsoft.com/office/drawing/2014/main" id="{117AB521-1F1E-4679-9A76-7B2D3E44189C}"/>
              </a:ext>
            </a:extLst>
          </p:cNvPr>
          <p:cNvSpPr txBox="1"/>
          <p:nvPr/>
        </p:nvSpPr>
        <p:spPr>
          <a:xfrm>
            <a:off x="2051720" y="4074047"/>
            <a:ext cx="1608348" cy="646331"/>
          </a:xfrm>
          <a:prstGeom prst="rect">
            <a:avLst/>
          </a:prstGeom>
          <a:noFill/>
          <a:ln w="12700">
            <a:solidFill>
              <a:schemeClr val="tx1"/>
            </a:solidFill>
          </a:ln>
        </p:spPr>
        <p:txBody>
          <a:bodyPr wrap="square" rtlCol="0">
            <a:spAutoFit/>
          </a:bodyPr>
          <a:lstStyle/>
          <a:p>
            <a:pPr algn="ctr"/>
            <a:r>
              <a:rPr lang="en-GB" altLang="en-US" kern="0" dirty="0"/>
              <a:t>Finding a job</a:t>
            </a:r>
          </a:p>
          <a:p>
            <a:pPr algn="ctr"/>
            <a:endParaRPr lang="en-GB" dirty="0"/>
          </a:p>
        </p:txBody>
      </p:sp>
      <p:sp>
        <p:nvSpPr>
          <p:cNvPr id="7" name="TextBox 6">
            <a:extLst>
              <a:ext uri="{FF2B5EF4-FFF2-40B4-BE49-F238E27FC236}">
                <a16:creationId xmlns:a16="http://schemas.microsoft.com/office/drawing/2014/main" id="{1867A5F1-63F6-4EF8-8F41-AF692F6B374C}"/>
              </a:ext>
            </a:extLst>
          </p:cNvPr>
          <p:cNvSpPr txBox="1"/>
          <p:nvPr/>
        </p:nvSpPr>
        <p:spPr>
          <a:xfrm>
            <a:off x="208438" y="3565244"/>
            <a:ext cx="1608348" cy="646331"/>
          </a:xfrm>
          <a:prstGeom prst="rect">
            <a:avLst/>
          </a:prstGeom>
          <a:noFill/>
          <a:ln w="12700">
            <a:solidFill>
              <a:schemeClr val="tx1"/>
            </a:solidFill>
          </a:ln>
        </p:spPr>
        <p:txBody>
          <a:bodyPr wrap="square" rtlCol="0">
            <a:spAutoFit/>
          </a:bodyPr>
          <a:lstStyle/>
          <a:p>
            <a:pPr algn="ctr"/>
            <a:r>
              <a:rPr lang="en-GB" altLang="en-US" kern="0" dirty="0"/>
              <a:t>Separation from family</a:t>
            </a:r>
            <a:endParaRPr lang="en-GB" dirty="0"/>
          </a:p>
        </p:txBody>
      </p:sp>
      <p:sp>
        <p:nvSpPr>
          <p:cNvPr id="8" name="TextBox 7">
            <a:extLst>
              <a:ext uri="{FF2B5EF4-FFF2-40B4-BE49-F238E27FC236}">
                <a16:creationId xmlns:a16="http://schemas.microsoft.com/office/drawing/2014/main" id="{394962A1-FAD1-4ADB-9AB8-B8E1E18C1206}"/>
              </a:ext>
            </a:extLst>
          </p:cNvPr>
          <p:cNvSpPr txBox="1"/>
          <p:nvPr/>
        </p:nvSpPr>
        <p:spPr>
          <a:xfrm>
            <a:off x="3767826" y="5067898"/>
            <a:ext cx="1608348" cy="646331"/>
          </a:xfrm>
          <a:prstGeom prst="rect">
            <a:avLst/>
          </a:prstGeom>
          <a:noFill/>
          <a:ln w="12700">
            <a:solidFill>
              <a:schemeClr val="tx1"/>
            </a:solidFill>
          </a:ln>
        </p:spPr>
        <p:txBody>
          <a:bodyPr wrap="square" rtlCol="0">
            <a:spAutoFit/>
          </a:bodyPr>
          <a:lstStyle/>
          <a:p>
            <a:pPr algn="ctr"/>
            <a:r>
              <a:rPr lang="en-GB" altLang="en-US" kern="0" dirty="0"/>
              <a:t>Access to clean water</a:t>
            </a:r>
            <a:endParaRPr lang="en-GB" dirty="0"/>
          </a:p>
        </p:txBody>
      </p:sp>
      <p:sp>
        <p:nvSpPr>
          <p:cNvPr id="9" name="TextBox 8">
            <a:extLst>
              <a:ext uri="{FF2B5EF4-FFF2-40B4-BE49-F238E27FC236}">
                <a16:creationId xmlns:a16="http://schemas.microsoft.com/office/drawing/2014/main" id="{B97043B2-1564-48BB-AAFC-266F7B25BC1D}"/>
              </a:ext>
            </a:extLst>
          </p:cNvPr>
          <p:cNvSpPr txBox="1"/>
          <p:nvPr/>
        </p:nvSpPr>
        <p:spPr>
          <a:xfrm>
            <a:off x="4605424" y="4133455"/>
            <a:ext cx="1608348" cy="646331"/>
          </a:xfrm>
          <a:prstGeom prst="rect">
            <a:avLst/>
          </a:prstGeom>
          <a:noFill/>
          <a:ln w="12700">
            <a:solidFill>
              <a:schemeClr val="tx1"/>
            </a:solidFill>
          </a:ln>
        </p:spPr>
        <p:txBody>
          <a:bodyPr wrap="square" rtlCol="0">
            <a:spAutoFit/>
          </a:bodyPr>
          <a:lstStyle/>
          <a:p>
            <a:pPr algn="ctr"/>
            <a:r>
              <a:rPr lang="en-GB" altLang="en-US" kern="0" dirty="0"/>
              <a:t>Housing</a:t>
            </a:r>
          </a:p>
          <a:p>
            <a:pPr algn="ctr"/>
            <a:endParaRPr lang="en-GB" dirty="0"/>
          </a:p>
        </p:txBody>
      </p:sp>
      <p:sp>
        <p:nvSpPr>
          <p:cNvPr id="10" name="TextBox 9">
            <a:extLst>
              <a:ext uri="{FF2B5EF4-FFF2-40B4-BE49-F238E27FC236}">
                <a16:creationId xmlns:a16="http://schemas.microsoft.com/office/drawing/2014/main" id="{5D39E93F-CF8E-4255-B9DE-124A05C8EDAF}"/>
              </a:ext>
            </a:extLst>
          </p:cNvPr>
          <p:cNvSpPr txBox="1"/>
          <p:nvPr/>
        </p:nvSpPr>
        <p:spPr>
          <a:xfrm>
            <a:off x="6607857" y="4103178"/>
            <a:ext cx="1716614" cy="646331"/>
          </a:xfrm>
          <a:prstGeom prst="rect">
            <a:avLst/>
          </a:prstGeom>
          <a:noFill/>
          <a:ln w="12700">
            <a:solidFill>
              <a:schemeClr val="tx1"/>
            </a:solidFill>
          </a:ln>
        </p:spPr>
        <p:txBody>
          <a:bodyPr wrap="square" rtlCol="0">
            <a:spAutoFit/>
          </a:bodyPr>
          <a:lstStyle/>
          <a:p>
            <a:pPr algn="ctr"/>
            <a:r>
              <a:rPr lang="en-GB" altLang="en-US" kern="0" dirty="0"/>
              <a:t>Access to reliable energy</a:t>
            </a:r>
            <a:endParaRPr lang="en-GB" dirty="0"/>
          </a:p>
        </p:txBody>
      </p:sp>
      <p:sp>
        <p:nvSpPr>
          <p:cNvPr id="11" name="TextBox 10">
            <a:extLst>
              <a:ext uri="{FF2B5EF4-FFF2-40B4-BE49-F238E27FC236}">
                <a16:creationId xmlns:a16="http://schemas.microsoft.com/office/drawing/2014/main" id="{806D941A-42A7-4011-A94B-5F7A38B25A1F}"/>
              </a:ext>
            </a:extLst>
          </p:cNvPr>
          <p:cNvSpPr txBox="1"/>
          <p:nvPr/>
        </p:nvSpPr>
        <p:spPr>
          <a:xfrm>
            <a:off x="5940152" y="4973567"/>
            <a:ext cx="1716614" cy="646331"/>
          </a:xfrm>
          <a:prstGeom prst="rect">
            <a:avLst/>
          </a:prstGeom>
          <a:noFill/>
          <a:ln w="12700">
            <a:solidFill>
              <a:schemeClr val="tx1"/>
            </a:solidFill>
          </a:ln>
        </p:spPr>
        <p:txBody>
          <a:bodyPr wrap="square" rtlCol="0">
            <a:spAutoFit/>
          </a:bodyPr>
          <a:lstStyle/>
          <a:p>
            <a:pPr algn="ctr"/>
            <a:r>
              <a:rPr lang="en-GB" altLang="en-US" kern="0" dirty="0"/>
              <a:t>Owning property</a:t>
            </a:r>
            <a:endParaRPr lang="en-GB" dirty="0"/>
          </a:p>
        </p:txBody>
      </p:sp>
      <p:sp>
        <p:nvSpPr>
          <p:cNvPr id="12" name="TextBox 11">
            <a:extLst>
              <a:ext uri="{FF2B5EF4-FFF2-40B4-BE49-F238E27FC236}">
                <a16:creationId xmlns:a16="http://schemas.microsoft.com/office/drawing/2014/main" id="{051ABB63-AFB9-450D-9913-C2FB4AA21283}"/>
              </a:ext>
            </a:extLst>
          </p:cNvPr>
          <p:cNvSpPr txBox="1"/>
          <p:nvPr/>
        </p:nvSpPr>
        <p:spPr>
          <a:xfrm>
            <a:off x="5957951" y="3232789"/>
            <a:ext cx="1716614" cy="646331"/>
          </a:xfrm>
          <a:prstGeom prst="rect">
            <a:avLst/>
          </a:prstGeom>
          <a:noFill/>
          <a:ln w="12700">
            <a:solidFill>
              <a:schemeClr val="tx1"/>
            </a:solidFill>
          </a:ln>
        </p:spPr>
        <p:txBody>
          <a:bodyPr wrap="square" rtlCol="0">
            <a:spAutoFit/>
          </a:bodyPr>
          <a:lstStyle/>
          <a:p>
            <a:pPr algn="ctr"/>
            <a:r>
              <a:rPr lang="en-GB" altLang="en-US" kern="0" dirty="0"/>
              <a:t>Access to internet</a:t>
            </a:r>
            <a:endParaRPr lang="en-GB" dirty="0"/>
          </a:p>
        </p:txBody>
      </p:sp>
      <p:sp>
        <p:nvSpPr>
          <p:cNvPr id="13" name="TextBox 12">
            <a:extLst>
              <a:ext uri="{FF2B5EF4-FFF2-40B4-BE49-F238E27FC236}">
                <a16:creationId xmlns:a16="http://schemas.microsoft.com/office/drawing/2014/main" id="{D15C4EC4-87BC-4F29-81DB-216D83E727B3}"/>
              </a:ext>
            </a:extLst>
          </p:cNvPr>
          <p:cNvSpPr txBox="1"/>
          <p:nvPr/>
        </p:nvSpPr>
        <p:spPr>
          <a:xfrm>
            <a:off x="1331640" y="4968448"/>
            <a:ext cx="1716614" cy="646331"/>
          </a:xfrm>
          <a:prstGeom prst="rect">
            <a:avLst/>
          </a:prstGeom>
          <a:noFill/>
          <a:ln w="12700">
            <a:solidFill>
              <a:schemeClr val="tx1"/>
            </a:solidFill>
          </a:ln>
        </p:spPr>
        <p:txBody>
          <a:bodyPr wrap="square" rtlCol="0">
            <a:spAutoFit/>
          </a:bodyPr>
          <a:lstStyle/>
          <a:p>
            <a:pPr algn="ctr"/>
            <a:r>
              <a:rPr lang="en-GB" altLang="en-US" kern="0" dirty="0"/>
              <a:t>Education</a:t>
            </a:r>
          </a:p>
          <a:p>
            <a:pPr algn="ctr"/>
            <a:endParaRPr lang="en-GB" dirty="0"/>
          </a:p>
        </p:txBody>
      </p:sp>
    </p:spTree>
    <p:extLst>
      <p:ext uri="{BB962C8B-B14F-4D97-AF65-F5344CB8AC3E}">
        <p14:creationId xmlns:p14="http://schemas.microsoft.com/office/powerpoint/2010/main" val="31328741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a:xfrm>
            <a:off x="1475656" y="299348"/>
            <a:ext cx="5424264" cy="1320660"/>
          </a:xfrm>
          <a:solidFill>
            <a:srgbClr val="01415B"/>
          </a:solidFill>
        </p:spPr>
        <p:txBody>
          <a:bodyPr/>
          <a:lstStyle/>
          <a:p>
            <a:r>
              <a:rPr lang="en-GB" altLang="en-US" sz="3600" b="1" dirty="0">
                <a:solidFill>
                  <a:schemeClr val="bg1"/>
                </a:solidFill>
              </a:rPr>
              <a:t>What are the challenges facing IDPs?</a:t>
            </a:r>
          </a:p>
        </p:txBody>
      </p:sp>
      <p:sp>
        <p:nvSpPr>
          <p:cNvPr id="4" name="TextBox 3">
            <a:extLst>
              <a:ext uri="{FF2B5EF4-FFF2-40B4-BE49-F238E27FC236}">
                <a16:creationId xmlns:a16="http://schemas.microsoft.com/office/drawing/2014/main" id="{DCC479AD-3625-4979-9435-6CBD98171275}"/>
              </a:ext>
            </a:extLst>
          </p:cNvPr>
          <p:cNvSpPr txBox="1"/>
          <p:nvPr/>
        </p:nvSpPr>
        <p:spPr>
          <a:xfrm>
            <a:off x="3635896" y="1844824"/>
            <a:ext cx="1440160" cy="646331"/>
          </a:xfrm>
          <a:prstGeom prst="rect">
            <a:avLst/>
          </a:prstGeom>
          <a:noFill/>
          <a:ln w="12700">
            <a:solidFill>
              <a:schemeClr val="tx1"/>
            </a:solidFill>
          </a:ln>
        </p:spPr>
        <p:txBody>
          <a:bodyPr wrap="square" rtlCol="0">
            <a:spAutoFit/>
          </a:bodyPr>
          <a:lstStyle/>
          <a:p>
            <a:pPr algn="ctr"/>
            <a:endParaRPr lang="en-GB" dirty="0"/>
          </a:p>
          <a:p>
            <a:pPr algn="ctr"/>
            <a:endParaRPr lang="en-GB" dirty="0"/>
          </a:p>
        </p:txBody>
      </p:sp>
      <p:sp>
        <p:nvSpPr>
          <p:cNvPr id="5" name="TextBox 4">
            <a:extLst>
              <a:ext uri="{FF2B5EF4-FFF2-40B4-BE49-F238E27FC236}">
                <a16:creationId xmlns:a16="http://schemas.microsoft.com/office/drawing/2014/main" id="{1EDA5722-5522-4BB0-BB4F-578019841EF2}"/>
              </a:ext>
            </a:extLst>
          </p:cNvPr>
          <p:cNvSpPr txBox="1"/>
          <p:nvPr/>
        </p:nvSpPr>
        <p:spPr>
          <a:xfrm>
            <a:off x="2774259" y="2536223"/>
            <a:ext cx="1440160" cy="646331"/>
          </a:xfrm>
          <a:prstGeom prst="rect">
            <a:avLst/>
          </a:prstGeom>
          <a:noFill/>
          <a:ln w="12700">
            <a:solidFill>
              <a:schemeClr val="tx1"/>
            </a:solidFill>
          </a:ln>
        </p:spPr>
        <p:txBody>
          <a:bodyPr wrap="square" rtlCol="0">
            <a:spAutoFit/>
          </a:bodyPr>
          <a:lstStyle/>
          <a:p>
            <a:pPr algn="ctr"/>
            <a:endParaRPr lang="en-GB" dirty="0"/>
          </a:p>
          <a:p>
            <a:pPr algn="ctr"/>
            <a:endParaRPr lang="en-GB" dirty="0"/>
          </a:p>
        </p:txBody>
      </p:sp>
      <p:sp>
        <p:nvSpPr>
          <p:cNvPr id="6" name="TextBox 5">
            <a:extLst>
              <a:ext uri="{FF2B5EF4-FFF2-40B4-BE49-F238E27FC236}">
                <a16:creationId xmlns:a16="http://schemas.microsoft.com/office/drawing/2014/main" id="{D97BCD08-1AFC-4A40-B02F-94A7A41CC793}"/>
              </a:ext>
            </a:extLst>
          </p:cNvPr>
          <p:cNvSpPr txBox="1"/>
          <p:nvPr/>
        </p:nvSpPr>
        <p:spPr>
          <a:xfrm>
            <a:off x="4522195" y="2536222"/>
            <a:ext cx="1440160" cy="646331"/>
          </a:xfrm>
          <a:prstGeom prst="rect">
            <a:avLst/>
          </a:prstGeom>
          <a:noFill/>
          <a:ln w="12700">
            <a:solidFill>
              <a:schemeClr val="tx1"/>
            </a:solidFill>
          </a:ln>
        </p:spPr>
        <p:txBody>
          <a:bodyPr wrap="square" rtlCol="0">
            <a:spAutoFit/>
          </a:bodyPr>
          <a:lstStyle/>
          <a:p>
            <a:pPr algn="ctr"/>
            <a:endParaRPr lang="en-GB" dirty="0"/>
          </a:p>
          <a:p>
            <a:pPr algn="ctr"/>
            <a:endParaRPr lang="en-GB" dirty="0"/>
          </a:p>
        </p:txBody>
      </p:sp>
      <p:sp>
        <p:nvSpPr>
          <p:cNvPr id="7" name="TextBox 6">
            <a:extLst>
              <a:ext uri="{FF2B5EF4-FFF2-40B4-BE49-F238E27FC236}">
                <a16:creationId xmlns:a16="http://schemas.microsoft.com/office/drawing/2014/main" id="{45055FB3-13E3-43CD-A003-C46F4D7B7351}"/>
              </a:ext>
            </a:extLst>
          </p:cNvPr>
          <p:cNvSpPr txBox="1"/>
          <p:nvPr/>
        </p:nvSpPr>
        <p:spPr>
          <a:xfrm>
            <a:off x="2040368" y="3227622"/>
            <a:ext cx="1440160" cy="646331"/>
          </a:xfrm>
          <a:prstGeom prst="rect">
            <a:avLst/>
          </a:prstGeom>
          <a:noFill/>
          <a:ln w="12700">
            <a:solidFill>
              <a:schemeClr val="tx1"/>
            </a:solidFill>
          </a:ln>
        </p:spPr>
        <p:txBody>
          <a:bodyPr wrap="square" rtlCol="0">
            <a:spAutoFit/>
          </a:bodyPr>
          <a:lstStyle/>
          <a:p>
            <a:pPr algn="ctr"/>
            <a:endParaRPr lang="en-GB" altLang="en-US" kern="0" dirty="0"/>
          </a:p>
          <a:p>
            <a:pPr algn="ctr"/>
            <a:endParaRPr lang="en-GB" dirty="0"/>
          </a:p>
        </p:txBody>
      </p:sp>
      <p:sp>
        <p:nvSpPr>
          <p:cNvPr id="8" name="TextBox 7">
            <a:extLst>
              <a:ext uri="{FF2B5EF4-FFF2-40B4-BE49-F238E27FC236}">
                <a16:creationId xmlns:a16="http://schemas.microsoft.com/office/drawing/2014/main" id="{33455D78-E41D-4B11-BDF8-846D0D248854}"/>
              </a:ext>
            </a:extLst>
          </p:cNvPr>
          <p:cNvSpPr txBox="1"/>
          <p:nvPr/>
        </p:nvSpPr>
        <p:spPr>
          <a:xfrm>
            <a:off x="3656609" y="3227622"/>
            <a:ext cx="1440160" cy="646331"/>
          </a:xfrm>
          <a:prstGeom prst="rect">
            <a:avLst/>
          </a:prstGeom>
          <a:noFill/>
          <a:ln w="12700">
            <a:solidFill>
              <a:schemeClr val="tx1"/>
            </a:solidFill>
          </a:ln>
        </p:spPr>
        <p:txBody>
          <a:bodyPr wrap="square" rtlCol="0">
            <a:spAutoFit/>
          </a:bodyPr>
          <a:lstStyle/>
          <a:p>
            <a:pPr algn="ctr"/>
            <a:endParaRPr lang="en-GB" altLang="en-US" kern="0" dirty="0"/>
          </a:p>
          <a:p>
            <a:pPr algn="ctr"/>
            <a:endParaRPr lang="en-GB" dirty="0"/>
          </a:p>
        </p:txBody>
      </p:sp>
      <p:sp>
        <p:nvSpPr>
          <p:cNvPr id="9" name="TextBox 8">
            <a:extLst>
              <a:ext uri="{FF2B5EF4-FFF2-40B4-BE49-F238E27FC236}">
                <a16:creationId xmlns:a16="http://schemas.microsoft.com/office/drawing/2014/main" id="{E792C845-6AE0-44A9-88DF-C34FCC3CAF24}"/>
              </a:ext>
            </a:extLst>
          </p:cNvPr>
          <p:cNvSpPr txBox="1"/>
          <p:nvPr/>
        </p:nvSpPr>
        <p:spPr>
          <a:xfrm>
            <a:off x="5272850" y="3227622"/>
            <a:ext cx="1440160" cy="646331"/>
          </a:xfrm>
          <a:prstGeom prst="rect">
            <a:avLst/>
          </a:prstGeom>
          <a:noFill/>
          <a:ln w="12700">
            <a:solidFill>
              <a:schemeClr val="tx1"/>
            </a:solidFill>
          </a:ln>
        </p:spPr>
        <p:txBody>
          <a:bodyPr wrap="square" rtlCol="0">
            <a:spAutoFit/>
          </a:bodyPr>
          <a:lstStyle/>
          <a:p>
            <a:pPr algn="ctr"/>
            <a:endParaRPr lang="en-GB" altLang="en-US" kern="0" dirty="0"/>
          </a:p>
          <a:p>
            <a:pPr algn="ctr"/>
            <a:endParaRPr lang="en-GB" dirty="0"/>
          </a:p>
        </p:txBody>
      </p:sp>
      <p:sp>
        <p:nvSpPr>
          <p:cNvPr id="10" name="TextBox 9">
            <a:extLst>
              <a:ext uri="{FF2B5EF4-FFF2-40B4-BE49-F238E27FC236}">
                <a16:creationId xmlns:a16="http://schemas.microsoft.com/office/drawing/2014/main" id="{45238D9F-E97A-43A6-865A-1C82C61C8839}"/>
              </a:ext>
            </a:extLst>
          </p:cNvPr>
          <p:cNvSpPr txBox="1"/>
          <p:nvPr/>
        </p:nvSpPr>
        <p:spPr>
          <a:xfrm>
            <a:off x="2795957" y="3919021"/>
            <a:ext cx="1440160" cy="646331"/>
          </a:xfrm>
          <a:prstGeom prst="rect">
            <a:avLst/>
          </a:prstGeom>
          <a:noFill/>
          <a:ln w="12700">
            <a:solidFill>
              <a:schemeClr val="tx1"/>
            </a:solidFill>
          </a:ln>
        </p:spPr>
        <p:txBody>
          <a:bodyPr wrap="square" rtlCol="0">
            <a:spAutoFit/>
          </a:bodyPr>
          <a:lstStyle/>
          <a:p>
            <a:pPr algn="ctr"/>
            <a:endParaRPr lang="en-GB" dirty="0"/>
          </a:p>
          <a:p>
            <a:pPr algn="ctr"/>
            <a:endParaRPr lang="en-GB" dirty="0"/>
          </a:p>
        </p:txBody>
      </p:sp>
      <p:sp>
        <p:nvSpPr>
          <p:cNvPr id="11" name="TextBox 10">
            <a:extLst>
              <a:ext uri="{FF2B5EF4-FFF2-40B4-BE49-F238E27FC236}">
                <a16:creationId xmlns:a16="http://schemas.microsoft.com/office/drawing/2014/main" id="{802D6296-7163-414E-AC25-129F05871F7B}"/>
              </a:ext>
            </a:extLst>
          </p:cNvPr>
          <p:cNvSpPr txBox="1"/>
          <p:nvPr/>
        </p:nvSpPr>
        <p:spPr>
          <a:xfrm>
            <a:off x="4522195" y="3919020"/>
            <a:ext cx="1440160" cy="646331"/>
          </a:xfrm>
          <a:prstGeom prst="rect">
            <a:avLst/>
          </a:prstGeom>
          <a:noFill/>
          <a:ln w="12700">
            <a:solidFill>
              <a:schemeClr val="tx1"/>
            </a:solidFill>
          </a:ln>
        </p:spPr>
        <p:txBody>
          <a:bodyPr wrap="square" rtlCol="0">
            <a:spAutoFit/>
          </a:bodyPr>
          <a:lstStyle/>
          <a:p>
            <a:pPr algn="ctr"/>
            <a:endParaRPr lang="en-GB" dirty="0"/>
          </a:p>
          <a:p>
            <a:pPr algn="ctr"/>
            <a:endParaRPr lang="en-GB" dirty="0"/>
          </a:p>
        </p:txBody>
      </p:sp>
      <p:sp>
        <p:nvSpPr>
          <p:cNvPr id="12" name="TextBox 11">
            <a:extLst>
              <a:ext uri="{FF2B5EF4-FFF2-40B4-BE49-F238E27FC236}">
                <a16:creationId xmlns:a16="http://schemas.microsoft.com/office/drawing/2014/main" id="{EA0597C6-D3BE-4241-9CD3-DC8A6587C626}"/>
              </a:ext>
            </a:extLst>
          </p:cNvPr>
          <p:cNvSpPr txBox="1"/>
          <p:nvPr/>
        </p:nvSpPr>
        <p:spPr>
          <a:xfrm>
            <a:off x="3628003" y="4624245"/>
            <a:ext cx="1440160" cy="646331"/>
          </a:xfrm>
          <a:prstGeom prst="rect">
            <a:avLst/>
          </a:prstGeom>
          <a:noFill/>
          <a:ln w="12700">
            <a:solidFill>
              <a:schemeClr val="tx1"/>
            </a:solidFill>
          </a:ln>
        </p:spPr>
        <p:txBody>
          <a:bodyPr wrap="square" rtlCol="0">
            <a:spAutoFit/>
          </a:bodyPr>
          <a:lstStyle/>
          <a:p>
            <a:pPr algn="ctr"/>
            <a:endParaRPr lang="en-GB" dirty="0"/>
          </a:p>
          <a:p>
            <a:pPr algn="ctr"/>
            <a:endParaRPr lang="en-GB" dirty="0"/>
          </a:p>
        </p:txBody>
      </p:sp>
    </p:spTree>
    <p:extLst>
      <p:ext uri="{BB962C8B-B14F-4D97-AF65-F5344CB8AC3E}">
        <p14:creationId xmlns:p14="http://schemas.microsoft.com/office/powerpoint/2010/main" val="34759767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85" name="Rectangle 9"/>
          <p:cNvSpPr>
            <a:spLocks noGrp="1" noChangeArrowheads="1"/>
          </p:cNvSpPr>
          <p:nvPr>
            <p:ph type="body" idx="1"/>
          </p:nvPr>
        </p:nvSpPr>
        <p:spPr>
          <a:xfrm>
            <a:off x="827584" y="1664026"/>
            <a:ext cx="7706816" cy="3959225"/>
          </a:xfrm>
          <a:noFill/>
          <a:ln/>
        </p:spPr>
        <p:txBody>
          <a:bodyPr/>
          <a:lstStyle/>
          <a:p>
            <a:r>
              <a:rPr lang="en-GB" altLang="en-US" sz="2600" dirty="0"/>
              <a:t>The UNHCR provides a set of guidance principles, which all countries and authorities are expected to follow. </a:t>
            </a:r>
          </a:p>
          <a:p>
            <a:r>
              <a:rPr lang="en-GB" altLang="en-US" sz="2600" dirty="0"/>
              <a:t>Write your own principle – something that you believe all IDPs should be entitled to.</a:t>
            </a:r>
          </a:p>
          <a:p>
            <a:r>
              <a:rPr lang="en-GB" altLang="en-US" sz="2600" dirty="0"/>
              <a:t>Some examples are below to help you.</a:t>
            </a:r>
          </a:p>
        </p:txBody>
      </p:sp>
      <p:sp>
        <p:nvSpPr>
          <p:cNvPr id="6" name="Rectangle 2"/>
          <p:cNvSpPr txBox="1">
            <a:spLocks noChangeArrowheads="1"/>
          </p:cNvSpPr>
          <p:nvPr/>
        </p:nvSpPr>
        <p:spPr bwMode="auto">
          <a:xfrm>
            <a:off x="1475656" y="299348"/>
            <a:ext cx="5424264" cy="1320660"/>
          </a:xfrm>
          <a:prstGeom prst="rect">
            <a:avLst/>
          </a:prstGeom>
          <a:solidFill>
            <a:srgbClr val="B70005"/>
          </a:solidFill>
          <a:ln>
            <a:noFill/>
          </a:ln>
          <a:effec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4000">
                <a:solidFill>
                  <a:schemeClr val="tx2"/>
                </a:solidFill>
                <a:latin typeface="+mj-lt"/>
                <a:ea typeface="+mj-ea"/>
                <a:cs typeface="+mj-cs"/>
              </a:defRPr>
            </a:lvl1pPr>
            <a:lvl2pPr algn="l" rtl="0" fontAlgn="base">
              <a:spcBef>
                <a:spcPct val="0"/>
              </a:spcBef>
              <a:spcAft>
                <a:spcPct val="0"/>
              </a:spcAft>
              <a:defRPr sz="6300">
                <a:solidFill>
                  <a:schemeClr val="tx2"/>
                </a:solidFill>
                <a:latin typeface="Helvetica" pitchFamily="34" charset="0"/>
              </a:defRPr>
            </a:lvl2pPr>
            <a:lvl3pPr algn="l" rtl="0" fontAlgn="base">
              <a:spcBef>
                <a:spcPct val="0"/>
              </a:spcBef>
              <a:spcAft>
                <a:spcPct val="0"/>
              </a:spcAft>
              <a:defRPr sz="6300">
                <a:solidFill>
                  <a:schemeClr val="tx2"/>
                </a:solidFill>
                <a:latin typeface="Helvetica" pitchFamily="34" charset="0"/>
              </a:defRPr>
            </a:lvl3pPr>
            <a:lvl4pPr algn="l" rtl="0" fontAlgn="base">
              <a:spcBef>
                <a:spcPct val="0"/>
              </a:spcBef>
              <a:spcAft>
                <a:spcPct val="0"/>
              </a:spcAft>
              <a:defRPr sz="6300">
                <a:solidFill>
                  <a:schemeClr val="tx2"/>
                </a:solidFill>
                <a:latin typeface="Helvetica" pitchFamily="34" charset="0"/>
              </a:defRPr>
            </a:lvl4pPr>
            <a:lvl5pPr algn="l" rtl="0" fontAlgn="base">
              <a:spcBef>
                <a:spcPct val="0"/>
              </a:spcBef>
              <a:spcAft>
                <a:spcPct val="0"/>
              </a:spcAft>
              <a:defRPr sz="6300">
                <a:solidFill>
                  <a:schemeClr val="tx2"/>
                </a:solidFill>
                <a:latin typeface="Helvetica" pitchFamily="34" charset="0"/>
              </a:defRPr>
            </a:lvl5pPr>
            <a:lvl6pPr marL="457200" algn="l" rtl="0" fontAlgn="base">
              <a:spcBef>
                <a:spcPct val="0"/>
              </a:spcBef>
              <a:spcAft>
                <a:spcPct val="0"/>
              </a:spcAft>
              <a:defRPr sz="6300">
                <a:solidFill>
                  <a:schemeClr val="tx2"/>
                </a:solidFill>
                <a:latin typeface="Helvetica" pitchFamily="34" charset="0"/>
              </a:defRPr>
            </a:lvl6pPr>
            <a:lvl7pPr marL="914400" algn="l" rtl="0" fontAlgn="base">
              <a:spcBef>
                <a:spcPct val="0"/>
              </a:spcBef>
              <a:spcAft>
                <a:spcPct val="0"/>
              </a:spcAft>
              <a:defRPr sz="6300">
                <a:solidFill>
                  <a:schemeClr val="tx2"/>
                </a:solidFill>
                <a:latin typeface="Helvetica" pitchFamily="34" charset="0"/>
              </a:defRPr>
            </a:lvl7pPr>
            <a:lvl8pPr marL="1371600" algn="l" rtl="0" fontAlgn="base">
              <a:spcBef>
                <a:spcPct val="0"/>
              </a:spcBef>
              <a:spcAft>
                <a:spcPct val="0"/>
              </a:spcAft>
              <a:defRPr sz="6300">
                <a:solidFill>
                  <a:schemeClr val="tx2"/>
                </a:solidFill>
                <a:latin typeface="Helvetica" pitchFamily="34" charset="0"/>
              </a:defRPr>
            </a:lvl8pPr>
            <a:lvl9pPr marL="1828800" algn="l" rtl="0" fontAlgn="base">
              <a:spcBef>
                <a:spcPct val="0"/>
              </a:spcBef>
              <a:spcAft>
                <a:spcPct val="0"/>
              </a:spcAft>
              <a:defRPr sz="6300">
                <a:solidFill>
                  <a:schemeClr val="tx2"/>
                </a:solidFill>
                <a:latin typeface="Helvetica" pitchFamily="34" charset="0"/>
              </a:defRPr>
            </a:lvl9pPr>
          </a:lstStyle>
          <a:p>
            <a:r>
              <a:rPr lang="en-GB" altLang="en-US" sz="3600" b="1" kern="0" dirty="0">
                <a:solidFill>
                  <a:schemeClr val="bg1"/>
                </a:solidFill>
              </a:rPr>
              <a:t>What are the challenges facing the countries?</a:t>
            </a:r>
          </a:p>
        </p:txBody>
      </p:sp>
      <p:sp>
        <p:nvSpPr>
          <p:cNvPr id="2" name="TextBox 1">
            <a:extLst>
              <a:ext uri="{FF2B5EF4-FFF2-40B4-BE49-F238E27FC236}">
                <a16:creationId xmlns:a16="http://schemas.microsoft.com/office/drawing/2014/main" id="{934425B8-0EA4-453A-81B7-FD622DCE4245}"/>
              </a:ext>
            </a:extLst>
          </p:cNvPr>
          <p:cNvSpPr txBox="1"/>
          <p:nvPr/>
        </p:nvSpPr>
        <p:spPr>
          <a:xfrm>
            <a:off x="323528" y="6237312"/>
            <a:ext cx="8496944" cy="369332"/>
          </a:xfrm>
          <a:prstGeom prst="rect">
            <a:avLst/>
          </a:prstGeom>
          <a:noFill/>
        </p:spPr>
        <p:txBody>
          <a:bodyPr wrap="square" rtlCol="0">
            <a:spAutoFit/>
          </a:bodyPr>
          <a:lstStyle/>
          <a:p>
            <a:r>
              <a:rPr lang="en-GB" dirty="0">
                <a:hlinkClick r:id="rId2"/>
              </a:rPr>
              <a:t>UNHCR Guiding principles on internal displacement</a:t>
            </a:r>
            <a:endParaRPr lang="en-GB" dirty="0"/>
          </a:p>
        </p:txBody>
      </p:sp>
      <p:pic>
        <p:nvPicPr>
          <p:cNvPr id="4" name="Picture 3">
            <a:extLst>
              <a:ext uri="{FF2B5EF4-FFF2-40B4-BE49-F238E27FC236}">
                <a16:creationId xmlns:a16="http://schemas.microsoft.com/office/drawing/2014/main" id="{602EA144-7529-4C46-B613-90ED9DA8892D}"/>
              </a:ext>
            </a:extLst>
          </p:cNvPr>
          <p:cNvPicPr>
            <a:picLocks noChangeAspect="1"/>
          </p:cNvPicPr>
          <p:nvPr/>
        </p:nvPicPr>
        <p:blipFill>
          <a:blip r:embed="rId3"/>
          <a:stretch>
            <a:fillRect/>
          </a:stretch>
        </p:blipFill>
        <p:spPr>
          <a:xfrm>
            <a:off x="3203848" y="5193974"/>
            <a:ext cx="5734050" cy="962025"/>
          </a:xfrm>
          <a:prstGeom prst="rect">
            <a:avLst/>
          </a:prstGeom>
        </p:spPr>
      </p:pic>
      <p:pic>
        <p:nvPicPr>
          <p:cNvPr id="5" name="Picture 4">
            <a:extLst>
              <a:ext uri="{FF2B5EF4-FFF2-40B4-BE49-F238E27FC236}">
                <a16:creationId xmlns:a16="http://schemas.microsoft.com/office/drawing/2014/main" id="{7902D052-3F4B-4509-AA8F-EF38CACE2D3D}"/>
              </a:ext>
            </a:extLst>
          </p:cNvPr>
          <p:cNvPicPr>
            <a:picLocks noChangeAspect="1"/>
          </p:cNvPicPr>
          <p:nvPr/>
        </p:nvPicPr>
        <p:blipFill>
          <a:blip r:embed="rId4"/>
          <a:stretch>
            <a:fillRect/>
          </a:stretch>
        </p:blipFill>
        <p:spPr>
          <a:xfrm>
            <a:off x="755576" y="4228594"/>
            <a:ext cx="5695950" cy="971550"/>
          </a:xfrm>
          <a:prstGeom prst="rect">
            <a:avLst/>
          </a:prstGeom>
        </p:spPr>
      </p:pic>
    </p:spTree>
    <p:extLst>
      <p:ext uri="{BB962C8B-B14F-4D97-AF65-F5344CB8AC3E}">
        <p14:creationId xmlns:p14="http://schemas.microsoft.com/office/powerpoint/2010/main" val="222448913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23" name="Rectangle 7"/>
          <p:cNvSpPr>
            <a:spLocks noGrp="1" noChangeArrowheads="1"/>
          </p:cNvSpPr>
          <p:nvPr>
            <p:ph type="body" idx="1"/>
          </p:nvPr>
        </p:nvSpPr>
        <p:spPr>
          <a:noFill/>
          <a:ln/>
        </p:spPr>
        <p:txBody>
          <a:bodyPr/>
          <a:lstStyle/>
          <a:p>
            <a:r>
              <a:rPr lang="en-GB" altLang="en-US" dirty="0"/>
              <a:t>The UNHCR states that “</a:t>
            </a:r>
            <a:r>
              <a:rPr lang="en-GB" dirty="0"/>
              <a:t>IDPs, due to their forced displacement, are inherently vulnerable to deprivation, further displacement and other protection risks, such as lack of access to basic services, family separation, sexual and gender based violence, trafficking, discrimination and harassment”</a:t>
            </a:r>
            <a:endParaRPr lang="en-GB" altLang="en-US" dirty="0"/>
          </a:p>
        </p:txBody>
      </p:sp>
      <p:sp>
        <p:nvSpPr>
          <p:cNvPr id="7" name="Rectangle 2"/>
          <p:cNvSpPr txBox="1">
            <a:spLocks noChangeArrowheads="1"/>
          </p:cNvSpPr>
          <p:nvPr/>
        </p:nvSpPr>
        <p:spPr bwMode="auto">
          <a:xfrm>
            <a:off x="1475656" y="299348"/>
            <a:ext cx="5424264" cy="1320660"/>
          </a:xfrm>
          <a:prstGeom prst="rect">
            <a:avLst/>
          </a:prstGeom>
          <a:solidFill>
            <a:srgbClr val="797E01"/>
          </a:solidFill>
          <a:ln>
            <a:noFill/>
          </a:ln>
          <a:effectLst/>
        </p:spPr>
        <p:txBody>
          <a:bodyPr vert="horz" wrap="square" lIns="91440" tIns="45720" rIns="91440" bIns="45720" numCol="1" anchor="t" anchorCtr="0" compatLnSpc="1">
            <a:prstTxWarp prst="textNoShape">
              <a:avLst/>
            </a:prstTxWarp>
          </a:bodyPr>
          <a:lstStyle>
            <a:lvl1pPr algn="l" rtl="0" fontAlgn="base">
              <a:spcBef>
                <a:spcPct val="0"/>
              </a:spcBef>
              <a:spcAft>
                <a:spcPct val="0"/>
              </a:spcAft>
              <a:defRPr sz="4000">
                <a:solidFill>
                  <a:schemeClr val="tx2"/>
                </a:solidFill>
                <a:latin typeface="+mj-lt"/>
                <a:ea typeface="+mj-ea"/>
                <a:cs typeface="+mj-cs"/>
              </a:defRPr>
            </a:lvl1pPr>
            <a:lvl2pPr algn="l" rtl="0" fontAlgn="base">
              <a:spcBef>
                <a:spcPct val="0"/>
              </a:spcBef>
              <a:spcAft>
                <a:spcPct val="0"/>
              </a:spcAft>
              <a:defRPr sz="6300">
                <a:solidFill>
                  <a:schemeClr val="tx2"/>
                </a:solidFill>
                <a:latin typeface="Helvetica" pitchFamily="34" charset="0"/>
              </a:defRPr>
            </a:lvl2pPr>
            <a:lvl3pPr algn="l" rtl="0" fontAlgn="base">
              <a:spcBef>
                <a:spcPct val="0"/>
              </a:spcBef>
              <a:spcAft>
                <a:spcPct val="0"/>
              </a:spcAft>
              <a:defRPr sz="6300">
                <a:solidFill>
                  <a:schemeClr val="tx2"/>
                </a:solidFill>
                <a:latin typeface="Helvetica" pitchFamily="34" charset="0"/>
              </a:defRPr>
            </a:lvl3pPr>
            <a:lvl4pPr algn="l" rtl="0" fontAlgn="base">
              <a:spcBef>
                <a:spcPct val="0"/>
              </a:spcBef>
              <a:spcAft>
                <a:spcPct val="0"/>
              </a:spcAft>
              <a:defRPr sz="6300">
                <a:solidFill>
                  <a:schemeClr val="tx2"/>
                </a:solidFill>
                <a:latin typeface="Helvetica" pitchFamily="34" charset="0"/>
              </a:defRPr>
            </a:lvl4pPr>
            <a:lvl5pPr algn="l" rtl="0" fontAlgn="base">
              <a:spcBef>
                <a:spcPct val="0"/>
              </a:spcBef>
              <a:spcAft>
                <a:spcPct val="0"/>
              </a:spcAft>
              <a:defRPr sz="6300">
                <a:solidFill>
                  <a:schemeClr val="tx2"/>
                </a:solidFill>
                <a:latin typeface="Helvetica" pitchFamily="34" charset="0"/>
              </a:defRPr>
            </a:lvl5pPr>
            <a:lvl6pPr marL="457200" algn="l" rtl="0" fontAlgn="base">
              <a:spcBef>
                <a:spcPct val="0"/>
              </a:spcBef>
              <a:spcAft>
                <a:spcPct val="0"/>
              </a:spcAft>
              <a:defRPr sz="6300">
                <a:solidFill>
                  <a:schemeClr val="tx2"/>
                </a:solidFill>
                <a:latin typeface="Helvetica" pitchFamily="34" charset="0"/>
              </a:defRPr>
            </a:lvl6pPr>
            <a:lvl7pPr marL="914400" algn="l" rtl="0" fontAlgn="base">
              <a:spcBef>
                <a:spcPct val="0"/>
              </a:spcBef>
              <a:spcAft>
                <a:spcPct val="0"/>
              </a:spcAft>
              <a:defRPr sz="6300">
                <a:solidFill>
                  <a:schemeClr val="tx2"/>
                </a:solidFill>
                <a:latin typeface="Helvetica" pitchFamily="34" charset="0"/>
              </a:defRPr>
            </a:lvl7pPr>
            <a:lvl8pPr marL="1371600" algn="l" rtl="0" fontAlgn="base">
              <a:spcBef>
                <a:spcPct val="0"/>
              </a:spcBef>
              <a:spcAft>
                <a:spcPct val="0"/>
              </a:spcAft>
              <a:defRPr sz="6300">
                <a:solidFill>
                  <a:schemeClr val="tx2"/>
                </a:solidFill>
                <a:latin typeface="Helvetica" pitchFamily="34" charset="0"/>
              </a:defRPr>
            </a:lvl8pPr>
            <a:lvl9pPr marL="1828800" algn="l" rtl="0" fontAlgn="base">
              <a:spcBef>
                <a:spcPct val="0"/>
              </a:spcBef>
              <a:spcAft>
                <a:spcPct val="0"/>
              </a:spcAft>
              <a:defRPr sz="6300">
                <a:solidFill>
                  <a:schemeClr val="tx2"/>
                </a:solidFill>
                <a:latin typeface="Helvetica" pitchFamily="34" charset="0"/>
              </a:defRPr>
            </a:lvl9pPr>
          </a:lstStyle>
          <a:p>
            <a:r>
              <a:rPr lang="en-GB" altLang="en-US" sz="3600" b="1" kern="0" dirty="0">
                <a:solidFill>
                  <a:schemeClr val="bg1"/>
                </a:solidFill>
              </a:rPr>
              <a:t>Why are IDPs described as vulnerable?</a:t>
            </a:r>
          </a:p>
        </p:txBody>
      </p:sp>
    </p:spTree>
    <p:extLst>
      <p:ext uri="{BB962C8B-B14F-4D97-AF65-F5344CB8AC3E}">
        <p14:creationId xmlns:p14="http://schemas.microsoft.com/office/powerpoint/2010/main" val="3861013208"/>
      </p:ext>
    </p:extLst>
  </p:cSld>
  <p:clrMapOvr>
    <a:masterClrMapping/>
  </p:clrMapOvr>
</p:sld>
</file>

<file path=ppt/theme/theme1.xml><?xml version="1.0" encoding="utf-8"?>
<a:theme xmlns:a="http://schemas.openxmlformats.org/drawingml/2006/main" name="RGS-IBG master slide">
  <a:themeElements>
    <a:clrScheme name="RGS-IBG master slide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fontScheme name="RGS-IBG master slide">
      <a:majorFont>
        <a:latin typeface="Helvetica"/>
        <a:ea typeface=""/>
        <a:cs typeface=""/>
      </a:majorFont>
      <a:minorFont>
        <a:latin typeface="Helvetic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RGS-IBG master slide 1">
        <a:dk1>
          <a:srgbClr val="25252F"/>
        </a:dk1>
        <a:lt1>
          <a:srgbClr val="9999FF"/>
        </a:lt1>
        <a:dk2>
          <a:srgbClr val="000000"/>
        </a:dk2>
        <a:lt2>
          <a:srgbClr val="FFFFFF"/>
        </a:lt2>
        <a:accent1>
          <a:srgbClr val="3366FF"/>
        </a:accent1>
        <a:accent2>
          <a:srgbClr val="003399"/>
        </a:accent2>
        <a:accent3>
          <a:srgbClr val="AAAAAA"/>
        </a:accent3>
        <a:accent4>
          <a:srgbClr val="8282DA"/>
        </a:accent4>
        <a:accent5>
          <a:srgbClr val="ADB8FF"/>
        </a:accent5>
        <a:accent6>
          <a:srgbClr val="002D8A"/>
        </a:accent6>
        <a:hlink>
          <a:srgbClr val="009999"/>
        </a:hlink>
        <a:folHlink>
          <a:srgbClr val="B2B2B2"/>
        </a:folHlink>
      </a:clrScheme>
      <a:clrMap bg1="dk2" tx1="lt1" bg2="dk1" tx2="lt2" accent1="accent1" accent2="accent2" accent3="accent3" accent4="accent4" accent5="accent5" accent6="accent6" hlink="hlink" folHlink="folHlink"/>
    </a:extraClrScheme>
    <a:extraClrScheme>
      <a:clrScheme name="RGS-IBG master slide 2">
        <a:dk1>
          <a:srgbClr val="314183"/>
        </a:dk1>
        <a:lt1>
          <a:srgbClr val="FFFFFF"/>
        </a:lt1>
        <a:dk2>
          <a:srgbClr val="0B1E45"/>
        </a:dk2>
        <a:lt2>
          <a:srgbClr val="FFFFFF"/>
        </a:lt2>
        <a:accent1>
          <a:srgbClr val="6666FF"/>
        </a:accent1>
        <a:accent2>
          <a:srgbClr val="0066FF"/>
        </a:accent2>
        <a:accent3>
          <a:srgbClr val="AAABB0"/>
        </a:accent3>
        <a:accent4>
          <a:srgbClr val="DADADA"/>
        </a:accent4>
        <a:accent5>
          <a:srgbClr val="B8B8FF"/>
        </a:accent5>
        <a:accent6>
          <a:srgbClr val="005CE7"/>
        </a:accent6>
        <a:hlink>
          <a:srgbClr val="006699"/>
        </a:hlink>
        <a:folHlink>
          <a:srgbClr val="B2B2B2"/>
        </a:folHlink>
      </a:clrScheme>
      <a:clrMap bg1="dk2" tx1="lt1" bg2="dk1" tx2="lt2" accent1="accent1" accent2="accent2" accent3="accent3" accent4="accent4" accent5="accent5" accent6="accent6" hlink="hlink" folHlink="folHlink"/>
    </a:extraClrScheme>
    <a:extraClrScheme>
      <a:clrScheme name="RGS-IBG master slide 3">
        <a:dk1>
          <a:srgbClr val="194349"/>
        </a:dk1>
        <a:lt1>
          <a:srgbClr val="FFFFCC"/>
        </a:lt1>
        <a:dk2>
          <a:srgbClr val="006666"/>
        </a:dk2>
        <a:lt2>
          <a:srgbClr val="FFFFFF"/>
        </a:lt2>
        <a:accent1>
          <a:srgbClr val="99CC00"/>
        </a:accent1>
        <a:accent2>
          <a:srgbClr val="00B6B2"/>
        </a:accent2>
        <a:accent3>
          <a:srgbClr val="AAB8B8"/>
        </a:accent3>
        <a:accent4>
          <a:srgbClr val="DADAAE"/>
        </a:accent4>
        <a:accent5>
          <a:srgbClr val="CAE2AA"/>
        </a:accent5>
        <a:accent6>
          <a:srgbClr val="00A5A1"/>
        </a:accent6>
        <a:hlink>
          <a:srgbClr val="669900"/>
        </a:hlink>
        <a:folHlink>
          <a:srgbClr val="666699"/>
        </a:folHlink>
      </a:clrScheme>
      <a:clrMap bg1="dk2" tx1="lt1" bg2="dk1" tx2="lt2" accent1="accent1" accent2="accent2" accent3="accent3" accent4="accent4" accent5="accent5" accent6="accent6" hlink="hlink" folHlink="folHlink"/>
    </a:extraClrScheme>
    <a:extraClrScheme>
      <a:clrScheme name="RGS-IBG master slide 4">
        <a:dk1>
          <a:srgbClr val="194349"/>
        </a:dk1>
        <a:lt1>
          <a:srgbClr val="FFFFCC"/>
        </a:lt1>
        <a:dk2>
          <a:srgbClr val="0000FF"/>
        </a:dk2>
        <a:lt2>
          <a:srgbClr val="FFFFFF"/>
        </a:lt2>
        <a:accent1>
          <a:srgbClr val="0099FF"/>
        </a:accent1>
        <a:accent2>
          <a:srgbClr val="33CC33"/>
        </a:accent2>
        <a:accent3>
          <a:srgbClr val="AAAAFF"/>
        </a:accent3>
        <a:accent4>
          <a:srgbClr val="DADAAE"/>
        </a:accent4>
        <a:accent5>
          <a:srgbClr val="AACAFF"/>
        </a:accent5>
        <a:accent6>
          <a:srgbClr val="2DB92D"/>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RGS-IBG master slide 5">
        <a:dk1>
          <a:srgbClr val="194349"/>
        </a:dk1>
        <a:lt1>
          <a:srgbClr val="FFFFCC"/>
        </a:lt1>
        <a:dk2>
          <a:srgbClr val="72A497"/>
        </a:dk2>
        <a:lt2>
          <a:srgbClr val="000000"/>
        </a:lt2>
        <a:accent1>
          <a:srgbClr val="805D32"/>
        </a:accent1>
        <a:accent2>
          <a:srgbClr val="7D2F3C"/>
        </a:accent2>
        <a:accent3>
          <a:srgbClr val="BCCFC9"/>
        </a:accent3>
        <a:accent4>
          <a:srgbClr val="DADAAE"/>
        </a:accent4>
        <a:accent5>
          <a:srgbClr val="C0B6AD"/>
        </a:accent5>
        <a:accent6>
          <a:srgbClr val="712A35"/>
        </a:accent6>
        <a:hlink>
          <a:srgbClr val="CC9900"/>
        </a:hlink>
        <a:folHlink>
          <a:srgbClr val="B2B2B2"/>
        </a:folHlink>
      </a:clrScheme>
      <a:clrMap bg1="dk2" tx1="lt1" bg2="dk1" tx2="lt2" accent1="accent1" accent2="accent2" accent3="accent3" accent4="accent4" accent5="accent5" accent6="accent6" hlink="hlink" folHlink="folHlink"/>
    </a:extraClrScheme>
    <a:extraClrScheme>
      <a:clrScheme name="RGS-IBG master slide 6">
        <a:dk1>
          <a:srgbClr val="1C1C1C"/>
        </a:dk1>
        <a:lt1>
          <a:srgbClr val="FFFFFF"/>
        </a:lt1>
        <a:dk2>
          <a:srgbClr val="710F0F"/>
        </a:dk2>
        <a:lt2>
          <a:srgbClr val="FFFFFF"/>
        </a:lt2>
        <a:accent1>
          <a:srgbClr val="FF9900"/>
        </a:accent1>
        <a:accent2>
          <a:srgbClr val="FF3300"/>
        </a:accent2>
        <a:accent3>
          <a:srgbClr val="BBAAAA"/>
        </a:accent3>
        <a:accent4>
          <a:srgbClr val="DADADA"/>
        </a:accent4>
        <a:accent5>
          <a:srgbClr val="FFCAAA"/>
        </a:accent5>
        <a:accent6>
          <a:srgbClr val="E72D00"/>
        </a:accent6>
        <a:hlink>
          <a:srgbClr val="666699"/>
        </a:hlink>
        <a:folHlink>
          <a:srgbClr val="996633"/>
        </a:folHlink>
      </a:clrScheme>
      <a:clrMap bg1="dk2" tx1="lt1" bg2="dk1" tx2="lt2" accent1="accent1" accent2="accent2" accent3="accent3" accent4="accent4" accent5="accent5" accent6="accent6" hlink="hlink" folHlink="folHlink"/>
    </a:extraClrScheme>
    <a:extraClrScheme>
      <a:clrScheme name="RGS-IBG master slide 7">
        <a:dk1>
          <a:srgbClr val="336666"/>
        </a:dk1>
        <a:lt1>
          <a:srgbClr val="FFFFFF"/>
        </a:lt1>
        <a:dk2>
          <a:srgbClr val="000000"/>
        </a:dk2>
        <a:lt2>
          <a:srgbClr val="666699"/>
        </a:lt2>
        <a:accent1>
          <a:srgbClr val="99CCCC"/>
        </a:accent1>
        <a:accent2>
          <a:srgbClr val="CCCCCC"/>
        </a:accent2>
        <a:accent3>
          <a:srgbClr val="FFFFFF"/>
        </a:accent3>
        <a:accent4>
          <a:srgbClr val="2A5656"/>
        </a:accent4>
        <a:accent5>
          <a:srgbClr val="CAE2E2"/>
        </a:accent5>
        <a:accent6>
          <a:srgbClr val="B9B9B9"/>
        </a:accent6>
        <a:hlink>
          <a:srgbClr val="006666"/>
        </a:hlink>
        <a:folHlink>
          <a:srgbClr val="B2B2B2"/>
        </a:folHlink>
      </a:clrScheme>
      <a:clrMap bg1="lt1" tx1="dk1" bg2="lt2" tx2="dk2" accent1="accent1" accent2="accent2" accent3="accent3" accent4="accent4" accent5="accent5" accent6="accent6" hlink="hlink" folHlink="folHlink"/>
    </a:extraClrScheme>
    <a:extraClrScheme>
      <a:clrScheme name="RGS-IBG master slide 8">
        <a:dk1>
          <a:srgbClr val="000000"/>
        </a:dk1>
        <a:lt1>
          <a:srgbClr val="FFFFFF"/>
        </a:lt1>
        <a:dk2>
          <a:srgbClr val="000000"/>
        </a:dk2>
        <a:lt2>
          <a:srgbClr val="666699"/>
        </a:lt2>
        <a:accent1>
          <a:srgbClr val="FF9900"/>
        </a:accent1>
        <a:accent2>
          <a:srgbClr val="FF0000"/>
        </a:accent2>
        <a:accent3>
          <a:srgbClr val="FFFFFF"/>
        </a:accent3>
        <a:accent4>
          <a:srgbClr val="000000"/>
        </a:accent4>
        <a:accent5>
          <a:srgbClr val="FFCAAA"/>
        </a:accent5>
        <a:accent6>
          <a:srgbClr val="E70000"/>
        </a:accent6>
        <a:hlink>
          <a:srgbClr val="336699"/>
        </a:hlink>
        <a:folHlink>
          <a:srgbClr val="808080"/>
        </a:folHlink>
      </a:clrScheme>
      <a:clrMap bg1="lt1" tx1="dk1" bg2="lt2" tx2="dk2" accent1="accent1" accent2="accent2" accent3="accent3" accent4="accent4" accent5="accent5" accent6="accent6" hlink="hlink" folHlink="folHlink"/>
    </a:extraClrScheme>
    <a:extraClrScheme>
      <a:clrScheme name="RGS-IBG master slide 9">
        <a:dk1>
          <a:srgbClr val="000000"/>
        </a:dk1>
        <a:lt1>
          <a:srgbClr val="FFFFFF"/>
        </a:lt1>
        <a:dk2>
          <a:srgbClr val="000000"/>
        </a:dk2>
        <a:lt2>
          <a:srgbClr val="666699"/>
        </a:lt2>
        <a:accent1>
          <a:srgbClr val="CC3300"/>
        </a:accent1>
        <a:accent2>
          <a:srgbClr val="CC9900"/>
        </a:accent2>
        <a:accent3>
          <a:srgbClr val="FFFFFF"/>
        </a:accent3>
        <a:accent4>
          <a:srgbClr val="000000"/>
        </a:accent4>
        <a:accent5>
          <a:srgbClr val="E2ADAA"/>
        </a:accent5>
        <a:accent6>
          <a:srgbClr val="B98A00"/>
        </a:accent6>
        <a:hlink>
          <a:srgbClr val="CC6600"/>
        </a:hlink>
        <a:folHlink>
          <a:srgbClr val="808080"/>
        </a:folHlink>
      </a:clrScheme>
      <a:clrMap bg1="lt1" tx1="dk1" bg2="lt2" tx2="dk2" accent1="accent1" accent2="accent2" accent3="accent3" accent4="accent4" accent5="accent5" accent6="accent6" hlink="hlink" folHlink="folHlink"/>
    </a:extraClrScheme>
    <a:extraClrScheme>
      <a:clrScheme name="RGS-IBG master slide 10">
        <a:dk1>
          <a:srgbClr val="000000"/>
        </a:dk1>
        <a:lt1>
          <a:srgbClr val="FFFFFF"/>
        </a:lt1>
        <a:dk2>
          <a:srgbClr val="000000"/>
        </a:dk2>
        <a:lt2>
          <a:srgbClr val="666699"/>
        </a:lt2>
        <a:accent1>
          <a:srgbClr val="666699"/>
        </a:accent1>
        <a:accent2>
          <a:srgbClr val="9999FF"/>
        </a:accent2>
        <a:accent3>
          <a:srgbClr val="FFFFFF"/>
        </a:accent3>
        <a:accent4>
          <a:srgbClr val="000000"/>
        </a:accent4>
        <a:accent5>
          <a:srgbClr val="B8B8CA"/>
        </a:accent5>
        <a:accent6>
          <a:srgbClr val="8A8AE7"/>
        </a:accent6>
        <a:hlink>
          <a:srgbClr val="3366FF"/>
        </a:hlink>
        <a:folHlink>
          <a:srgbClr val="808080"/>
        </a:folHlink>
      </a:clrScheme>
      <a:clrMap bg1="lt1" tx1="dk1" bg2="lt2" tx2="dk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emplate>RGS-IBG Powerpoint template</Template>
  <TotalTime>71</TotalTime>
  <Words>462</Words>
  <Application>Microsoft Office PowerPoint</Application>
  <PresentationFormat>On-screen Show (4:3)</PresentationFormat>
  <Paragraphs>45</Paragraphs>
  <Slides>10</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10</vt:i4>
      </vt:variant>
    </vt:vector>
  </HeadingPairs>
  <TitlesOfParts>
    <vt:vector size="14" baseType="lpstr">
      <vt:lpstr>Helvetica</vt:lpstr>
      <vt:lpstr>Times New Roman</vt:lpstr>
      <vt:lpstr>Wingdings</vt:lpstr>
      <vt:lpstr>RGS-IBG master slide</vt:lpstr>
      <vt:lpstr>Internally Displaced People (IDPs)</vt:lpstr>
      <vt:lpstr>PowerPoint Presentation</vt:lpstr>
      <vt:lpstr>PowerPoint Presentation</vt:lpstr>
      <vt:lpstr>PowerPoint Presentation</vt:lpstr>
      <vt:lpstr>PowerPoint Presentation</vt:lpstr>
      <vt:lpstr>What are the challenges facing IDPs?</vt:lpstr>
      <vt:lpstr>What are the challenges facing IDPs?</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 title</dc:title>
  <dc:creator>Simon Pinfield</dc:creator>
  <cp:lastModifiedBy>Edward Badger</cp:lastModifiedBy>
  <cp:revision>16</cp:revision>
  <dcterms:created xsi:type="dcterms:W3CDTF">2018-10-26T14:47:48Z</dcterms:created>
  <dcterms:modified xsi:type="dcterms:W3CDTF">2019-08-09T08:11:27Z</dcterms:modified>
</cp:coreProperties>
</file>