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9"/>
  </p:notesMasterIdLst>
  <p:sldIdLst>
    <p:sldId id="256" r:id="rId2"/>
    <p:sldId id="343" r:id="rId3"/>
    <p:sldId id="331" r:id="rId4"/>
    <p:sldId id="338" r:id="rId5"/>
    <p:sldId id="339" r:id="rId6"/>
    <p:sldId id="340" r:id="rId7"/>
    <p:sldId id="34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E7EDD-96F0-417D-88E3-14BE38875B75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FF4D9-6EF6-4D5D-9951-1F7C3ADBC2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43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4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3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7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6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91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2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8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9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98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5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58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0E061D75-552A-4241-B5B0-84846E941777}"/>
              </a:ext>
            </a:extLst>
          </p:cNvPr>
          <p:cNvSpPr txBox="1">
            <a:spLocks/>
          </p:cNvSpPr>
          <p:nvPr/>
        </p:nvSpPr>
        <p:spPr>
          <a:xfrm>
            <a:off x="518862" y="3035726"/>
            <a:ext cx="7972926" cy="23459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Matthew Williams (</a:t>
            </a:r>
            <a:r>
              <a:rPr lang="en-GB" sz="4400" b="1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CGeog</a:t>
            </a:r>
            <a:r>
              <a:rPr lang="en-GB" sz="4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)</a:t>
            </a:r>
          </a:p>
          <a:p>
            <a:pPr algn="l"/>
            <a:endParaRPr lang="en-GB" sz="4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l"/>
            <a:r>
              <a:rPr lang="en-GB" sz="4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Old </a:t>
            </a:r>
            <a:r>
              <a:rPr lang="en-GB" sz="4400" b="1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Swinford</a:t>
            </a:r>
            <a:r>
              <a:rPr lang="en-GB" sz="4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 Hospital School, Stourbridge</a:t>
            </a:r>
          </a:p>
          <a:p>
            <a:pPr algn="l"/>
            <a:endParaRPr lang="en-GB" sz="4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l"/>
            <a:r>
              <a:rPr lang="en-GB" sz="4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mwilliams@oshsch.com</a:t>
            </a:r>
            <a:endParaRPr lang="en-GB" sz="2400" dirty="0"/>
          </a:p>
          <a:p>
            <a:pPr algn="l"/>
            <a:endParaRPr lang="en-GB" sz="4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403BA35-0CA8-4EE7-9E6B-CBBF7FF48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947" y="509618"/>
            <a:ext cx="8422105" cy="1357282"/>
          </a:xfrm>
          <a:solidFill>
            <a:srgbClr val="99CCFF"/>
          </a:solidFill>
        </p:spPr>
        <p:txBody>
          <a:bodyPr>
            <a:normAutofit fontScale="92500" lnSpcReduction="20000"/>
          </a:bodyPr>
          <a:lstStyle/>
          <a:p>
            <a:r>
              <a:rPr lang="en-GB" sz="5400" b="1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The power of multiple choice questions</a:t>
            </a: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2856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389593-331C-4A76-B6EE-F432D05560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7" t="20361" r="28522" b="50000"/>
          <a:stretch/>
        </p:blipFill>
        <p:spPr>
          <a:xfrm>
            <a:off x="423508" y="1754660"/>
            <a:ext cx="8296983" cy="303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9B64676C-7F2A-41BC-955F-378F2844C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137" y="338168"/>
            <a:ext cx="8422105" cy="528607"/>
          </a:xfrm>
          <a:solidFill>
            <a:srgbClr val="99CCFF"/>
          </a:solidFill>
        </p:spPr>
        <p:txBody>
          <a:bodyPr>
            <a:normAutofit fontScale="55000" lnSpcReduction="20000"/>
          </a:bodyPr>
          <a:lstStyle/>
          <a:p>
            <a:r>
              <a:rPr lang="en-GB" sz="54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The Potential For Multiple Choice Questions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7ABEB44-7A17-4E86-B7B9-3149F47B0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61729"/>
              </p:ext>
            </p:extLst>
          </p:nvPr>
        </p:nvGraphicFramePr>
        <p:xfrm>
          <a:off x="571499" y="1239233"/>
          <a:ext cx="8162926" cy="4302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81463">
                  <a:extLst>
                    <a:ext uri="{9D8B030D-6E8A-4147-A177-3AD203B41FA5}">
                      <a16:colId xmlns:a16="http://schemas.microsoft.com/office/drawing/2014/main" val="1503581941"/>
                    </a:ext>
                  </a:extLst>
                </a:gridCol>
                <a:gridCol w="4081463">
                  <a:extLst>
                    <a:ext uri="{9D8B030D-6E8A-4147-A177-3AD203B41FA5}">
                      <a16:colId xmlns:a16="http://schemas.microsoft.com/office/drawing/2014/main" val="4168002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8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Quick testing.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Great for remote work.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Excellent retrieval practice.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Removes the ‘don’t know’ response.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Great for SEN students.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Link to </a:t>
                      </a:r>
                      <a:r>
                        <a:rPr lang="en-GB" dirty="0" err="1"/>
                        <a:t>Rosenshine’s</a:t>
                      </a:r>
                      <a:r>
                        <a:rPr lang="en-GB" dirty="0"/>
                        <a:t> 80% target.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Huge potential for spaced practice and interleaving.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Time to set up.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dirty="0"/>
                        <a:t>Only test knowledge.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77186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9C17FAE-1608-4B47-8328-FD0A5176F459}"/>
              </a:ext>
            </a:extLst>
          </p:cNvPr>
          <p:cNvSpPr/>
          <p:nvPr/>
        </p:nvSpPr>
        <p:spPr>
          <a:xfrm>
            <a:off x="571499" y="1619248"/>
            <a:ext cx="4086226" cy="39227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9FC945-5826-4DF5-875F-D3B4043B9049}"/>
              </a:ext>
            </a:extLst>
          </p:cNvPr>
          <p:cNvSpPr/>
          <p:nvPr/>
        </p:nvSpPr>
        <p:spPr>
          <a:xfrm>
            <a:off x="4657725" y="1619249"/>
            <a:ext cx="4086226" cy="3922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0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9B64676C-7F2A-41BC-955F-378F2844C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137" y="338168"/>
            <a:ext cx="8422105" cy="528607"/>
          </a:xfrm>
          <a:solidFill>
            <a:srgbClr val="99CCFF"/>
          </a:solidFill>
        </p:spPr>
        <p:txBody>
          <a:bodyPr>
            <a:normAutofit fontScale="62500" lnSpcReduction="20000"/>
          </a:bodyPr>
          <a:lstStyle/>
          <a:p>
            <a:r>
              <a:rPr lang="en-GB" sz="54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Test and Address Misconceptions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097C27-3185-43B2-9550-4E391C75ED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30" t="31892" r="20162" b="22162"/>
          <a:stretch/>
        </p:blipFill>
        <p:spPr>
          <a:xfrm>
            <a:off x="1013253" y="1288547"/>
            <a:ext cx="7309279" cy="44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0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9B64676C-7F2A-41BC-955F-378F2844C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137" y="338168"/>
            <a:ext cx="8422105" cy="528607"/>
          </a:xfrm>
          <a:solidFill>
            <a:srgbClr val="99CCFF"/>
          </a:solidFill>
        </p:spPr>
        <p:txBody>
          <a:bodyPr>
            <a:normAutofit fontScale="62500" lnSpcReduction="20000"/>
          </a:bodyPr>
          <a:lstStyle/>
          <a:p>
            <a:r>
              <a:rPr lang="en-GB" sz="54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Topic Recap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A71ED8B-BB7F-47E3-8436-27AB0A87C512}"/>
              </a:ext>
            </a:extLst>
          </p:cNvPr>
          <p:cNvSpPr txBox="1">
            <a:spLocks/>
          </p:cNvSpPr>
          <p:nvPr/>
        </p:nvSpPr>
        <p:spPr>
          <a:xfrm>
            <a:off x="433137" y="1233518"/>
            <a:ext cx="8422105" cy="5286314"/>
          </a:xfrm>
          <a:prstGeom prst="rect">
            <a:avLst/>
          </a:prstGeom>
          <a:solidFill>
            <a:srgbClr val="99CC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l">
              <a:buClrTx/>
              <a:buFont typeface="+mj-lt"/>
              <a:buAutoNum type="arabicPeriod" startAt="4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Which of the following are </a:t>
            </a:r>
            <a:r>
              <a:rPr lang="en-GB" sz="1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both</a:t>
            </a: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forms of transportation?</a:t>
            </a:r>
          </a:p>
          <a:p>
            <a:pPr marL="22860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Abrasion &amp; Solution.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Attrition &amp; Abrasion.</a:t>
            </a:r>
          </a:p>
          <a:p>
            <a:pPr marL="22860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Traction &amp; Abrasion.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Traction &amp; Suspension.</a:t>
            </a:r>
          </a:p>
          <a:p>
            <a:pPr lvl="0" algn="l"/>
            <a:endParaRPr lang="en-GB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228600" lvl="0" indent="-228600" algn="l">
              <a:buClrTx/>
              <a:buFont typeface="+mj-lt"/>
              <a:buAutoNum type="arabicPeriod" startAt="5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Which is the correct sequence for the formation of a gorge?</a:t>
            </a:r>
          </a:p>
          <a:p>
            <a:pPr marL="22860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Overhang formation, vertical erosion, collapse, undercutting, retreat.</a:t>
            </a:r>
          </a:p>
          <a:p>
            <a:pPr marL="22860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Undercutting, vertical erosion, collapse, overhang formation, retreat.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Vertical erosion, undercutting, overhang formation, collapse, retreat.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Vertical erosion, overhang formation, collapse, undercutting, retreat.</a:t>
            </a:r>
          </a:p>
          <a:p>
            <a:pPr lvl="0" algn="l"/>
            <a:endParaRPr lang="en-GB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228600" lvl="0" indent="-228600" algn="l">
              <a:buClrTx/>
              <a:buFont typeface="+mj-lt"/>
              <a:buAutoNum type="arabicPeriod" startAt="6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For a meander to form there needs to be…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erosion on the inside bend and deposition on the outside bend.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erosion on the outside bend and deposition on the inside bend.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erosion everywhere but deposition when the river slows down.</a:t>
            </a:r>
          </a:p>
          <a:p>
            <a:pPr marL="228600" lvl="0" indent="-228600" algn="l">
              <a:buClrTx/>
              <a:buFont typeface="+mj-lt"/>
              <a:buAutoNum type="alphaL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erosion in the centre of the river and deposition on the edges.</a:t>
            </a:r>
          </a:p>
        </p:txBody>
      </p:sp>
    </p:spTree>
    <p:extLst>
      <p:ext uri="{BB962C8B-B14F-4D97-AF65-F5344CB8AC3E}">
        <p14:creationId xmlns:p14="http://schemas.microsoft.com/office/powerpoint/2010/main" val="472995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9B64676C-7F2A-41BC-955F-378F2844C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137" y="338168"/>
            <a:ext cx="8422105" cy="528607"/>
          </a:xfrm>
          <a:solidFill>
            <a:srgbClr val="99CCFF"/>
          </a:solidFill>
        </p:spPr>
        <p:txBody>
          <a:bodyPr>
            <a:normAutofit fontScale="62500" lnSpcReduction="20000"/>
          </a:bodyPr>
          <a:lstStyle/>
          <a:p>
            <a:r>
              <a:rPr lang="en-GB" sz="54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Interleaving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EC286E83-174D-4BE8-9A6B-38A23019A52F}"/>
              </a:ext>
            </a:extLst>
          </p:cNvPr>
          <p:cNvSpPr txBox="1">
            <a:spLocks/>
          </p:cNvSpPr>
          <p:nvPr/>
        </p:nvSpPr>
        <p:spPr>
          <a:xfrm>
            <a:off x="433137" y="1233518"/>
            <a:ext cx="8422105" cy="5286314"/>
          </a:xfrm>
          <a:prstGeom prst="rect">
            <a:avLst/>
          </a:prstGeom>
          <a:solidFill>
            <a:srgbClr val="99CC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ClrTx/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Which of the following is an </a:t>
            </a:r>
            <a:r>
              <a:rPr lang="en-GB" sz="1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economic</a:t>
            </a: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impact of each match in the Six Nations based on data averages?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Almost 1,700 tons of pollution is created.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It is viewed in 160 different countries.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The host country makes almost £20 million.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There are 72,000 spectators in attendance. </a:t>
            </a:r>
          </a:p>
          <a:p>
            <a:pPr marL="971550" lvl="1" indent="-514350" algn="l">
              <a:buFont typeface="+mj-lt"/>
              <a:buAutoNum type="alphaLcParenR"/>
            </a:pPr>
            <a:endParaRPr lang="en-GB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514350" indent="-514350" algn="l">
              <a:buClrTx/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‘Rocks hitting each other and breaking apart’ is the correct definition of which of the following?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Abrasion.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Attrition.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Hydraulic power.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Saltation.</a:t>
            </a:r>
          </a:p>
          <a:p>
            <a:pPr marL="971550" lvl="1" indent="-514350" algn="l">
              <a:buClrTx/>
              <a:buFont typeface="+mj-lt"/>
              <a:buAutoNum type="alphaLcParenR"/>
            </a:pPr>
            <a:endParaRPr lang="en-GB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Tropical rainforests are generally found…</a:t>
            </a:r>
          </a:p>
          <a:p>
            <a:pPr marL="914400" lvl="1" indent="-45720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Along the equator.</a:t>
            </a:r>
          </a:p>
          <a:p>
            <a:pPr marL="914400" lvl="1" indent="-45720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Along the Tropic of Cancer and Capricorn.</a:t>
            </a:r>
          </a:p>
          <a:p>
            <a:pPr marL="914400" lvl="1" indent="-45720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In the middle of continents. </a:t>
            </a:r>
          </a:p>
          <a:p>
            <a:pPr marL="914400" lvl="1" indent="-457200" algn="l">
              <a:buClrTx/>
              <a:buFont typeface="+mj-lt"/>
              <a:buAutoNum type="alphaLcParenR"/>
            </a:pPr>
            <a:r>
              <a:rPr lang="en-GB" sz="1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Surrounding the north and south poles.</a:t>
            </a:r>
            <a:endParaRPr lang="en-GB" sz="2000" dirty="0">
              <a:latin typeface="Arial Rounded MT Bold" panose="020F0704030504030204" pitchFamily="34" charset="0"/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GB" sz="2000" dirty="0">
              <a:latin typeface="Arial Rounded MT Bold" panose="020F0704030504030204" pitchFamily="34" charset="0"/>
            </a:endParaRPr>
          </a:p>
          <a:p>
            <a:pPr marL="971550" lvl="1" indent="-514350" algn="l">
              <a:buFont typeface="+mj-lt"/>
              <a:buAutoNum type="alphaLcParenR"/>
            </a:pPr>
            <a:endParaRPr lang="en-GB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32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9B64676C-7F2A-41BC-955F-378F2844C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137" y="338168"/>
            <a:ext cx="8422105" cy="528607"/>
          </a:xfrm>
          <a:solidFill>
            <a:srgbClr val="99CCFF"/>
          </a:solidFill>
        </p:spPr>
        <p:txBody>
          <a:bodyPr>
            <a:normAutofit fontScale="62500" lnSpcReduction="20000"/>
          </a:bodyPr>
          <a:lstStyle/>
          <a:p>
            <a:r>
              <a:rPr lang="en-GB" sz="54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Effective Multiple Choice Questions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A71ED8B-BB7F-47E3-8436-27AB0A87C512}"/>
              </a:ext>
            </a:extLst>
          </p:cNvPr>
          <p:cNvSpPr txBox="1">
            <a:spLocks/>
          </p:cNvSpPr>
          <p:nvPr/>
        </p:nvSpPr>
        <p:spPr>
          <a:xfrm>
            <a:off x="433137" y="1233518"/>
            <a:ext cx="8422105" cy="4595782"/>
          </a:xfrm>
          <a:prstGeom prst="rect">
            <a:avLst/>
          </a:prstGeom>
          <a:solidFill>
            <a:srgbClr val="99CC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Use only three or four options.</a:t>
            </a: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Place answers in alphabetical order to remove bias.</a:t>
            </a: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Make sure the question is clear and key information is emboldened.</a:t>
            </a: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Make sure one answer does not stand out in terms of length and content. </a:t>
            </a: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Aim to test misconceptions.</a:t>
            </a: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228600" lvl="0" indent="-228600" algn="l">
              <a:buClrTx/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3352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145</TotalTime>
  <Words>392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Gill Sans MT</vt:lpstr>
      <vt:lpstr>Parcel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27</cp:revision>
  <dcterms:created xsi:type="dcterms:W3CDTF">2020-06-19T13:39:12Z</dcterms:created>
  <dcterms:modified xsi:type="dcterms:W3CDTF">2020-10-28T10:03:41Z</dcterms:modified>
</cp:coreProperties>
</file>