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4" r:id="rId4"/>
    <p:sldId id="288" r:id="rId5"/>
    <p:sldId id="291" r:id="rId6"/>
    <p:sldId id="282" r:id="rId7"/>
    <p:sldId id="289" r:id="rId8"/>
    <p:sldId id="281" r:id="rId9"/>
    <p:sldId id="292" r:id="rId10"/>
    <p:sldId id="293" r:id="rId11"/>
    <p:sldId id="294" r:id="rId12"/>
    <p:sldId id="297" r:id="rId13"/>
    <p:sldId id="295" r:id="rId14"/>
    <p:sldId id="298" r:id="rId15"/>
    <p:sldId id="283" r:id="rId16"/>
    <p:sldId id="28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4DA15BC-8AED-481F-84F1-287062AFCF75}" type="datetimeFigureOut">
              <a:rPr lang="en-GB" smtClean="0"/>
              <a:pPr/>
              <a:t>24/11/2011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FA821E-2911-4549-8FB8-5D41CF3852C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DA15BC-8AED-481F-84F1-287062AFCF75}" type="datetimeFigureOut">
              <a:rPr lang="en-GB" smtClean="0"/>
              <a:pPr/>
              <a:t>24/11/2011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FA821E-2911-4549-8FB8-5D41CF3852C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DA15BC-8AED-481F-84F1-287062AFCF75}" type="datetimeFigureOut">
              <a:rPr lang="en-GB" smtClean="0"/>
              <a:pPr/>
              <a:t>24/11/2011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FA821E-2911-4549-8FB8-5D41CF3852C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DA15BC-8AED-481F-84F1-287062AFCF75}" type="datetimeFigureOut">
              <a:rPr lang="en-GB" smtClean="0"/>
              <a:pPr/>
              <a:t>24/11/2011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FA821E-2911-4549-8FB8-5D41CF3852C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DA15BC-8AED-481F-84F1-287062AFCF75}" type="datetimeFigureOut">
              <a:rPr lang="en-GB" smtClean="0"/>
              <a:pPr/>
              <a:t>24/11/2011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FA821E-2911-4549-8FB8-5D41CF3852C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4DA15BC-8AED-481F-84F1-287062AFCF75}" type="datetimeFigureOut">
              <a:rPr lang="en-GB" smtClean="0"/>
              <a:pPr/>
              <a:t>24/11/2011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FA821E-2911-4549-8FB8-5D41CF3852C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4DA15BC-8AED-481F-84F1-287062AFCF75}" type="datetimeFigureOut">
              <a:rPr lang="en-GB" smtClean="0"/>
              <a:pPr/>
              <a:t>24/11/2011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FA821E-2911-4549-8FB8-5D41CF3852C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4DA15BC-8AED-481F-84F1-287062AFCF75}" type="datetimeFigureOut">
              <a:rPr lang="en-GB" smtClean="0"/>
              <a:pPr/>
              <a:t>24/11/2011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FA821E-2911-4549-8FB8-5D41CF3852C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DA15BC-8AED-481F-84F1-287062AFCF75}" type="datetimeFigureOut">
              <a:rPr lang="en-GB" smtClean="0"/>
              <a:pPr/>
              <a:t>24/11/2011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FA821E-2911-4549-8FB8-5D41CF3852C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DA15BC-8AED-481F-84F1-287062AFCF75}" type="datetimeFigureOut">
              <a:rPr lang="en-GB" smtClean="0"/>
              <a:pPr/>
              <a:t>24/11/2011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FA821E-2911-4549-8FB8-5D41CF3852C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DA15BC-8AED-481F-84F1-287062AFCF75}" type="datetimeFigureOut">
              <a:rPr lang="en-GB" smtClean="0"/>
              <a:pPr/>
              <a:t>24/11/2011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FA821E-2911-4549-8FB8-5D41CF3852C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DA15BC-8AED-481F-84F1-287062AFCF75}" type="datetimeFigureOut">
              <a:rPr lang="en-GB" smtClean="0"/>
              <a:pPr/>
              <a:t>24/11/2011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FA821E-2911-4549-8FB8-5D41CF3852C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upload.wikimedia.org/wikipedia/commons/1/19/CLIMAP.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upload.wikimedia.org/wikipedia/commons/a/a2/Mass_balance_atmospheric_circulation.pn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pbs.org/wgbh/nova/vinson/ice.html" TargetMode="External"/><Relationship Id="rId2" Type="http://schemas.openxmlformats.org/officeDocument/2006/relationships/hyperlink" Target="http://www.ncdc.noaa.gov/cgi-bin/paleo/peltice.pl" TargetMode="External"/><Relationship Id="rId1" Type="http://schemas.openxmlformats.org/officeDocument/2006/relationships/slideLayout" Target="../slideLayouts/slideLayout2.xml"/><Relationship Id="rId5" Type="http://schemas.openxmlformats.org/officeDocument/2006/relationships/hyperlink" Target="http://www.museum.state.il.us/exhibits/ice_ages/" TargetMode="External"/><Relationship Id="rId4" Type="http://schemas.openxmlformats.org/officeDocument/2006/relationships/hyperlink" Target="http://www.earth4567.com/talks/ice.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ncdc.noaa.gov/paleo/slides/slideset/11/11_176_slide.html" TargetMode="External"/><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www.geocities.com/reginheim/europeiceage.gif"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www.earth4567.com/talks/ice.htm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upload.wikimedia.org/wikipedia/commons/e/e6/Ice_age_fauna_of_northern_Spain_-_Mauricio_Ant%C3%B3n.jpg"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upload.wikimedia.org/wikipedia/commons/f/f8/Ice_Age_Temperature.p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84785"/>
            <a:ext cx="7772400" cy="2115666"/>
          </a:xfrm>
        </p:spPr>
        <p:txBody>
          <a:bodyPr>
            <a:normAutofit/>
          </a:bodyPr>
          <a:lstStyle/>
          <a:p>
            <a:r>
              <a:rPr lang="en-GB" b="1" dirty="0" smtClean="0"/>
              <a:t>The Last Glacial Maximum (LGM)</a:t>
            </a:r>
            <a:r>
              <a:rPr lang="en-GB" dirty="0"/>
              <a:t/>
            </a:r>
            <a:br>
              <a:rPr lang="en-GB" dirty="0"/>
            </a:br>
            <a:endParaRPr lang="en-GB" dirty="0"/>
          </a:p>
        </p:txBody>
      </p:sp>
      <p:sp>
        <p:nvSpPr>
          <p:cNvPr id="3" name="Subtitle 2"/>
          <p:cNvSpPr>
            <a:spLocks noGrp="1"/>
          </p:cNvSpPr>
          <p:nvPr>
            <p:ph type="subTitle" idx="1"/>
          </p:nvPr>
        </p:nvSpPr>
        <p:spPr/>
        <p:txBody>
          <a:bodyPr/>
          <a:lstStyle/>
          <a:p>
            <a:r>
              <a:rPr lang="en-GB" dirty="0" smtClean="0"/>
              <a:t>Lesson 1 Starter</a:t>
            </a:r>
          </a:p>
          <a:p>
            <a:r>
              <a:rPr lang="en-GB" dirty="0" smtClean="0"/>
              <a:t>Slides on the nature and timing of the LGM</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ncdc.noaa.gov/paleo/slides/images/base/iceage02.jpg"/>
          <p:cNvPicPr>
            <a:picLocks noChangeAspect="1" noChangeArrowheads="1"/>
          </p:cNvPicPr>
          <p:nvPr/>
        </p:nvPicPr>
        <p:blipFill>
          <a:blip r:embed="rId2" cstate="print"/>
          <a:srcRect/>
          <a:stretch>
            <a:fillRect/>
          </a:stretch>
        </p:blipFill>
        <p:spPr bwMode="auto">
          <a:xfrm>
            <a:off x="827584" y="188640"/>
            <a:ext cx="7315200" cy="2790825"/>
          </a:xfrm>
          <a:prstGeom prst="rect">
            <a:avLst/>
          </a:prstGeom>
          <a:noFill/>
        </p:spPr>
      </p:pic>
      <p:sp>
        <p:nvSpPr>
          <p:cNvPr id="3" name="Rectangle 2"/>
          <p:cNvSpPr/>
          <p:nvPr/>
        </p:nvSpPr>
        <p:spPr>
          <a:xfrm>
            <a:off x="755576" y="6453336"/>
            <a:ext cx="4572000" cy="246221"/>
          </a:xfrm>
          <a:prstGeom prst="rect">
            <a:avLst/>
          </a:prstGeom>
        </p:spPr>
        <p:txBody>
          <a:bodyPr wrap="square">
            <a:spAutoFit/>
          </a:bodyPr>
          <a:lstStyle/>
          <a:p>
            <a:r>
              <a:rPr lang="en-GB" sz="1000" dirty="0" smtClean="0"/>
              <a:t>Mark McCaffrey , NGDC/NOAA </a:t>
            </a:r>
            <a:endParaRPr lang="en-GB" sz="1000" dirty="0"/>
          </a:p>
        </p:txBody>
      </p:sp>
      <p:pic>
        <p:nvPicPr>
          <p:cNvPr id="39940" name="Picture 4" descr="http://www.ncdc.noaa.gov/paleo/slides/images/base/iceage03.jpg"/>
          <p:cNvPicPr>
            <a:picLocks noChangeAspect="1" noChangeArrowheads="1"/>
          </p:cNvPicPr>
          <p:nvPr/>
        </p:nvPicPr>
        <p:blipFill>
          <a:blip r:embed="rId3" cstate="print"/>
          <a:srcRect/>
          <a:stretch>
            <a:fillRect/>
          </a:stretch>
        </p:blipFill>
        <p:spPr bwMode="auto">
          <a:xfrm>
            <a:off x="827584" y="3573016"/>
            <a:ext cx="7315200" cy="2790825"/>
          </a:xfrm>
          <a:prstGeom prst="rect">
            <a:avLst/>
          </a:prstGeom>
          <a:noFill/>
        </p:spPr>
      </p:pic>
      <p:sp>
        <p:nvSpPr>
          <p:cNvPr id="5" name="Rectangle 4"/>
          <p:cNvSpPr/>
          <p:nvPr/>
        </p:nvSpPr>
        <p:spPr>
          <a:xfrm>
            <a:off x="3203848" y="6453336"/>
            <a:ext cx="5526360" cy="246221"/>
          </a:xfrm>
          <a:prstGeom prst="rect">
            <a:avLst/>
          </a:prstGeom>
        </p:spPr>
        <p:txBody>
          <a:bodyPr wrap="square">
            <a:spAutoFit/>
          </a:bodyPr>
          <a:lstStyle/>
          <a:p>
            <a:r>
              <a:rPr lang="en-GB" sz="1000" dirty="0" smtClean="0"/>
              <a:t>Source: http://www.ncdc.noaa.gov/paleo/slides/slideset/11/11_178_slide.html</a:t>
            </a:r>
            <a:endParaRPr lang="en-GB" sz="1000" dirty="0"/>
          </a:p>
        </p:txBody>
      </p:sp>
      <p:sp>
        <p:nvSpPr>
          <p:cNvPr id="7" name="Content Placeholder 6"/>
          <p:cNvSpPr>
            <a:spLocks noGrp="1"/>
          </p:cNvSpPr>
          <p:nvPr>
            <p:ph idx="1"/>
          </p:nvPr>
        </p:nvSpPr>
        <p:spPr>
          <a:xfrm>
            <a:off x="467544" y="2996952"/>
            <a:ext cx="7920880" cy="576063"/>
          </a:xfrm>
        </p:spPr>
        <p:txBody>
          <a:bodyPr>
            <a:normAutofit lnSpcReduction="10000"/>
          </a:bodyPr>
          <a:lstStyle/>
          <a:p>
            <a:r>
              <a:rPr lang="en-GB" sz="1600" dirty="0" smtClean="0"/>
              <a:t>Notice the difference in the extent of ice sheets and sea ice in the Northern and Southern Hemispheres between the LGM and the present day.</a:t>
            </a:r>
            <a:endParaRPr lang="en-GB"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The LGM and present day compared</a:t>
            </a:r>
            <a:endParaRPr lang="en-GB" sz="3600" dirty="0"/>
          </a:p>
        </p:txBody>
      </p:sp>
      <p:sp>
        <p:nvSpPr>
          <p:cNvPr id="3" name="Content Placeholder 2"/>
          <p:cNvSpPr>
            <a:spLocks noGrp="1"/>
          </p:cNvSpPr>
          <p:nvPr>
            <p:ph idx="1"/>
          </p:nvPr>
        </p:nvSpPr>
        <p:spPr>
          <a:xfrm>
            <a:off x="457200" y="1268760"/>
            <a:ext cx="8229600" cy="5184576"/>
          </a:xfrm>
        </p:spPr>
        <p:txBody>
          <a:bodyPr>
            <a:normAutofit fontScale="85000" lnSpcReduction="10000"/>
          </a:bodyPr>
          <a:lstStyle/>
          <a:p>
            <a:r>
              <a:rPr lang="en-GB" dirty="0" smtClean="0"/>
              <a:t>Some key facts:</a:t>
            </a:r>
          </a:p>
          <a:p>
            <a:pPr lvl="1"/>
            <a:r>
              <a:rPr lang="en-GB" sz="2000" dirty="0" smtClean="0"/>
              <a:t>Glaciers cover about 10% of Earth’s land area today (</a:t>
            </a:r>
            <a:r>
              <a:rPr lang="en-GB" sz="2000" i="1" dirty="0" smtClean="0"/>
              <a:t>c</a:t>
            </a:r>
            <a:r>
              <a:rPr lang="en-GB" sz="2000" dirty="0" smtClean="0"/>
              <a:t>. 15 mill km</a:t>
            </a:r>
            <a:r>
              <a:rPr lang="en-GB" sz="2000" baseline="30000" dirty="0" smtClean="0"/>
              <a:t>2</a:t>
            </a:r>
            <a:r>
              <a:rPr lang="en-GB" sz="2000" dirty="0" smtClean="0"/>
              <a:t>).</a:t>
            </a:r>
          </a:p>
          <a:p>
            <a:pPr lvl="1"/>
            <a:r>
              <a:rPr lang="en-GB" sz="2000" dirty="0" smtClean="0"/>
              <a:t>During the LGM, about 30% of land area was covered (over 40 mill km</a:t>
            </a:r>
            <a:r>
              <a:rPr lang="en-GB" sz="2000" baseline="30000" dirty="0" smtClean="0"/>
              <a:t>2</a:t>
            </a:r>
            <a:r>
              <a:rPr lang="en-GB" sz="2000" dirty="0" smtClean="0"/>
              <a:t>).</a:t>
            </a:r>
            <a:endParaRPr lang="en-GB" dirty="0" smtClean="0"/>
          </a:p>
          <a:p>
            <a:r>
              <a:rPr lang="en-GB" dirty="0" smtClean="0"/>
              <a:t>Present distribution of glacier ice</a:t>
            </a:r>
          </a:p>
          <a:p>
            <a:pPr lvl="1"/>
            <a:r>
              <a:rPr lang="en-GB" sz="2000" dirty="0" smtClean="0"/>
              <a:t>85% of the world’s area covered by glacier ice is accounted for by Antarctica, 11% by Greenland. (Just 4% by everywhere else!)</a:t>
            </a:r>
          </a:p>
          <a:p>
            <a:pPr lvl="1"/>
            <a:r>
              <a:rPr lang="en-GB" sz="2000" dirty="0" smtClean="0"/>
              <a:t>During the LGM, Antarctica accounted for over 30% of the total area and Greenland about 5%.</a:t>
            </a:r>
          </a:p>
          <a:p>
            <a:pPr lvl="1"/>
            <a:r>
              <a:rPr lang="en-GB" sz="2000" dirty="0" smtClean="0"/>
              <a:t>The </a:t>
            </a:r>
            <a:r>
              <a:rPr lang="en-GB" sz="2000" dirty="0" err="1" smtClean="0"/>
              <a:t>Laurentide</a:t>
            </a:r>
            <a:r>
              <a:rPr lang="en-GB" sz="2000" dirty="0" smtClean="0"/>
              <a:t> Ice Sheet over north-east North America accounted for about 30%, and the Scandinavian Ice Sheet over northern Europe about 15%.</a:t>
            </a:r>
          </a:p>
          <a:p>
            <a:r>
              <a:rPr lang="en-GB" dirty="0" smtClean="0"/>
              <a:t> </a:t>
            </a:r>
            <a:r>
              <a:rPr lang="en-GB" i="1" dirty="0" smtClean="0"/>
              <a:t>Remember that glacier ice is not the same as sea ice.</a:t>
            </a:r>
          </a:p>
          <a:p>
            <a:r>
              <a:rPr lang="en-GB" dirty="0" smtClean="0"/>
              <a:t>The average global temperature was about 6⁰C colder than today.</a:t>
            </a:r>
          </a:p>
          <a:p>
            <a:pPr lvl="1"/>
            <a:r>
              <a:rPr lang="en-GB" dirty="0" smtClean="0"/>
              <a:t>It was much colder than this at high latitudes, and the cooling was less at lower latitudes nearer to the Equator.</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GB" sz="3200" dirty="0" smtClean="0"/>
              <a:t>The LGM and present day compared</a:t>
            </a:r>
            <a:endParaRPr lang="en-GB" sz="3200" dirty="0"/>
          </a:p>
        </p:txBody>
      </p:sp>
      <p:sp>
        <p:nvSpPr>
          <p:cNvPr id="3" name="Content Placeholder 2"/>
          <p:cNvSpPr>
            <a:spLocks noGrp="1"/>
          </p:cNvSpPr>
          <p:nvPr>
            <p:ph idx="1"/>
          </p:nvPr>
        </p:nvSpPr>
        <p:spPr>
          <a:xfrm>
            <a:off x="467544" y="836712"/>
            <a:ext cx="8229600" cy="1224136"/>
          </a:xfrm>
        </p:spPr>
        <p:txBody>
          <a:bodyPr>
            <a:noAutofit/>
          </a:bodyPr>
          <a:lstStyle/>
          <a:p>
            <a:r>
              <a:rPr lang="en-GB" sz="1800" dirty="0" smtClean="0"/>
              <a:t>Sea surface temperatures (SSTs) across the world’s oceans were also lower during the LGM</a:t>
            </a:r>
          </a:p>
          <a:p>
            <a:r>
              <a:rPr lang="en-GB" sz="1800" dirty="0" smtClean="0"/>
              <a:t>As with differences over land, the cooling of SSTs was greater at higher latitudes and less at lower latitudes.</a:t>
            </a:r>
          </a:p>
        </p:txBody>
      </p:sp>
      <p:pic>
        <p:nvPicPr>
          <p:cNvPr id="29698" name="Picture 2" descr="File:CLIMAP.jpg">
            <a:hlinkClick r:id="rId2"/>
          </p:cNvPr>
          <p:cNvPicPr>
            <a:picLocks noChangeAspect="1" noChangeArrowheads="1"/>
          </p:cNvPicPr>
          <p:nvPr/>
        </p:nvPicPr>
        <p:blipFill>
          <a:blip r:embed="rId3" cstate="print"/>
          <a:srcRect/>
          <a:stretch>
            <a:fillRect/>
          </a:stretch>
        </p:blipFill>
        <p:spPr bwMode="auto">
          <a:xfrm>
            <a:off x="1691680" y="2060848"/>
            <a:ext cx="5832648" cy="4235400"/>
          </a:xfrm>
          <a:prstGeom prst="rect">
            <a:avLst/>
          </a:prstGeom>
          <a:noFill/>
        </p:spPr>
      </p:pic>
      <p:sp>
        <p:nvSpPr>
          <p:cNvPr id="5" name="TextBox 4"/>
          <p:cNvSpPr txBox="1"/>
          <p:nvPr/>
        </p:nvSpPr>
        <p:spPr>
          <a:xfrm>
            <a:off x="395536" y="6381328"/>
            <a:ext cx="8366778" cy="276999"/>
          </a:xfrm>
          <a:prstGeom prst="rect">
            <a:avLst/>
          </a:prstGeom>
          <a:noFill/>
        </p:spPr>
        <p:txBody>
          <a:bodyPr wrap="none" rtlCol="0">
            <a:spAutoFit/>
          </a:bodyPr>
          <a:lstStyle/>
          <a:p>
            <a:r>
              <a:rPr lang="en-GB" sz="1200" dirty="0" smtClean="0"/>
              <a:t>Note that recent studies suggest that cooling of tropical SST was probably more than shown in this reconstruction by CLIMAP (1981)</a:t>
            </a:r>
            <a:endParaRPr lang="en-GB" sz="1200" dirty="0"/>
          </a:p>
        </p:txBody>
      </p:sp>
      <p:sp>
        <p:nvSpPr>
          <p:cNvPr id="6" name="TextBox 5"/>
          <p:cNvSpPr txBox="1"/>
          <p:nvPr/>
        </p:nvSpPr>
        <p:spPr>
          <a:xfrm>
            <a:off x="395536" y="5085184"/>
            <a:ext cx="1292341" cy="400110"/>
          </a:xfrm>
          <a:prstGeom prst="rect">
            <a:avLst/>
          </a:prstGeom>
          <a:noFill/>
        </p:spPr>
        <p:txBody>
          <a:bodyPr wrap="none" rtlCol="0">
            <a:spAutoFit/>
          </a:bodyPr>
          <a:lstStyle/>
          <a:p>
            <a:r>
              <a:rPr lang="en-GB" sz="1000" dirty="0" smtClean="0"/>
              <a:t>Wikimedia Commons</a:t>
            </a:r>
          </a:p>
          <a:p>
            <a:r>
              <a:rPr lang="en-GB" sz="1000" dirty="0" smtClean="0"/>
              <a:t>(Robert A. Rohde)</a:t>
            </a:r>
            <a:endParaRPr lang="en-GB" sz="1000" dirty="0"/>
          </a:p>
        </p:txBody>
      </p:sp>
      <p:sp>
        <p:nvSpPr>
          <p:cNvPr id="7" name="TextBox 6"/>
          <p:cNvSpPr txBox="1"/>
          <p:nvPr/>
        </p:nvSpPr>
        <p:spPr>
          <a:xfrm>
            <a:off x="6444208" y="5877272"/>
            <a:ext cx="2397451" cy="369332"/>
          </a:xfrm>
          <a:prstGeom prst="rect">
            <a:avLst/>
          </a:prstGeom>
          <a:noFill/>
        </p:spPr>
        <p:txBody>
          <a:bodyPr wrap="none" rtlCol="0">
            <a:spAutoFit/>
          </a:bodyPr>
          <a:lstStyle/>
          <a:p>
            <a:r>
              <a:rPr lang="en-GB" b="1" dirty="0" smtClean="0"/>
              <a:t>(Compared with today)</a:t>
            </a:r>
            <a:endParaRPr lang="en-GB"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en-GB" sz="3600" dirty="0" smtClean="0"/>
              <a:t>Sea-level change during the LGM</a:t>
            </a:r>
            <a:endParaRPr lang="en-GB" sz="3600" dirty="0"/>
          </a:p>
        </p:txBody>
      </p:sp>
      <p:sp>
        <p:nvSpPr>
          <p:cNvPr id="3" name="Content Placeholder 2"/>
          <p:cNvSpPr>
            <a:spLocks noGrp="1"/>
          </p:cNvSpPr>
          <p:nvPr>
            <p:ph idx="1"/>
          </p:nvPr>
        </p:nvSpPr>
        <p:spPr>
          <a:xfrm>
            <a:off x="395536" y="1052736"/>
            <a:ext cx="8229600" cy="1612776"/>
          </a:xfrm>
        </p:spPr>
        <p:txBody>
          <a:bodyPr>
            <a:normAutofit/>
          </a:bodyPr>
          <a:lstStyle/>
          <a:p>
            <a:r>
              <a:rPr lang="en-GB" sz="2000" dirty="0" smtClean="0"/>
              <a:t>Sea-level dropped to about 120 metres below the present level during the LGM.</a:t>
            </a:r>
          </a:p>
          <a:p>
            <a:r>
              <a:rPr lang="en-GB" sz="2000" dirty="0" smtClean="0"/>
              <a:t>This happened because more of the world’s H</a:t>
            </a:r>
            <a:r>
              <a:rPr lang="en-GB" sz="2000" baseline="-25000" dirty="0" smtClean="0"/>
              <a:t>2</a:t>
            </a:r>
            <a:r>
              <a:rPr lang="en-GB" sz="2000" dirty="0" smtClean="0"/>
              <a:t>0 was transferred from ocean to glacier ice through the process illustrated here.</a:t>
            </a:r>
            <a:endParaRPr lang="en-GB" sz="2000" dirty="0"/>
          </a:p>
        </p:txBody>
      </p:sp>
      <p:pic>
        <p:nvPicPr>
          <p:cNvPr id="49154" name="Picture 2" descr="File:Mass balance atmospheric circulation.png">
            <a:hlinkClick r:id="rId2"/>
          </p:cNvPr>
          <p:cNvPicPr>
            <a:picLocks noChangeAspect="1" noChangeArrowheads="1"/>
          </p:cNvPicPr>
          <p:nvPr/>
        </p:nvPicPr>
        <p:blipFill>
          <a:blip r:embed="rId3" cstate="print"/>
          <a:srcRect/>
          <a:stretch>
            <a:fillRect/>
          </a:stretch>
        </p:blipFill>
        <p:spPr bwMode="auto">
          <a:xfrm>
            <a:off x="179512" y="2492896"/>
            <a:ext cx="6667500" cy="4029075"/>
          </a:xfrm>
          <a:prstGeom prst="rect">
            <a:avLst/>
          </a:prstGeom>
          <a:noFill/>
        </p:spPr>
      </p:pic>
      <p:cxnSp>
        <p:nvCxnSpPr>
          <p:cNvPr id="6" name="Straight Arrow Connector 5"/>
          <p:cNvCxnSpPr/>
          <p:nvPr/>
        </p:nvCxnSpPr>
        <p:spPr>
          <a:xfrm flipH="1">
            <a:off x="4788024" y="3933056"/>
            <a:ext cx="2808312" cy="10801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785982" y="2420888"/>
            <a:ext cx="2358018" cy="1477328"/>
          </a:xfrm>
          <a:prstGeom prst="rect">
            <a:avLst/>
          </a:prstGeom>
          <a:noFill/>
        </p:spPr>
        <p:txBody>
          <a:bodyPr wrap="none" rtlCol="0">
            <a:spAutoFit/>
          </a:bodyPr>
          <a:lstStyle/>
          <a:p>
            <a:r>
              <a:rPr lang="en-GB" dirty="0" smtClean="0"/>
              <a:t>As ice sheets grow,</a:t>
            </a:r>
          </a:p>
          <a:p>
            <a:r>
              <a:rPr lang="en-GB" dirty="0" smtClean="0"/>
              <a:t>the ‘store’ of the</a:t>
            </a:r>
          </a:p>
          <a:p>
            <a:r>
              <a:rPr lang="en-GB" dirty="0" smtClean="0"/>
              <a:t>world’s water in ice</a:t>
            </a:r>
          </a:p>
          <a:p>
            <a:r>
              <a:rPr lang="en-GB" dirty="0" smtClean="0"/>
              <a:t>increases in proportion</a:t>
            </a:r>
          </a:p>
          <a:p>
            <a:r>
              <a:rPr lang="en-GB" dirty="0" smtClean="0"/>
              <a:t>to that in the ocean.</a:t>
            </a:r>
            <a:endParaRPr lang="en-GB" dirty="0"/>
          </a:p>
        </p:txBody>
      </p:sp>
      <p:sp>
        <p:nvSpPr>
          <p:cNvPr id="8" name="TextBox 7"/>
          <p:cNvSpPr txBox="1"/>
          <p:nvPr/>
        </p:nvSpPr>
        <p:spPr>
          <a:xfrm>
            <a:off x="179512" y="6611779"/>
            <a:ext cx="1292341" cy="246221"/>
          </a:xfrm>
          <a:prstGeom prst="rect">
            <a:avLst/>
          </a:prstGeom>
          <a:noFill/>
        </p:spPr>
        <p:txBody>
          <a:bodyPr wrap="none" rtlCol="0">
            <a:spAutoFit/>
          </a:bodyPr>
          <a:lstStyle/>
          <a:p>
            <a:r>
              <a:rPr lang="en-GB" sz="1000" dirty="0" smtClean="0"/>
              <a:t>Wikimedia Commons</a:t>
            </a:r>
            <a:endParaRPr lang="en-GB" sz="1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 name="Group 111"/>
          <p:cNvGrpSpPr/>
          <p:nvPr/>
        </p:nvGrpSpPr>
        <p:grpSpPr>
          <a:xfrm>
            <a:off x="1907704" y="2204864"/>
            <a:ext cx="5112568" cy="3033628"/>
            <a:chOff x="1763688" y="1772816"/>
            <a:chExt cx="5112568" cy="3033628"/>
          </a:xfrm>
        </p:grpSpPr>
        <p:grpSp>
          <p:nvGrpSpPr>
            <p:cNvPr id="96" name="Group 95"/>
            <p:cNvGrpSpPr/>
            <p:nvPr/>
          </p:nvGrpSpPr>
          <p:grpSpPr>
            <a:xfrm>
              <a:off x="2411760" y="1772816"/>
              <a:ext cx="4464496" cy="2592288"/>
              <a:chOff x="2411760" y="1772816"/>
              <a:chExt cx="4464496" cy="2592288"/>
            </a:xfrm>
          </p:grpSpPr>
          <p:cxnSp>
            <p:nvCxnSpPr>
              <p:cNvPr id="8" name="Straight Connector 7"/>
              <p:cNvCxnSpPr/>
              <p:nvPr/>
            </p:nvCxnSpPr>
            <p:spPr>
              <a:xfrm flipH="1">
                <a:off x="6516216" y="1916832"/>
                <a:ext cx="360040" cy="11521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372200" y="2420888"/>
                <a:ext cx="144016" cy="6480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6156176" y="2420888"/>
                <a:ext cx="216024" cy="4320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084168" y="2708920"/>
                <a:ext cx="72008" cy="1440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868144" y="2708920"/>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724128" y="2564904"/>
                <a:ext cx="144016" cy="3600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580112" y="2564904"/>
                <a:ext cx="144016" cy="720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508104" y="2492896"/>
                <a:ext cx="72008" cy="1440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364088" y="2492896"/>
                <a:ext cx="144016" cy="4320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220072" y="2852936"/>
                <a:ext cx="144016" cy="720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5148064" y="2852936"/>
                <a:ext cx="72008"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004048" y="2780928"/>
                <a:ext cx="144016" cy="3600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4860032" y="2780928"/>
                <a:ext cx="144016" cy="4320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4716016" y="3212976"/>
                <a:ext cx="144016" cy="720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4572000" y="2924944"/>
                <a:ext cx="144016" cy="3600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4499992" y="2924944"/>
                <a:ext cx="72008" cy="1440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4355976" y="2780928"/>
                <a:ext cx="144016"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4211960" y="2780928"/>
                <a:ext cx="144016" cy="1440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4139952" y="2780928"/>
                <a:ext cx="72008" cy="1440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3923928" y="2780928"/>
                <a:ext cx="216024"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779912" y="3140968"/>
                <a:ext cx="144016" cy="1440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3635896" y="3140968"/>
                <a:ext cx="144016" cy="1440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3563888" y="3212976"/>
                <a:ext cx="72008" cy="720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3419872" y="3212976"/>
                <a:ext cx="144016" cy="7920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3203848" y="4005064"/>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2915816" y="3645024"/>
                <a:ext cx="288032" cy="5760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2771800" y="2924944"/>
                <a:ext cx="144016" cy="7200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flipV="1">
                <a:off x="2699792" y="2060848"/>
                <a:ext cx="72008" cy="864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411760" y="4365104"/>
                <a:ext cx="44644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444208" y="1772816"/>
                <a:ext cx="0" cy="2592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771800" y="1772816"/>
                <a:ext cx="0" cy="2592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131840" y="1772816"/>
                <a:ext cx="0" cy="2592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491880" y="1772816"/>
                <a:ext cx="0" cy="2592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851920" y="1772816"/>
                <a:ext cx="0" cy="2592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211960" y="1772816"/>
                <a:ext cx="0" cy="2592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572000" y="1772816"/>
                <a:ext cx="0" cy="2592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932040" y="1772816"/>
                <a:ext cx="0" cy="2592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292080" y="1772816"/>
                <a:ext cx="0" cy="2592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5652120" y="1772816"/>
                <a:ext cx="0" cy="2592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012160" y="1772816"/>
                <a:ext cx="0" cy="2592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804248" y="1772816"/>
                <a:ext cx="0" cy="2592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411760" y="1772816"/>
                <a:ext cx="0" cy="2592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411760" y="4077072"/>
                <a:ext cx="44644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411760" y="3789040"/>
                <a:ext cx="44644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411760" y="3429000"/>
                <a:ext cx="44644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411760" y="3068960"/>
                <a:ext cx="44644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411760" y="2708920"/>
                <a:ext cx="44644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411760" y="2348880"/>
                <a:ext cx="44644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411760" y="2060848"/>
                <a:ext cx="4464496"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7" name="Group 106"/>
            <p:cNvGrpSpPr/>
            <p:nvPr/>
          </p:nvGrpSpPr>
          <p:grpSpPr>
            <a:xfrm>
              <a:off x="2627784" y="4437112"/>
              <a:ext cx="4136124" cy="369332"/>
              <a:chOff x="2627784" y="4437112"/>
              <a:chExt cx="4136124" cy="369332"/>
            </a:xfrm>
          </p:grpSpPr>
          <p:sp>
            <p:nvSpPr>
              <p:cNvPr id="97" name="TextBox 96"/>
              <p:cNvSpPr txBox="1"/>
              <p:nvPr/>
            </p:nvSpPr>
            <p:spPr>
              <a:xfrm>
                <a:off x="2627784" y="4437112"/>
                <a:ext cx="418704" cy="369332"/>
              </a:xfrm>
              <a:prstGeom prst="rect">
                <a:avLst/>
              </a:prstGeom>
              <a:noFill/>
            </p:spPr>
            <p:txBody>
              <a:bodyPr wrap="none" rtlCol="0">
                <a:spAutoFit/>
              </a:bodyPr>
              <a:lstStyle/>
              <a:p>
                <a:r>
                  <a:rPr lang="en-GB" dirty="0" smtClean="0"/>
                  <a:t>10</a:t>
                </a:r>
                <a:endParaRPr lang="en-GB" dirty="0"/>
              </a:p>
            </p:txBody>
          </p:sp>
          <p:sp>
            <p:nvSpPr>
              <p:cNvPr id="98" name="TextBox 97"/>
              <p:cNvSpPr txBox="1"/>
              <p:nvPr/>
            </p:nvSpPr>
            <p:spPr>
              <a:xfrm>
                <a:off x="3347864" y="4437112"/>
                <a:ext cx="418704" cy="369332"/>
              </a:xfrm>
              <a:prstGeom prst="rect">
                <a:avLst/>
              </a:prstGeom>
              <a:noFill/>
            </p:spPr>
            <p:txBody>
              <a:bodyPr wrap="none" rtlCol="0">
                <a:spAutoFit/>
              </a:bodyPr>
              <a:lstStyle/>
              <a:p>
                <a:r>
                  <a:rPr lang="en-GB" dirty="0" smtClean="0"/>
                  <a:t>30</a:t>
                </a:r>
                <a:endParaRPr lang="en-GB" dirty="0"/>
              </a:p>
            </p:txBody>
          </p:sp>
          <p:sp>
            <p:nvSpPr>
              <p:cNvPr id="99" name="TextBox 98"/>
              <p:cNvSpPr txBox="1"/>
              <p:nvPr/>
            </p:nvSpPr>
            <p:spPr>
              <a:xfrm>
                <a:off x="4067944" y="4437112"/>
                <a:ext cx="418704" cy="369332"/>
              </a:xfrm>
              <a:prstGeom prst="rect">
                <a:avLst/>
              </a:prstGeom>
              <a:noFill/>
            </p:spPr>
            <p:txBody>
              <a:bodyPr wrap="none" rtlCol="0">
                <a:spAutoFit/>
              </a:bodyPr>
              <a:lstStyle/>
              <a:p>
                <a:r>
                  <a:rPr lang="en-GB" dirty="0" smtClean="0"/>
                  <a:t>50</a:t>
                </a:r>
                <a:endParaRPr lang="en-GB" dirty="0"/>
              </a:p>
            </p:txBody>
          </p:sp>
          <p:sp>
            <p:nvSpPr>
              <p:cNvPr id="100" name="TextBox 99"/>
              <p:cNvSpPr txBox="1"/>
              <p:nvPr/>
            </p:nvSpPr>
            <p:spPr>
              <a:xfrm>
                <a:off x="4788024" y="4437112"/>
                <a:ext cx="418704" cy="369332"/>
              </a:xfrm>
              <a:prstGeom prst="rect">
                <a:avLst/>
              </a:prstGeom>
              <a:noFill/>
            </p:spPr>
            <p:txBody>
              <a:bodyPr wrap="none" rtlCol="0">
                <a:spAutoFit/>
              </a:bodyPr>
              <a:lstStyle/>
              <a:p>
                <a:r>
                  <a:rPr lang="en-GB" dirty="0" smtClean="0"/>
                  <a:t>70</a:t>
                </a:r>
                <a:endParaRPr lang="en-GB" dirty="0"/>
              </a:p>
            </p:txBody>
          </p:sp>
          <p:sp>
            <p:nvSpPr>
              <p:cNvPr id="101" name="TextBox 100"/>
              <p:cNvSpPr txBox="1"/>
              <p:nvPr/>
            </p:nvSpPr>
            <p:spPr>
              <a:xfrm>
                <a:off x="5508104" y="4437112"/>
                <a:ext cx="418704" cy="369332"/>
              </a:xfrm>
              <a:prstGeom prst="rect">
                <a:avLst/>
              </a:prstGeom>
              <a:noFill/>
            </p:spPr>
            <p:txBody>
              <a:bodyPr wrap="none" rtlCol="0">
                <a:spAutoFit/>
              </a:bodyPr>
              <a:lstStyle/>
              <a:p>
                <a:r>
                  <a:rPr lang="en-GB" dirty="0" smtClean="0"/>
                  <a:t>90</a:t>
                </a:r>
                <a:endParaRPr lang="en-GB" dirty="0"/>
              </a:p>
            </p:txBody>
          </p:sp>
          <p:sp>
            <p:nvSpPr>
              <p:cNvPr id="102" name="TextBox 101"/>
              <p:cNvSpPr txBox="1"/>
              <p:nvPr/>
            </p:nvSpPr>
            <p:spPr>
              <a:xfrm>
                <a:off x="6228184" y="4437112"/>
                <a:ext cx="535724" cy="369332"/>
              </a:xfrm>
              <a:prstGeom prst="rect">
                <a:avLst/>
              </a:prstGeom>
              <a:noFill/>
            </p:spPr>
            <p:txBody>
              <a:bodyPr wrap="none" rtlCol="0">
                <a:spAutoFit/>
              </a:bodyPr>
              <a:lstStyle/>
              <a:p>
                <a:r>
                  <a:rPr lang="en-GB" dirty="0" smtClean="0"/>
                  <a:t>110</a:t>
                </a:r>
                <a:endParaRPr lang="en-GB" dirty="0"/>
              </a:p>
            </p:txBody>
          </p:sp>
        </p:grpSp>
        <p:grpSp>
          <p:nvGrpSpPr>
            <p:cNvPr id="108" name="Group 107"/>
            <p:cNvGrpSpPr/>
            <p:nvPr/>
          </p:nvGrpSpPr>
          <p:grpSpPr>
            <a:xfrm>
              <a:off x="1763688" y="1916832"/>
              <a:ext cx="606256" cy="2385556"/>
              <a:chOff x="1763688" y="1916832"/>
              <a:chExt cx="606256" cy="2385556"/>
            </a:xfrm>
          </p:grpSpPr>
          <p:sp>
            <p:nvSpPr>
              <p:cNvPr id="103" name="TextBox 102"/>
              <p:cNvSpPr txBox="1"/>
              <p:nvPr/>
            </p:nvSpPr>
            <p:spPr>
              <a:xfrm>
                <a:off x="2068258" y="1916832"/>
                <a:ext cx="301686" cy="369332"/>
              </a:xfrm>
              <a:prstGeom prst="rect">
                <a:avLst/>
              </a:prstGeom>
              <a:noFill/>
            </p:spPr>
            <p:txBody>
              <a:bodyPr wrap="none" rtlCol="0">
                <a:spAutoFit/>
              </a:bodyPr>
              <a:lstStyle/>
              <a:p>
                <a:r>
                  <a:rPr lang="en-GB" dirty="0" smtClean="0"/>
                  <a:t>0</a:t>
                </a:r>
                <a:endParaRPr lang="en-GB" dirty="0"/>
              </a:p>
            </p:txBody>
          </p:sp>
          <p:sp>
            <p:nvSpPr>
              <p:cNvPr id="104" name="TextBox 103"/>
              <p:cNvSpPr txBox="1"/>
              <p:nvPr/>
            </p:nvSpPr>
            <p:spPr>
              <a:xfrm>
                <a:off x="1880708" y="2492896"/>
                <a:ext cx="489236" cy="369332"/>
              </a:xfrm>
              <a:prstGeom prst="rect">
                <a:avLst/>
              </a:prstGeom>
              <a:noFill/>
            </p:spPr>
            <p:txBody>
              <a:bodyPr wrap="none" rtlCol="0">
                <a:spAutoFit/>
              </a:bodyPr>
              <a:lstStyle/>
              <a:p>
                <a:r>
                  <a:rPr lang="en-GB" dirty="0" smtClean="0"/>
                  <a:t>-40</a:t>
                </a:r>
                <a:endParaRPr lang="en-GB" dirty="0"/>
              </a:p>
            </p:txBody>
          </p:sp>
          <p:sp>
            <p:nvSpPr>
              <p:cNvPr id="105" name="TextBox 104"/>
              <p:cNvSpPr txBox="1"/>
              <p:nvPr/>
            </p:nvSpPr>
            <p:spPr>
              <a:xfrm>
                <a:off x="1880708" y="3212976"/>
                <a:ext cx="489236" cy="369332"/>
              </a:xfrm>
              <a:prstGeom prst="rect">
                <a:avLst/>
              </a:prstGeom>
              <a:noFill/>
            </p:spPr>
            <p:txBody>
              <a:bodyPr wrap="none" rtlCol="0">
                <a:spAutoFit/>
              </a:bodyPr>
              <a:lstStyle/>
              <a:p>
                <a:r>
                  <a:rPr lang="en-GB" dirty="0" smtClean="0"/>
                  <a:t>-80</a:t>
                </a:r>
                <a:endParaRPr lang="en-GB" dirty="0"/>
              </a:p>
            </p:txBody>
          </p:sp>
          <p:sp>
            <p:nvSpPr>
              <p:cNvPr id="106" name="TextBox 105"/>
              <p:cNvSpPr txBox="1"/>
              <p:nvPr/>
            </p:nvSpPr>
            <p:spPr>
              <a:xfrm>
                <a:off x="1763688" y="3933056"/>
                <a:ext cx="606256" cy="369332"/>
              </a:xfrm>
              <a:prstGeom prst="rect">
                <a:avLst/>
              </a:prstGeom>
              <a:noFill/>
            </p:spPr>
            <p:txBody>
              <a:bodyPr wrap="none" rtlCol="0">
                <a:spAutoFit/>
              </a:bodyPr>
              <a:lstStyle/>
              <a:p>
                <a:r>
                  <a:rPr lang="en-GB" dirty="0" smtClean="0"/>
                  <a:t>-120</a:t>
                </a:r>
                <a:endParaRPr lang="en-GB" dirty="0"/>
              </a:p>
            </p:txBody>
          </p:sp>
        </p:grpSp>
      </p:grpSp>
      <p:sp>
        <p:nvSpPr>
          <p:cNvPr id="109" name="Title 108"/>
          <p:cNvSpPr>
            <a:spLocks noGrp="1"/>
          </p:cNvSpPr>
          <p:nvPr>
            <p:ph type="title"/>
          </p:nvPr>
        </p:nvSpPr>
        <p:spPr/>
        <p:txBody>
          <a:bodyPr>
            <a:normAutofit/>
          </a:bodyPr>
          <a:lstStyle/>
          <a:p>
            <a:pPr algn="l"/>
            <a:r>
              <a:rPr lang="en-GB" sz="2400" dirty="0" smtClean="0"/>
              <a:t>This diagram illustrates how sea-level dropped from the previous interglacial time to its lowest point during the LGM.</a:t>
            </a:r>
            <a:endParaRPr lang="en-GB" sz="2400" dirty="0"/>
          </a:p>
        </p:txBody>
      </p:sp>
      <p:sp>
        <p:nvSpPr>
          <p:cNvPr id="111" name="Text Box 6"/>
          <p:cNvSpPr txBox="1">
            <a:spLocks noChangeArrowheads="1"/>
          </p:cNvSpPr>
          <p:nvPr/>
        </p:nvSpPr>
        <p:spPr bwMode="auto">
          <a:xfrm>
            <a:off x="5652120" y="1412776"/>
            <a:ext cx="3346450" cy="641350"/>
          </a:xfrm>
          <a:prstGeom prst="rect">
            <a:avLst/>
          </a:prstGeom>
          <a:noFill/>
          <a:ln w="9525">
            <a:noFill/>
            <a:miter lim="800000"/>
            <a:headEnd/>
            <a:tailEnd/>
          </a:ln>
          <a:effectLst/>
        </p:spPr>
        <p:txBody>
          <a:bodyPr wrap="none">
            <a:spAutoFit/>
          </a:bodyPr>
          <a:lstStyle/>
          <a:p>
            <a:r>
              <a:rPr lang="en-GB" b="1" dirty="0"/>
              <a:t>Sea-level slightly higher than</a:t>
            </a:r>
          </a:p>
          <a:p>
            <a:r>
              <a:rPr lang="en-GB" b="1" dirty="0"/>
              <a:t>today 125,000 years ago</a:t>
            </a:r>
          </a:p>
        </p:txBody>
      </p:sp>
      <p:sp>
        <p:nvSpPr>
          <p:cNvPr id="113" name="Text Box 4"/>
          <p:cNvSpPr txBox="1">
            <a:spLocks noChangeArrowheads="1"/>
          </p:cNvSpPr>
          <p:nvPr/>
        </p:nvSpPr>
        <p:spPr bwMode="auto">
          <a:xfrm>
            <a:off x="683568" y="5661248"/>
            <a:ext cx="4357988" cy="646331"/>
          </a:xfrm>
          <a:prstGeom prst="rect">
            <a:avLst/>
          </a:prstGeom>
          <a:noFill/>
          <a:ln w="9525">
            <a:noFill/>
            <a:miter lim="800000"/>
            <a:headEnd/>
            <a:tailEnd/>
          </a:ln>
          <a:effectLst/>
        </p:spPr>
        <p:txBody>
          <a:bodyPr wrap="none">
            <a:spAutoFit/>
          </a:bodyPr>
          <a:lstStyle/>
          <a:p>
            <a:r>
              <a:rPr lang="en-GB" b="1" dirty="0"/>
              <a:t>Sea-level about</a:t>
            </a:r>
          </a:p>
          <a:p>
            <a:r>
              <a:rPr lang="en-GB" b="1" dirty="0"/>
              <a:t>120 metres lower </a:t>
            </a:r>
            <a:r>
              <a:rPr lang="en-GB" b="1" i="1" dirty="0"/>
              <a:t>c</a:t>
            </a:r>
            <a:r>
              <a:rPr lang="en-GB" b="1" dirty="0"/>
              <a:t>. 20,000 years </a:t>
            </a:r>
            <a:r>
              <a:rPr lang="en-GB" b="1" dirty="0" smtClean="0"/>
              <a:t>ago (LGM)</a:t>
            </a:r>
            <a:endParaRPr lang="en-GB" b="1" dirty="0"/>
          </a:p>
        </p:txBody>
      </p:sp>
      <p:cxnSp>
        <p:nvCxnSpPr>
          <p:cNvPr id="115" name="Straight Arrow Connector 114"/>
          <p:cNvCxnSpPr/>
          <p:nvPr/>
        </p:nvCxnSpPr>
        <p:spPr>
          <a:xfrm flipV="1">
            <a:off x="1547664" y="4725144"/>
            <a:ext cx="1656184" cy="8640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rot="16200000">
            <a:off x="855967" y="3904673"/>
            <a:ext cx="1762598" cy="523220"/>
          </a:xfrm>
          <a:prstGeom prst="rect">
            <a:avLst/>
          </a:prstGeom>
          <a:noFill/>
        </p:spPr>
        <p:txBody>
          <a:bodyPr wrap="none" rtlCol="0">
            <a:spAutoFit/>
          </a:bodyPr>
          <a:lstStyle/>
          <a:p>
            <a:r>
              <a:rPr lang="en-GB" sz="1400" dirty="0" smtClean="0"/>
              <a:t>Relative sea-level (m)</a:t>
            </a:r>
          </a:p>
          <a:p>
            <a:r>
              <a:rPr lang="en-GB" sz="1400" dirty="0" smtClean="0"/>
              <a:t>Compared with today</a:t>
            </a:r>
            <a:endParaRPr lang="en-GB" sz="1400" dirty="0"/>
          </a:p>
        </p:txBody>
      </p:sp>
      <p:sp>
        <p:nvSpPr>
          <p:cNvPr id="117" name="TextBox 116"/>
          <p:cNvSpPr txBox="1"/>
          <p:nvPr/>
        </p:nvSpPr>
        <p:spPr>
          <a:xfrm>
            <a:off x="3131840" y="5301208"/>
            <a:ext cx="3630096" cy="369332"/>
          </a:xfrm>
          <a:prstGeom prst="rect">
            <a:avLst/>
          </a:prstGeom>
          <a:noFill/>
        </p:spPr>
        <p:txBody>
          <a:bodyPr wrap="none" rtlCol="0">
            <a:spAutoFit/>
          </a:bodyPr>
          <a:lstStyle/>
          <a:p>
            <a:r>
              <a:rPr lang="en-GB" dirty="0" smtClean="0"/>
              <a:t>Time before present (1000s of years)</a:t>
            </a:r>
            <a:endParaRPr lang="en-GB" dirty="0"/>
          </a:p>
        </p:txBody>
      </p:sp>
      <p:sp>
        <p:nvSpPr>
          <p:cNvPr id="118" name="Text Box 9"/>
          <p:cNvSpPr txBox="1">
            <a:spLocks noChangeArrowheads="1"/>
          </p:cNvSpPr>
          <p:nvPr/>
        </p:nvSpPr>
        <p:spPr bwMode="auto">
          <a:xfrm>
            <a:off x="179512" y="2420888"/>
            <a:ext cx="2052741" cy="738664"/>
          </a:xfrm>
          <a:prstGeom prst="rect">
            <a:avLst/>
          </a:prstGeom>
          <a:noFill/>
          <a:ln w="9525">
            <a:noFill/>
            <a:miter lim="800000"/>
            <a:headEnd/>
            <a:tailEnd/>
          </a:ln>
          <a:effectLst/>
        </p:spPr>
        <p:txBody>
          <a:bodyPr wrap="none">
            <a:spAutoFit/>
          </a:bodyPr>
          <a:lstStyle/>
          <a:p>
            <a:r>
              <a:rPr lang="en-GB" sz="1400" b="1" dirty="0"/>
              <a:t>Depth of</a:t>
            </a:r>
          </a:p>
          <a:p>
            <a:r>
              <a:rPr lang="en-GB" sz="1400" b="1" dirty="0"/>
              <a:t>English </a:t>
            </a:r>
            <a:r>
              <a:rPr lang="en-GB" sz="1400" b="1" dirty="0" smtClean="0"/>
              <a:t>Channel between</a:t>
            </a:r>
          </a:p>
          <a:p>
            <a:r>
              <a:rPr lang="en-GB" sz="1400" b="1" dirty="0" smtClean="0"/>
              <a:t>Dover and Calais</a:t>
            </a:r>
          </a:p>
        </p:txBody>
      </p:sp>
      <p:cxnSp>
        <p:nvCxnSpPr>
          <p:cNvPr id="122" name="Straight Connector 121"/>
          <p:cNvCxnSpPr/>
          <p:nvPr/>
        </p:nvCxnSpPr>
        <p:spPr>
          <a:xfrm>
            <a:off x="1187624" y="3212976"/>
            <a:ext cx="201622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25" name="Group 124"/>
          <p:cNvGrpSpPr/>
          <p:nvPr/>
        </p:nvGrpSpPr>
        <p:grpSpPr>
          <a:xfrm>
            <a:off x="3131840" y="2348880"/>
            <a:ext cx="2448272" cy="648072"/>
            <a:chOff x="1187624" y="1340768"/>
            <a:chExt cx="2448272" cy="648072"/>
          </a:xfrm>
        </p:grpSpPr>
        <p:sp>
          <p:nvSpPr>
            <p:cNvPr id="124" name="Rectangle 123"/>
            <p:cNvSpPr/>
            <p:nvPr/>
          </p:nvSpPr>
          <p:spPr>
            <a:xfrm>
              <a:off x="1187624" y="1340768"/>
              <a:ext cx="2448272"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TextBox 122"/>
            <p:cNvSpPr txBox="1"/>
            <p:nvPr/>
          </p:nvSpPr>
          <p:spPr>
            <a:xfrm>
              <a:off x="1187624" y="1412776"/>
              <a:ext cx="2368021" cy="523220"/>
            </a:xfrm>
            <a:prstGeom prst="rect">
              <a:avLst/>
            </a:prstGeom>
            <a:noFill/>
          </p:spPr>
          <p:txBody>
            <a:bodyPr wrap="none" rtlCol="0">
              <a:spAutoFit/>
            </a:bodyPr>
            <a:lstStyle/>
            <a:p>
              <a:r>
                <a:rPr lang="en-GB" sz="1400" dirty="0" smtClean="0"/>
                <a:t>At this point England is cut off</a:t>
              </a:r>
            </a:p>
            <a:p>
              <a:r>
                <a:rPr lang="en-GB" sz="1400" dirty="0" smtClean="0"/>
                <a:t>from France by the rising sea. </a:t>
              </a:r>
              <a:endParaRPr lang="en-GB" sz="1400" dirty="0"/>
            </a:p>
          </p:txBody>
        </p:sp>
      </p:grpSp>
      <p:cxnSp>
        <p:nvCxnSpPr>
          <p:cNvPr id="127" name="Straight Arrow Connector 126"/>
          <p:cNvCxnSpPr/>
          <p:nvPr/>
        </p:nvCxnSpPr>
        <p:spPr>
          <a:xfrm flipH="1">
            <a:off x="2915816" y="2996952"/>
            <a:ext cx="288032" cy="2160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5724128" y="6237312"/>
            <a:ext cx="3085140" cy="461665"/>
          </a:xfrm>
          <a:prstGeom prst="rect">
            <a:avLst/>
          </a:prstGeom>
          <a:noFill/>
        </p:spPr>
        <p:txBody>
          <a:bodyPr wrap="none" rtlCol="0">
            <a:spAutoFit/>
          </a:bodyPr>
          <a:lstStyle/>
          <a:p>
            <a:r>
              <a:rPr lang="en-GB" sz="1200" dirty="0" smtClean="0"/>
              <a:t>Adapted and simplified from Burroughs (2005)</a:t>
            </a:r>
          </a:p>
          <a:p>
            <a:r>
              <a:rPr lang="en-GB" sz="1200" i="1" dirty="0" smtClean="0"/>
              <a:t>Climate Change in Prehistory</a:t>
            </a:r>
            <a:r>
              <a:rPr lang="en-GB" sz="1200" dirty="0" smtClean="0"/>
              <a:t>, Fig. 2.10 </a:t>
            </a:r>
            <a:endParaRPr lang="en-GB"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st-Glacial_Sea_Level.png"/>
          <p:cNvPicPr>
            <a:picLocks noChangeAspect="1"/>
          </p:cNvPicPr>
          <p:nvPr/>
        </p:nvPicPr>
        <p:blipFill>
          <a:blip r:embed="rId2" cstate="print"/>
          <a:srcRect/>
          <a:stretch>
            <a:fillRect/>
          </a:stretch>
        </p:blipFill>
        <p:spPr bwMode="auto">
          <a:xfrm>
            <a:off x="1691680" y="2204864"/>
            <a:ext cx="5613400" cy="3830638"/>
          </a:xfrm>
          <a:prstGeom prst="rect">
            <a:avLst/>
          </a:prstGeom>
          <a:noFill/>
          <a:ln w="9525">
            <a:noFill/>
            <a:miter lim="800000"/>
            <a:headEnd/>
            <a:tailEnd/>
          </a:ln>
        </p:spPr>
      </p:pic>
      <p:sp>
        <p:nvSpPr>
          <p:cNvPr id="3" name="Rectangle 3"/>
          <p:cNvSpPr>
            <a:spLocks noChangeArrowheads="1"/>
          </p:cNvSpPr>
          <p:nvPr/>
        </p:nvSpPr>
        <p:spPr bwMode="auto">
          <a:xfrm>
            <a:off x="1835696" y="6093296"/>
            <a:ext cx="4572000" cy="246063"/>
          </a:xfrm>
          <a:prstGeom prst="rect">
            <a:avLst/>
          </a:prstGeom>
          <a:noFill/>
          <a:ln w="9525">
            <a:noFill/>
            <a:miter lim="800000"/>
            <a:headEnd/>
            <a:tailEnd/>
          </a:ln>
        </p:spPr>
        <p:txBody>
          <a:bodyPr>
            <a:spAutoFit/>
          </a:bodyPr>
          <a:lstStyle/>
          <a:p>
            <a:pPr eaLnBrk="0" hangingPunct="0"/>
            <a:r>
              <a:rPr lang="en-US" sz="1000" dirty="0" smtClean="0"/>
              <a:t>Wikimedia Commons: Post-Glacial_Sea_Level.png (Robert A. Rohde)</a:t>
            </a:r>
            <a:endParaRPr lang="en-US" sz="1000" dirty="0"/>
          </a:p>
        </p:txBody>
      </p:sp>
      <p:sp>
        <p:nvSpPr>
          <p:cNvPr id="4" name="Title 3"/>
          <p:cNvSpPr>
            <a:spLocks noGrp="1"/>
          </p:cNvSpPr>
          <p:nvPr>
            <p:ph type="title"/>
          </p:nvPr>
        </p:nvSpPr>
        <p:spPr>
          <a:xfrm>
            <a:off x="457200" y="274638"/>
            <a:ext cx="8229600" cy="706090"/>
          </a:xfrm>
        </p:spPr>
        <p:txBody>
          <a:bodyPr>
            <a:normAutofit/>
          </a:bodyPr>
          <a:lstStyle/>
          <a:p>
            <a:r>
              <a:rPr lang="en-GB" sz="3200" dirty="0" smtClean="0"/>
              <a:t>Post-glacial change</a:t>
            </a:r>
            <a:endParaRPr lang="en-GB" sz="3200" dirty="0"/>
          </a:p>
        </p:txBody>
      </p:sp>
      <p:sp>
        <p:nvSpPr>
          <p:cNvPr id="5" name="Content Placeholder 4"/>
          <p:cNvSpPr>
            <a:spLocks noGrp="1"/>
          </p:cNvSpPr>
          <p:nvPr>
            <p:ph idx="1"/>
          </p:nvPr>
        </p:nvSpPr>
        <p:spPr>
          <a:xfrm>
            <a:off x="467544" y="980728"/>
            <a:ext cx="8229600" cy="1080120"/>
          </a:xfrm>
        </p:spPr>
        <p:txBody>
          <a:bodyPr>
            <a:noAutofit/>
          </a:bodyPr>
          <a:lstStyle/>
          <a:p>
            <a:r>
              <a:rPr lang="en-GB" sz="1800" dirty="0" smtClean="0"/>
              <a:t>As the ice sheets melted away in the later stages of the last glacial and during the early part of the Holocene (our current warm interglacial time), </a:t>
            </a:r>
            <a:r>
              <a:rPr lang="en-GB" sz="1800" dirty="0" smtClean="0"/>
              <a:t>sea-level </a:t>
            </a:r>
            <a:r>
              <a:rPr lang="en-GB" sz="1800" dirty="0" smtClean="0"/>
              <a:t>rose.</a:t>
            </a:r>
          </a:p>
          <a:p>
            <a:r>
              <a:rPr lang="en-GB" sz="1800" dirty="0" smtClean="0"/>
              <a:t>Sea-level reached a point close to the present level about 8,000 years ago.</a:t>
            </a:r>
            <a:endParaRPr lang="en-GB" sz="1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sz="3200" dirty="0" smtClean="0"/>
              <a:t>Useful websites to follow up</a:t>
            </a:r>
            <a:endParaRPr lang="en-GB" sz="3200" dirty="0"/>
          </a:p>
        </p:txBody>
      </p:sp>
      <p:sp>
        <p:nvSpPr>
          <p:cNvPr id="7" name="Content Placeholder 6"/>
          <p:cNvSpPr>
            <a:spLocks noGrp="1"/>
          </p:cNvSpPr>
          <p:nvPr>
            <p:ph idx="1"/>
          </p:nvPr>
        </p:nvSpPr>
        <p:spPr>
          <a:xfrm>
            <a:off x="457200" y="1600200"/>
            <a:ext cx="8229600" cy="4493096"/>
          </a:xfrm>
        </p:spPr>
        <p:txBody>
          <a:bodyPr>
            <a:normAutofit fontScale="92500"/>
          </a:bodyPr>
          <a:lstStyle/>
          <a:p>
            <a:r>
              <a:rPr lang="en-GB" dirty="0" smtClean="0"/>
              <a:t>To view the extent of glacier ice cover across the globe during the LGM and at other times visit:</a:t>
            </a:r>
          </a:p>
          <a:p>
            <a:pPr lvl="1"/>
            <a:r>
              <a:rPr lang="en-GB" sz="1900" dirty="0" smtClean="0">
                <a:hlinkClick r:id="rId2"/>
              </a:rPr>
              <a:t>http://www.ncdc.noaa.gov/cgi-bin/paleo/peltice.pl</a:t>
            </a:r>
            <a:r>
              <a:rPr lang="en-GB" sz="1900" dirty="0" smtClean="0"/>
              <a:t> </a:t>
            </a:r>
          </a:p>
          <a:p>
            <a:r>
              <a:rPr lang="en-GB" dirty="0" smtClean="0"/>
              <a:t>To view different times and scenarios of sea-level visit:</a:t>
            </a:r>
          </a:p>
          <a:p>
            <a:pPr lvl="1"/>
            <a:r>
              <a:rPr lang="en-GB" sz="1900" dirty="0" smtClean="0">
                <a:hlinkClick r:id="rId3"/>
              </a:rPr>
              <a:t>http://www.pbs.org/wgbh/nova/vinson/ice.html</a:t>
            </a:r>
            <a:r>
              <a:rPr lang="en-GB" sz="1900" dirty="0" smtClean="0"/>
              <a:t> </a:t>
            </a:r>
            <a:endParaRPr lang="en-GB" dirty="0" smtClean="0"/>
          </a:p>
          <a:p>
            <a:r>
              <a:rPr lang="en-GB" dirty="0" smtClean="0"/>
              <a:t>To learn more about the LGM and the Ice Ages in general visit:</a:t>
            </a:r>
          </a:p>
          <a:p>
            <a:pPr lvl="1"/>
            <a:r>
              <a:rPr lang="en-GB" sz="1900" dirty="0" smtClean="0">
                <a:hlinkClick r:id="rId4"/>
              </a:rPr>
              <a:t>http://www.earth4567.com/talks/ice.html</a:t>
            </a:r>
            <a:r>
              <a:rPr lang="en-GB" sz="1900" dirty="0" smtClean="0"/>
              <a:t> </a:t>
            </a:r>
          </a:p>
          <a:p>
            <a:pPr lvl="1"/>
            <a:r>
              <a:rPr lang="en-GB" sz="1900" dirty="0" smtClean="0">
                <a:hlinkClick r:id="rId5"/>
              </a:rPr>
              <a:t>http://www.museum.state.il.us/exhibits/ice_ages/</a:t>
            </a:r>
            <a:r>
              <a:rPr lang="en-GB" sz="1900" dirty="0" smtClean="0"/>
              <a:t> </a:t>
            </a:r>
            <a:endParaRPr lang="en-GB" sz="19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en-GB" dirty="0" smtClean="0"/>
              <a:t>The Last Glacial Maximum defined</a:t>
            </a:r>
            <a:endParaRPr lang="en-GB" dirty="0"/>
          </a:p>
        </p:txBody>
      </p:sp>
      <p:sp>
        <p:nvSpPr>
          <p:cNvPr id="3" name="Content Placeholder 2"/>
          <p:cNvSpPr>
            <a:spLocks noGrp="1"/>
          </p:cNvSpPr>
          <p:nvPr>
            <p:ph idx="1"/>
          </p:nvPr>
        </p:nvSpPr>
        <p:spPr>
          <a:xfrm>
            <a:off x="467544" y="1124744"/>
            <a:ext cx="8229600" cy="1324743"/>
          </a:xfrm>
        </p:spPr>
        <p:txBody>
          <a:bodyPr>
            <a:normAutofit fontScale="92500" lnSpcReduction="10000"/>
          </a:bodyPr>
          <a:lstStyle/>
          <a:p>
            <a:r>
              <a:rPr lang="en-GB" sz="2400" dirty="0" smtClean="0"/>
              <a:t>The Last Glacial Maximum (LGM) represents the latest phase in Earth’s recent geological history when the planet’s </a:t>
            </a:r>
            <a:r>
              <a:rPr lang="en-GB" sz="2400" u="sng" dirty="0" smtClean="0"/>
              <a:t>average temperature reached a minimum </a:t>
            </a:r>
            <a:r>
              <a:rPr lang="en-GB" sz="2400" dirty="0" smtClean="0"/>
              <a:t>and </a:t>
            </a:r>
            <a:r>
              <a:rPr lang="en-GB" sz="2400" u="sng" dirty="0" smtClean="0"/>
              <a:t>the area of land covered by glaciers and ice sheets reached a maximum</a:t>
            </a:r>
            <a:r>
              <a:rPr lang="en-GB" sz="2400" dirty="0" smtClean="0"/>
              <a:t>.</a:t>
            </a:r>
          </a:p>
        </p:txBody>
      </p:sp>
      <p:sp>
        <p:nvSpPr>
          <p:cNvPr id="5" name="TextBox 4"/>
          <p:cNvSpPr txBox="1"/>
          <p:nvPr/>
        </p:nvSpPr>
        <p:spPr>
          <a:xfrm>
            <a:off x="611560" y="5949280"/>
            <a:ext cx="8257453" cy="646331"/>
          </a:xfrm>
          <a:prstGeom prst="rect">
            <a:avLst/>
          </a:prstGeom>
          <a:noFill/>
        </p:spPr>
        <p:txBody>
          <a:bodyPr wrap="none" rtlCol="0">
            <a:spAutoFit/>
          </a:bodyPr>
          <a:lstStyle/>
          <a:p>
            <a:r>
              <a:rPr lang="en-GB" dirty="0" smtClean="0"/>
              <a:t>During the LGM, (between </a:t>
            </a:r>
            <a:r>
              <a:rPr lang="en-GB" u="sng" dirty="0" smtClean="0"/>
              <a:t>26,000 and 18,000 years ago</a:t>
            </a:r>
            <a:r>
              <a:rPr lang="en-GB" dirty="0" smtClean="0"/>
              <a:t>), there was about three times</a:t>
            </a:r>
          </a:p>
          <a:p>
            <a:r>
              <a:rPr lang="en-GB" dirty="0" smtClean="0"/>
              <a:t>more glacier ice on the planet than there is now.</a:t>
            </a:r>
            <a:endParaRPr lang="en-GB" dirty="0"/>
          </a:p>
        </p:txBody>
      </p:sp>
      <p:pic>
        <p:nvPicPr>
          <p:cNvPr id="6" name="Picture 2" descr="earthicemap-1.jpg"/>
          <p:cNvPicPr>
            <a:picLocks noChangeAspect="1"/>
          </p:cNvPicPr>
          <p:nvPr/>
        </p:nvPicPr>
        <p:blipFill>
          <a:blip r:embed="rId2" cstate="print"/>
          <a:srcRect/>
          <a:stretch>
            <a:fillRect/>
          </a:stretch>
        </p:blipFill>
        <p:spPr bwMode="auto">
          <a:xfrm>
            <a:off x="1128664" y="2463416"/>
            <a:ext cx="6971728" cy="3485864"/>
          </a:xfrm>
          <a:prstGeom prst="rect">
            <a:avLst/>
          </a:prstGeom>
          <a:noFill/>
          <a:ln w="9525">
            <a:noFill/>
            <a:miter lim="800000"/>
            <a:headEnd/>
            <a:tailEnd/>
          </a:ln>
        </p:spPr>
      </p:pic>
      <p:sp>
        <p:nvSpPr>
          <p:cNvPr id="7" name="TextBox 6"/>
          <p:cNvSpPr txBox="1"/>
          <p:nvPr/>
        </p:nvSpPr>
        <p:spPr>
          <a:xfrm>
            <a:off x="6948264" y="5589240"/>
            <a:ext cx="703975" cy="369332"/>
          </a:xfrm>
          <a:prstGeom prst="rect">
            <a:avLst/>
          </a:prstGeom>
          <a:noFill/>
        </p:spPr>
        <p:txBody>
          <a:bodyPr wrap="none" rtlCol="0">
            <a:spAutoFit/>
          </a:bodyPr>
          <a:lstStyle/>
          <a:p>
            <a:r>
              <a:rPr lang="en-GB" dirty="0" smtClean="0"/>
              <a:t>NASA</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pPr algn="l"/>
            <a:r>
              <a:rPr lang="en-GB" sz="2400" dirty="0" smtClean="0"/>
              <a:t>Alpine glaciers like this were much bigger in many mountainous regions of the world during the LGM. </a:t>
            </a:r>
            <a:endParaRPr lang="en-GB" sz="2400" dirty="0"/>
          </a:p>
        </p:txBody>
      </p:sp>
      <p:pic>
        <p:nvPicPr>
          <p:cNvPr id="36866" name="Picture 2" descr="http://www.ncdc.noaa.gov/paleo/slides/images/base/iceage01.jpg"/>
          <p:cNvPicPr>
            <a:picLocks noChangeAspect="1" noChangeArrowheads="1"/>
          </p:cNvPicPr>
          <p:nvPr/>
        </p:nvPicPr>
        <p:blipFill>
          <a:blip r:embed="rId2" cstate="print"/>
          <a:srcRect/>
          <a:stretch>
            <a:fillRect/>
          </a:stretch>
        </p:blipFill>
        <p:spPr bwMode="auto">
          <a:xfrm>
            <a:off x="755576" y="1196752"/>
            <a:ext cx="7315200" cy="4972050"/>
          </a:xfrm>
          <a:prstGeom prst="rect">
            <a:avLst/>
          </a:prstGeom>
          <a:noFill/>
        </p:spPr>
      </p:pic>
      <p:sp>
        <p:nvSpPr>
          <p:cNvPr id="4" name="TextBox 3"/>
          <p:cNvSpPr txBox="1"/>
          <p:nvPr/>
        </p:nvSpPr>
        <p:spPr>
          <a:xfrm>
            <a:off x="755576" y="6237312"/>
            <a:ext cx="5263429" cy="830997"/>
          </a:xfrm>
          <a:prstGeom prst="rect">
            <a:avLst/>
          </a:prstGeom>
          <a:noFill/>
        </p:spPr>
        <p:txBody>
          <a:bodyPr wrap="none" rtlCol="0">
            <a:spAutoFit/>
          </a:bodyPr>
          <a:lstStyle/>
          <a:p>
            <a:r>
              <a:rPr lang="en-GB" sz="1200" dirty="0" smtClean="0"/>
              <a:t>Glacier in Baffin Island, Canada (John T. Andrews,</a:t>
            </a:r>
            <a:br>
              <a:rPr lang="en-GB" sz="1200" dirty="0" smtClean="0"/>
            </a:br>
            <a:r>
              <a:rPr lang="en-GB" sz="1200" dirty="0" smtClean="0"/>
              <a:t>INSTAAR and Department of Geological Sciences, University of </a:t>
            </a:r>
            <a:r>
              <a:rPr lang="en-GB" sz="1200" dirty="0" err="1" smtClean="0"/>
              <a:t>Colorado,Boulder</a:t>
            </a:r>
            <a:r>
              <a:rPr lang="en-GB" sz="1200" dirty="0" smtClean="0"/>
              <a:t>.)</a:t>
            </a:r>
          </a:p>
          <a:p>
            <a:r>
              <a:rPr lang="en-GB" sz="1200" dirty="0" smtClean="0">
                <a:hlinkClick r:id="rId3"/>
              </a:rPr>
              <a:t>http://www.ncdc.noaa.gov/paleo/slides/slideset/11/11_176_slide.html</a:t>
            </a:r>
            <a:r>
              <a:rPr lang="en-GB" sz="1200" dirty="0" smtClean="0"/>
              <a:t> </a:t>
            </a:r>
          </a:p>
          <a:p>
            <a:r>
              <a:rPr lang="en-GB" sz="1200" dirty="0" smtClean="0"/>
              <a:t> </a:t>
            </a:r>
            <a:endParaRPr lang="en-GB"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Whistler lateral moraine"/>
          <p:cNvPicPr>
            <a:picLocks noChangeAspect="1" noChangeArrowheads="1"/>
          </p:cNvPicPr>
          <p:nvPr/>
        </p:nvPicPr>
        <p:blipFill>
          <a:blip r:embed="rId2" cstate="print"/>
          <a:srcRect/>
          <a:stretch>
            <a:fillRect/>
          </a:stretch>
        </p:blipFill>
        <p:spPr bwMode="auto">
          <a:xfrm>
            <a:off x="827584" y="908720"/>
            <a:ext cx="7644341" cy="5733256"/>
          </a:xfrm>
          <a:prstGeom prst="rect">
            <a:avLst/>
          </a:prstGeom>
          <a:noFill/>
        </p:spPr>
      </p:pic>
      <p:sp>
        <p:nvSpPr>
          <p:cNvPr id="3" name="Title 2"/>
          <p:cNvSpPr>
            <a:spLocks noGrp="1"/>
          </p:cNvSpPr>
          <p:nvPr>
            <p:ph type="title"/>
          </p:nvPr>
        </p:nvSpPr>
        <p:spPr>
          <a:xfrm>
            <a:off x="467544" y="188640"/>
            <a:ext cx="8229600" cy="706090"/>
          </a:xfrm>
        </p:spPr>
        <p:txBody>
          <a:bodyPr>
            <a:noAutofit/>
          </a:bodyPr>
          <a:lstStyle/>
          <a:p>
            <a:pPr algn="l"/>
            <a:r>
              <a:rPr lang="en-GB" sz="1400" dirty="0" smtClean="0"/>
              <a:t>This photo from Whistler, British Columbia, Canada, shows evidence for the former presence of a glacier in recent times. During the LGM, the size of a glacier here would have been much larger than the area indicated by this relatively recent lateral moraine.</a:t>
            </a:r>
            <a:endParaRPr lang="en-GB" sz="1400" dirty="0"/>
          </a:p>
        </p:txBody>
      </p:sp>
      <p:cxnSp>
        <p:nvCxnSpPr>
          <p:cNvPr id="5" name="Straight Arrow Connector 4"/>
          <p:cNvCxnSpPr/>
          <p:nvPr/>
        </p:nvCxnSpPr>
        <p:spPr>
          <a:xfrm flipH="1">
            <a:off x="3851920" y="2132856"/>
            <a:ext cx="792088" cy="2304256"/>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427984" y="1772816"/>
            <a:ext cx="1682833" cy="369332"/>
          </a:xfrm>
          <a:prstGeom prst="rect">
            <a:avLst/>
          </a:prstGeom>
          <a:noFill/>
        </p:spPr>
        <p:txBody>
          <a:bodyPr wrap="none" rtlCol="0">
            <a:spAutoFit/>
          </a:bodyPr>
          <a:lstStyle/>
          <a:p>
            <a:r>
              <a:rPr lang="en-GB" b="1" dirty="0" smtClean="0"/>
              <a:t>Lateral moraine</a:t>
            </a:r>
            <a:endParaRPr lang="en-GB" b="1" dirty="0"/>
          </a:p>
        </p:txBody>
      </p:sp>
      <p:sp>
        <p:nvSpPr>
          <p:cNvPr id="8" name="TextBox 7"/>
          <p:cNvSpPr txBox="1"/>
          <p:nvPr/>
        </p:nvSpPr>
        <p:spPr>
          <a:xfrm>
            <a:off x="899592" y="6611779"/>
            <a:ext cx="891591" cy="246221"/>
          </a:xfrm>
          <a:prstGeom prst="rect">
            <a:avLst/>
          </a:prstGeom>
          <a:noFill/>
        </p:spPr>
        <p:txBody>
          <a:bodyPr wrap="none" rtlCol="0">
            <a:spAutoFit/>
          </a:bodyPr>
          <a:lstStyle/>
          <a:p>
            <a:r>
              <a:rPr lang="en-GB" sz="1000" dirty="0" err="1" smtClean="0"/>
              <a:t>D.E.Anderson</a:t>
            </a:r>
            <a:endParaRPr lang="en-GB" sz="1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50106"/>
          </a:xfrm>
        </p:spPr>
        <p:txBody>
          <a:bodyPr>
            <a:normAutofit/>
          </a:bodyPr>
          <a:lstStyle/>
          <a:p>
            <a:pPr algn="l"/>
            <a:r>
              <a:rPr lang="en-GB" sz="1800" dirty="0" smtClean="0"/>
              <a:t>This photo of the Nisqually Glacier, Mt Rainier, Washington State, shows that the glacier has been a lot larger even very recently.</a:t>
            </a:r>
            <a:endParaRPr lang="en-GB" sz="1800" dirty="0"/>
          </a:p>
        </p:txBody>
      </p:sp>
      <p:pic>
        <p:nvPicPr>
          <p:cNvPr id="37892" name="Picture 4" descr="Nisqually glacier 1"/>
          <p:cNvPicPr>
            <a:picLocks noGrp="1" noChangeAspect="1" noChangeArrowheads="1"/>
          </p:cNvPicPr>
          <p:nvPr>
            <p:ph idx="4294967295"/>
          </p:nvPr>
        </p:nvPicPr>
        <p:blipFill>
          <a:blip r:embed="rId2" cstate="print"/>
          <a:srcRect/>
          <a:stretch>
            <a:fillRect/>
          </a:stretch>
        </p:blipFill>
        <p:spPr>
          <a:xfrm>
            <a:off x="899592" y="1052736"/>
            <a:ext cx="7273925" cy="5441950"/>
          </a:xfrm>
          <a:noFill/>
          <a:ln/>
        </p:spPr>
      </p:pic>
      <p:sp>
        <p:nvSpPr>
          <p:cNvPr id="6" name="TextBox 5"/>
          <p:cNvSpPr txBox="1"/>
          <p:nvPr/>
        </p:nvSpPr>
        <p:spPr>
          <a:xfrm>
            <a:off x="971600" y="6611779"/>
            <a:ext cx="891591" cy="246221"/>
          </a:xfrm>
          <a:prstGeom prst="rect">
            <a:avLst/>
          </a:prstGeom>
          <a:noFill/>
        </p:spPr>
        <p:txBody>
          <a:bodyPr wrap="none" rtlCol="0">
            <a:spAutoFit/>
          </a:bodyPr>
          <a:lstStyle/>
          <a:p>
            <a:r>
              <a:rPr lang="en-GB" sz="1000" dirty="0" err="1" smtClean="0"/>
              <a:t>D.E.Anderson</a:t>
            </a:r>
            <a:endParaRPr lang="en-GB" sz="1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europeiceage.gif"/>
          <p:cNvPicPr>
            <a:picLocks noChangeAspect="1"/>
          </p:cNvPicPr>
          <p:nvPr/>
        </p:nvPicPr>
        <p:blipFill>
          <a:blip r:embed="rId2" cstate="print"/>
          <a:srcRect/>
          <a:stretch>
            <a:fillRect/>
          </a:stretch>
        </p:blipFill>
        <p:spPr bwMode="auto">
          <a:xfrm>
            <a:off x="323528" y="332656"/>
            <a:ext cx="5472608" cy="5726944"/>
          </a:xfrm>
          <a:prstGeom prst="rect">
            <a:avLst/>
          </a:prstGeom>
          <a:noFill/>
          <a:ln w="9525">
            <a:noFill/>
            <a:miter lim="800000"/>
            <a:headEnd/>
            <a:tailEnd/>
          </a:ln>
        </p:spPr>
      </p:pic>
      <p:sp>
        <p:nvSpPr>
          <p:cNvPr id="3" name="Rectangle 5"/>
          <p:cNvSpPr>
            <a:spLocks noChangeArrowheads="1"/>
          </p:cNvSpPr>
          <p:nvPr/>
        </p:nvSpPr>
        <p:spPr bwMode="auto">
          <a:xfrm>
            <a:off x="395536" y="6093296"/>
            <a:ext cx="4572000" cy="246063"/>
          </a:xfrm>
          <a:prstGeom prst="rect">
            <a:avLst/>
          </a:prstGeom>
          <a:noFill/>
          <a:ln w="9525">
            <a:noFill/>
            <a:miter lim="800000"/>
            <a:headEnd/>
            <a:tailEnd/>
          </a:ln>
        </p:spPr>
        <p:txBody>
          <a:bodyPr>
            <a:spAutoFit/>
          </a:bodyPr>
          <a:lstStyle/>
          <a:p>
            <a:pPr eaLnBrk="0" hangingPunct="0"/>
            <a:r>
              <a:rPr lang="en-US" sz="1000" dirty="0" smtClean="0">
                <a:hlinkClick r:id="rId3"/>
              </a:rPr>
              <a:t>www.geocities.com/reginheim/europeiceage.gif</a:t>
            </a:r>
            <a:r>
              <a:rPr lang="en-US" sz="1000" dirty="0" smtClean="0"/>
              <a:t> </a:t>
            </a:r>
            <a:endParaRPr lang="en-US" sz="1000" dirty="0"/>
          </a:p>
        </p:txBody>
      </p:sp>
      <p:sp>
        <p:nvSpPr>
          <p:cNvPr id="5" name="Content Placeholder 4"/>
          <p:cNvSpPr>
            <a:spLocks noGrp="1"/>
          </p:cNvSpPr>
          <p:nvPr>
            <p:ph idx="1"/>
          </p:nvPr>
        </p:nvSpPr>
        <p:spPr>
          <a:xfrm>
            <a:off x="5940152" y="1052736"/>
            <a:ext cx="2808312" cy="4968552"/>
          </a:xfrm>
        </p:spPr>
        <p:txBody>
          <a:bodyPr>
            <a:normAutofit lnSpcReduction="10000"/>
          </a:bodyPr>
          <a:lstStyle/>
          <a:p>
            <a:r>
              <a:rPr lang="en-GB" sz="2000" dirty="0" smtClean="0"/>
              <a:t>This is how Europe looked during the LGM.</a:t>
            </a:r>
          </a:p>
          <a:p>
            <a:r>
              <a:rPr lang="en-GB" sz="2000" dirty="0" smtClean="0"/>
              <a:t>Most of Britain and much of northern Europe was covered by an ice sheet.</a:t>
            </a:r>
          </a:p>
          <a:p>
            <a:r>
              <a:rPr lang="en-GB" sz="2000" dirty="0" smtClean="0"/>
              <a:t>Forests could only grow in areas of southern Europe.</a:t>
            </a:r>
          </a:p>
          <a:p>
            <a:r>
              <a:rPr lang="en-GB" sz="2000" dirty="0" smtClean="0"/>
              <a:t>The sea-level was about 120 metres lower than now, so the English Channel and North Sea did not exist!</a:t>
            </a:r>
          </a:p>
        </p:txBody>
      </p:sp>
      <p:sp>
        <p:nvSpPr>
          <p:cNvPr id="8" name="Rectangle 7"/>
          <p:cNvSpPr/>
          <p:nvPr/>
        </p:nvSpPr>
        <p:spPr>
          <a:xfrm>
            <a:off x="395536" y="6309320"/>
            <a:ext cx="2821606" cy="246221"/>
          </a:xfrm>
          <a:prstGeom prst="rect">
            <a:avLst/>
          </a:prstGeom>
        </p:spPr>
        <p:txBody>
          <a:bodyPr wrap="none">
            <a:spAutoFit/>
          </a:bodyPr>
          <a:lstStyle/>
          <a:p>
            <a:r>
              <a:rPr lang="en-GB" sz="1000" dirty="0" smtClean="0"/>
              <a:t>Source </a:t>
            </a:r>
            <a:r>
              <a:rPr lang="en-GB" sz="1000" dirty="0" smtClean="0">
                <a:hlinkClick r:id="rId4"/>
              </a:rPr>
              <a:t>http://www.earth4567.com/talks/ice.html</a:t>
            </a:r>
            <a:r>
              <a:rPr lang="en-GB" sz="1000" dirty="0" smtClean="0"/>
              <a:t> </a:t>
            </a:r>
            <a:endParaRPr lang="en-GB" sz="1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yrdasjokull 2"/>
          <p:cNvPicPr>
            <a:picLocks noChangeAspect="1" noChangeArrowheads="1"/>
          </p:cNvPicPr>
          <p:nvPr/>
        </p:nvPicPr>
        <p:blipFill>
          <a:blip r:embed="rId2" cstate="print"/>
          <a:srcRect/>
          <a:stretch>
            <a:fillRect/>
          </a:stretch>
        </p:blipFill>
        <p:spPr bwMode="auto">
          <a:xfrm>
            <a:off x="982815" y="1052736"/>
            <a:ext cx="7312043" cy="5472608"/>
          </a:xfrm>
          <a:prstGeom prst="rect">
            <a:avLst/>
          </a:prstGeom>
          <a:noFill/>
        </p:spPr>
      </p:pic>
      <p:sp>
        <p:nvSpPr>
          <p:cNvPr id="3" name="Title 2"/>
          <p:cNvSpPr>
            <a:spLocks noGrp="1"/>
          </p:cNvSpPr>
          <p:nvPr>
            <p:ph type="title"/>
          </p:nvPr>
        </p:nvSpPr>
        <p:spPr>
          <a:xfrm>
            <a:off x="395536" y="0"/>
            <a:ext cx="8229600" cy="1143000"/>
          </a:xfrm>
        </p:spPr>
        <p:txBody>
          <a:bodyPr>
            <a:normAutofit/>
          </a:bodyPr>
          <a:lstStyle/>
          <a:p>
            <a:pPr algn="l"/>
            <a:r>
              <a:rPr lang="en-GB" sz="2000" dirty="0" smtClean="0"/>
              <a:t>This photo taken in Iceland near the edge of an ice cap is how it would have looked in the midlands of England near the edge of the British Ice Sheet during the LGM (</a:t>
            </a:r>
            <a:r>
              <a:rPr lang="en-GB" sz="2000" i="1" dirty="0" smtClean="0"/>
              <a:t>without the houses of course!).</a:t>
            </a:r>
            <a:endParaRPr lang="en-GB" sz="2000" i="1" dirty="0"/>
          </a:p>
        </p:txBody>
      </p:sp>
      <p:sp>
        <p:nvSpPr>
          <p:cNvPr id="4" name="TextBox 3"/>
          <p:cNvSpPr txBox="1"/>
          <p:nvPr/>
        </p:nvSpPr>
        <p:spPr>
          <a:xfrm>
            <a:off x="1115616" y="6611779"/>
            <a:ext cx="891591" cy="246221"/>
          </a:xfrm>
          <a:prstGeom prst="rect">
            <a:avLst/>
          </a:prstGeom>
          <a:noFill/>
        </p:spPr>
        <p:txBody>
          <a:bodyPr wrap="none" rtlCol="0">
            <a:spAutoFit/>
          </a:bodyPr>
          <a:lstStyle/>
          <a:p>
            <a:r>
              <a:rPr lang="en-GB" sz="1000" dirty="0" err="1" smtClean="0"/>
              <a:t>D.E.Anderson</a:t>
            </a:r>
            <a:endParaRPr lang="en-GB" sz="1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5616" y="5445224"/>
            <a:ext cx="4572000" cy="1015663"/>
          </a:xfrm>
          <a:prstGeom prst="rect">
            <a:avLst/>
          </a:prstGeom>
        </p:spPr>
        <p:txBody>
          <a:bodyPr wrap="square">
            <a:spAutoFit/>
          </a:bodyPr>
          <a:lstStyle/>
          <a:p>
            <a:r>
              <a:rPr lang="en-GB" sz="1200" dirty="0" smtClean="0"/>
              <a:t/>
            </a:r>
            <a:br>
              <a:rPr lang="en-GB" sz="1200" dirty="0" smtClean="0"/>
            </a:br>
            <a:r>
              <a:rPr lang="en-GB" sz="1200" dirty="0" smtClean="0"/>
              <a:t>commons.wikimedia.org/wiki/Image:</a:t>
            </a:r>
            <a:r>
              <a:rPr lang="en-GB" sz="1200" b="1" dirty="0" smtClean="0"/>
              <a:t> </a:t>
            </a:r>
          </a:p>
          <a:p>
            <a:r>
              <a:rPr lang="en-GB" sz="1200" b="1" dirty="0" smtClean="0"/>
              <a:t>Mauricio Antón.jpg  Ice age fauna of northern Spain </a:t>
            </a:r>
            <a:r>
              <a:rPr lang="en-GB" sz="1200" dirty="0" smtClean="0"/>
              <a:t> </a:t>
            </a:r>
          </a:p>
          <a:p>
            <a:r>
              <a:rPr lang="en-GB" sz="1200" dirty="0" smtClean="0"/>
              <a:t> </a:t>
            </a:r>
            <a:br>
              <a:rPr lang="en-GB" sz="1200" dirty="0" smtClean="0"/>
            </a:br>
            <a:endParaRPr lang="en-GB" sz="1200" dirty="0" smtClean="0"/>
          </a:p>
        </p:txBody>
      </p:sp>
      <p:sp>
        <p:nvSpPr>
          <p:cNvPr id="4" name="Title 3"/>
          <p:cNvSpPr>
            <a:spLocks noGrp="1"/>
          </p:cNvSpPr>
          <p:nvPr>
            <p:ph type="title"/>
          </p:nvPr>
        </p:nvSpPr>
        <p:spPr/>
        <p:txBody>
          <a:bodyPr>
            <a:normAutofit fontScale="90000"/>
          </a:bodyPr>
          <a:lstStyle/>
          <a:p>
            <a:pPr algn="l"/>
            <a:r>
              <a:rPr lang="en-GB" sz="2400" dirty="0" smtClean="0"/>
              <a:t>Extinct animals, like these mammoths and woolly rhinos, ranged across the cold plains of Europe south of the ice sheet during the LGM. </a:t>
            </a:r>
            <a:endParaRPr lang="en-GB" sz="2400" dirty="0"/>
          </a:p>
        </p:txBody>
      </p:sp>
      <p:pic>
        <p:nvPicPr>
          <p:cNvPr id="8194" name="Picture 2" descr="File:Ice age fauna of northern Spain - Mauricio Antón.jpg">
            <a:hlinkClick r:id="rId2"/>
          </p:cNvPr>
          <p:cNvPicPr>
            <a:picLocks noChangeAspect="1" noChangeArrowheads="1"/>
          </p:cNvPicPr>
          <p:nvPr/>
        </p:nvPicPr>
        <p:blipFill>
          <a:blip r:embed="rId3" cstate="print"/>
          <a:srcRect/>
          <a:stretch>
            <a:fillRect/>
          </a:stretch>
        </p:blipFill>
        <p:spPr bwMode="auto">
          <a:xfrm>
            <a:off x="506663" y="1556791"/>
            <a:ext cx="8025777" cy="389250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dirty="0" smtClean="0"/>
              <a:t>The LGM was just the most recent of </a:t>
            </a:r>
            <a:r>
              <a:rPr lang="en-GB" sz="2800" u="sng" dirty="0" smtClean="0"/>
              <a:t>many</a:t>
            </a:r>
            <a:r>
              <a:rPr lang="en-GB" sz="2800" dirty="0" smtClean="0"/>
              <a:t> phases of colder climate </a:t>
            </a:r>
            <a:endParaRPr lang="en-GB" sz="2800" dirty="0"/>
          </a:p>
        </p:txBody>
      </p:sp>
      <p:sp>
        <p:nvSpPr>
          <p:cNvPr id="3" name="Content Placeholder 2"/>
          <p:cNvSpPr>
            <a:spLocks noGrp="1"/>
          </p:cNvSpPr>
          <p:nvPr>
            <p:ph idx="1"/>
          </p:nvPr>
        </p:nvSpPr>
        <p:spPr>
          <a:xfrm>
            <a:off x="467544" y="1340768"/>
            <a:ext cx="8229600" cy="2188840"/>
          </a:xfrm>
        </p:spPr>
        <p:txBody>
          <a:bodyPr>
            <a:normAutofit/>
          </a:bodyPr>
          <a:lstStyle/>
          <a:p>
            <a:r>
              <a:rPr lang="en-GB" sz="1800" dirty="0" smtClean="0"/>
              <a:t>During the </a:t>
            </a:r>
            <a:r>
              <a:rPr lang="en-GB" sz="1800" b="1" dirty="0" smtClean="0"/>
              <a:t>Quaternary Period </a:t>
            </a:r>
            <a:r>
              <a:rPr lang="en-GB" sz="1800" dirty="0" smtClean="0"/>
              <a:t>(the most recent period of Earth’s geological history) climate has oscillated between cold </a:t>
            </a:r>
            <a:r>
              <a:rPr lang="en-GB" sz="1800" b="1" dirty="0" smtClean="0"/>
              <a:t>glacial</a:t>
            </a:r>
            <a:r>
              <a:rPr lang="en-GB" sz="1800" dirty="0" smtClean="0"/>
              <a:t> times and warm </a:t>
            </a:r>
            <a:r>
              <a:rPr lang="en-GB" sz="1800" b="1" dirty="0" smtClean="0"/>
              <a:t>interglacial</a:t>
            </a:r>
            <a:r>
              <a:rPr lang="en-GB" sz="1800" dirty="0" smtClean="0"/>
              <a:t> times. The LGM was the coldest part of the most recent ‘glacial’.</a:t>
            </a:r>
          </a:p>
          <a:p>
            <a:r>
              <a:rPr lang="en-GB" sz="1800" dirty="0" smtClean="0"/>
              <a:t>The Quaternary Period started 2.6 million years ago and continues.</a:t>
            </a:r>
            <a:endParaRPr lang="en-GB" sz="1800" dirty="0"/>
          </a:p>
        </p:txBody>
      </p:sp>
      <p:pic>
        <p:nvPicPr>
          <p:cNvPr id="40962" name="Picture 2" descr="File:Ice Age Temperature.png">
            <a:hlinkClick r:id="rId2"/>
          </p:cNvPr>
          <p:cNvPicPr>
            <a:picLocks noChangeAspect="1" noChangeArrowheads="1"/>
          </p:cNvPicPr>
          <p:nvPr/>
        </p:nvPicPr>
        <p:blipFill>
          <a:blip r:embed="rId3" cstate="print"/>
          <a:srcRect/>
          <a:stretch>
            <a:fillRect/>
          </a:stretch>
        </p:blipFill>
        <p:spPr bwMode="auto">
          <a:xfrm>
            <a:off x="1606060" y="2636912"/>
            <a:ext cx="5774252" cy="3859741"/>
          </a:xfrm>
          <a:prstGeom prst="rect">
            <a:avLst/>
          </a:prstGeom>
          <a:noFill/>
        </p:spPr>
      </p:pic>
      <p:sp>
        <p:nvSpPr>
          <p:cNvPr id="5" name="TextBox 4"/>
          <p:cNvSpPr txBox="1"/>
          <p:nvPr/>
        </p:nvSpPr>
        <p:spPr>
          <a:xfrm>
            <a:off x="0" y="3789040"/>
            <a:ext cx="1561261" cy="923330"/>
          </a:xfrm>
          <a:prstGeom prst="rect">
            <a:avLst/>
          </a:prstGeom>
          <a:noFill/>
        </p:spPr>
        <p:txBody>
          <a:bodyPr wrap="none" rtlCol="0">
            <a:spAutoFit/>
          </a:bodyPr>
          <a:lstStyle/>
          <a:p>
            <a:r>
              <a:rPr lang="en-GB" dirty="0" smtClean="0"/>
              <a:t>Average global</a:t>
            </a:r>
          </a:p>
          <a:p>
            <a:r>
              <a:rPr lang="en-GB" dirty="0" smtClean="0"/>
              <a:t>temp. change</a:t>
            </a:r>
          </a:p>
          <a:p>
            <a:r>
              <a:rPr lang="en-GB" dirty="0" smtClean="0"/>
              <a:t>from today</a:t>
            </a:r>
            <a:endParaRPr lang="en-GB" dirty="0"/>
          </a:p>
        </p:txBody>
      </p:sp>
      <p:cxnSp>
        <p:nvCxnSpPr>
          <p:cNvPr id="7" name="Straight Arrow Connector 6"/>
          <p:cNvCxnSpPr/>
          <p:nvPr/>
        </p:nvCxnSpPr>
        <p:spPr>
          <a:xfrm flipH="1" flipV="1">
            <a:off x="6948264" y="5949280"/>
            <a:ext cx="864096" cy="3600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452320" y="6309320"/>
            <a:ext cx="1032975" cy="369332"/>
          </a:xfrm>
          <a:prstGeom prst="rect">
            <a:avLst/>
          </a:prstGeom>
          <a:noFill/>
        </p:spPr>
        <p:txBody>
          <a:bodyPr wrap="none" rtlCol="0">
            <a:spAutoFit/>
          </a:bodyPr>
          <a:lstStyle/>
          <a:p>
            <a:r>
              <a:rPr lang="en-GB" b="1" dirty="0" smtClean="0"/>
              <a:t>The LGM</a:t>
            </a:r>
            <a:endParaRPr lang="en-GB" b="1" dirty="0"/>
          </a:p>
        </p:txBody>
      </p:sp>
      <p:cxnSp>
        <p:nvCxnSpPr>
          <p:cNvPr id="10" name="Straight Arrow Connector 9"/>
          <p:cNvCxnSpPr/>
          <p:nvPr/>
        </p:nvCxnSpPr>
        <p:spPr>
          <a:xfrm flipH="1">
            <a:off x="7164288" y="5301208"/>
            <a:ext cx="57606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668344" y="4869160"/>
            <a:ext cx="1301959" cy="830997"/>
          </a:xfrm>
          <a:prstGeom prst="rect">
            <a:avLst/>
          </a:prstGeom>
          <a:noFill/>
        </p:spPr>
        <p:txBody>
          <a:bodyPr wrap="none" rtlCol="0">
            <a:spAutoFit/>
          </a:bodyPr>
          <a:lstStyle/>
          <a:p>
            <a:r>
              <a:rPr lang="en-GB" sz="1600" dirty="0" smtClean="0"/>
              <a:t>Our present</a:t>
            </a:r>
          </a:p>
          <a:p>
            <a:r>
              <a:rPr lang="en-GB" sz="1600" dirty="0" smtClean="0"/>
              <a:t>warm time,</a:t>
            </a:r>
          </a:p>
          <a:p>
            <a:r>
              <a:rPr lang="en-GB" sz="1600" dirty="0" smtClean="0"/>
              <a:t>the Holocene</a:t>
            </a:r>
            <a:endParaRPr lang="en-GB" sz="1600" dirty="0"/>
          </a:p>
        </p:txBody>
      </p:sp>
      <p:sp>
        <p:nvSpPr>
          <p:cNvPr id="12" name="TextBox 11"/>
          <p:cNvSpPr txBox="1"/>
          <p:nvPr/>
        </p:nvSpPr>
        <p:spPr>
          <a:xfrm>
            <a:off x="1619672" y="6381328"/>
            <a:ext cx="1519968" cy="276999"/>
          </a:xfrm>
          <a:prstGeom prst="rect">
            <a:avLst/>
          </a:prstGeom>
          <a:noFill/>
        </p:spPr>
        <p:txBody>
          <a:bodyPr wrap="none" rtlCol="0">
            <a:spAutoFit/>
          </a:bodyPr>
          <a:lstStyle/>
          <a:p>
            <a:r>
              <a:rPr lang="en-GB" sz="1200" dirty="0" smtClean="0"/>
              <a:t>Wikimedia Commons</a:t>
            </a:r>
            <a:endParaRPr lang="en-GB" sz="1200" dirty="0"/>
          </a:p>
        </p:txBody>
      </p:sp>
      <p:sp>
        <p:nvSpPr>
          <p:cNvPr id="13" name="TextBox 12"/>
          <p:cNvSpPr txBox="1"/>
          <p:nvPr/>
        </p:nvSpPr>
        <p:spPr>
          <a:xfrm>
            <a:off x="7164288" y="3645024"/>
            <a:ext cx="1792735" cy="954107"/>
          </a:xfrm>
          <a:prstGeom prst="rect">
            <a:avLst/>
          </a:prstGeom>
          <a:noFill/>
        </p:spPr>
        <p:txBody>
          <a:bodyPr wrap="none" rtlCol="0">
            <a:spAutoFit/>
          </a:bodyPr>
          <a:lstStyle/>
          <a:p>
            <a:r>
              <a:rPr lang="en-GB" sz="1400" dirty="0" smtClean="0"/>
              <a:t>These are two</a:t>
            </a:r>
          </a:p>
          <a:p>
            <a:r>
              <a:rPr lang="en-GB" sz="1400" dirty="0" smtClean="0"/>
              <a:t>ice core based</a:t>
            </a:r>
          </a:p>
          <a:p>
            <a:r>
              <a:rPr lang="en-GB" sz="1400" dirty="0" smtClean="0"/>
              <a:t>temp. reconstructions</a:t>
            </a:r>
          </a:p>
          <a:p>
            <a:r>
              <a:rPr lang="en-GB" sz="1400" dirty="0" smtClean="0"/>
              <a:t>from Antarctica</a:t>
            </a:r>
            <a:endParaRPr lang="en-GB" sz="1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878</TotalTime>
  <Words>999</Words>
  <Application>Microsoft Office PowerPoint</Application>
  <PresentationFormat>On-screen Show (4:3)</PresentationFormat>
  <Paragraphs>111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The Last Glacial Maximum (LGM) </vt:lpstr>
      <vt:lpstr>The Last Glacial Maximum defined</vt:lpstr>
      <vt:lpstr>Alpine glaciers like this were much bigger in many mountainous regions of the world during the LGM. </vt:lpstr>
      <vt:lpstr>This photo from Whistler, British Columbia, Canada, shows evidence for the former presence of a glacier in recent times. During the LGM, the size of a glacier here would have been much larger than the area indicated by this relatively recent lateral moraine.</vt:lpstr>
      <vt:lpstr>This photo of the Nisqually Glacier, Mt Rainier, Washington State, shows that the glacier has been a lot larger even very recently.</vt:lpstr>
      <vt:lpstr>Slide 6</vt:lpstr>
      <vt:lpstr>This photo taken in Iceland near the edge of an ice cap is how it would have looked in the midlands of England near the edge of the British Ice Sheet during the LGM (without the houses of course!).</vt:lpstr>
      <vt:lpstr>Extinct animals, like these mammoths and woolly rhinos, ranged across the cold plains of Europe south of the ice sheet during the LGM. </vt:lpstr>
      <vt:lpstr>The LGM was just the most recent of many phases of colder climate </vt:lpstr>
      <vt:lpstr>Slide 10</vt:lpstr>
      <vt:lpstr>The LGM and present day compared</vt:lpstr>
      <vt:lpstr>The LGM and present day compared</vt:lpstr>
      <vt:lpstr>Sea-level change during the LGM</vt:lpstr>
      <vt:lpstr>This diagram illustrates how sea-level dropped from the previous interglacial time to its lowest point during the LGM.</vt:lpstr>
      <vt:lpstr>Post-glacial change</vt:lpstr>
      <vt:lpstr>Useful websites to follow up</vt:lpstr>
    </vt:vector>
  </TitlesOfParts>
  <Company>Eton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Glaciation and past climate of the Drakensberg Mountains, southern Africa</dc:title>
  <dc:creator>d.anderson</dc:creator>
  <cp:lastModifiedBy>d.anderson</cp:lastModifiedBy>
  <cp:revision>80</cp:revision>
  <dcterms:created xsi:type="dcterms:W3CDTF">2011-09-05T09:01:42Z</dcterms:created>
  <dcterms:modified xsi:type="dcterms:W3CDTF">2011-11-24T15:41:36Z</dcterms:modified>
</cp:coreProperties>
</file>