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11" Type="http://schemas.openxmlformats.org/officeDocument/2006/relationships/slide" Target="slides/slide6.xml"/><Relationship Id="rId10" Type="http://schemas.openxmlformats.org/officeDocument/2006/relationships/slide" Target="slides/slide5.xml"/><Relationship Id="rId9" Type="http://schemas.openxmlformats.org/officeDocument/2006/relationships/slide" Target="slides/slide4.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g28690d6aa55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g28690d6aa55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0" name="Shape 60"/>
        <p:cNvGrpSpPr/>
        <p:nvPr/>
      </p:nvGrpSpPr>
      <p:grpSpPr>
        <a:xfrm>
          <a:off x="0" y="0"/>
          <a:ext cx="0" cy="0"/>
          <a:chOff x="0" y="0"/>
          <a:chExt cx="0" cy="0"/>
        </a:xfrm>
      </p:grpSpPr>
      <p:sp>
        <p:nvSpPr>
          <p:cNvPr id="61" name="Google Shape;61;g28690d6aa55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2" name="Google Shape;62;g28690d6aa55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5" name="Shape 65"/>
        <p:cNvGrpSpPr/>
        <p:nvPr/>
      </p:nvGrpSpPr>
      <p:grpSpPr>
        <a:xfrm>
          <a:off x="0" y="0"/>
          <a:ext cx="0" cy="0"/>
          <a:chOff x="0" y="0"/>
          <a:chExt cx="0" cy="0"/>
        </a:xfrm>
      </p:grpSpPr>
      <p:sp>
        <p:nvSpPr>
          <p:cNvPr id="66" name="Google Shape;66;g28690d6aa55_0_8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7" name="Google Shape;67;g28690d6aa55_0_8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0" name="Shape 70"/>
        <p:cNvGrpSpPr/>
        <p:nvPr/>
      </p:nvGrpSpPr>
      <p:grpSpPr>
        <a:xfrm>
          <a:off x="0" y="0"/>
          <a:ext cx="0" cy="0"/>
          <a:chOff x="0" y="0"/>
          <a:chExt cx="0" cy="0"/>
        </a:xfrm>
      </p:grpSpPr>
      <p:sp>
        <p:nvSpPr>
          <p:cNvPr id="71" name="Google Shape;71;g28690d6aa55_0_8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2" name="Google Shape;72;g28690d6aa55_0_8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7" name="Shape 77"/>
        <p:cNvGrpSpPr/>
        <p:nvPr/>
      </p:nvGrpSpPr>
      <p:grpSpPr>
        <a:xfrm>
          <a:off x="0" y="0"/>
          <a:ext cx="0" cy="0"/>
          <a:chOff x="0" y="0"/>
          <a:chExt cx="0" cy="0"/>
        </a:xfrm>
      </p:grpSpPr>
      <p:sp>
        <p:nvSpPr>
          <p:cNvPr id="78" name="Google Shape;78;g28690d6aa55_0_14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9" name="Google Shape;79;g28690d6aa55_0_14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3" name="Shape 83"/>
        <p:cNvGrpSpPr/>
        <p:nvPr/>
      </p:nvGrpSpPr>
      <p:grpSpPr>
        <a:xfrm>
          <a:off x="0" y="0"/>
          <a:ext cx="0" cy="0"/>
          <a:chOff x="0" y="0"/>
          <a:chExt cx="0" cy="0"/>
        </a:xfrm>
      </p:grpSpPr>
      <p:sp>
        <p:nvSpPr>
          <p:cNvPr id="84" name="Google Shape;84;g286a23bc396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5" name="Google Shape;85;g286a23bc396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GB"/>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xml"/><Relationship Id="rId3" Type="http://schemas.openxmlformats.org/officeDocument/2006/relationships/image" Target="../media/image1.png"/><Relationship Id="rId4" Type="http://schemas.openxmlformats.org/officeDocument/2006/relationships/image" Target="../media/image4.png"/><Relationship Id="rId5"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2.xml"/><Relationship Id="rId3" Type="http://schemas.openxmlformats.org/officeDocument/2006/relationships/hyperlink" Target="http://www.youtube.com/watch?v=LVV_93mBfSU" TargetMode="External"/><Relationship Id="rId4" Type="http://schemas.openxmlformats.org/officeDocument/2006/relationships/image" Target="../media/image3.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3.xml"/><Relationship Id="rId3" Type="http://schemas.openxmlformats.org/officeDocument/2006/relationships/hyperlink" Target="http://www.youtube.com/watch?v=s9XZk9CLxK4" TargetMode="External"/><Relationship Id="rId4" Type="http://schemas.openxmlformats.org/officeDocument/2006/relationships/image" Target="../media/image5.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None/>
            </a:pPr>
            <a:r>
              <a:rPr b="1" lang="en-GB" u="sng"/>
              <a:t>Research and Implementation</a:t>
            </a:r>
            <a:endParaRPr b="1" u="sng"/>
          </a:p>
        </p:txBody>
      </p:sp>
      <p:sp>
        <p:nvSpPr>
          <p:cNvPr id="55" name="Google Shape;55;p13"/>
          <p:cNvSpPr txBox="1"/>
          <p:nvPr>
            <p:ph idx="1" type="body"/>
          </p:nvPr>
        </p:nvSpPr>
        <p:spPr>
          <a:xfrm>
            <a:off x="311700" y="1152475"/>
            <a:ext cx="8520600" cy="8550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b="1" lang="en-GB">
                <a:solidFill>
                  <a:schemeClr val="dk1"/>
                </a:solidFill>
              </a:rPr>
              <a:t>Learning Objective: </a:t>
            </a:r>
            <a:r>
              <a:rPr lang="en-GB">
                <a:solidFill>
                  <a:schemeClr val="dk1"/>
                </a:solidFill>
              </a:rPr>
              <a:t>To understand how to effectively research your projects and begin to design them.</a:t>
            </a:r>
            <a:endParaRPr>
              <a:solidFill>
                <a:schemeClr val="dk1"/>
              </a:solidFill>
            </a:endParaRPr>
          </a:p>
        </p:txBody>
      </p:sp>
      <p:sp>
        <p:nvSpPr>
          <p:cNvPr id="56" name="Google Shape;56;p13"/>
          <p:cNvSpPr txBox="1"/>
          <p:nvPr>
            <p:ph idx="1" type="body"/>
          </p:nvPr>
        </p:nvSpPr>
        <p:spPr>
          <a:xfrm>
            <a:off x="282950" y="2145375"/>
            <a:ext cx="4289100" cy="2445000"/>
          </a:xfrm>
          <a:prstGeom prst="rect">
            <a:avLst/>
          </a:prstGeom>
          <a:solidFill>
            <a:srgbClr val="FFE599"/>
          </a:solidFill>
        </p:spPr>
        <p:txBody>
          <a:bodyPr anchorCtr="0" anchor="t" bIns="91425" lIns="91425" spcFirstLastPara="1" rIns="91425" wrap="square" tIns="91425">
            <a:normAutofit/>
          </a:bodyPr>
          <a:lstStyle/>
          <a:p>
            <a:pPr indent="0" lvl="0" marL="0" rtl="0" algn="l">
              <a:spcBef>
                <a:spcPts val="0"/>
              </a:spcBef>
              <a:spcAft>
                <a:spcPts val="0"/>
              </a:spcAft>
              <a:buNone/>
            </a:pPr>
            <a:r>
              <a:rPr b="1" lang="en-GB">
                <a:solidFill>
                  <a:schemeClr val="dk1"/>
                </a:solidFill>
              </a:rPr>
              <a:t>Starter:</a:t>
            </a:r>
            <a:r>
              <a:rPr lang="en-GB">
                <a:solidFill>
                  <a:schemeClr val="dk1"/>
                </a:solidFill>
              </a:rPr>
              <a:t> What does effective research look like? Make a mind map as a group.</a:t>
            </a:r>
            <a:endParaRPr>
              <a:solidFill>
                <a:schemeClr val="dk1"/>
              </a:solidFill>
            </a:endParaRPr>
          </a:p>
          <a:p>
            <a:pPr indent="0" lvl="0" marL="0" rtl="0" algn="l">
              <a:spcBef>
                <a:spcPts val="1200"/>
              </a:spcBef>
              <a:spcAft>
                <a:spcPts val="0"/>
              </a:spcAft>
              <a:buNone/>
            </a:pPr>
            <a:r>
              <a:rPr lang="en-GB">
                <a:solidFill>
                  <a:schemeClr val="dk1"/>
                </a:solidFill>
              </a:rPr>
              <a:t>Write down 3 points you need to research in today’s lesson.</a:t>
            </a:r>
            <a:endParaRPr>
              <a:solidFill>
                <a:schemeClr val="dk1"/>
              </a:solidFill>
            </a:endParaRPr>
          </a:p>
          <a:p>
            <a:pPr indent="0" lvl="0" marL="0" rtl="0" algn="l">
              <a:spcBef>
                <a:spcPts val="1200"/>
              </a:spcBef>
              <a:spcAft>
                <a:spcPts val="1200"/>
              </a:spcAft>
              <a:buNone/>
            </a:pPr>
            <a:r>
              <a:rPr lang="en-GB">
                <a:solidFill>
                  <a:schemeClr val="dk1"/>
                </a:solidFill>
              </a:rPr>
              <a:t>How would you know if your information source is reliable?</a:t>
            </a:r>
            <a:endParaRPr>
              <a:solidFill>
                <a:schemeClr val="dk1"/>
              </a:solidFill>
            </a:endParaRPr>
          </a:p>
        </p:txBody>
      </p:sp>
      <p:pic>
        <p:nvPicPr>
          <p:cNvPr id="57" name="Google Shape;57;p13"/>
          <p:cNvPicPr preferRelativeResize="0"/>
          <p:nvPr/>
        </p:nvPicPr>
        <p:blipFill>
          <a:blip r:embed="rId3">
            <a:alphaModFix/>
          </a:blip>
          <a:stretch>
            <a:fillRect/>
          </a:stretch>
        </p:blipFill>
        <p:spPr>
          <a:xfrm rot="526975">
            <a:off x="6438700" y="2440251"/>
            <a:ext cx="2242428" cy="758673"/>
          </a:xfrm>
          <a:prstGeom prst="rect">
            <a:avLst/>
          </a:prstGeom>
          <a:noFill/>
          <a:ln>
            <a:noFill/>
          </a:ln>
        </p:spPr>
      </p:pic>
      <p:pic>
        <p:nvPicPr>
          <p:cNvPr id="58" name="Google Shape;58;p13"/>
          <p:cNvPicPr preferRelativeResize="0"/>
          <p:nvPr/>
        </p:nvPicPr>
        <p:blipFill>
          <a:blip r:embed="rId4">
            <a:alphaModFix/>
          </a:blip>
          <a:stretch>
            <a:fillRect/>
          </a:stretch>
        </p:blipFill>
        <p:spPr>
          <a:xfrm rot="-483053">
            <a:off x="4885595" y="2371056"/>
            <a:ext cx="1279091" cy="1469317"/>
          </a:xfrm>
          <a:prstGeom prst="rect">
            <a:avLst/>
          </a:prstGeom>
          <a:noFill/>
          <a:ln>
            <a:noFill/>
          </a:ln>
        </p:spPr>
      </p:pic>
      <p:pic>
        <p:nvPicPr>
          <p:cNvPr id="59" name="Google Shape;59;p13"/>
          <p:cNvPicPr preferRelativeResize="0"/>
          <p:nvPr/>
        </p:nvPicPr>
        <p:blipFill>
          <a:blip r:embed="rId5">
            <a:alphaModFix/>
          </a:blip>
          <a:stretch>
            <a:fillRect/>
          </a:stretch>
        </p:blipFill>
        <p:spPr>
          <a:xfrm>
            <a:off x="5836742" y="3864792"/>
            <a:ext cx="3041076" cy="1145975"/>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3" name="Shape 63"/>
        <p:cNvGrpSpPr/>
        <p:nvPr/>
      </p:nvGrpSpPr>
      <p:grpSpPr>
        <a:xfrm>
          <a:off x="0" y="0"/>
          <a:ext cx="0" cy="0"/>
          <a:chOff x="0" y="0"/>
          <a:chExt cx="0" cy="0"/>
        </a:xfrm>
      </p:grpSpPr>
      <p:pic>
        <p:nvPicPr>
          <p:cNvPr descr="Join John, Google's Chief of Search and AI, and Akshaya, from Microsoft Bing, to find out how search really works. They cover everything from how special programs called &quot;spiders&quot; scan the Internet before you even type in your search terms to what determines which search results show up first. Find out how search algorithms bust spammers, manage location services and even use machine learning to make search better every year.&#10;&#10;&#10;Start learning at http://code.org/ &#10;&#10;Stay in touch with us!&#10;• on Twitter https://twitter.com/codeorg&#10;• on Facebook https://www.facebook.com/Code.org&#10;• on Instagram https://instagram.com/codeorg&#10;• on Tumblr https://blog.code.org &#10;• on LinkedIn https://www.linkedin.com/company/code-org&#10;• on Google+ https://google.com/+codeorg&#10;&#10;&quot;Ryoji Ikeda: Datamatics&quot; by Forma Arts is licensed under CC BY 2.0&#10;&quot;Eyeo 2016&quot; by Gene Kogan is licensed under CC BY 2.0 &#10;&quot;Spider&quot; by Oliviu Stoian is licensed under CC BY 2.0&#10;&quot;Bowie&quot; by Artem Kovyazin is licensed under CC BY 2.0&#10;&quot;Spaceship&quot; By Creative Staff from the Noun Project is licensed under CC BY 2.0&#10;&quot;Rover&quot; by Symbolon is licensed under CC BY 2.0&#10;&quot;Signal Barrel&quot; by Beeple is licensed under CC BY 2.0&#10;&quot;Base Ten&quot; by Beeple is licensed under CC BY 2.0&#10;&#10;Help us caption &amp; translate this video!&#10;&#10;http://amara.org/v/7o7D/" id="64" name="Google Shape;64;p14" title="The Internet: How Search Works">
            <a:hlinkClick r:id="rId3"/>
          </p:cNvPr>
          <p:cNvPicPr preferRelativeResize="0"/>
          <p:nvPr/>
        </p:nvPicPr>
        <p:blipFill>
          <a:blip r:embed="rId4">
            <a:alphaModFix/>
          </a:blip>
          <a:stretch>
            <a:fillRect/>
          </a:stretch>
        </p:blipFill>
        <p:spPr>
          <a:xfrm>
            <a:off x="0" y="0"/>
            <a:ext cx="9144000" cy="514350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8" name="Shape 68"/>
        <p:cNvGrpSpPr/>
        <p:nvPr/>
      </p:nvGrpSpPr>
      <p:grpSpPr>
        <a:xfrm>
          <a:off x="0" y="0"/>
          <a:ext cx="0" cy="0"/>
          <a:chOff x="0" y="0"/>
          <a:chExt cx="0" cy="0"/>
        </a:xfrm>
      </p:grpSpPr>
      <p:pic>
        <p:nvPicPr>
          <p:cNvPr descr="Google can be a great starting point for any research project. But if you're looking for more refined, credible, and useful information you've gotta get familiar with Google's &quot;search operators&quot; -- basically ways to target your search. This video covers the four most essential search operators and provides examples for how they can help narrow down your results to sources that'll be most helpful.&#10;&#10;Special Thanks to Alan November for inspiring the country code-based search tip: https://novemberlearning.com/educational-resources-for-educators/teaching-and-learning-articles/the-advanced-google-searches-every-student-should-know/&#10;&#10;---------&#10;&#10;Subscribe to our channel: &#10;http://bit.ly/CS_Edu_YT&#10;&#10;Follow us on Twitter: &#10;http://www.twitter.com/commonsenseed&#10;&#10;Like us on Facebook: https://www.facebook.com/CommonSenseEducators&#10;&#10;Check us out on Pinterest: https://www.pinterest.com/commonsenseedu/" id="69" name="Google Shape;69;p15" title="Essential Google Search Tricks for Research">
            <a:hlinkClick r:id="rId3"/>
          </p:cNvPr>
          <p:cNvPicPr preferRelativeResize="0"/>
          <p:nvPr/>
        </p:nvPicPr>
        <p:blipFill>
          <a:blip r:embed="rId4">
            <a:alphaModFix/>
          </a:blip>
          <a:stretch>
            <a:fillRect/>
          </a:stretch>
        </p:blipFill>
        <p:spPr>
          <a:xfrm>
            <a:off x="0" y="0"/>
            <a:ext cx="9144000" cy="5143500"/>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3" name="Shape 73"/>
        <p:cNvGrpSpPr/>
        <p:nvPr/>
      </p:nvGrpSpPr>
      <p:grpSpPr>
        <a:xfrm>
          <a:off x="0" y="0"/>
          <a:ext cx="0" cy="0"/>
          <a:chOff x="0" y="0"/>
          <a:chExt cx="0" cy="0"/>
        </a:xfrm>
      </p:grpSpPr>
      <p:sp>
        <p:nvSpPr>
          <p:cNvPr id="74" name="Google Shape;74;p16"/>
          <p:cNvSpPr txBox="1"/>
          <p:nvPr>
            <p:ph type="title"/>
          </p:nvPr>
        </p:nvSpPr>
        <p:spPr>
          <a:xfrm>
            <a:off x="311700" y="315375"/>
            <a:ext cx="8520600" cy="731700"/>
          </a:xfrm>
          <a:prstGeom prst="rect">
            <a:avLst/>
          </a:prstGeom>
          <a:solidFill>
            <a:srgbClr val="FFE599"/>
          </a:solidFill>
        </p:spPr>
        <p:txBody>
          <a:bodyPr anchorCtr="0" anchor="t" bIns="91425" lIns="91425" spcFirstLastPara="1" rIns="91425" wrap="square" tIns="91425">
            <a:noAutofit/>
          </a:bodyPr>
          <a:lstStyle/>
          <a:p>
            <a:pPr indent="0" lvl="0" marL="0" rtl="0" algn="l">
              <a:spcBef>
                <a:spcPts val="0"/>
              </a:spcBef>
              <a:spcAft>
                <a:spcPts val="0"/>
              </a:spcAft>
              <a:buSzPts val="990"/>
              <a:buNone/>
            </a:pPr>
            <a:r>
              <a:rPr b="1" lang="en-GB" sz="1820"/>
              <a:t>Task:</a:t>
            </a:r>
            <a:r>
              <a:rPr lang="en-GB" sz="1820"/>
              <a:t> For the next 3 lessons, you will be working in groups to design your own ‘blueprint for the future’ - a project to address a global issue of your choice.</a:t>
            </a:r>
            <a:endParaRPr sz="1820"/>
          </a:p>
        </p:txBody>
      </p:sp>
      <p:sp>
        <p:nvSpPr>
          <p:cNvPr id="75" name="Google Shape;75;p16"/>
          <p:cNvSpPr txBox="1"/>
          <p:nvPr>
            <p:ph idx="1" type="body"/>
          </p:nvPr>
        </p:nvSpPr>
        <p:spPr>
          <a:xfrm>
            <a:off x="311700" y="1152475"/>
            <a:ext cx="8520600" cy="29058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GB">
                <a:solidFill>
                  <a:schemeClr val="dk1"/>
                </a:solidFill>
              </a:rPr>
              <a:t>Your project must include:</a:t>
            </a:r>
            <a:endParaRPr>
              <a:solidFill>
                <a:schemeClr val="dk1"/>
              </a:solidFill>
            </a:endParaRPr>
          </a:p>
          <a:p>
            <a:pPr indent="-342900" lvl="0" marL="457200" rtl="0" algn="l">
              <a:spcBef>
                <a:spcPts val="1200"/>
              </a:spcBef>
              <a:spcAft>
                <a:spcPts val="0"/>
              </a:spcAft>
              <a:buClr>
                <a:schemeClr val="dk1"/>
              </a:buClr>
              <a:buSzPts val="1800"/>
              <a:buChar char="-"/>
            </a:pPr>
            <a:r>
              <a:rPr lang="en-GB">
                <a:solidFill>
                  <a:schemeClr val="dk1"/>
                </a:solidFill>
                <a:highlight>
                  <a:srgbClr val="FFE599"/>
                </a:highlight>
              </a:rPr>
              <a:t>A description of the issue you are addressing</a:t>
            </a:r>
            <a:r>
              <a:rPr lang="en-GB">
                <a:solidFill>
                  <a:schemeClr val="dk1"/>
                </a:solidFill>
              </a:rPr>
              <a:t>: consider the </a:t>
            </a:r>
            <a:r>
              <a:rPr b="1" lang="en-GB">
                <a:solidFill>
                  <a:schemeClr val="dk1"/>
                </a:solidFill>
              </a:rPr>
              <a:t>depth </a:t>
            </a:r>
            <a:r>
              <a:rPr lang="en-GB">
                <a:solidFill>
                  <a:schemeClr val="dk1"/>
                </a:solidFill>
              </a:rPr>
              <a:t>of the problem and the </a:t>
            </a:r>
            <a:r>
              <a:rPr b="1" lang="en-GB">
                <a:solidFill>
                  <a:schemeClr val="dk1"/>
                </a:solidFill>
              </a:rPr>
              <a:t>underlying causes</a:t>
            </a:r>
            <a:endParaRPr b="1">
              <a:solidFill>
                <a:schemeClr val="dk1"/>
              </a:solidFill>
            </a:endParaRPr>
          </a:p>
          <a:p>
            <a:pPr indent="-342900" lvl="0" marL="457200" rtl="0" algn="l">
              <a:spcBef>
                <a:spcPts val="0"/>
              </a:spcBef>
              <a:spcAft>
                <a:spcPts val="0"/>
              </a:spcAft>
              <a:buClr>
                <a:schemeClr val="dk1"/>
              </a:buClr>
              <a:buSzPts val="1800"/>
              <a:buChar char="-"/>
            </a:pPr>
            <a:r>
              <a:rPr lang="en-GB">
                <a:solidFill>
                  <a:schemeClr val="dk1"/>
                </a:solidFill>
                <a:highlight>
                  <a:srgbClr val="FFE599"/>
                </a:highlight>
              </a:rPr>
              <a:t>A link to the Sustainable Development Goals</a:t>
            </a:r>
            <a:endParaRPr>
              <a:solidFill>
                <a:schemeClr val="dk1"/>
              </a:solidFill>
              <a:highlight>
                <a:srgbClr val="FFE599"/>
              </a:highlight>
            </a:endParaRPr>
          </a:p>
          <a:p>
            <a:pPr indent="-342900" lvl="0" marL="457200" rtl="0" algn="l">
              <a:spcBef>
                <a:spcPts val="0"/>
              </a:spcBef>
              <a:spcAft>
                <a:spcPts val="0"/>
              </a:spcAft>
              <a:buClr>
                <a:schemeClr val="dk1"/>
              </a:buClr>
              <a:buSzPts val="1800"/>
              <a:buChar char="-"/>
            </a:pPr>
            <a:r>
              <a:rPr lang="en-GB">
                <a:solidFill>
                  <a:schemeClr val="dk1"/>
                </a:solidFill>
                <a:highlight>
                  <a:srgbClr val="FFE599"/>
                </a:highlight>
              </a:rPr>
              <a:t>A </a:t>
            </a:r>
            <a:r>
              <a:rPr b="1" lang="en-GB">
                <a:solidFill>
                  <a:schemeClr val="dk1"/>
                </a:solidFill>
                <a:highlight>
                  <a:srgbClr val="FFE599"/>
                </a:highlight>
              </a:rPr>
              <a:t>diagram</a:t>
            </a:r>
            <a:r>
              <a:rPr lang="en-GB">
                <a:solidFill>
                  <a:schemeClr val="dk1"/>
                </a:solidFill>
                <a:highlight>
                  <a:srgbClr val="FFE599"/>
                </a:highlight>
              </a:rPr>
              <a:t> of your solution</a:t>
            </a:r>
            <a:r>
              <a:rPr lang="en-GB">
                <a:solidFill>
                  <a:schemeClr val="dk1"/>
                </a:solidFill>
              </a:rPr>
              <a:t> - e.g. a device, an eco-city, or a flowchart that summarises your plan</a:t>
            </a:r>
            <a:endParaRPr>
              <a:solidFill>
                <a:schemeClr val="dk1"/>
              </a:solidFill>
            </a:endParaRPr>
          </a:p>
          <a:p>
            <a:pPr indent="-342900" lvl="0" marL="457200" rtl="0" algn="l">
              <a:spcBef>
                <a:spcPts val="0"/>
              </a:spcBef>
              <a:spcAft>
                <a:spcPts val="0"/>
              </a:spcAft>
              <a:buClr>
                <a:schemeClr val="dk1"/>
              </a:buClr>
              <a:buSzPts val="1800"/>
              <a:buChar char="-"/>
            </a:pPr>
            <a:r>
              <a:rPr lang="en-GB">
                <a:solidFill>
                  <a:schemeClr val="dk1"/>
                </a:solidFill>
                <a:highlight>
                  <a:srgbClr val="FFE599"/>
                </a:highlight>
              </a:rPr>
              <a:t>A detailed </a:t>
            </a:r>
            <a:r>
              <a:rPr b="1" lang="en-GB">
                <a:solidFill>
                  <a:schemeClr val="dk1"/>
                </a:solidFill>
                <a:highlight>
                  <a:srgbClr val="FFE599"/>
                </a:highlight>
              </a:rPr>
              <a:t>explanation </a:t>
            </a:r>
            <a:r>
              <a:rPr lang="en-GB">
                <a:solidFill>
                  <a:schemeClr val="dk1"/>
                </a:solidFill>
                <a:highlight>
                  <a:srgbClr val="FFE599"/>
                </a:highlight>
              </a:rPr>
              <a:t>of how your solution will work</a:t>
            </a:r>
            <a:r>
              <a:rPr lang="en-GB">
                <a:solidFill>
                  <a:schemeClr val="dk1"/>
                </a:solidFill>
              </a:rPr>
              <a:t> to address the issue you have chosen, alongside an estimated cost and timeframe.</a:t>
            </a:r>
            <a:endParaRPr>
              <a:solidFill>
                <a:schemeClr val="dk1"/>
              </a:solidFill>
            </a:endParaRPr>
          </a:p>
        </p:txBody>
      </p:sp>
      <p:sp>
        <p:nvSpPr>
          <p:cNvPr id="76" name="Google Shape;76;p16"/>
          <p:cNvSpPr txBox="1"/>
          <p:nvPr>
            <p:ph idx="1" type="body"/>
          </p:nvPr>
        </p:nvSpPr>
        <p:spPr>
          <a:xfrm>
            <a:off x="311700" y="4163675"/>
            <a:ext cx="8520600" cy="858300"/>
          </a:xfrm>
          <a:prstGeom prst="rect">
            <a:avLst/>
          </a:prstGeom>
        </p:spPr>
        <p:txBody>
          <a:bodyPr anchorCtr="0" anchor="t" bIns="91425" lIns="91425" spcFirstLastPara="1" rIns="91425" wrap="square" tIns="91425">
            <a:normAutofit fontScale="92500"/>
          </a:bodyPr>
          <a:lstStyle/>
          <a:p>
            <a:pPr indent="0" lvl="0" marL="0" rtl="0" algn="l">
              <a:spcBef>
                <a:spcPts val="0"/>
              </a:spcBef>
              <a:spcAft>
                <a:spcPts val="1200"/>
              </a:spcAft>
              <a:buNone/>
            </a:pPr>
            <a:r>
              <a:rPr lang="en-GB">
                <a:solidFill>
                  <a:srgbClr val="FF0000"/>
                </a:solidFill>
              </a:rPr>
              <a:t>Remember, your project must be </a:t>
            </a:r>
            <a:r>
              <a:rPr b="1" lang="en-GB">
                <a:solidFill>
                  <a:srgbClr val="FF0000"/>
                </a:solidFill>
              </a:rPr>
              <a:t>realistic</a:t>
            </a:r>
            <a:r>
              <a:rPr lang="en-GB">
                <a:solidFill>
                  <a:srgbClr val="FF0000"/>
                </a:solidFill>
              </a:rPr>
              <a:t>, but you may want to consider technologies that may be created in the near future - perhaps you will be the one to invent it one day!</a:t>
            </a:r>
            <a:endParaRPr>
              <a:solidFill>
                <a:srgbClr val="FF0000"/>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0" name="Shape 80"/>
        <p:cNvGrpSpPr/>
        <p:nvPr/>
      </p:nvGrpSpPr>
      <p:grpSpPr>
        <a:xfrm>
          <a:off x="0" y="0"/>
          <a:ext cx="0" cy="0"/>
          <a:chOff x="0" y="0"/>
          <a:chExt cx="0" cy="0"/>
        </a:xfrm>
      </p:grpSpPr>
      <p:sp>
        <p:nvSpPr>
          <p:cNvPr id="81" name="Google Shape;81;p17"/>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b="1" lang="en-GB"/>
              <a:t>Lesson 2: Research and Implement - Targets</a:t>
            </a:r>
            <a:endParaRPr b="1"/>
          </a:p>
        </p:txBody>
      </p:sp>
      <p:sp>
        <p:nvSpPr>
          <p:cNvPr id="82" name="Google Shape;82;p17"/>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b="1" lang="en-GB">
                <a:solidFill>
                  <a:srgbClr val="000000"/>
                </a:solidFill>
                <a:highlight>
                  <a:srgbClr val="FFE599"/>
                </a:highlight>
              </a:rPr>
              <a:t>Task: </a:t>
            </a:r>
            <a:r>
              <a:rPr lang="en-GB">
                <a:solidFill>
                  <a:srgbClr val="000000"/>
                </a:solidFill>
                <a:highlight>
                  <a:srgbClr val="FFE599"/>
                </a:highlight>
              </a:rPr>
              <a:t>Research your ideas and finalise the concept of your project.</a:t>
            </a:r>
            <a:endParaRPr>
              <a:solidFill>
                <a:srgbClr val="000000"/>
              </a:solidFill>
              <a:highlight>
                <a:srgbClr val="FFE599"/>
              </a:highlight>
            </a:endParaRPr>
          </a:p>
          <a:p>
            <a:pPr indent="-342900" lvl="0" marL="457200" rtl="0" algn="l">
              <a:spcBef>
                <a:spcPts val="1200"/>
              </a:spcBef>
              <a:spcAft>
                <a:spcPts val="0"/>
              </a:spcAft>
              <a:buClr>
                <a:srgbClr val="000000"/>
              </a:buClr>
              <a:buSzPts val="1800"/>
              <a:buChar char="-"/>
            </a:pPr>
            <a:r>
              <a:rPr lang="en-GB">
                <a:solidFill>
                  <a:srgbClr val="000000"/>
                </a:solidFill>
              </a:rPr>
              <a:t>Explain the global issue you have chosen and why it is important to address, making links to the Sustainable Development Goals</a:t>
            </a:r>
            <a:endParaRPr>
              <a:solidFill>
                <a:srgbClr val="000000"/>
              </a:solidFill>
            </a:endParaRPr>
          </a:p>
          <a:p>
            <a:pPr indent="-342900" lvl="0" marL="457200" rtl="0" algn="l">
              <a:spcBef>
                <a:spcPts val="0"/>
              </a:spcBef>
              <a:spcAft>
                <a:spcPts val="0"/>
              </a:spcAft>
              <a:buClr>
                <a:srgbClr val="000000"/>
              </a:buClr>
              <a:buSzPts val="1800"/>
              <a:buChar char="-"/>
            </a:pPr>
            <a:r>
              <a:rPr lang="en-GB">
                <a:solidFill>
                  <a:srgbClr val="000000"/>
                </a:solidFill>
              </a:rPr>
              <a:t>What is the most appropriate way/ways to present your project?</a:t>
            </a:r>
            <a:endParaRPr>
              <a:solidFill>
                <a:srgbClr val="000000"/>
              </a:solidFill>
            </a:endParaRPr>
          </a:p>
          <a:p>
            <a:pPr indent="-342900" lvl="0" marL="457200" rtl="0" algn="l">
              <a:spcBef>
                <a:spcPts val="0"/>
              </a:spcBef>
              <a:spcAft>
                <a:spcPts val="0"/>
              </a:spcAft>
              <a:buClr>
                <a:srgbClr val="000000"/>
              </a:buClr>
              <a:buSzPts val="1800"/>
              <a:buChar char="-"/>
            </a:pPr>
            <a:r>
              <a:rPr lang="en-GB">
                <a:solidFill>
                  <a:srgbClr val="000000"/>
                </a:solidFill>
              </a:rPr>
              <a:t>Start to design your project</a:t>
            </a:r>
            <a:endParaRPr>
              <a:solidFill>
                <a:srgbClr val="000000"/>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6" name="Shape 86"/>
        <p:cNvGrpSpPr/>
        <p:nvPr/>
      </p:nvGrpSpPr>
      <p:grpSpPr>
        <a:xfrm>
          <a:off x="0" y="0"/>
          <a:ext cx="0" cy="0"/>
          <a:chOff x="0" y="0"/>
          <a:chExt cx="0" cy="0"/>
        </a:xfrm>
      </p:grpSpPr>
      <p:sp>
        <p:nvSpPr>
          <p:cNvPr id="87" name="Google Shape;87;p18"/>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b="1" lang="en-GB"/>
              <a:t>Plenary</a:t>
            </a:r>
            <a:endParaRPr b="1"/>
          </a:p>
        </p:txBody>
      </p:sp>
      <p:sp>
        <p:nvSpPr>
          <p:cNvPr id="88" name="Google Shape;88;p18"/>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GB">
                <a:solidFill>
                  <a:schemeClr val="dk1"/>
                </a:solidFill>
              </a:rPr>
              <a:t>Review your work so far - what have you achieved today? </a:t>
            </a:r>
            <a:endParaRPr>
              <a:solidFill>
                <a:schemeClr val="dk1"/>
              </a:solidFill>
            </a:endParaRPr>
          </a:p>
          <a:p>
            <a:pPr indent="0" lvl="0" marL="0" rtl="0" algn="l">
              <a:spcBef>
                <a:spcPts val="1200"/>
              </a:spcBef>
              <a:spcAft>
                <a:spcPts val="0"/>
              </a:spcAft>
              <a:buNone/>
            </a:pPr>
            <a:r>
              <a:rPr lang="en-GB">
                <a:solidFill>
                  <a:schemeClr val="dk1"/>
                </a:solidFill>
              </a:rPr>
              <a:t>What are your goals for the next lesson?</a:t>
            </a:r>
            <a:endParaRPr>
              <a:solidFill>
                <a:schemeClr val="dk1"/>
              </a:solidFill>
            </a:endParaRPr>
          </a:p>
          <a:p>
            <a:pPr indent="0" lvl="0" marL="0" rtl="0" algn="l">
              <a:spcBef>
                <a:spcPts val="1200"/>
              </a:spcBef>
              <a:spcAft>
                <a:spcPts val="1200"/>
              </a:spcAft>
              <a:buNone/>
            </a:pPr>
            <a:r>
              <a:rPr lang="en-GB">
                <a:solidFill>
                  <a:schemeClr val="dk1"/>
                </a:solidFill>
              </a:rPr>
              <a:t>Make sure you write them down so you don’t forget them!</a:t>
            </a:r>
            <a:endParaRPr>
              <a:solidFill>
                <a:schemeClr val="dk1"/>
              </a:solidFill>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