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1"/>
  </p:notesMasterIdLst>
  <p:sldIdLst>
    <p:sldId id="256" r:id="rId2"/>
    <p:sldId id="257" r:id="rId3"/>
    <p:sldId id="258" r:id="rId4"/>
    <p:sldId id="260" r:id="rId5"/>
    <p:sldId id="261" r:id="rId6"/>
    <p:sldId id="262" r:id="rId7"/>
    <p:sldId id="263" r:id="rId8"/>
    <p:sldId id="264" r:id="rId9"/>
    <p:sldId id="265" r:id="rId10"/>
  </p:sldIdLst>
  <p:sldSz cx="12192000" cy="6858000"/>
  <p:notesSz cx="6858000" cy="9144000"/>
  <p:embeddedFontLst>
    <p:embeddedFont>
      <p:font typeface="Century Gothic" panose="020B0502020202020204" pitchFamily="34" charset="0"/>
      <p:regular r:id="rId12"/>
      <p:bold r:id="rId13"/>
      <p:italic r:id="rId14"/>
      <p:boldItalic r:id="rId15"/>
    </p:embeddedFont>
    <p:embeddedFont>
      <p:font typeface="Play" panose="020B0604020202020204" charset="0"/>
      <p:regular r:id="rId16"/>
      <p:bold r:id="rId1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2" roundtripDataSignature="AMtx7mieqc08lPbulg7T/VMWTsVe/Fhnb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431048-CC9F-4A80-7148-3D4397D3B581}" v="5" dt="2025-08-01T08:10:58.838"/>
    <p1510:client id="{EA7CC534-E242-423D-8534-D2FAAABED73D}" v="6" dt="2025-07-30T15:56:56.786"/>
  </p1510:revLst>
</p1510:revInfo>
</file>

<file path=ppt/tableStyles.xml><?xml version="1.0" encoding="utf-8"?>
<a:tblStyleLst xmlns:a="http://schemas.openxmlformats.org/drawingml/2006/main" def="{65339078-E6B5-403A-9FFC-D0888ECF2A35}">
  <a:tblStyle styleId="{65339078-E6B5-403A-9FFC-D0888ECF2A35}"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26"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customschemas.google.com/relationships/presentationmetadata" Target="metadata"/><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tenantanon#f98cf1c3-d5d4-4309-ae93-6385617d080c::" providerId="AD" clId="Web-{BF431048-CC9F-4A80-7148-3D4397D3B581}"/>
    <pc:docChg chg="modSld">
      <pc:chgData name="Guest User" userId="S::urn:spo:tenantanon#f98cf1c3-d5d4-4309-ae93-6385617d080c::" providerId="AD" clId="Web-{BF431048-CC9F-4A80-7148-3D4397D3B581}" dt="2025-08-01T08:10:58.838" v="4" actId="14100"/>
      <pc:docMkLst>
        <pc:docMk/>
      </pc:docMkLst>
      <pc:sldChg chg="addSp modSp">
        <pc:chgData name="Guest User" userId="S::urn:spo:tenantanon#f98cf1c3-d5d4-4309-ae93-6385617d080c::" providerId="AD" clId="Web-{BF431048-CC9F-4A80-7148-3D4397D3B581}" dt="2025-08-01T08:10:58.838" v="4" actId="14100"/>
        <pc:sldMkLst>
          <pc:docMk/>
          <pc:sldMk cId="0" sldId="265"/>
        </pc:sldMkLst>
        <pc:spChg chg="add mod">
          <ac:chgData name="Guest User" userId="S::urn:spo:tenantanon#f98cf1c3-d5d4-4309-ae93-6385617d080c::" providerId="AD" clId="Web-{BF431048-CC9F-4A80-7148-3D4397D3B581}" dt="2025-08-01T08:10:58.838" v="4" actId="14100"/>
          <ac:spMkLst>
            <pc:docMk/>
            <pc:sldMk cId="0" sldId="265"/>
            <ac:spMk id="2" creationId="{3ED18EAA-68ED-72C1-25D9-6A0671CC466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 name="Google Shape;94;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GB"/>
              <a:t>Colour blind</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 name="Google Shape;10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
        <p:nvSpPr>
          <p:cNvPr id="116" name="Google Shape;11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9" name="Google Shape;129;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337fbf4c872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337fbf4c872_0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 name="Google Shape;137;g337fbf4c872_0_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337f8acf029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 name="Google Shape;144;g337f8acf029_0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0" name="Google Shape;150;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5" name="Google Shape;155;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1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757575"/>
                </a:solidFill>
                <a:latin typeface="Arial"/>
                <a:ea typeface="Arial"/>
                <a:cs typeface="Arial"/>
                <a:sym typeface="Arial"/>
              </a:defRPr>
            </a:lvl1pPr>
            <a:lvl2pPr marL="0" marR="0" lvl="1" indent="0" algn="r" rtl="0">
              <a:spcBef>
                <a:spcPts val="0"/>
              </a:spcBef>
              <a:buNone/>
              <a:defRPr sz="1200" b="0" i="0" u="none" strike="noStrike" cap="none">
                <a:solidFill>
                  <a:srgbClr val="757575"/>
                </a:solidFill>
                <a:latin typeface="Arial"/>
                <a:ea typeface="Arial"/>
                <a:cs typeface="Arial"/>
                <a:sym typeface="Arial"/>
              </a:defRPr>
            </a:lvl2pPr>
            <a:lvl3pPr marL="0" marR="0" lvl="2" indent="0" algn="r" rtl="0">
              <a:spcBef>
                <a:spcPts val="0"/>
              </a:spcBef>
              <a:buNone/>
              <a:defRPr sz="1200" b="0" i="0" u="none" strike="noStrike" cap="none">
                <a:solidFill>
                  <a:srgbClr val="757575"/>
                </a:solidFill>
                <a:latin typeface="Arial"/>
                <a:ea typeface="Arial"/>
                <a:cs typeface="Arial"/>
                <a:sym typeface="Arial"/>
              </a:defRPr>
            </a:lvl3pPr>
            <a:lvl4pPr marL="0" marR="0" lvl="3" indent="0" algn="r" rtl="0">
              <a:spcBef>
                <a:spcPts val="0"/>
              </a:spcBef>
              <a:buNone/>
              <a:defRPr sz="1200" b="0" i="0" u="none" strike="noStrike" cap="none">
                <a:solidFill>
                  <a:srgbClr val="757575"/>
                </a:solidFill>
                <a:latin typeface="Arial"/>
                <a:ea typeface="Arial"/>
                <a:cs typeface="Arial"/>
                <a:sym typeface="Arial"/>
              </a:defRPr>
            </a:lvl4pPr>
            <a:lvl5pPr marL="0" marR="0" lvl="4" indent="0" algn="r" rtl="0">
              <a:spcBef>
                <a:spcPts val="0"/>
              </a:spcBef>
              <a:buNone/>
              <a:defRPr sz="1200" b="0" i="0" u="none" strike="noStrike" cap="none">
                <a:solidFill>
                  <a:srgbClr val="757575"/>
                </a:solidFill>
                <a:latin typeface="Arial"/>
                <a:ea typeface="Arial"/>
                <a:cs typeface="Arial"/>
                <a:sym typeface="Arial"/>
              </a:defRPr>
            </a:lvl5pPr>
            <a:lvl6pPr marL="0" marR="0" lvl="5" indent="0" algn="r" rtl="0">
              <a:spcBef>
                <a:spcPts val="0"/>
              </a:spcBef>
              <a:buNone/>
              <a:defRPr sz="1200" b="0" i="0" u="none" strike="noStrike" cap="none">
                <a:solidFill>
                  <a:srgbClr val="757575"/>
                </a:solidFill>
                <a:latin typeface="Arial"/>
                <a:ea typeface="Arial"/>
                <a:cs typeface="Arial"/>
                <a:sym typeface="Arial"/>
              </a:defRPr>
            </a:lvl6pPr>
            <a:lvl7pPr marL="0" marR="0" lvl="6" indent="0" algn="r" rtl="0">
              <a:spcBef>
                <a:spcPts val="0"/>
              </a:spcBef>
              <a:buNone/>
              <a:defRPr sz="1200" b="0" i="0" u="none" strike="noStrike" cap="none">
                <a:solidFill>
                  <a:srgbClr val="757575"/>
                </a:solidFill>
                <a:latin typeface="Arial"/>
                <a:ea typeface="Arial"/>
                <a:cs typeface="Arial"/>
                <a:sym typeface="Arial"/>
              </a:defRPr>
            </a:lvl7pPr>
            <a:lvl8pPr marL="0" marR="0" lvl="7" indent="0" algn="r" rtl="0">
              <a:spcBef>
                <a:spcPts val="0"/>
              </a:spcBef>
              <a:buNone/>
              <a:defRPr sz="1200" b="0" i="0" u="none" strike="noStrike" cap="none">
                <a:solidFill>
                  <a:srgbClr val="757575"/>
                </a:solidFill>
                <a:latin typeface="Arial"/>
                <a:ea typeface="Arial"/>
                <a:cs typeface="Arial"/>
                <a:sym typeface="Arial"/>
              </a:defRPr>
            </a:lvl8pPr>
            <a:lvl9pPr marL="0" marR="0" lvl="8" indent="0" algn="r" rtl="0">
              <a:spcBef>
                <a:spcPts val="0"/>
              </a:spcBef>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theconversation.com/2023s-extreme-storms-heat-and-wildfires-broke-records-a-scientist-explains-how-global-warming-fuels-climate-disasters-217500"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s://www.weforum.org/stories/2023/07/climate-crisis-positive-news-climate-action/"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hyperlink" Target="https://mcecleanenergy.org/what-is-climate-chang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txBox="1">
            <a:spLocks noGrp="1"/>
          </p:cNvSpPr>
          <p:nvPr>
            <p:ph type="title"/>
          </p:nvPr>
        </p:nvSpPr>
        <p:spPr>
          <a:xfrm>
            <a:off x="576943" y="520750"/>
            <a:ext cx="10515600" cy="885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GB" dirty="0">
                <a:latin typeface="Calibri" panose="020F0502020204030204" pitchFamily="34" charset="0"/>
                <a:ea typeface="Calibri" panose="020F0502020204030204" pitchFamily="34" charset="0"/>
                <a:cs typeface="Calibri" panose="020F0502020204030204" pitchFamily="34" charset="0"/>
                <a:sym typeface="Arial"/>
              </a:rPr>
              <a:t>Climate Change and Extreme Weather</a:t>
            </a:r>
            <a:endParaRPr dirty="0">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89" name="Google Shape;89;p1"/>
          <p:cNvSpPr txBox="1">
            <a:spLocks noGrp="1"/>
          </p:cNvSpPr>
          <p:nvPr>
            <p:ph type="body" idx="1"/>
          </p:nvPr>
        </p:nvSpPr>
        <p:spPr>
          <a:xfrm>
            <a:off x="576943" y="1298005"/>
            <a:ext cx="10515600" cy="568200"/>
          </a:xfrm>
          <a:prstGeom prst="rect">
            <a:avLst/>
          </a:prstGeom>
          <a:solidFill>
            <a:srgbClr val="FFFF00"/>
          </a:solid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None/>
            </a:pPr>
            <a:r>
              <a:rPr lang="en-GB" sz="2400" dirty="0">
                <a:latin typeface="Calibri" panose="020F0502020204030204" pitchFamily="34" charset="0"/>
                <a:ea typeface="Calibri" panose="020F0502020204030204" pitchFamily="34" charset="0"/>
                <a:cs typeface="Calibri" panose="020F0502020204030204" pitchFamily="34" charset="0"/>
              </a:rPr>
              <a:t>Starter: match the following key terms to their definitions</a:t>
            </a:r>
            <a:endParaRPr sz="2400" dirty="0">
              <a:latin typeface="Calibri" panose="020F0502020204030204" pitchFamily="34" charset="0"/>
              <a:ea typeface="Calibri" panose="020F0502020204030204" pitchFamily="34" charset="0"/>
              <a:cs typeface="Calibri" panose="020F0502020204030204" pitchFamily="34" charset="0"/>
            </a:endParaRPr>
          </a:p>
        </p:txBody>
      </p:sp>
      <p:sp>
        <p:nvSpPr>
          <p:cNvPr id="90" name="Google Shape;90;p1"/>
          <p:cNvSpPr/>
          <p:nvPr/>
        </p:nvSpPr>
        <p:spPr>
          <a:xfrm>
            <a:off x="0" y="0"/>
            <a:ext cx="12192000" cy="568139"/>
          </a:xfrm>
          <a:prstGeom prst="rightArrow">
            <a:avLst>
              <a:gd name="adj1" fmla="val 100000"/>
              <a:gd name="adj2" fmla="val 50730"/>
            </a:avLst>
          </a:prstGeom>
          <a:gradFill>
            <a:gsLst>
              <a:gs pos="0">
                <a:srgbClr val="66FF33"/>
              </a:gs>
              <a:gs pos="18000">
                <a:srgbClr val="66FF33"/>
              </a:gs>
              <a:gs pos="56000">
                <a:srgbClr val="FFFF00"/>
              </a:gs>
              <a:gs pos="91000">
                <a:srgbClr val="FF722C"/>
              </a:gs>
              <a:gs pos="100000">
                <a:srgbClr val="FF722C"/>
              </a:gs>
            </a:gsLst>
            <a:path path="circle">
              <a:fillToRect l="100000" t="100000"/>
            </a:path>
            <a:tileRect r="-100000" b="-10000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Century Gothic"/>
              <a:buNone/>
            </a:pPr>
            <a:r>
              <a:rPr lang="en-GB" sz="22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entury Gothic"/>
              </a:rPr>
              <a:t>To understand </a:t>
            </a:r>
            <a:r>
              <a:rPr lang="en-GB" sz="2200" dirty="0">
                <a:solidFill>
                  <a:schemeClr val="dk1"/>
                </a:solidFill>
                <a:latin typeface="Calibri" panose="020F0502020204030204" pitchFamily="34" charset="0"/>
                <a:ea typeface="Calibri" panose="020F0502020204030204" pitchFamily="34" charset="0"/>
                <a:cs typeface="Calibri" panose="020F0502020204030204" pitchFamily="34" charset="0"/>
                <a:sym typeface="Century Gothic"/>
              </a:rPr>
              <a:t>how climate change impacts extreme weather </a:t>
            </a:r>
            <a:r>
              <a:rPr lang="en-GB" sz="22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entury Gothic"/>
              </a:rPr>
              <a:t> </a:t>
            </a:r>
            <a:endParaRPr sz="22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p:txBody>
      </p:sp>
      <p:graphicFrame>
        <p:nvGraphicFramePr>
          <p:cNvPr id="91" name="Google Shape;91;p1"/>
          <p:cNvGraphicFramePr/>
          <p:nvPr>
            <p:extLst>
              <p:ext uri="{D42A27DB-BD31-4B8C-83A1-F6EECF244321}">
                <p14:modId xmlns:p14="http://schemas.microsoft.com/office/powerpoint/2010/main" val="4037217159"/>
              </p:ext>
            </p:extLst>
          </p:nvPr>
        </p:nvGraphicFramePr>
        <p:xfrm>
          <a:off x="221446" y="2001308"/>
          <a:ext cx="11749108" cy="4724220"/>
        </p:xfrm>
        <a:graphic>
          <a:graphicData uri="http://schemas.openxmlformats.org/drawingml/2006/table">
            <a:tbl>
              <a:tblPr>
                <a:noFill/>
                <a:tableStyleId>{65339078-E6B5-403A-9FFC-D0888ECF2A35}</a:tableStyleId>
              </a:tblPr>
              <a:tblGrid>
                <a:gridCol w="2201383">
                  <a:extLst>
                    <a:ext uri="{9D8B030D-6E8A-4147-A177-3AD203B41FA5}">
                      <a16:colId xmlns:a16="http://schemas.microsoft.com/office/drawing/2014/main" val="20000"/>
                    </a:ext>
                  </a:extLst>
                </a:gridCol>
                <a:gridCol w="9547725">
                  <a:extLst>
                    <a:ext uri="{9D8B030D-6E8A-4147-A177-3AD203B41FA5}">
                      <a16:colId xmlns:a16="http://schemas.microsoft.com/office/drawing/2014/main" val="20001"/>
                    </a:ext>
                  </a:extLst>
                </a:gridCol>
              </a:tblGrid>
              <a:tr h="434600">
                <a:tc>
                  <a:txBody>
                    <a:bodyPr/>
                    <a:lstStyle/>
                    <a:p>
                      <a:pPr marL="0" marR="0" lvl="0" indent="0" algn="l" rtl="0">
                        <a:lnSpc>
                          <a:spcPct val="100000"/>
                        </a:lnSpc>
                        <a:spcBef>
                          <a:spcPts val="0"/>
                        </a:spcBef>
                        <a:spcAft>
                          <a:spcPts val="0"/>
                        </a:spcAft>
                        <a:buClr>
                          <a:srgbClr val="000000"/>
                        </a:buClr>
                        <a:buSzPts val="1800"/>
                        <a:buFont typeface="Arial"/>
                        <a:buNone/>
                      </a:pPr>
                      <a:r>
                        <a:rPr lang="en-GB" sz="2000" b="1"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Climate Change</a:t>
                      </a:r>
                      <a:endParaRPr sz="2000" u="none" strike="noStrike" cap="none" dirty="0">
                        <a:latin typeface="Calibri" panose="020F0502020204030204" pitchFamily="34" charset="0"/>
                        <a:ea typeface="Calibri" panose="020F0502020204030204" pitchFamily="34" charset="0"/>
                        <a:cs typeface="Calibri" panose="020F0502020204030204" pitchFamily="34" charset="0"/>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90000"/>
                        </a:lnSpc>
                        <a:spcBef>
                          <a:spcPts val="0"/>
                        </a:spcBef>
                        <a:spcAft>
                          <a:spcPts val="0"/>
                        </a:spcAft>
                        <a:buClr>
                          <a:srgbClr val="000000"/>
                        </a:buClr>
                        <a:buSzPts val="1400"/>
                        <a:buFont typeface="Arial"/>
                        <a:buNone/>
                      </a:pPr>
                      <a:r>
                        <a:rPr lang="en-GB" sz="2000" u="none" strike="noStrike" cap="none">
                          <a:latin typeface="Calibri" panose="020F0502020204030204" pitchFamily="34" charset="0"/>
                          <a:ea typeface="Calibri" panose="020F0502020204030204" pitchFamily="34" charset="0"/>
                          <a:cs typeface="Calibri" panose="020F0502020204030204" pitchFamily="34" charset="0"/>
                        </a:rPr>
                        <a:t>C</a:t>
                      </a:r>
                      <a:r>
                        <a:rPr lang="en-GB" sz="200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O2 is a colourless, odourless, non-poisonous gas that is a natural part of the air.</a:t>
                      </a:r>
                      <a:endParaRPr sz="2000" u="none" strike="noStrike" cap="none">
                        <a:latin typeface="Calibri" panose="020F0502020204030204" pitchFamily="34" charset="0"/>
                        <a:ea typeface="Calibri" panose="020F0502020204030204" pitchFamily="34" charset="0"/>
                        <a:cs typeface="Calibri" panose="020F0502020204030204" pitchFamily="34" charset="0"/>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667335">
                <a:tc>
                  <a:txBody>
                    <a:bodyPr/>
                    <a:lstStyle/>
                    <a:p>
                      <a:pPr marL="0" marR="0" lvl="0" indent="0" algn="l" rtl="0">
                        <a:lnSpc>
                          <a:spcPct val="100000"/>
                        </a:lnSpc>
                        <a:spcBef>
                          <a:spcPts val="0"/>
                        </a:spcBef>
                        <a:spcAft>
                          <a:spcPts val="0"/>
                        </a:spcAft>
                        <a:buClr>
                          <a:srgbClr val="000000"/>
                        </a:buClr>
                        <a:buSzPts val="1400"/>
                        <a:buFont typeface="Arial"/>
                        <a:buNone/>
                      </a:pPr>
                      <a:r>
                        <a:rPr lang="en-GB" sz="2000" b="1" u="none" strike="noStrike" cap="none" dirty="0">
                          <a:latin typeface="Calibri" panose="020F0502020204030204" pitchFamily="34" charset="0"/>
                          <a:ea typeface="Calibri" panose="020F0502020204030204" pitchFamily="34" charset="0"/>
                          <a:cs typeface="Calibri" panose="020F0502020204030204" pitchFamily="34" charset="0"/>
                        </a:rPr>
                        <a:t>Greenhouse Effect</a:t>
                      </a:r>
                      <a:endParaRPr sz="2000" b="1" u="none" strike="noStrike" cap="none" dirty="0">
                        <a:latin typeface="Calibri" panose="020F0502020204030204" pitchFamily="34" charset="0"/>
                        <a:ea typeface="Calibri" panose="020F0502020204030204" pitchFamily="34" charset="0"/>
                        <a:cs typeface="Calibri" panose="020F0502020204030204" pitchFamily="34" charset="0"/>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90000"/>
                        </a:lnSpc>
                        <a:spcBef>
                          <a:spcPts val="0"/>
                        </a:spcBef>
                        <a:spcAft>
                          <a:spcPts val="0"/>
                        </a:spcAft>
                        <a:buClr>
                          <a:srgbClr val="000000"/>
                        </a:buClr>
                        <a:buSzPts val="1800"/>
                        <a:buFont typeface="Arial"/>
                        <a:buNone/>
                      </a:pPr>
                      <a:r>
                        <a:rPr lang="en-GB" sz="200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The average weather of a region usually over a 30-year period, including typical weather patterns, the frequency and intensity of storms, cold spells, and heat waves.</a:t>
                      </a:r>
                      <a:endParaRPr sz="2000" u="none" strike="noStrike" cap="none" dirty="0">
                        <a:latin typeface="Calibri" panose="020F0502020204030204" pitchFamily="34" charset="0"/>
                        <a:ea typeface="Calibri" panose="020F0502020204030204" pitchFamily="34" charset="0"/>
                        <a:cs typeface="Calibri" panose="020F0502020204030204" pitchFamily="34" charset="0"/>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643250">
                <a:tc>
                  <a:txBody>
                    <a:bodyPr/>
                    <a:lstStyle/>
                    <a:p>
                      <a:pPr marL="0" marR="0" lvl="0" indent="0" algn="l" rtl="0">
                        <a:lnSpc>
                          <a:spcPct val="100000"/>
                        </a:lnSpc>
                        <a:spcBef>
                          <a:spcPts val="0"/>
                        </a:spcBef>
                        <a:spcAft>
                          <a:spcPts val="0"/>
                        </a:spcAft>
                        <a:buClr>
                          <a:srgbClr val="000000"/>
                        </a:buClr>
                        <a:buSzPts val="1800"/>
                        <a:buFont typeface="Arial"/>
                        <a:buNone/>
                      </a:pPr>
                      <a:r>
                        <a:rPr lang="en-GB" sz="2000" b="1"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Carbon Dioxide</a:t>
                      </a:r>
                      <a:endParaRPr sz="2000" u="none" strike="noStrike" cap="none">
                        <a:latin typeface="Calibri" panose="020F0502020204030204" pitchFamily="34" charset="0"/>
                        <a:ea typeface="Calibri" panose="020F0502020204030204" pitchFamily="34" charset="0"/>
                        <a:cs typeface="Calibri" panose="020F0502020204030204" pitchFamily="34" charset="0"/>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90000"/>
                        </a:lnSpc>
                        <a:spcBef>
                          <a:spcPts val="0"/>
                        </a:spcBef>
                        <a:spcAft>
                          <a:spcPts val="0"/>
                        </a:spcAft>
                        <a:buClr>
                          <a:srgbClr val="000000"/>
                        </a:buClr>
                        <a:buSzPts val="1800"/>
                        <a:buFont typeface="Arial"/>
                        <a:buNone/>
                      </a:pPr>
                      <a:r>
                        <a:rPr lang="en-GB" sz="200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Refers to any change in climate over time whether due to natural variability or as a result of human activity.</a:t>
                      </a:r>
                      <a:endParaRPr sz="2000" u="none" strike="noStrike" cap="none" dirty="0">
                        <a:latin typeface="Calibri" panose="020F0502020204030204" pitchFamily="34" charset="0"/>
                        <a:ea typeface="Calibri" panose="020F0502020204030204" pitchFamily="34" charset="0"/>
                        <a:cs typeface="Calibri" panose="020F0502020204030204" pitchFamily="34" charset="0"/>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643250">
                <a:tc>
                  <a:txBody>
                    <a:bodyPr/>
                    <a:lstStyle/>
                    <a:p>
                      <a:pPr marL="0" marR="0" lvl="0" indent="0" algn="l" rtl="0">
                        <a:lnSpc>
                          <a:spcPct val="100000"/>
                        </a:lnSpc>
                        <a:spcBef>
                          <a:spcPts val="0"/>
                        </a:spcBef>
                        <a:spcAft>
                          <a:spcPts val="0"/>
                        </a:spcAft>
                        <a:buClr>
                          <a:srgbClr val="000000"/>
                        </a:buClr>
                        <a:buSzPts val="1800"/>
                        <a:buFont typeface="Arial"/>
                        <a:buNone/>
                      </a:pPr>
                      <a:r>
                        <a:rPr lang="en-GB" sz="2000" b="1"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Greenhouse Gas</a:t>
                      </a:r>
                      <a:endParaRPr sz="2000" u="none" strike="noStrike" cap="none" dirty="0">
                        <a:latin typeface="Calibri" panose="020F0502020204030204" pitchFamily="34" charset="0"/>
                        <a:ea typeface="Calibri" panose="020F0502020204030204" pitchFamily="34" charset="0"/>
                        <a:cs typeface="Calibri" panose="020F0502020204030204" pitchFamily="34" charset="0"/>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90000"/>
                        </a:lnSpc>
                        <a:spcBef>
                          <a:spcPts val="0"/>
                        </a:spcBef>
                        <a:spcAft>
                          <a:spcPts val="0"/>
                        </a:spcAft>
                        <a:buClr>
                          <a:srgbClr val="000000"/>
                        </a:buClr>
                        <a:buSzPts val="1800"/>
                        <a:buFont typeface="Arial"/>
                        <a:buNone/>
                      </a:pPr>
                      <a:r>
                        <a:rPr lang="en-GB" sz="200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Fuel that is formed in the Earth from plant or animal remains, including coal, oil, natural gas, oil shales, and tar sands.</a:t>
                      </a:r>
                      <a:endParaRPr sz="2000" u="none" strike="noStrike" cap="none" dirty="0">
                        <a:latin typeface="Calibri" panose="020F0502020204030204" pitchFamily="34" charset="0"/>
                        <a:ea typeface="Calibri" panose="020F0502020204030204" pitchFamily="34" charset="0"/>
                        <a:cs typeface="Calibri" panose="020F0502020204030204" pitchFamily="34" charset="0"/>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1112675">
                <a:tc>
                  <a:txBody>
                    <a:bodyPr/>
                    <a:lstStyle/>
                    <a:p>
                      <a:pPr marL="0" marR="0" lvl="0" indent="0" algn="l" rtl="0">
                        <a:lnSpc>
                          <a:spcPct val="100000"/>
                        </a:lnSpc>
                        <a:spcBef>
                          <a:spcPts val="0"/>
                        </a:spcBef>
                        <a:spcAft>
                          <a:spcPts val="0"/>
                        </a:spcAft>
                        <a:buClr>
                          <a:srgbClr val="000000"/>
                        </a:buClr>
                        <a:buSzPts val="1800"/>
                        <a:buFont typeface="Arial"/>
                        <a:buNone/>
                      </a:pPr>
                      <a:r>
                        <a:rPr lang="en-GB" sz="2000" b="1"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Fossil Fuels</a:t>
                      </a:r>
                      <a:endParaRPr sz="2000" u="none" strike="noStrike" cap="none">
                        <a:latin typeface="Calibri" panose="020F0502020204030204" pitchFamily="34" charset="0"/>
                        <a:ea typeface="Calibri" panose="020F0502020204030204" pitchFamily="34" charset="0"/>
                        <a:cs typeface="Calibri" panose="020F0502020204030204" pitchFamily="34" charset="0"/>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90000"/>
                        </a:lnSpc>
                        <a:spcBef>
                          <a:spcPts val="0"/>
                        </a:spcBef>
                        <a:spcAft>
                          <a:spcPts val="0"/>
                        </a:spcAft>
                        <a:buClr>
                          <a:srgbClr val="000000"/>
                        </a:buClr>
                        <a:buSzPts val="1800"/>
                        <a:buFont typeface="Arial"/>
                        <a:buNone/>
                      </a:pPr>
                      <a:r>
                        <a:rPr lang="en-GB" sz="200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The effect produced as greenhouse gases allow incoming solar radiation to pass through the Earth's atmosphere but prevent most of the outgoing infrared radiation from the surface and lower atmosphere from escaping into outer space. This process occurs naturally and without it, the Earth's temperature would be about 20°C to 30°C colder and less suitable for life.</a:t>
                      </a:r>
                      <a:endParaRPr sz="2000" u="none" strike="noStrike" cap="none" dirty="0">
                        <a:latin typeface="Calibri" panose="020F0502020204030204" pitchFamily="34" charset="0"/>
                        <a:ea typeface="Calibri" panose="020F0502020204030204" pitchFamily="34" charset="0"/>
                        <a:cs typeface="Calibri" panose="020F0502020204030204" pitchFamily="34" charset="0"/>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434600">
                <a:tc>
                  <a:txBody>
                    <a:bodyPr/>
                    <a:lstStyle/>
                    <a:p>
                      <a:pPr marL="0" marR="0" lvl="0" indent="0" algn="l" rtl="0">
                        <a:lnSpc>
                          <a:spcPct val="100000"/>
                        </a:lnSpc>
                        <a:spcBef>
                          <a:spcPts val="0"/>
                        </a:spcBef>
                        <a:spcAft>
                          <a:spcPts val="0"/>
                        </a:spcAft>
                        <a:buClr>
                          <a:srgbClr val="000000"/>
                        </a:buClr>
                        <a:buSzPts val="1800"/>
                        <a:buFont typeface="Arial"/>
                        <a:buNone/>
                      </a:pPr>
                      <a:r>
                        <a:rPr lang="en-GB" sz="2000" b="1"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Climate</a:t>
                      </a:r>
                      <a:endParaRPr sz="2000" u="none" strike="noStrike" cap="none" dirty="0">
                        <a:latin typeface="Calibri" panose="020F0502020204030204" pitchFamily="34" charset="0"/>
                        <a:ea typeface="Calibri" panose="020F0502020204030204" pitchFamily="34" charset="0"/>
                        <a:cs typeface="Calibri" panose="020F0502020204030204" pitchFamily="34" charset="0"/>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90000"/>
                        </a:lnSpc>
                        <a:spcBef>
                          <a:spcPts val="0"/>
                        </a:spcBef>
                        <a:spcAft>
                          <a:spcPts val="0"/>
                        </a:spcAft>
                        <a:buClr>
                          <a:srgbClr val="000000"/>
                        </a:buClr>
                        <a:buSzPts val="1800"/>
                        <a:buFont typeface="Arial"/>
                        <a:buNone/>
                      </a:pPr>
                      <a:r>
                        <a:rPr lang="en-GB" sz="200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Any gas that absorbs infrared radiation in the atmosphere.</a:t>
                      </a:r>
                      <a:endParaRPr sz="2000" u="none" strike="noStrike" cap="none" dirty="0">
                        <a:latin typeface="Calibri" panose="020F0502020204030204" pitchFamily="34" charset="0"/>
                        <a:ea typeface="Calibri" panose="020F0502020204030204" pitchFamily="34" charset="0"/>
                        <a:cs typeface="Calibri" panose="020F0502020204030204" pitchFamily="34" charset="0"/>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5"/>
          <p:cNvSpPr txBox="1">
            <a:spLocks noGrp="1"/>
          </p:cNvSpPr>
          <p:nvPr>
            <p:ph type="title"/>
          </p:nvPr>
        </p:nvSpPr>
        <p:spPr>
          <a:xfrm>
            <a:off x="595475" y="706890"/>
            <a:ext cx="10515600" cy="56813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1800"/>
              <a:buFont typeface="Play"/>
              <a:buNone/>
            </a:pPr>
            <a:r>
              <a:rPr lang="en-GB" dirty="0">
                <a:latin typeface="Calibri" panose="020F0502020204030204" pitchFamily="34" charset="0"/>
                <a:ea typeface="Calibri" panose="020F0502020204030204" pitchFamily="34" charset="0"/>
                <a:cs typeface="Calibri" panose="020F0502020204030204" pitchFamily="34" charset="0"/>
                <a:sym typeface="Arial"/>
              </a:rPr>
              <a:t>Key term match up </a:t>
            </a:r>
            <a:endParaRPr dirty="0">
              <a:latin typeface="Calibri" panose="020F0502020204030204" pitchFamily="34" charset="0"/>
              <a:ea typeface="Calibri" panose="020F0502020204030204" pitchFamily="34" charset="0"/>
              <a:cs typeface="Calibri" panose="020F0502020204030204" pitchFamily="34" charset="0"/>
              <a:sym typeface="Arial"/>
            </a:endParaRPr>
          </a:p>
        </p:txBody>
      </p:sp>
      <p:graphicFrame>
        <p:nvGraphicFramePr>
          <p:cNvPr id="97" name="Google Shape;97;p5"/>
          <p:cNvGraphicFramePr/>
          <p:nvPr>
            <p:extLst>
              <p:ext uri="{D42A27DB-BD31-4B8C-83A1-F6EECF244321}">
                <p14:modId xmlns:p14="http://schemas.microsoft.com/office/powerpoint/2010/main" val="3149427574"/>
              </p:ext>
            </p:extLst>
          </p:nvPr>
        </p:nvGraphicFramePr>
        <p:xfrm>
          <a:off x="109661" y="1461169"/>
          <a:ext cx="11689650" cy="4724220"/>
        </p:xfrm>
        <a:graphic>
          <a:graphicData uri="http://schemas.openxmlformats.org/drawingml/2006/table">
            <a:tbl>
              <a:tblPr>
                <a:noFill/>
                <a:tableStyleId>{65339078-E6B5-403A-9FFC-D0888ECF2A35}</a:tableStyleId>
              </a:tblPr>
              <a:tblGrid>
                <a:gridCol w="2288800">
                  <a:extLst>
                    <a:ext uri="{9D8B030D-6E8A-4147-A177-3AD203B41FA5}">
                      <a16:colId xmlns:a16="http://schemas.microsoft.com/office/drawing/2014/main" val="20000"/>
                    </a:ext>
                  </a:extLst>
                </a:gridCol>
                <a:gridCol w="9400850">
                  <a:extLst>
                    <a:ext uri="{9D8B030D-6E8A-4147-A177-3AD203B41FA5}">
                      <a16:colId xmlns:a16="http://schemas.microsoft.com/office/drawing/2014/main" val="20001"/>
                    </a:ext>
                  </a:extLst>
                </a:gridCol>
              </a:tblGrid>
              <a:tr h="381000">
                <a:tc>
                  <a:txBody>
                    <a:bodyPr/>
                    <a:lstStyle/>
                    <a:p>
                      <a:pPr marL="0" marR="0" lvl="0" indent="0" algn="l" rtl="0">
                        <a:lnSpc>
                          <a:spcPct val="100000"/>
                        </a:lnSpc>
                        <a:spcBef>
                          <a:spcPts val="0"/>
                        </a:spcBef>
                        <a:spcAft>
                          <a:spcPts val="0"/>
                        </a:spcAft>
                        <a:buClr>
                          <a:srgbClr val="000000"/>
                        </a:buClr>
                        <a:buSzPts val="1800"/>
                        <a:buFont typeface="Arial"/>
                        <a:buNone/>
                      </a:pPr>
                      <a:r>
                        <a:rPr lang="en-GB" sz="2000" b="1"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Climate Change</a:t>
                      </a:r>
                      <a:endParaRPr sz="2000" u="none" strike="noStrike" cap="none" dirty="0">
                        <a:latin typeface="Calibri" panose="020F0502020204030204" pitchFamily="34" charset="0"/>
                        <a:ea typeface="Calibri" panose="020F0502020204030204" pitchFamily="34" charset="0"/>
                        <a:cs typeface="Calibri" panose="020F0502020204030204" pitchFamily="34" charset="0"/>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CE5CD"/>
                    </a:solidFill>
                  </a:tcPr>
                </a:tc>
                <a:tc>
                  <a:txBody>
                    <a:bodyPr/>
                    <a:lstStyle/>
                    <a:p>
                      <a:pPr marL="0" marR="0" lvl="0" indent="0" algn="l" rtl="0">
                        <a:lnSpc>
                          <a:spcPct val="90000"/>
                        </a:lnSpc>
                        <a:spcBef>
                          <a:spcPts val="0"/>
                        </a:spcBef>
                        <a:spcAft>
                          <a:spcPts val="0"/>
                        </a:spcAft>
                        <a:buClr>
                          <a:schemeClr val="dk1"/>
                        </a:buClr>
                        <a:buSzPts val="1100"/>
                        <a:buFont typeface="Arial"/>
                        <a:buNone/>
                      </a:pPr>
                      <a:r>
                        <a:rPr lang="en-GB" sz="200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CO2 is a colourless, odourless, non-poisonous gas that is a natural part of the air.</a:t>
                      </a:r>
                      <a:endParaRPr sz="2000" u="none" strike="noStrike" cap="none">
                        <a:latin typeface="Calibri" panose="020F0502020204030204" pitchFamily="34" charset="0"/>
                        <a:ea typeface="Calibri" panose="020F0502020204030204" pitchFamily="34" charset="0"/>
                        <a:cs typeface="Calibri" panose="020F0502020204030204" pitchFamily="34" charset="0"/>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A4C2F4"/>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2000" b="1" u="none" strike="noStrike" cap="none" dirty="0">
                          <a:latin typeface="Calibri" panose="020F0502020204030204" pitchFamily="34" charset="0"/>
                          <a:ea typeface="Calibri" panose="020F0502020204030204" pitchFamily="34" charset="0"/>
                          <a:cs typeface="Calibri" panose="020F0502020204030204" pitchFamily="34" charset="0"/>
                        </a:rPr>
                        <a:t>Greenhouse Effect</a:t>
                      </a:r>
                      <a:endParaRPr sz="2000" b="1" u="none" strike="noStrike" cap="none" dirty="0">
                        <a:latin typeface="Calibri" panose="020F0502020204030204" pitchFamily="34" charset="0"/>
                        <a:ea typeface="Calibri" panose="020F0502020204030204" pitchFamily="34" charset="0"/>
                        <a:cs typeface="Calibri" panose="020F0502020204030204" pitchFamily="34" charset="0"/>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0E0E3"/>
                    </a:solidFill>
                  </a:tcPr>
                </a:tc>
                <a:tc>
                  <a:txBody>
                    <a:bodyPr/>
                    <a:lstStyle/>
                    <a:p>
                      <a:pPr marL="0" marR="0" lvl="0" indent="0" algn="l" rtl="0">
                        <a:lnSpc>
                          <a:spcPct val="90000"/>
                        </a:lnSpc>
                        <a:spcBef>
                          <a:spcPts val="0"/>
                        </a:spcBef>
                        <a:spcAft>
                          <a:spcPts val="0"/>
                        </a:spcAft>
                        <a:buClr>
                          <a:srgbClr val="000000"/>
                        </a:buClr>
                        <a:buSzPts val="1800"/>
                        <a:buFont typeface="Arial"/>
                        <a:buNone/>
                      </a:pPr>
                      <a:r>
                        <a:rPr lang="en-GB" sz="200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The average weather of a region usually over a 30 year period, including typical weather patterns, the frequency and intensity of storms, cold spells, and heat waves.</a:t>
                      </a:r>
                      <a:endParaRPr sz="2000" u="none" strike="noStrike" cap="none">
                        <a:latin typeface="Calibri" panose="020F0502020204030204" pitchFamily="34" charset="0"/>
                        <a:ea typeface="Calibri" panose="020F0502020204030204" pitchFamily="34" charset="0"/>
                        <a:cs typeface="Calibri" panose="020F0502020204030204" pitchFamily="34" charset="0"/>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5A6BD"/>
                    </a:solidFill>
                  </a:tcPr>
                </a:tc>
                <a:extLst>
                  <a:ext uri="{0D108BD9-81ED-4DB2-BD59-A6C34878D82A}">
                    <a16:rowId xmlns:a16="http://schemas.microsoft.com/office/drawing/2014/main" val="10001"/>
                  </a:ext>
                </a:extLst>
              </a:tr>
              <a:tr h="381000">
                <a:tc>
                  <a:txBody>
                    <a:bodyPr/>
                    <a:lstStyle/>
                    <a:p>
                      <a:pPr marL="0" marR="0" lvl="0" indent="0" algn="l" rtl="0">
                        <a:lnSpc>
                          <a:spcPct val="100000"/>
                        </a:lnSpc>
                        <a:spcBef>
                          <a:spcPts val="0"/>
                        </a:spcBef>
                        <a:spcAft>
                          <a:spcPts val="0"/>
                        </a:spcAft>
                        <a:buClr>
                          <a:srgbClr val="000000"/>
                        </a:buClr>
                        <a:buSzPts val="1800"/>
                        <a:buFont typeface="Arial"/>
                        <a:buNone/>
                      </a:pPr>
                      <a:r>
                        <a:rPr lang="en-GB" sz="2000" b="1"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Carbon Dioxide</a:t>
                      </a:r>
                      <a:endParaRPr sz="2000" u="none" strike="noStrike" cap="none">
                        <a:latin typeface="Calibri" panose="020F0502020204030204" pitchFamily="34" charset="0"/>
                        <a:ea typeface="Calibri" panose="020F0502020204030204" pitchFamily="34" charset="0"/>
                        <a:cs typeface="Calibri" panose="020F0502020204030204" pitchFamily="34" charset="0"/>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9FC5E8"/>
                    </a:solidFill>
                  </a:tcPr>
                </a:tc>
                <a:tc>
                  <a:txBody>
                    <a:bodyPr/>
                    <a:lstStyle/>
                    <a:p>
                      <a:pPr marL="0" marR="0" lvl="0" indent="0" algn="l" rtl="0">
                        <a:lnSpc>
                          <a:spcPct val="90000"/>
                        </a:lnSpc>
                        <a:spcBef>
                          <a:spcPts val="0"/>
                        </a:spcBef>
                        <a:spcAft>
                          <a:spcPts val="0"/>
                        </a:spcAft>
                        <a:buClr>
                          <a:srgbClr val="000000"/>
                        </a:buClr>
                        <a:buSzPts val="1800"/>
                        <a:buFont typeface="Arial"/>
                        <a:buNone/>
                      </a:pPr>
                      <a:r>
                        <a:rPr lang="en-GB" sz="200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Refers to any change in climate over time whether due to natural variability or as a result of human activity.</a:t>
                      </a:r>
                      <a:endParaRPr sz="2000" u="none" strike="noStrike" cap="none" dirty="0">
                        <a:latin typeface="Calibri" panose="020F0502020204030204" pitchFamily="34" charset="0"/>
                        <a:ea typeface="Calibri" panose="020F0502020204030204" pitchFamily="34" charset="0"/>
                        <a:cs typeface="Calibri" panose="020F0502020204030204" pitchFamily="34" charset="0"/>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CE5CD"/>
                    </a:solidFill>
                  </a:tcPr>
                </a:tc>
                <a:extLst>
                  <a:ext uri="{0D108BD9-81ED-4DB2-BD59-A6C34878D82A}">
                    <a16:rowId xmlns:a16="http://schemas.microsoft.com/office/drawing/2014/main" val="10002"/>
                  </a:ext>
                </a:extLst>
              </a:tr>
              <a:tr h="381000">
                <a:tc>
                  <a:txBody>
                    <a:bodyPr/>
                    <a:lstStyle/>
                    <a:p>
                      <a:pPr marL="0" marR="0" lvl="0" indent="0" algn="l" rtl="0">
                        <a:lnSpc>
                          <a:spcPct val="100000"/>
                        </a:lnSpc>
                        <a:spcBef>
                          <a:spcPts val="0"/>
                        </a:spcBef>
                        <a:spcAft>
                          <a:spcPts val="0"/>
                        </a:spcAft>
                        <a:buClr>
                          <a:srgbClr val="000000"/>
                        </a:buClr>
                        <a:buSzPts val="1800"/>
                        <a:buFont typeface="Arial"/>
                        <a:buNone/>
                      </a:pPr>
                      <a:r>
                        <a:rPr lang="en-GB" sz="2000" b="1"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Greenhouse Gas</a:t>
                      </a:r>
                      <a:endParaRPr sz="2000" u="none" strike="noStrike" cap="none">
                        <a:latin typeface="Calibri" panose="020F0502020204030204" pitchFamily="34" charset="0"/>
                        <a:ea typeface="Calibri" panose="020F0502020204030204" pitchFamily="34" charset="0"/>
                        <a:cs typeface="Calibri" panose="020F0502020204030204" pitchFamily="34" charset="0"/>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AD1DC"/>
                    </a:solidFill>
                  </a:tcPr>
                </a:tc>
                <a:tc>
                  <a:txBody>
                    <a:bodyPr/>
                    <a:lstStyle/>
                    <a:p>
                      <a:pPr marL="0" marR="0" lvl="0" indent="0" algn="l" rtl="0">
                        <a:lnSpc>
                          <a:spcPct val="90000"/>
                        </a:lnSpc>
                        <a:spcBef>
                          <a:spcPts val="0"/>
                        </a:spcBef>
                        <a:spcAft>
                          <a:spcPts val="0"/>
                        </a:spcAft>
                        <a:buClr>
                          <a:srgbClr val="000000"/>
                        </a:buClr>
                        <a:buSzPts val="1800"/>
                        <a:buFont typeface="Arial"/>
                        <a:buNone/>
                      </a:pPr>
                      <a:r>
                        <a:rPr lang="en-GB" sz="200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Fuel that is formed in the Earth from plant or animal remains, including coal, oil, natural gas, oil shales, and tar sands.</a:t>
                      </a:r>
                      <a:endParaRPr sz="2000" u="none" strike="noStrike" cap="none" dirty="0">
                        <a:latin typeface="Calibri" panose="020F0502020204030204" pitchFamily="34" charset="0"/>
                        <a:ea typeface="Calibri" panose="020F0502020204030204" pitchFamily="34" charset="0"/>
                        <a:cs typeface="Calibri" panose="020F0502020204030204" pitchFamily="34" charset="0"/>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6B26B"/>
                    </a:solidFill>
                  </a:tcPr>
                </a:tc>
                <a:extLst>
                  <a:ext uri="{0D108BD9-81ED-4DB2-BD59-A6C34878D82A}">
                    <a16:rowId xmlns:a16="http://schemas.microsoft.com/office/drawing/2014/main" val="10003"/>
                  </a:ext>
                </a:extLst>
              </a:tr>
              <a:tr h="381000">
                <a:tc>
                  <a:txBody>
                    <a:bodyPr/>
                    <a:lstStyle/>
                    <a:p>
                      <a:pPr marL="0" marR="0" lvl="0" indent="0" algn="l" rtl="0">
                        <a:lnSpc>
                          <a:spcPct val="100000"/>
                        </a:lnSpc>
                        <a:spcBef>
                          <a:spcPts val="0"/>
                        </a:spcBef>
                        <a:spcAft>
                          <a:spcPts val="0"/>
                        </a:spcAft>
                        <a:buClr>
                          <a:srgbClr val="000000"/>
                        </a:buClr>
                        <a:buSzPts val="1800"/>
                        <a:buFont typeface="Arial"/>
                        <a:buNone/>
                      </a:pPr>
                      <a:r>
                        <a:rPr lang="en-GB" sz="2000" b="1"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Fossil Fuels</a:t>
                      </a:r>
                      <a:endParaRPr sz="2000" u="none" strike="noStrike" cap="none">
                        <a:latin typeface="Calibri" panose="020F0502020204030204" pitchFamily="34" charset="0"/>
                        <a:ea typeface="Calibri" panose="020F0502020204030204" pitchFamily="34" charset="0"/>
                        <a:cs typeface="Calibri" panose="020F0502020204030204" pitchFamily="34" charset="0"/>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6B26B"/>
                    </a:solidFill>
                  </a:tcPr>
                </a:tc>
                <a:tc>
                  <a:txBody>
                    <a:bodyPr/>
                    <a:lstStyle/>
                    <a:p>
                      <a:pPr marL="0" marR="0" lvl="0" indent="0" algn="l" rtl="0">
                        <a:lnSpc>
                          <a:spcPct val="90000"/>
                        </a:lnSpc>
                        <a:spcBef>
                          <a:spcPts val="0"/>
                        </a:spcBef>
                        <a:spcAft>
                          <a:spcPts val="0"/>
                        </a:spcAft>
                        <a:buClr>
                          <a:srgbClr val="000000"/>
                        </a:buClr>
                        <a:buSzPts val="1800"/>
                        <a:buFont typeface="Arial"/>
                        <a:buNone/>
                      </a:pPr>
                      <a:r>
                        <a:rPr lang="en-GB" sz="200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The effect produced as greenhouse gases allow incoming solar radiation to pass through the Earth's atmosphere, but prevent most of the outgoing infrared radiation from the surface and lower atmosphere from escaping into outer space. This process occurs naturally and without it, the Earth's temperature would be about 20°C to 30°C colder and less suitable for life.</a:t>
                      </a:r>
                      <a:endParaRPr sz="2000" u="none" strike="noStrike" cap="none" dirty="0">
                        <a:latin typeface="Calibri" panose="020F0502020204030204" pitchFamily="34" charset="0"/>
                        <a:ea typeface="Calibri" panose="020F0502020204030204" pitchFamily="34" charset="0"/>
                        <a:cs typeface="Calibri" panose="020F0502020204030204" pitchFamily="34" charset="0"/>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0E0E3"/>
                    </a:solidFill>
                  </a:tcPr>
                </a:tc>
                <a:extLst>
                  <a:ext uri="{0D108BD9-81ED-4DB2-BD59-A6C34878D82A}">
                    <a16:rowId xmlns:a16="http://schemas.microsoft.com/office/drawing/2014/main" val="10004"/>
                  </a:ext>
                </a:extLst>
              </a:tr>
              <a:tr h="381000">
                <a:tc>
                  <a:txBody>
                    <a:bodyPr/>
                    <a:lstStyle/>
                    <a:p>
                      <a:pPr marL="0" marR="0" lvl="0" indent="0" algn="l" rtl="0">
                        <a:lnSpc>
                          <a:spcPct val="100000"/>
                        </a:lnSpc>
                        <a:spcBef>
                          <a:spcPts val="0"/>
                        </a:spcBef>
                        <a:spcAft>
                          <a:spcPts val="0"/>
                        </a:spcAft>
                        <a:buClr>
                          <a:srgbClr val="000000"/>
                        </a:buClr>
                        <a:buSzPts val="1800"/>
                        <a:buFont typeface="Arial"/>
                        <a:buNone/>
                      </a:pPr>
                      <a:r>
                        <a:rPr lang="en-GB" sz="2000" b="1"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Climate</a:t>
                      </a:r>
                      <a:endParaRPr sz="2000" u="none" strike="noStrike" cap="none">
                        <a:latin typeface="Calibri" panose="020F0502020204030204" pitchFamily="34" charset="0"/>
                        <a:ea typeface="Calibri" panose="020F0502020204030204" pitchFamily="34" charset="0"/>
                        <a:cs typeface="Calibri" panose="020F0502020204030204" pitchFamily="34" charset="0"/>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5A6BD"/>
                    </a:solidFill>
                  </a:tcPr>
                </a:tc>
                <a:tc>
                  <a:txBody>
                    <a:bodyPr/>
                    <a:lstStyle/>
                    <a:p>
                      <a:pPr marL="0" marR="0" lvl="0" indent="0" algn="l" rtl="0">
                        <a:lnSpc>
                          <a:spcPct val="90000"/>
                        </a:lnSpc>
                        <a:spcBef>
                          <a:spcPts val="0"/>
                        </a:spcBef>
                        <a:spcAft>
                          <a:spcPts val="0"/>
                        </a:spcAft>
                        <a:buClr>
                          <a:srgbClr val="000000"/>
                        </a:buClr>
                        <a:buSzPts val="1800"/>
                        <a:buFont typeface="Arial"/>
                        <a:buNone/>
                      </a:pPr>
                      <a:r>
                        <a:rPr lang="en-GB" sz="200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Any gas that absorbs infrared radiation in the atmosphere.</a:t>
                      </a:r>
                      <a:endParaRPr sz="2000" u="none" strike="noStrike" cap="none" dirty="0">
                        <a:latin typeface="Calibri" panose="020F0502020204030204" pitchFamily="34" charset="0"/>
                        <a:ea typeface="Calibri" panose="020F0502020204030204" pitchFamily="34" charset="0"/>
                        <a:cs typeface="Calibri" panose="020F0502020204030204" pitchFamily="34" charset="0"/>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AD1DC"/>
                    </a:solidFill>
                  </a:tcPr>
                </a:tc>
                <a:extLst>
                  <a:ext uri="{0D108BD9-81ED-4DB2-BD59-A6C34878D82A}">
                    <a16:rowId xmlns:a16="http://schemas.microsoft.com/office/drawing/2014/main" val="10005"/>
                  </a:ext>
                </a:extLst>
              </a:tr>
            </a:tbl>
          </a:graphicData>
        </a:graphic>
      </p:graphicFrame>
      <p:sp>
        <p:nvSpPr>
          <p:cNvPr id="2" name="Google Shape;90;p1">
            <a:extLst>
              <a:ext uri="{FF2B5EF4-FFF2-40B4-BE49-F238E27FC236}">
                <a16:creationId xmlns:a16="http://schemas.microsoft.com/office/drawing/2014/main" id="{6FE763BF-D6E5-4623-7049-0D4F019DB9F4}"/>
              </a:ext>
            </a:extLst>
          </p:cNvPr>
          <p:cNvSpPr/>
          <p:nvPr/>
        </p:nvSpPr>
        <p:spPr>
          <a:xfrm>
            <a:off x="0" y="-47389"/>
            <a:ext cx="12192000" cy="568139"/>
          </a:xfrm>
          <a:prstGeom prst="rightArrow">
            <a:avLst>
              <a:gd name="adj1" fmla="val 100000"/>
              <a:gd name="adj2" fmla="val 50730"/>
            </a:avLst>
          </a:prstGeom>
          <a:gradFill>
            <a:gsLst>
              <a:gs pos="0">
                <a:srgbClr val="66FF33"/>
              </a:gs>
              <a:gs pos="18000">
                <a:srgbClr val="66FF33"/>
              </a:gs>
              <a:gs pos="56000">
                <a:srgbClr val="FFFF00"/>
              </a:gs>
              <a:gs pos="91000">
                <a:srgbClr val="FF722C"/>
              </a:gs>
              <a:gs pos="100000">
                <a:srgbClr val="FF722C"/>
              </a:gs>
            </a:gsLst>
            <a:path path="circle">
              <a:fillToRect l="100000" t="100000"/>
            </a:path>
            <a:tileRect r="-100000" b="-10000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Century Gothic"/>
              <a:buNone/>
            </a:pPr>
            <a:r>
              <a:rPr lang="en-GB" sz="22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entury Gothic"/>
              </a:rPr>
              <a:t>To understand </a:t>
            </a:r>
            <a:r>
              <a:rPr lang="en-GB" sz="2200" dirty="0">
                <a:solidFill>
                  <a:schemeClr val="dk1"/>
                </a:solidFill>
                <a:latin typeface="Calibri" panose="020F0502020204030204" pitchFamily="34" charset="0"/>
                <a:ea typeface="Calibri" panose="020F0502020204030204" pitchFamily="34" charset="0"/>
                <a:cs typeface="Calibri" panose="020F0502020204030204" pitchFamily="34" charset="0"/>
                <a:sym typeface="Century Gothic"/>
              </a:rPr>
              <a:t>how climate change impacts extreme weather </a:t>
            </a:r>
            <a:r>
              <a:rPr lang="en-GB" sz="22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entury Gothic"/>
              </a:rPr>
              <a:t> </a:t>
            </a:r>
            <a:endParaRPr sz="22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6"/>
          <p:cNvSpPr txBox="1">
            <a:spLocks noGrp="1"/>
          </p:cNvSpPr>
          <p:nvPr>
            <p:ph type="title"/>
          </p:nvPr>
        </p:nvSpPr>
        <p:spPr>
          <a:xfrm>
            <a:off x="838200" y="693598"/>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Font typeface="Play"/>
              <a:buNone/>
            </a:pPr>
            <a:r>
              <a:rPr lang="en-GB" dirty="0">
                <a:latin typeface="Calibri" panose="020F0502020204030204" pitchFamily="34" charset="0"/>
                <a:ea typeface="Calibri" panose="020F0502020204030204" pitchFamily="34" charset="0"/>
                <a:cs typeface="Calibri" panose="020F0502020204030204" pitchFamily="34" charset="0"/>
                <a:sym typeface="Arial"/>
              </a:rPr>
              <a:t>Climate Change and Extreme Weather</a:t>
            </a:r>
            <a:r>
              <a:rPr lang="en-GB" dirty="0">
                <a:latin typeface="Calibri" panose="020F0502020204030204" pitchFamily="34" charset="0"/>
                <a:ea typeface="Calibri" panose="020F0502020204030204" pitchFamily="34" charset="0"/>
                <a:cs typeface="Calibri" panose="020F0502020204030204" pitchFamily="34" charset="0"/>
              </a:rPr>
              <a:t> </a:t>
            </a: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104" name="Google Shape;104;p6"/>
          <p:cNvSpPr txBox="1">
            <a:spLocks noGrp="1"/>
          </p:cNvSpPr>
          <p:nvPr>
            <p:ph type="body" idx="1"/>
          </p:nvPr>
        </p:nvSpPr>
        <p:spPr>
          <a:xfrm>
            <a:off x="838194" y="1813154"/>
            <a:ext cx="10515600" cy="4736400"/>
          </a:xfrm>
          <a:prstGeom prst="rect">
            <a:avLst/>
          </a:prstGeom>
          <a:solidFill>
            <a:srgbClr val="FFFF00"/>
          </a:solidFill>
          <a:ln>
            <a:noFill/>
          </a:ln>
        </p:spPr>
        <p:txBody>
          <a:bodyPr spcFirstLastPara="1" wrap="square" lIns="91425" tIns="45700" rIns="91425" bIns="45700" anchor="t" anchorCtr="0">
            <a:normAutofit lnSpcReduction="10000"/>
          </a:bodyPr>
          <a:lstStyle/>
          <a:p>
            <a:pPr marL="0" lvl="0" indent="0" algn="l" rtl="0">
              <a:lnSpc>
                <a:spcPct val="90000"/>
              </a:lnSpc>
              <a:spcBef>
                <a:spcPts val="1000"/>
              </a:spcBef>
              <a:spcAft>
                <a:spcPts val="0"/>
              </a:spcAft>
              <a:buClr>
                <a:schemeClr val="dk1"/>
              </a:buClr>
              <a:buSzPts val="1800"/>
              <a:buNone/>
            </a:pPr>
            <a:r>
              <a:rPr lang="en-GB" sz="2400" b="1" dirty="0">
                <a:latin typeface="Calibri" panose="020F0502020204030204" pitchFamily="34" charset="0"/>
                <a:ea typeface="Calibri" panose="020F0502020204030204" pitchFamily="34" charset="0"/>
                <a:cs typeface="Calibri" panose="020F0502020204030204" pitchFamily="34" charset="0"/>
              </a:rPr>
              <a:t>Task 1: Read the adapted article and answer the following:</a:t>
            </a:r>
            <a:endParaRPr sz="2400" b="1" dirty="0">
              <a:latin typeface="Calibri" panose="020F0502020204030204" pitchFamily="34" charset="0"/>
              <a:ea typeface="Calibri" panose="020F0502020204030204" pitchFamily="34" charset="0"/>
              <a:cs typeface="Calibri" panose="020F0502020204030204" pitchFamily="34" charset="0"/>
            </a:endParaRPr>
          </a:p>
          <a:p>
            <a:pPr marL="88900" lvl="0" indent="0" algn="l" rtl="0">
              <a:lnSpc>
                <a:spcPct val="90000"/>
              </a:lnSpc>
              <a:spcBef>
                <a:spcPts val="1000"/>
              </a:spcBef>
              <a:spcAft>
                <a:spcPts val="0"/>
              </a:spcAft>
              <a:buClr>
                <a:schemeClr val="dk1"/>
              </a:buClr>
              <a:buSzPts val="2200"/>
              <a:buNone/>
            </a:pPr>
            <a:r>
              <a:rPr lang="en-GB" sz="2400" dirty="0">
                <a:latin typeface="Calibri" panose="020F0502020204030204" pitchFamily="34" charset="0"/>
                <a:ea typeface="Calibri" panose="020F0502020204030204" pitchFamily="34" charset="0"/>
                <a:cs typeface="Calibri" panose="020F0502020204030204" pitchFamily="34" charset="0"/>
              </a:rPr>
              <a:t>1.  Name three extreme weather events that happened in 2023 in the USA</a:t>
            </a:r>
            <a:endParaRPr sz="2400" dirty="0">
              <a:latin typeface="Calibri" panose="020F0502020204030204" pitchFamily="34" charset="0"/>
              <a:ea typeface="Calibri" panose="020F0502020204030204" pitchFamily="34" charset="0"/>
              <a:cs typeface="Calibri" panose="020F0502020204030204" pitchFamily="34" charset="0"/>
            </a:endParaRPr>
          </a:p>
          <a:p>
            <a:pPr marL="685800" lvl="0" indent="-457200" algn="l" rtl="0">
              <a:lnSpc>
                <a:spcPct val="90000"/>
              </a:lnSpc>
              <a:spcBef>
                <a:spcPts val="1000"/>
              </a:spcBef>
              <a:spcAft>
                <a:spcPts val="0"/>
              </a:spcAft>
              <a:buFont typeface="+mj-lt"/>
              <a:buAutoNum type="arabicPeriod"/>
            </a:pPr>
            <a:endParaRPr sz="2400" dirty="0">
              <a:latin typeface="Calibri" panose="020F0502020204030204" pitchFamily="34" charset="0"/>
              <a:ea typeface="Calibri" panose="020F0502020204030204" pitchFamily="34" charset="0"/>
              <a:cs typeface="Calibri" panose="020F0502020204030204" pitchFamily="34" charset="0"/>
            </a:endParaRPr>
          </a:p>
          <a:p>
            <a:pPr marL="88900" lvl="0" indent="0" algn="l" rtl="0">
              <a:lnSpc>
                <a:spcPct val="90000"/>
              </a:lnSpc>
              <a:spcBef>
                <a:spcPts val="0"/>
              </a:spcBef>
              <a:spcAft>
                <a:spcPts val="0"/>
              </a:spcAft>
              <a:buClr>
                <a:schemeClr val="dk1"/>
              </a:buClr>
              <a:buSzPts val="2200"/>
              <a:buNone/>
            </a:pPr>
            <a:r>
              <a:rPr lang="en-GB" sz="2400" dirty="0">
                <a:latin typeface="Calibri" panose="020F0502020204030204" pitchFamily="34" charset="0"/>
                <a:ea typeface="Calibri" panose="020F0502020204030204" pitchFamily="34" charset="0"/>
                <a:cs typeface="Calibri" panose="020F0502020204030204" pitchFamily="34" charset="0"/>
              </a:rPr>
              <a:t>2. Describe how climate change increases the risk of wildfires. </a:t>
            </a:r>
            <a:endParaRPr sz="2400" dirty="0">
              <a:latin typeface="Calibri" panose="020F0502020204030204" pitchFamily="34" charset="0"/>
              <a:ea typeface="Calibri" panose="020F0502020204030204" pitchFamily="34" charset="0"/>
              <a:cs typeface="Calibri" panose="020F0502020204030204" pitchFamily="34" charset="0"/>
            </a:endParaRPr>
          </a:p>
          <a:p>
            <a:pPr marL="228600" lvl="0" indent="0" algn="l" rtl="0">
              <a:lnSpc>
                <a:spcPct val="90000"/>
              </a:lnSpc>
              <a:spcBef>
                <a:spcPts val="0"/>
              </a:spcBef>
              <a:spcAft>
                <a:spcPts val="0"/>
              </a:spcAft>
              <a:buNone/>
            </a:pPr>
            <a:r>
              <a:rPr lang="en-GB" sz="2400" b="1" dirty="0">
                <a:latin typeface="Calibri" panose="020F0502020204030204" pitchFamily="34" charset="0"/>
                <a:ea typeface="Calibri" panose="020F0502020204030204" pitchFamily="34" charset="0"/>
                <a:cs typeface="Calibri" panose="020F0502020204030204" pitchFamily="34" charset="0"/>
              </a:rPr>
              <a:t>Use the key terms: thermal blanket, heatwaves, moisture, wildfire</a:t>
            </a:r>
            <a:endParaRPr sz="2400" b="1" dirty="0">
              <a:latin typeface="Calibri" panose="020F0502020204030204" pitchFamily="34" charset="0"/>
              <a:ea typeface="Calibri" panose="020F0502020204030204" pitchFamily="34" charset="0"/>
              <a:cs typeface="Calibri" panose="020F0502020204030204" pitchFamily="34" charset="0"/>
            </a:endParaRPr>
          </a:p>
          <a:p>
            <a:pPr lvl="0" indent="-457200" algn="l" rtl="0">
              <a:lnSpc>
                <a:spcPct val="90000"/>
              </a:lnSpc>
              <a:spcBef>
                <a:spcPts val="0"/>
              </a:spcBef>
              <a:spcAft>
                <a:spcPts val="0"/>
              </a:spcAft>
              <a:buFont typeface="+mj-lt"/>
              <a:buAutoNum type="arabicPeriod"/>
            </a:pPr>
            <a:endParaRPr sz="2400" b="1" dirty="0">
              <a:latin typeface="Calibri" panose="020F0502020204030204" pitchFamily="34" charset="0"/>
              <a:ea typeface="Calibri" panose="020F0502020204030204" pitchFamily="34" charset="0"/>
              <a:cs typeface="Calibri" panose="020F0502020204030204" pitchFamily="34" charset="0"/>
            </a:endParaRPr>
          </a:p>
          <a:p>
            <a:pPr marL="88900" lvl="0" indent="0" algn="l" rtl="0">
              <a:lnSpc>
                <a:spcPct val="90000"/>
              </a:lnSpc>
              <a:spcBef>
                <a:spcPts val="0"/>
              </a:spcBef>
              <a:spcAft>
                <a:spcPts val="0"/>
              </a:spcAft>
              <a:buClr>
                <a:schemeClr val="dk1"/>
              </a:buClr>
              <a:buSzPts val="2200"/>
              <a:buNone/>
            </a:pPr>
            <a:r>
              <a:rPr lang="en-GB" sz="2400" dirty="0">
                <a:latin typeface="Calibri" panose="020F0502020204030204" pitchFamily="34" charset="0"/>
                <a:ea typeface="Calibri" panose="020F0502020204030204" pitchFamily="34" charset="0"/>
                <a:cs typeface="Calibri" panose="020F0502020204030204" pitchFamily="34" charset="0"/>
              </a:rPr>
              <a:t>3. Describe how climate change leads to more extreme storms </a:t>
            </a:r>
            <a:endParaRPr sz="2400" dirty="0">
              <a:latin typeface="Calibri" panose="020F0502020204030204" pitchFamily="34" charset="0"/>
              <a:ea typeface="Calibri" panose="020F0502020204030204" pitchFamily="34" charset="0"/>
              <a:cs typeface="Calibri" panose="020F0502020204030204" pitchFamily="34" charset="0"/>
            </a:endParaRPr>
          </a:p>
          <a:p>
            <a:pPr marL="228600" lvl="0" indent="0" algn="l" rtl="0">
              <a:lnSpc>
                <a:spcPct val="90000"/>
              </a:lnSpc>
              <a:spcBef>
                <a:spcPts val="0"/>
              </a:spcBef>
              <a:spcAft>
                <a:spcPts val="0"/>
              </a:spcAft>
              <a:buNone/>
            </a:pPr>
            <a:r>
              <a:rPr lang="en-GB" sz="2400" b="1" dirty="0">
                <a:latin typeface="Calibri" panose="020F0502020204030204" pitchFamily="34" charset="0"/>
                <a:ea typeface="Calibri" panose="020F0502020204030204" pitchFamily="34" charset="0"/>
                <a:cs typeface="Calibri" panose="020F0502020204030204" pitchFamily="34" charset="0"/>
              </a:rPr>
              <a:t>Use the key terms: atmosphere, oceans, energy, rainfall, storms</a:t>
            </a:r>
            <a:endParaRPr sz="2400" b="1" dirty="0">
              <a:latin typeface="Calibri" panose="020F0502020204030204" pitchFamily="34" charset="0"/>
              <a:ea typeface="Calibri" panose="020F0502020204030204" pitchFamily="34" charset="0"/>
              <a:cs typeface="Calibri" panose="020F0502020204030204" pitchFamily="34" charset="0"/>
            </a:endParaRPr>
          </a:p>
          <a:p>
            <a:pPr lvl="0" indent="-457200" algn="l" rtl="0">
              <a:lnSpc>
                <a:spcPct val="90000"/>
              </a:lnSpc>
              <a:spcBef>
                <a:spcPts val="0"/>
              </a:spcBef>
              <a:spcAft>
                <a:spcPts val="0"/>
              </a:spcAft>
              <a:buFont typeface="+mj-lt"/>
              <a:buAutoNum type="arabicPeriod"/>
            </a:pPr>
            <a:endParaRPr sz="2400" b="1" dirty="0">
              <a:latin typeface="Calibri" panose="020F0502020204030204" pitchFamily="34" charset="0"/>
              <a:ea typeface="Calibri" panose="020F0502020204030204" pitchFamily="34" charset="0"/>
              <a:cs typeface="Calibri" panose="020F0502020204030204" pitchFamily="34" charset="0"/>
            </a:endParaRPr>
          </a:p>
          <a:p>
            <a:pPr marL="88900" lvl="0" indent="0" algn="l" rtl="0">
              <a:lnSpc>
                <a:spcPct val="90000"/>
              </a:lnSpc>
              <a:spcBef>
                <a:spcPts val="0"/>
              </a:spcBef>
              <a:spcAft>
                <a:spcPts val="0"/>
              </a:spcAft>
              <a:buClr>
                <a:schemeClr val="dk1"/>
              </a:buClr>
              <a:buSzPts val="2200"/>
              <a:buNone/>
            </a:pPr>
            <a:r>
              <a:rPr lang="en-GB" sz="2400" dirty="0">
                <a:latin typeface="Calibri" panose="020F0502020204030204" pitchFamily="34" charset="0"/>
                <a:ea typeface="Calibri" panose="020F0502020204030204" pitchFamily="34" charset="0"/>
                <a:cs typeface="Calibri" panose="020F0502020204030204" pitchFamily="34" charset="0"/>
              </a:rPr>
              <a:t>4. Describe how climate change can lead to colder weather in the USA</a:t>
            </a:r>
            <a:endParaRPr sz="2400" dirty="0">
              <a:latin typeface="Calibri" panose="020F0502020204030204" pitchFamily="34" charset="0"/>
              <a:ea typeface="Calibri" panose="020F0502020204030204" pitchFamily="34" charset="0"/>
              <a:cs typeface="Calibri" panose="020F0502020204030204" pitchFamily="34" charset="0"/>
            </a:endParaRPr>
          </a:p>
          <a:p>
            <a:pPr marL="228600" lvl="0" indent="0" algn="l" rtl="0">
              <a:lnSpc>
                <a:spcPct val="90000"/>
              </a:lnSpc>
              <a:spcBef>
                <a:spcPts val="0"/>
              </a:spcBef>
              <a:spcAft>
                <a:spcPts val="0"/>
              </a:spcAft>
              <a:buNone/>
            </a:pPr>
            <a:r>
              <a:rPr lang="en-GB" sz="2400" b="1" dirty="0">
                <a:latin typeface="Calibri" panose="020F0502020204030204" pitchFamily="34" charset="0"/>
                <a:ea typeface="Calibri" panose="020F0502020204030204" pitchFamily="34" charset="0"/>
                <a:cs typeface="Calibri" panose="020F0502020204030204" pitchFamily="34" charset="0"/>
              </a:rPr>
              <a:t>Use the key terms:  general circulation, polar regions, freezing weather</a:t>
            </a:r>
            <a:endParaRPr sz="2400" dirty="0">
              <a:latin typeface="Calibri" panose="020F0502020204030204" pitchFamily="34" charset="0"/>
              <a:ea typeface="Calibri" panose="020F0502020204030204" pitchFamily="34" charset="0"/>
              <a:cs typeface="Calibri" panose="020F0502020204030204" pitchFamily="34" charset="0"/>
            </a:endParaRPr>
          </a:p>
          <a:p>
            <a:pPr marL="457200" lvl="0" indent="0" algn="l" rtl="0">
              <a:lnSpc>
                <a:spcPct val="90000"/>
              </a:lnSpc>
              <a:spcBef>
                <a:spcPts val="1000"/>
              </a:spcBef>
              <a:spcAft>
                <a:spcPts val="0"/>
              </a:spcAft>
              <a:buClr>
                <a:schemeClr val="dk1"/>
              </a:buClr>
              <a:buSzPts val="1800"/>
              <a:buNone/>
            </a:pPr>
            <a:endParaRPr sz="1800" dirty="0">
              <a:latin typeface="Calibri" panose="020F0502020204030204" pitchFamily="34" charset="0"/>
              <a:ea typeface="Calibri" panose="020F0502020204030204" pitchFamily="34" charset="0"/>
              <a:cs typeface="Calibri" panose="020F0502020204030204" pitchFamily="34" charset="0"/>
            </a:endParaRPr>
          </a:p>
          <a:p>
            <a:pPr marL="0" lvl="0" indent="0" algn="l" rtl="0">
              <a:lnSpc>
                <a:spcPct val="90000"/>
              </a:lnSpc>
              <a:spcBef>
                <a:spcPts val="1000"/>
              </a:spcBef>
              <a:spcAft>
                <a:spcPts val="0"/>
              </a:spcAft>
              <a:buClr>
                <a:schemeClr val="dk1"/>
              </a:buClr>
              <a:buSzPts val="1800"/>
              <a:buNone/>
            </a:pPr>
            <a:r>
              <a:rPr lang="en-GB" sz="1400" dirty="0">
                <a:latin typeface="Calibri" panose="020F0502020204030204" pitchFamily="34" charset="0"/>
                <a:ea typeface="Calibri" panose="020F0502020204030204" pitchFamily="34" charset="0"/>
                <a:cs typeface="Calibri" panose="020F0502020204030204" pitchFamily="34" charset="0"/>
              </a:rPr>
              <a:t>Source: </a:t>
            </a:r>
            <a:r>
              <a:rPr lang="en-GB" sz="1400" u="sng" dirty="0">
                <a:solidFill>
                  <a:schemeClr val="hlink"/>
                </a:solidFill>
                <a:latin typeface="Calibri" panose="020F0502020204030204" pitchFamily="34" charset="0"/>
                <a:ea typeface="Calibri" panose="020F0502020204030204" pitchFamily="34" charset="0"/>
                <a:cs typeface="Calibri" panose="020F0502020204030204" pitchFamily="34" charset="0"/>
                <a:sym typeface="Arial"/>
                <a:hlinkClick r:id="rId3"/>
              </a:rPr>
              <a:t>https://theconversation.com/2023s-extreme-storms-heat-and-wildfires-broke-records-a-scientist-explains-how-global-warming-fuels-climate-disasters-217500</a:t>
            </a:r>
            <a:endParaRPr sz="1400" dirty="0">
              <a:latin typeface="Calibri" panose="020F0502020204030204" pitchFamily="34" charset="0"/>
              <a:ea typeface="Calibri" panose="020F0502020204030204" pitchFamily="34" charset="0"/>
              <a:cs typeface="Calibri" panose="020F0502020204030204" pitchFamily="34" charset="0"/>
            </a:endParaRPr>
          </a:p>
        </p:txBody>
      </p:sp>
      <p:sp>
        <p:nvSpPr>
          <p:cNvPr id="2" name="Google Shape;90;p1">
            <a:extLst>
              <a:ext uri="{FF2B5EF4-FFF2-40B4-BE49-F238E27FC236}">
                <a16:creationId xmlns:a16="http://schemas.microsoft.com/office/drawing/2014/main" id="{791FE949-78F8-9551-726A-64A4CFEF0BDB}"/>
              </a:ext>
            </a:extLst>
          </p:cNvPr>
          <p:cNvSpPr/>
          <p:nvPr/>
        </p:nvSpPr>
        <p:spPr>
          <a:xfrm>
            <a:off x="0" y="-47389"/>
            <a:ext cx="12192000" cy="568139"/>
          </a:xfrm>
          <a:prstGeom prst="rightArrow">
            <a:avLst>
              <a:gd name="adj1" fmla="val 100000"/>
              <a:gd name="adj2" fmla="val 50730"/>
            </a:avLst>
          </a:prstGeom>
          <a:gradFill>
            <a:gsLst>
              <a:gs pos="0">
                <a:srgbClr val="66FF33"/>
              </a:gs>
              <a:gs pos="18000">
                <a:srgbClr val="66FF33"/>
              </a:gs>
              <a:gs pos="56000">
                <a:srgbClr val="FFFF00"/>
              </a:gs>
              <a:gs pos="91000">
                <a:srgbClr val="FF722C"/>
              </a:gs>
              <a:gs pos="100000">
                <a:srgbClr val="FF722C"/>
              </a:gs>
            </a:gsLst>
            <a:path path="circle">
              <a:fillToRect l="100000" t="100000"/>
            </a:path>
            <a:tileRect r="-100000" b="-10000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Century Gothic"/>
              <a:buNone/>
            </a:pPr>
            <a:r>
              <a:rPr lang="en-GB" sz="22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entury Gothic"/>
              </a:rPr>
              <a:t>To understand </a:t>
            </a:r>
            <a:r>
              <a:rPr lang="en-GB" sz="2200" dirty="0">
                <a:solidFill>
                  <a:schemeClr val="dk1"/>
                </a:solidFill>
                <a:latin typeface="Calibri" panose="020F0502020204030204" pitchFamily="34" charset="0"/>
                <a:ea typeface="Calibri" panose="020F0502020204030204" pitchFamily="34" charset="0"/>
                <a:cs typeface="Calibri" panose="020F0502020204030204" pitchFamily="34" charset="0"/>
                <a:sym typeface="Century Gothic"/>
              </a:rPr>
              <a:t>how climate change impacts extreme weather </a:t>
            </a:r>
            <a:r>
              <a:rPr lang="en-GB" sz="22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entury Gothic"/>
              </a:rPr>
              <a:t> </a:t>
            </a:r>
            <a:endParaRPr sz="22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7"/>
          <p:cNvSpPr txBox="1">
            <a:spLocks noGrp="1"/>
          </p:cNvSpPr>
          <p:nvPr>
            <p:ph type="title"/>
          </p:nvPr>
        </p:nvSpPr>
        <p:spPr>
          <a:xfrm>
            <a:off x="344100" y="553838"/>
            <a:ext cx="11260071" cy="636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ct val="111111"/>
              <a:buFont typeface="Calibri"/>
              <a:buNone/>
            </a:pPr>
            <a:r>
              <a:rPr lang="en-GB" dirty="0">
                <a:latin typeface="Calibri" panose="020F0502020204030204" pitchFamily="34" charset="0"/>
                <a:ea typeface="Calibri" panose="020F0502020204030204" pitchFamily="34" charset="0"/>
                <a:cs typeface="Calibri" panose="020F0502020204030204" pitchFamily="34" charset="0"/>
                <a:sym typeface="Arial"/>
              </a:rPr>
              <a:t>How does climate change make you feel?</a:t>
            </a:r>
            <a:endParaRPr dirty="0">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19" name="Google Shape;119;p7"/>
          <p:cNvSpPr txBox="1">
            <a:spLocks noGrp="1"/>
          </p:cNvSpPr>
          <p:nvPr>
            <p:ph type="body" idx="1"/>
          </p:nvPr>
        </p:nvSpPr>
        <p:spPr>
          <a:xfrm>
            <a:off x="253780" y="6306957"/>
            <a:ext cx="3755700" cy="429300"/>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ct val="250000"/>
              <a:buNone/>
            </a:pPr>
            <a:r>
              <a:rPr lang="en-GB" sz="1200" dirty="0"/>
              <a:t>Francesco Ungaro/</a:t>
            </a:r>
            <a:r>
              <a:rPr lang="en-GB" sz="1200" dirty="0" err="1"/>
              <a:t>Pexels</a:t>
            </a:r>
            <a:endParaRPr sz="1200" dirty="0"/>
          </a:p>
        </p:txBody>
      </p:sp>
      <p:sp>
        <p:nvSpPr>
          <p:cNvPr id="125" name="Google Shape;125;p7"/>
          <p:cNvSpPr txBox="1"/>
          <p:nvPr/>
        </p:nvSpPr>
        <p:spPr>
          <a:xfrm>
            <a:off x="344100" y="1261900"/>
            <a:ext cx="11503800" cy="1487700"/>
          </a:xfrm>
          <a:prstGeom prst="rect">
            <a:avLst/>
          </a:prstGeom>
          <a:solidFill>
            <a:srgbClr val="FFFF00"/>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GB" sz="2400" b="1" dirty="0">
                <a:solidFill>
                  <a:schemeClr val="dk1"/>
                </a:solidFill>
                <a:latin typeface="Calibri"/>
                <a:ea typeface="Calibri"/>
                <a:cs typeface="Calibri"/>
                <a:sym typeface="Calibri"/>
              </a:rPr>
              <a:t>Task 3: </a:t>
            </a:r>
            <a:r>
              <a:rPr lang="en-GB" sz="2400" b="0" i="0" u="none" strike="noStrike" cap="none" dirty="0">
                <a:solidFill>
                  <a:schemeClr val="dk1"/>
                </a:solidFill>
                <a:latin typeface="Calibri"/>
                <a:ea typeface="Calibri"/>
                <a:cs typeface="Calibri"/>
                <a:sym typeface="Calibri"/>
              </a:rPr>
              <a:t>Write two</a:t>
            </a:r>
            <a:r>
              <a:rPr lang="en-GB" sz="2400" dirty="0">
                <a:solidFill>
                  <a:schemeClr val="dk1"/>
                </a:solidFill>
                <a:latin typeface="Calibri"/>
                <a:ea typeface="Calibri"/>
                <a:cs typeface="Calibri"/>
                <a:sym typeface="Calibri"/>
              </a:rPr>
              <a:t> to </a:t>
            </a:r>
            <a:r>
              <a:rPr lang="en-GB" sz="2400" b="0" i="0" u="none" strike="noStrike" cap="none" dirty="0">
                <a:solidFill>
                  <a:schemeClr val="dk1"/>
                </a:solidFill>
                <a:latin typeface="Calibri"/>
                <a:ea typeface="Calibri"/>
                <a:cs typeface="Calibri"/>
                <a:sym typeface="Calibri"/>
              </a:rPr>
              <a:t>three sentences on how these images make you feel. </a:t>
            </a:r>
            <a:endParaRPr sz="24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en-GB" sz="2400" b="1" i="0" u="none" strike="noStrike" cap="none" dirty="0">
                <a:solidFill>
                  <a:schemeClr val="dk1"/>
                </a:solidFill>
                <a:latin typeface="Calibri"/>
                <a:ea typeface="Calibri"/>
                <a:cs typeface="Calibri"/>
                <a:sym typeface="Calibri"/>
              </a:rPr>
              <a:t>Hints: </a:t>
            </a:r>
            <a:r>
              <a:rPr lang="en-GB" sz="2400" b="0" i="0" u="none" strike="noStrike" cap="none" dirty="0">
                <a:solidFill>
                  <a:schemeClr val="dk1"/>
                </a:solidFill>
                <a:latin typeface="Calibri"/>
                <a:ea typeface="Calibri"/>
                <a:cs typeface="Calibri"/>
                <a:sym typeface="Calibri"/>
              </a:rPr>
              <a:t>Do you feel sorry for the polar bear? Do you think the fires are worrying? Do you think the air people are breathing is safe</a:t>
            </a:r>
            <a:r>
              <a:rPr lang="en-GB" sz="2800" b="0" i="0" u="none" strike="noStrike" cap="none" dirty="0">
                <a:solidFill>
                  <a:schemeClr val="dk1"/>
                </a:solidFill>
                <a:latin typeface="Calibri"/>
                <a:ea typeface="Calibri"/>
                <a:cs typeface="Calibri"/>
                <a:sym typeface="Calibri"/>
              </a:rPr>
              <a:t>?</a:t>
            </a:r>
            <a:endParaRPr sz="2800" b="0" i="0" u="none" strike="noStrike" cap="none" dirty="0">
              <a:solidFill>
                <a:schemeClr val="dk1"/>
              </a:solidFill>
              <a:latin typeface="Calibri"/>
              <a:ea typeface="Calibri"/>
              <a:cs typeface="Calibri"/>
              <a:sym typeface="Calibri"/>
            </a:endParaRPr>
          </a:p>
        </p:txBody>
      </p:sp>
      <p:sp>
        <p:nvSpPr>
          <p:cNvPr id="2" name="Google Shape;90;p1">
            <a:extLst>
              <a:ext uri="{FF2B5EF4-FFF2-40B4-BE49-F238E27FC236}">
                <a16:creationId xmlns:a16="http://schemas.microsoft.com/office/drawing/2014/main" id="{8A99BFFC-E13B-1AE0-464B-394D3B4C47AF}"/>
              </a:ext>
            </a:extLst>
          </p:cNvPr>
          <p:cNvSpPr/>
          <p:nvPr/>
        </p:nvSpPr>
        <p:spPr>
          <a:xfrm>
            <a:off x="0" y="-47389"/>
            <a:ext cx="12192000" cy="568139"/>
          </a:xfrm>
          <a:prstGeom prst="rightArrow">
            <a:avLst>
              <a:gd name="adj1" fmla="val 100000"/>
              <a:gd name="adj2" fmla="val 50730"/>
            </a:avLst>
          </a:prstGeom>
          <a:gradFill>
            <a:gsLst>
              <a:gs pos="0">
                <a:srgbClr val="66FF33"/>
              </a:gs>
              <a:gs pos="18000">
                <a:srgbClr val="66FF33"/>
              </a:gs>
              <a:gs pos="56000">
                <a:srgbClr val="FFFF00"/>
              </a:gs>
              <a:gs pos="91000">
                <a:srgbClr val="FF722C"/>
              </a:gs>
              <a:gs pos="100000">
                <a:srgbClr val="FF722C"/>
              </a:gs>
            </a:gsLst>
            <a:path path="circle">
              <a:fillToRect l="100000" t="100000"/>
            </a:path>
            <a:tileRect r="-100000" b="-10000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Century Gothic"/>
              <a:buNone/>
            </a:pPr>
            <a:r>
              <a:rPr lang="en-GB" sz="22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entury Gothic"/>
              </a:rPr>
              <a:t>To understand </a:t>
            </a:r>
            <a:r>
              <a:rPr lang="en-GB" sz="2200" dirty="0">
                <a:solidFill>
                  <a:schemeClr val="dk1"/>
                </a:solidFill>
                <a:latin typeface="Calibri" panose="020F0502020204030204" pitchFamily="34" charset="0"/>
                <a:ea typeface="Calibri" panose="020F0502020204030204" pitchFamily="34" charset="0"/>
                <a:cs typeface="Calibri" panose="020F0502020204030204" pitchFamily="34" charset="0"/>
                <a:sym typeface="Century Gothic"/>
              </a:rPr>
              <a:t>how climate change impacts extreme weather </a:t>
            </a:r>
            <a:r>
              <a:rPr lang="en-GB" sz="22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entury Gothic"/>
              </a:rPr>
              <a:t> </a:t>
            </a:r>
            <a:endParaRPr sz="22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4" name="Picture 3" descr="A polar bear on a rocky shore&#10;&#10;AI-generated content may be incorrect.">
            <a:extLst>
              <a:ext uri="{FF2B5EF4-FFF2-40B4-BE49-F238E27FC236}">
                <a16:creationId xmlns:a16="http://schemas.microsoft.com/office/drawing/2014/main" id="{AC32845D-67D5-0D57-FE96-4ED33AA05583}"/>
              </a:ext>
            </a:extLst>
          </p:cNvPr>
          <p:cNvPicPr>
            <a:picLocks noChangeAspect="1"/>
          </p:cNvPicPr>
          <p:nvPr/>
        </p:nvPicPr>
        <p:blipFill>
          <a:blip r:embed="rId3"/>
          <a:srcRect l="29529" t="20193" r="16187" b="17505"/>
          <a:stretch>
            <a:fillRect/>
          </a:stretch>
        </p:blipFill>
        <p:spPr>
          <a:xfrm>
            <a:off x="344100" y="3048912"/>
            <a:ext cx="3866791" cy="2958732"/>
          </a:xfrm>
          <a:prstGeom prst="rect">
            <a:avLst/>
          </a:prstGeom>
        </p:spPr>
      </p:pic>
      <p:pic>
        <p:nvPicPr>
          <p:cNvPr id="6" name="Picture 5" descr="A forest fire in the mountains&#10;&#10;AI-generated content may be incorrect.">
            <a:extLst>
              <a:ext uri="{FF2B5EF4-FFF2-40B4-BE49-F238E27FC236}">
                <a16:creationId xmlns:a16="http://schemas.microsoft.com/office/drawing/2014/main" id="{704D8AB1-96C6-B84A-2D8D-74630B6476F5}"/>
              </a:ext>
            </a:extLst>
          </p:cNvPr>
          <p:cNvPicPr>
            <a:picLocks noChangeAspect="1"/>
          </p:cNvPicPr>
          <p:nvPr/>
        </p:nvPicPr>
        <p:blipFill>
          <a:blip r:embed="rId4"/>
          <a:stretch>
            <a:fillRect/>
          </a:stretch>
        </p:blipFill>
        <p:spPr>
          <a:xfrm>
            <a:off x="3628103" y="3043365"/>
            <a:ext cx="4444181" cy="2964278"/>
          </a:xfrm>
          <a:prstGeom prst="rect">
            <a:avLst/>
          </a:prstGeom>
        </p:spPr>
      </p:pic>
      <p:sp>
        <p:nvSpPr>
          <p:cNvPr id="7" name="Google Shape;119;p7">
            <a:extLst>
              <a:ext uri="{FF2B5EF4-FFF2-40B4-BE49-F238E27FC236}">
                <a16:creationId xmlns:a16="http://schemas.microsoft.com/office/drawing/2014/main" id="{71D36988-A6AD-3C6E-E1EB-6A9A421090C7}"/>
              </a:ext>
            </a:extLst>
          </p:cNvPr>
          <p:cNvSpPr txBox="1">
            <a:spLocks/>
          </p:cNvSpPr>
          <p:nvPr/>
        </p:nvSpPr>
        <p:spPr>
          <a:xfrm>
            <a:off x="3628103" y="6301408"/>
            <a:ext cx="3755700" cy="42930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228600" indent="-50800">
              <a:spcBef>
                <a:spcPts val="0"/>
              </a:spcBef>
              <a:buSzPct val="250000"/>
              <a:buNone/>
            </a:pPr>
            <a:r>
              <a:rPr lang="en-GB" sz="1200" dirty="0"/>
              <a:t>Matt Palmer/</a:t>
            </a:r>
            <a:r>
              <a:rPr lang="en-GB" sz="1200" dirty="0" err="1"/>
              <a:t>Unsplash</a:t>
            </a:r>
            <a:endParaRPr lang="en-GB" sz="1200" dirty="0"/>
          </a:p>
        </p:txBody>
      </p:sp>
      <p:pic>
        <p:nvPicPr>
          <p:cNvPr id="9" name="Picture 8" descr="People running on a road&#10;&#10;AI-generated content may be incorrect.">
            <a:extLst>
              <a:ext uri="{FF2B5EF4-FFF2-40B4-BE49-F238E27FC236}">
                <a16:creationId xmlns:a16="http://schemas.microsoft.com/office/drawing/2014/main" id="{97847676-C903-A09F-E30A-50550F768318}"/>
              </a:ext>
            </a:extLst>
          </p:cNvPr>
          <p:cNvPicPr>
            <a:picLocks noChangeAspect="1"/>
          </p:cNvPicPr>
          <p:nvPr/>
        </p:nvPicPr>
        <p:blipFill>
          <a:blip r:embed="rId5"/>
          <a:stretch>
            <a:fillRect/>
          </a:stretch>
        </p:blipFill>
        <p:spPr>
          <a:xfrm>
            <a:off x="7521848" y="3048912"/>
            <a:ext cx="4438097" cy="2958731"/>
          </a:xfrm>
          <a:prstGeom prst="rect">
            <a:avLst/>
          </a:prstGeom>
        </p:spPr>
      </p:pic>
      <p:sp>
        <p:nvSpPr>
          <p:cNvPr id="10" name="TextBox 9">
            <a:extLst>
              <a:ext uri="{FF2B5EF4-FFF2-40B4-BE49-F238E27FC236}">
                <a16:creationId xmlns:a16="http://schemas.microsoft.com/office/drawing/2014/main" id="{5E7BCC16-F204-4F4C-76C0-80EF71B3D5A7}"/>
              </a:ext>
            </a:extLst>
          </p:cNvPr>
          <p:cNvSpPr txBox="1"/>
          <p:nvPr/>
        </p:nvSpPr>
        <p:spPr>
          <a:xfrm>
            <a:off x="7787147" y="6301408"/>
            <a:ext cx="2792362" cy="276999"/>
          </a:xfrm>
          <a:prstGeom prst="rect">
            <a:avLst/>
          </a:prstGeom>
          <a:noFill/>
        </p:spPr>
        <p:txBody>
          <a:bodyPr wrap="square" rtlCol="0">
            <a:spAutoFit/>
          </a:bodyPr>
          <a:lstStyle/>
          <a:p>
            <a:r>
              <a:rPr lang="en-GB" sz="1200" dirty="0"/>
              <a:t>Saakshi Yadav/</a:t>
            </a:r>
            <a:r>
              <a:rPr lang="en-GB" sz="1200" dirty="0" err="1"/>
              <a:t>Pexels</a:t>
            </a:r>
            <a:endParaRPr lang="en-GB" sz="1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8"/>
          <p:cNvSpPr txBox="1">
            <a:spLocks noGrp="1"/>
          </p:cNvSpPr>
          <p:nvPr>
            <p:ph type="title"/>
          </p:nvPr>
        </p:nvSpPr>
        <p:spPr>
          <a:xfrm>
            <a:off x="838200" y="65170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Font typeface="Play"/>
              <a:buNone/>
            </a:pPr>
            <a:r>
              <a:rPr lang="en-GB" dirty="0">
                <a:latin typeface="Calibri" panose="020F0502020204030204" pitchFamily="34" charset="0"/>
                <a:ea typeface="Calibri" panose="020F0502020204030204" pitchFamily="34" charset="0"/>
                <a:cs typeface="Calibri" panose="020F0502020204030204" pitchFamily="34" charset="0"/>
                <a:sym typeface="Arial"/>
              </a:rPr>
              <a:t>If you are worrying… that’s okay!</a:t>
            </a:r>
            <a:r>
              <a:rPr lang="en-GB" dirty="0">
                <a:latin typeface="Calibri" panose="020F0502020204030204" pitchFamily="34" charset="0"/>
                <a:ea typeface="Calibri" panose="020F0502020204030204" pitchFamily="34" charset="0"/>
                <a:cs typeface="Calibri" panose="020F0502020204030204" pitchFamily="34" charset="0"/>
              </a:rPr>
              <a:t> </a:t>
            </a: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132" name="Google Shape;132;p8"/>
          <p:cNvSpPr txBox="1">
            <a:spLocks noGrp="1"/>
          </p:cNvSpPr>
          <p:nvPr>
            <p:ph type="body" idx="1"/>
          </p:nvPr>
        </p:nvSpPr>
        <p:spPr>
          <a:xfrm>
            <a:off x="838198" y="2123675"/>
            <a:ext cx="10515601" cy="3373611"/>
          </a:xfrm>
          <a:prstGeom prst="rect">
            <a:avLst/>
          </a:prstGeom>
          <a:solidFill>
            <a:srgbClr val="FFFF00"/>
          </a:solid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chemeClr val="dk1"/>
              </a:buClr>
              <a:buSzPts val="1800"/>
              <a:buNone/>
            </a:pPr>
            <a:r>
              <a:rPr lang="en-GB" sz="2400" b="1" dirty="0">
                <a:latin typeface="Calibri" panose="020F0502020204030204" pitchFamily="34" charset="0"/>
                <a:ea typeface="Calibri" panose="020F0502020204030204" pitchFamily="34" charset="0"/>
                <a:cs typeface="Calibri" panose="020F0502020204030204" pitchFamily="34" charset="0"/>
              </a:rPr>
              <a:t>Eco Anxiety: </a:t>
            </a:r>
            <a:r>
              <a:rPr lang="en-GB" sz="2400" dirty="0">
                <a:latin typeface="Calibri" panose="020F0502020204030204" pitchFamily="34" charset="0"/>
                <a:ea typeface="Calibri" panose="020F0502020204030204" pitchFamily="34" charset="0"/>
                <a:cs typeface="Calibri" panose="020F0502020204030204" pitchFamily="34" charset="0"/>
              </a:rPr>
              <a:t>Extreme worry about current and future harm to the environment caused by human activity and climate change.</a:t>
            </a:r>
            <a:endParaRPr sz="2400" dirty="0">
              <a:latin typeface="Calibri" panose="020F0502020204030204" pitchFamily="34" charset="0"/>
              <a:ea typeface="Calibri" panose="020F0502020204030204" pitchFamily="34" charset="0"/>
              <a:cs typeface="Calibri" panose="020F0502020204030204" pitchFamily="34" charset="0"/>
            </a:endParaRPr>
          </a:p>
          <a:p>
            <a:pPr marL="0" lvl="0" indent="0" algn="l" rtl="0">
              <a:lnSpc>
                <a:spcPct val="90000"/>
              </a:lnSpc>
              <a:spcBef>
                <a:spcPts val="1000"/>
              </a:spcBef>
              <a:spcAft>
                <a:spcPts val="0"/>
              </a:spcAft>
              <a:buClr>
                <a:schemeClr val="dk1"/>
              </a:buClr>
              <a:buSzPts val="1800"/>
              <a:buNone/>
            </a:pPr>
            <a:endParaRPr sz="2400" dirty="0">
              <a:latin typeface="Calibri" panose="020F0502020204030204" pitchFamily="34" charset="0"/>
              <a:ea typeface="Calibri" panose="020F0502020204030204" pitchFamily="34" charset="0"/>
              <a:cs typeface="Calibri" panose="020F0502020204030204" pitchFamily="34" charset="0"/>
            </a:endParaRPr>
          </a:p>
          <a:p>
            <a:pPr marL="0" lvl="0" indent="0" algn="l" rtl="0">
              <a:lnSpc>
                <a:spcPct val="90000"/>
              </a:lnSpc>
              <a:spcBef>
                <a:spcPts val="1000"/>
              </a:spcBef>
              <a:spcAft>
                <a:spcPts val="0"/>
              </a:spcAft>
              <a:buClr>
                <a:schemeClr val="dk1"/>
              </a:buClr>
              <a:buSzPts val="1800"/>
              <a:buNone/>
            </a:pPr>
            <a:r>
              <a:rPr lang="en-GB" sz="2400" b="1" dirty="0">
                <a:latin typeface="Calibri" panose="020F0502020204030204" pitchFamily="34" charset="0"/>
                <a:ea typeface="Calibri" panose="020F0502020204030204" pitchFamily="34" charset="0"/>
                <a:cs typeface="Calibri" panose="020F0502020204030204" pitchFamily="34" charset="0"/>
              </a:rPr>
              <a:t>Task 4: </a:t>
            </a:r>
            <a:r>
              <a:rPr lang="en-GB" sz="2400" dirty="0">
                <a:latin typeface="Calibri" panose="020F0502020204030204" pitchFamily="34" charset="0"/>
                <a:ea typeface="Calibri" panose="020F0502020204030204" pitchFamily="34" charset="0"/>
                <a:cs typeface="Calibri" panose="020F0502020204030204" pitchFamily="34" charset="0"/>
              </a:rPr>
              <a:t>Write the above definition in your book.</a:t>
            </a:r>
          </a:p>
          <a:p>
            <a:pPr marL="0" lvl="0" indent="0" algn="l" rtl="0">
              <a:lnSpc>
                <a:spcPct val="90000"/>
              </a:lnSpc>
              <a:spcBef>
                <a:spcPts val="1000"/>
              </a:spcBef>
              <a:spcAft>
                <a:spcPts val="0"/>
              </a:spcAft>
              <a:buClr>
                <a:schemeClr val="dk1"/>
              </a:buClr>
              <a:buSzPts val="1800"/>
              <a:buNone/>
            </a:pPr>
            <a:r>
              <a:rPr lang="en-GB" sz="2400" dirty="0">
                <a:latin typeface="Calibri" panose="020F0502020204030204" pitchFamily="34" charset="0"/>
                <a:ea typeface="Calibri" panose="020F0502020204030204" pitchFamily="34" charset="0"/>
                <a:cs typeface="Calibri" panose="020F0502020204030204" pitchFamily="34" charset="0"/>
              </a:rPr>
              <a:t>Describe two situations where a young person might feel eco-anxiety. </a:t>
            </a:r>
            <a:endParaRPr sz="2400" dirty="0">
              <a:latin typeface="Calibri" panose="020F0502020204030204" pitchFamily="34" charset="0"/>
              <a:ea typeface="Calibri" panose="020F0502020204030204" pitchFamily="34" charset="0"/>
              <a:cs typeface="Calibri" panose="020F0502020204030204" pitchFamily="34" charset="0"/>
            </a:endParaRPr>
          </a:p>
          <a:p>
            <a:pPr marL="0" lvl="0" indent="0" algn="l" rtl="0">
              <a:lnSpc>
                <a:spcPct val="90000"/>
              </a:lnSpc>
              <a:spcBef>
                <a:spcPts val="1000"/>
              </a:spcBef>
              <a:spcAft>
                <a:spcPts val="0"/>
              </a:spcAft>
              <a:buClr>
                <a:schemeClr val="hlink"/>
              </a:buClr>
              <a:buSzPts val="1800"/>
              <a:buNone/>
            </a:pPr>
            <a:endParaRPr sz="2400" dirty="0"/>
          </a:p>
        </p:txBody>
      </p:sp>
      <p:sp>
        <p:nvSpPr>
          <p:cNvPr id="2" name="Google Shape;90;p1">
            <a:extLst>
              <a:ext uri="{FF2B5EF4-FFF2-40B4-BE49-F238E27FC236}">
                <a16:creationId xmlns:a16="http://schemas.microsoft.com/office/drawing/2014/main" id="{C652CAD5-C1F5-26C0-929F-F45950472872}"/>
              </a:ext>
            </a:extLst>
          </p:cNvPr>
          <p:cNvSpPr/>
          <p:nvPr/>
        </p:nvSpPr>
        <p:spPr>
          <a:xfrm>
            <a:off x="0" y="-47389"/>
            <a:ext cx="12192000" cy="568139"/>
          </a:xfrm>
          <a:prstGeom prst="rightArrow">
            <a:avLst>
              <a:gd name="adj1" fmla="val 100000"/>
              <a:gd name="adj2" fmla="val 50730"/>
            </a:avLst>
          </a:prstGeom>
          <a:gradFill>
            <a:gsLst>
              <a:gs pos="0">
                <a:srgbClr val="66FF33"/>
              </a:gs>
              <a:gs pos="18000">
                <a:srgbClr val="66FF33"/>
              </a:gs>
              <a:gs pos="56000">
                <a:srgbClr val="FFFF00"/>
              </a:gs>
              <a:gs pos="91000">
                <a:srgbClr val="FF722C"/>
              </a:gs>
              <a:gs pos="100000">
                <a:srgbClr val="FF722C"/>
              </a:gs>
            </a:gsLst>
            <a:path path="circle">
              <a:fillToRect l="100000" t="100000"/>
            </a:path>
            <a:tileRect r="-100000" b="-10000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Century Gothic"/>
              <a:buNone/>
            </a:pPr>
            <a:r>
              <a:rPr lang="en-GB" sz="22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entury Gothic"/>
              </a:rPr>
              <a:t>To understand </a:t>
            </a:r>
            <a:r>
              <a:rPr lang="en-GB" sz="2200" dirty="0">
                <a:solidFill>
                  <a:schemeClr val="dk1"/>
                </a:solidFill>
                <a:latin typeface="Calibri" panose="020F0502020204030204" pitchFamily="34" charset="0"/>
                <a:ea typeface="Calibri" panose="020F0502020204030204" pitchFamily="34" charset="0"/>
                <a:cs typeface="Calibri" panose="020F0502020204030204" pitchFamily="34" charset="0"/>
                <a:sym typeface="Century Gothic"/>
              </a:rPr>
              <a:t>how climate change impacts extreme weather </a:t>
            </a:r>
            <a:r>
              <a:rPr lang="en-GB" sz="22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entury Gothic"/>
              </a:rPr>
              <a:t> </a:t>
            </a:r>
            <a:endParaRPr sz="22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g337fbf4c872_0_13"/>
          <p:cNvSpPr txBox="1">
            <a:spLocks noGrp="1"/>
          </p:cNvSpPr>
          <p:nvPr>
            <p:ph type="title"/>
          </p:nvPr>
        </p:nvSpPr>
        <p:spPr>
          <a:xfrm>
            <a:off x="402771" y="681175"/>
            <a:ext cx="11103429" cy="1017361"/>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GB" dirty="0">
                <a:latin typeface="Calibri" panose="020F0502020204030204" pitchFamily="34" charset="0"/>
                <a:ea typeface="Calibri" panose="020F0502020204030204" pitchFamily="34" charset="0"/>
                <a:cs typeface="Calibri" panose="020F0502020204030204" pitchFamily="34" charset="0"/>
                <a:sym typeface="Arial"/>
              </a:rPr>
              <a:t>It’s not all doom and gloom! </a:t>
            </a:r>
            <a:endParaRPr dirty="0">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40" name="Google Shape;140;g337fbf4c872_0_13"/>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Clr>
                <a:schemeClr val="dk1"/>
              </a:buClr>
              <a:buSzPts val="1800"/>
              <a:buFont typeface="Arial"/>
              <a:buNone/>
            </a:pPr>
            <a:r>
              <a:rPr lang="en-GB" sz="2400" b="1" dirty="0">
                <a:latin typeface="Calibri" panose="020F0502020204030204" pitchFamily="34" charset="0"/>
                <a:ea typeface="Calibri" panose="020F0502020204030204" pitchFamily="34" charset="0"/>
                <a:cs typeface="Calibri" panose="020F0502020204030204" pitchFamily="34" charset="0"/>
              </a:rPr>
              <a:t>Cause for hope!</a:t>
            </a:r>
            <a:endParaRPr sz="2400" b="1" dirty="0">
              <a:latin typeface="Calibri" panose="020F0502020204030204" pitchFamily="34" charset="0"/>
              <a:ea typeface="Calibri" panose="020F0502020204030204" pitchFamily="34" charset="0"/>
              <a:cs typeface="Calibri" panose="020F0502020204030204" pitchFamily="34" charset="0"/>
            </a:endParaRPr>
          </a:p>
          <a:p>
            <a:pPr marL="0" lvl="0" indent="0" algn="l" rtl="0">
              <a:spcBef>
                <a:spcPts val="1000"/>
              </a:spcBef>
              <a:spcAft>
                <a:spcPts val="0"/>
              </a:spcAft>
              <a:buClr>
                <a:schemeClr val="dk1"/>
              </a:buClr>
              <a:buSzPts val="1800"/>
              <a:buFont typeface="Arial"/>
              <a:buNone/>
            </a:pPr>
            <a:r>
              <a:rPr lang="en-GB" sz="2400" dirty="0">
                <a:latin typeface="Calibri" panose="020F0502020204030204" pitchFamily="34" charset="0"/>
                <a:ea typeface="Calibri" panose="020F0502020204030204" pitchFamily="34" charset="0"/>
                <a:cs typeface="Calibri" panose="020F0502020204030204" pitchFamily="34" charset="0"/>
              </a:rPr>
              <a:t>Look at these five examples of how people around the world are taking action on climate!</a:t>
            </a:r>
            <a:endParaRPr sz="2400" dirty="0">
              <a:latin typeface="Calibri" panose="020F0502020204030204" pitchFamily="34" charset="0"/>
              <a:ea typeface="Calibri" panose="020F0502020204030204" pitchFamily="34" charset="0"/>
              <a:cs typeface="Calibri" panose="020F0502020204030204" pitchFamily="34" charset="0"/>
            </a:endParaRPr>
          </a:p>
          <a:p>
            <a:pPr marL="0" lvl="0" indent="0" algn="l" rtl="0">
              <a:spcBef>
                <a:spcPts val="1000"/>
              </a:spcBef>
              <a:spcAft>
                <a:spcPts val="0"/>
              </a:spcAft>
              <a:buNone/>
            </a:pPr>
            <a:r>
              <a:rPr lang="en-GB" sz="2400" dirty="0">
                <a:latin typeface="Calibri" panose="020F0502020204030204" pitchFamily="34" charset="0"/>
                <a:ea typeface="Calibri" panose="020F0502020204030204" pitchFamily="34" charset="0"/>
                <a:cs typeface="Calibri" panose="020F0502020204030204" pitchFamily="34" charset="0"/>
                <a:hlinkClick r:id="rId3"/>
              </a:rPr>
              <a:t>https://www.weforum.org/stories/2023/07/climate-crisis-positive-news-climate-action/</a:t>
            </a:r>
            <a:r>
              <a:rPr lang="en-GB" sz="2400" dirty="0">
                <a:latin typeface="Calibri" panose="020F0502020204030204" pitchFamily="34" charset="0"/>
                <a:ea typeface="Calibri" panose="020F0502020204030204" pitchFamily="34" charset="0"/>
                <a:cs typeface="Calibri" panose="020F0502020204030204" pitchFamily="34" charset="0"/>
              </a:rPr>
              <a:t> </a:t>
            </a:r>
            <a:endParaRPr sz="2400" dirty="0">
              <a:latin typeface="Calibri" panose="020F0502020204030204" pitchFamily="34" charset="0"/>
              <a:ea typeface="Calibri" panose="020F0502020204030204" pitchFamily="34" charset="0"/>
              <a:cs typeface="Calibri" panose="020F0502020204030204" pitchFamily="34" charset="0"/>
            </a:endParaRPr>
          </a:p>
          <a:p>
            <a:pPr marL="0" lvl="0" indent="0" algn="l" rtl="0">
              <a:spcBef>
                <a:spcPts val="1000"/>
              </a:spcBef>
              <a:spcAft>
                <a:spcPts val="0"/>
              </a:spcAft>
              <a:buNone/>
            </a:pPr>
            <a:r>
              <a:rPr lang="en-GB" sz="2400" dirty="0">
                <a:latin typeface="Calibri" panose="020F0502020204030204" pitchFamily="34" charset="0"/>
                <a:ea typeface="Calibri" panose="020F0502020204030204" pitchFamily="34" charset="0"/>
                <a:cs typeface="Calibri" panose="020F0502020204030204" pitchFamily="34" charset="0"/>
              </a:rPr>
              <a:t>Which of these do you think is best</a:t>
            </a:r>
            <a:r>
              <a:rPr lang="en-GB" sz="2400" dirty="0"/>
              <a:t>?</a:t>
            </a:r>
            <a:endParaRPr sz="2400" dirty="0"/>
          </a:p>
        </p:txBody>
      </p:sp>
      <p:sp>
        <p:nvSpPr>
          <p:cNvPr id="2" name="Google Shape;90;p1">
            <a:extLst>
              <a:ext uri="{FF2B5EF4-FFF2-40B4-BE49-F238E27FC236}">
                <a16:creationId xmlns:a16="http://schemas.microsoft.com/office/drawing/2014/main" id="{3980546B-76EF-DC94-E620-CCBEA877C749}"/>
              </a:ext>
            </a:extLst>
          </p:cNvPr>
          <p:cNvSpPr/>
          <p:nvPr/>
        </p:nvSpPr>
        <p:spPr>
          <a:xfrm>
            <a:off x="0" y="-47389"/>
            <a:ext cx="12192000" cy="568139"/>
          </a:xfrm>
          <a:prstGeom prst="rightArrow">
            <a:avLst>
              <a:gd name="adj1" fmla="val 100000"/>
              <a:gd name="adj2" fmla="val 50730"/>
            </a:avLst>
          </a:prstGeom>
          <a:gradFill>
            <a:gsLst>
              <a:gs pos="0">
                <a:srgbClr val="66FF33"/>
              </a:gs>
              <a:gs pos="18000">
                <a:srgbClr val="66FF33"/>
              </a:gs>
              <a:gs pos="56000">
                <a:srgbClr val="FFFF00"/>
              </a:gs>
              <a:gs pos="91000">
                <a:srgbClr val="FF722C"/>
              </a:gs>
              <a:gs pos="100000">
                <a:srgbClr val="FF722C"/>
              </a:gs>
            </a:gsLst>
            <a:path path="circle">
              <a:fillToRect l="100000" t="100000"/>
            </a:path>
            <a:tileRect r="-100000" b="-10000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Century Gothic"/>
              <a:buNone/>
            </a:pPr>
            <a:r>
              <a:rPr lang="en-GB" sz="22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entury Gothic"/>
              </a:rPr>
              <a:t>To understand </a:t>
            </a:r>
            <a:r>
              <a:rPr lang="en-GB" sz="2200" dirty="0">
                <a:solidFill>
                  <a:schemeClr val="dk1"/>
                </a:solidFill>
                <a:latin typeface="Calibri" panose="020F0502020204030204" pitchFamily="34" charset="0"/>
                <a:ea typeface="Calibri" panose="020F0502020204030204" pitchFamily="34" charset="0"/>
                <a:cs typeface="Calibri" panose="020F0502020204030204" pitchFamily="34" charset="0"/>
                <a:sym typeface="Century Gothic"/>
              </a:rPr>
              <a:t>how climate change impacts extreme weather </a:t>
            </a:r>
            <a:r>
              <a:rPr lang="en-GB" sz="22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entury Gothic"/>
              </a:rPr>
              <a:t> </a:t>
            </a:r>
            <a:endParaRPr sz="22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g337f8acf029_0_2"/>
          <p:cNvSpPr txBox="1"/>
          <p:nvPr/>
        </p:nvSpPr>
        <p:spPr>
          <a:xfrm>
            <a:off x="2028900" y="1514725"/>
            <a:ext cx="8921700" cy="2272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3200400" lvl="0" indent="0" algn="l" rtl="0">
              <a:spcBef>
                <a:spcPts val="0"/>
              </a:spcBef>
              <a:spcAft>
                <a:spcPts val="0"/>
              </a:spcAft>
              <a:buNone/>
            </a:pPr>
            <a:r>
              <a:rPr lang="en-GB" sz="2400" dirty="0">
                <a:solidFill>
                  <a:schemeClr val="dk1"/>
                </a:solidFill>
                <a:latin typeface="Calibri" panose="020F0502020204030204" pitchFamily="34" charset="0"/>
                <a:ea typeface="Calibri" panose="020F0502020204030204" pitchFamily="34" charset="0"/>
                <a:cs typeface="Calibri" panose="020F0502020204030204" pitchFamily="34" charset="0"/>
              </a:rPr>
              <a:t>Take away </a:t>
            </a:r>
            <a:endParaRPr sz="2400" dirty="0">
              <a:solidFill>
                <a:schemeClr val="dk1"/>
              </a:solidFill>
              <a:latin typeface="Calibri" panose="020F0502020204030204" pitchFamily="34" charset="0"/>
              <a:ea typeface="Calibri" panose="020F0502020204030204" pitchFamily="34" charset="0"/>
              <a:cs typeface="Calibri" panose="020F0502020204030204" pitchFamily="34" charset="0"/>
            </a:endParaRPr>
          </a:p>
          <a:p>
            <a:pPr marL="3200400" lvl="0" indent="0" algn="l" rtl="0">
              <a:spcBef>
                <a:spcPts val="0"/>
              </a:spcBef>
              <a:spcAft>
                <a:spcPts val="0"/>
              </a:spcAft>
              <a:buNone/>
            </a:pPr>
            <a:endParaRPr sz="2400" dirty="0">
              <a:solidFill>
                <a:schemeClr val="dk1"/>
              </a:solidFill>
              <a:latin typeface="Calibri" panose="020F0502020204030204" pitchFamily="34" charset="0"/>
              <a:ea typeface="Calibri" panose="020F0502020204030204" pitchFamily="34" charset="0"/>
              <a:cs typeface="Calibri" panose="020F0502020204030204" pitchFamily="34" charset="0"/>
            </a:endParaRPr>
          </a:p>
          <a:p>
            <a:pPr marL="0" lvl="0" indent="0" algn="l" rtl="0">
              <a:spcBef>
                <a:spcPts val="0"/>
              </a:spcBef>
              <a:spcAft>
                <a:spcPts val="0"/>
              </a:spcAft>
              <a:buNone/>
            </a:pPr>
            <a:r>
              <a:rPr lang="en-GB" sz="2400" dirty="0">
                <a:solidFill>
                  <a:schemeClr val="dk1"/>
                </a:solidFill>
                <a:latin typeface="Calibri" panose="020F0502020204030204" pitchFamily="34" charset="0"/>
                <a:ea typeface="Calibri" panose="020F0502020204030204" pitchFamily="34" charset="0"/>
                <a:cs typeface="Calibri" panose="020F0502020204030204" pitchFamily="34" charset="0"/>
              </a:rPr>
              <a:t>Write down at least 4 points that you will take away from this lesson   </a:t>
            </a:r>
            <a:endParaRPr sz="2400" dirty="0">
              <a:solidFill>
                <a:schemeClr val="dk1"/>
              </a:solidFill>
              <a:latin typeface="Calibri" panose="020F0502020204030204" pitchFamily="34" charset="0"/>
              <a:ea typeface="Calibri" panose="020F0502020204030204" pitchFamily="34" charset="0"/>
              <a:cs typeface="Calibri" panose="020F0502020204030204" pitchFamily="34" charset="0"/>
            </a:endParaRPr>
          </a:p>
        </p:txBody>
      </p:sp>
      <p:sp>
        <p:nvSpPr>
          <p:cNvPr id="2" name="Google Shape;90;p1">
            <a:extLst>
              <a:ext uri="{FF2B5EF4-FFF2-40B4-BE49-F238E27FC236}">
                <a16:creationId xmlns:a16="http://schemas.microsoft.com/office/drawing/2014/main" id="{FB836C86-B699-0816-AFAB-1F5B9ACB0204}"/>
              </a:ext>
            </a:extLst>
          </p:cNvPr>
          <p:cNvSpPr/>
          <p:nvPr/>
        </p:nvSpPr>
        <p:spPr>
          <a:xfrm>
            <a:off x="0" y="-47389"/>
            <a:ext cx="12192000" cy="568139"/>
          </a:xfrm>
          <a:prstGeom prst="rightArrow">
            <a:avLst>
              <a:gd name="adj1" fmla="val 100000"/>
              <a:gd name="adj2" fmla="val 50730"/>
            </a:avLst>
          </a:prstGeom>
          <a:gradFill>
            <a:gsLst>
              <a:gs pos="0">
                <a:srgbClr val="66FF33"/>
              </a:gs>
              <a:gs pos="18000">
                <a:srgbClr val="66FF33"/>
              </a:gs>
              <a:gs pos="56000">
                <a:srgbClr val="FFFF00"/>
              </a:gs>
              <a:gs pos="91000">
                <a:srgbClr val="FF722C"/>
              </a:gs>
              <a:gs pos="100000">
                <a:srgbClr val="FF722C"/>
              </a:gs>
            </a:gsLst>
            <a:path path="circle">
              <a:fillToRect l="100000" t="100000"/>
            </a:path>
            <a:tileRect r="-100000" b="-10000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Century Gothic"/>
              <a:buNone/>
            </a:pPr>
            <a:r>
              <a:rPr lang="en-GB" sz="22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entury Gothic"/>
              </a:rPr>
              <a:t>To understand </a:t>
            </a:r>
            <a:r>
              <a:rPr lang="en-GB" sz="2200" dirty="0">
                <a:solidFill>
                  <a:schemeClr val="dk1"/>
                </a:solidFill>
                <a:latin typeface="Calibri" panose="020F0502020204030204" pitchFamily="34" charset="0"/>
                <a:ea typeface="Calibri" panose="020F0502020204030204" pitchFamily="34" charset="0"/>
                <a:cs typeface="Calibri" panose="020F0502020204030204" pitchFamily="34" charset="0"/>
                <a:sym typeface="Century Gothic"/>
              </a:rPr>
              <a:t>how climate change impacts extreme weather </a:t>
            </a:r>
            <a:r>
              <a:rPr lang="en-GB" sz="22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entury Gothic"/>
              </a:rPr>
              <a:t> </a:t>
            </a:r>
            <a:endParaRPr sz="22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1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Font typeface="Play"/>
              <a:buNone/>
            </a:pPr>
            <a:r>
              <a:rPr lang="en-GB" dirty="0">
                <a:latin typeface="Calibri" panose="020F0502020204030204" pitchFamily="34" charset="0"/>
                <a:ea typeface="Calibri" panose="020F0502020204030204" pitchFamily="34" charset="0"/>
                <a:cs typeface="Calibri" panose="020F0502020204030204" pitchFamily="34" charset="0"/>
              </a:rPr>
              <a:t>Resources for printing</a:t>
            </a:r>
            <a:endParaRPr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11"/>
          <p:cNvPicPr preferRelativeResize="0"/>
          <p:nvPr/>
        </p:nvPicPr>
        <p:blipFill rotWithShape="1">
          <a:blip r:embed="rId3">
            <a:alphaModFix/>
          </a:blip>
          <a:srcRect/>
          <a:stretch/>
        </p:blipFill>
        <p:spPr>
          <a:xfrm>
            <a:off x="201100" y="1158001"/>
            <a:ext cx="5850325" cy="5248400"/>
          </a:xfrm>
          <a:prstGeom prst="rect">
            <a:avLst/>
          </a:prstGeom>
          <a:noFill/>
          <a:ln>
            <a:noFill/>
          </a:ln>
        </p:spPr>
      </p:pic>
      <p:pic>
        <p:nvPicPr>
          <p:cNvPr id="158" name="Google Shape;158;p11"/>
          <p:cNvPicPr preferRelativeResize="0"/>
          <p:nvPr/>
        </p:nvPicPr>
        <p:blipFill rotWithShape="1">
          <a:blip r:embed="rId3">
            <a:alphaModFix/>
          </a:blip>
          <a:srcRect/>
          <a:stretch/>
        </p:blipFill>
        <p:spPr>
          <a:xfrm>
            <a:off x="6143425" y="1158001"/>
            <a:ext cx="5850325" cy="5248400"/>
          </a:xfrm>
          <a:prstGeom prst="rect">
            <a:avLst/>
          </a:prstGeom>
          <a:noFill/>
          <a:ln>
            <a:noFill/>
          </a:ln>
        </p:spPr>
      </p:pic>
      <p:sp>
        <p:nvSpPr>
          <p:cNvPr id="2" name="TextBox 1">
            <a:extLst>
              <a:ext uri="{FF2B5EF4-FFF2-40B4-BE49-F238E27FC236}">
                <a16:creationId xmlns:a16="http://schemas.microsoft.com/office/drawing/2014/main" id="{3ED18EAA-68ED-72C1-25D9-6A0671CC4665}"/>
              </a:ext>
            </a:extLst>
          </p:cNvPr>
          <p:cNvSpPr txBox="1"/>
          <p:nvPr/>
        </p:nvSpPr>
        <p:spPr>
          <a:xfrm>
            <a:off x="308472" y="6413653"/>
            <a:ext cx="454262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rgbClr val="0A2F41"/>
                </a:solidFill>
                <a:latin typeface="Calibri"/>
                <a:ea typeface="Calibri"/>
                <a:cs typeface="Calibri"/>
              </a:rPr>
              <a:t>Adapted from: </a:t>
            </a:r>
            <a:r>
              <a:rPr lang="en-US" sz="1100" u="sng">
                <a:solidFill>
                  <a:srgbClr val="0A2F41"/>
                </a:solidFill>
                <a:latin typeface="Calibri"/>
                <a:ea typeface="Calibri"/>
                <a:cs typeface="Calibri"/>
                <a:hlinkClick r:id="rId4"/>
              </a:rPr>
              <a:t>https://mcecleanenergy.org/what-is-climate-change/</a:t>
            </a:r>
            <a:endParaRPr lang="en-US"/>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TotalTime>
  <Words>750</Words>
  <Application>Microsoft Office PowerPoint</Application>
  <PresentationFormat>Widescreen</PresentationFormat>
  <Paragraphs>70</Paragraphs>
  <Slides>9</Slides>
  <Notes>9</Notes>
  <HiddenSlides>0</HiddenSlides>
  <MMClips>0</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Climate Change and Extreme Weather</vt:lpstr>
      <vt:lpstr>Key term match up </vt:lpstr>
      <vt:lpstr>Climate Change and Extreme Weather </vt:lpstr>
      <vt:lpstr>How does climate change make you feel?</vt:lpstr>
      <vt:lpstr>If you are worrying… that’s okay! </vt:lpstr>
      <vt:lpstr>It’s not all doom and gloom! </vt:lpstr>
      <vt:lpstr>PowerPoint Presentation</vt:lpstr>
      <vt:lpstr>Resources for printing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gerard reilly</dc:creator>
  <cp:lastModifiedBy>Claire Brown</cp:lastModifiedBy>
  <cp:revision>6</cp:revision>
  <dcterms:created xsi:type="dcterms:W3CDTF">2024-09-06T08:28:41Z</dcterms:created>
  <dcterms:modified xsi:type="dcterms:W3CDTF">2025-08-01T08:11:00Z</dcterms:modified>
</cp:coreProperties>
</file>