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99" r:id="rId2"/>
    <p:sldId id="292" r:id="rId3"/>
    <p:sldId id="288" r:id="rId4"/>
    <p:sldId id="282" r:id="rId5"/>
    <p:sldId id="281" r:id="rId6"/>
    <p:sldId id="289" r:id="rId7"/>
    <p:sldId id="300" r:id="rId8"/>
    <p:sldId id="301" r:id="rId9"/>
    <p:sldId id="302" r:id="rId10"/>
    <p:sldId id="303" r:id="rId11"/>
    <p:sldId id="304" r:id="rId12"/>
    <p:sldId id="305" r:id="rId13"/>
    <p:sldId id="306" r:id="rId14"/>
    <p:sldId id="307" r:id="rId15"/>
    <p:sldId id="308" r:id="rId16"/>
    <p:sldId id="309" r:id="rId17"/>
    <p:sldId id="310" r:id="rId1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Helvetica" pitchFamily="34" charset="0"/>
        <a:ea typeface="+mn-ea"/>
        <a:cs typeface="+mn-cs"/>
      </a:defRPr>
    </a:lvl1pPr>
    <a:lvl2pPr marL="457200" algn="l" rtl="0" fontAlgn="base">
      <a:spcBef>
        <a:spcPct val="0"/>
      </a:spcBef>
      <a:spcAft>
        <a:spcPct val="0"/>
      </a:spcAft>
      <a:defRPr kern="1200">
        <a:solidFill>
          <a:schemeClr val="tx1"/>
        </a:solidFill>
        <a:latin typeface="Helvetica" pitchFamily="34" charset="0"/>
        <a:ea typeface="+mn-ea"/>
        <a:cs typeface="+mn-cs"/>
      </a:defRPr>
    </a:lvl2pPr>
    <a:lvl3pPr marL="914400" algn="l" rtl="0" fontAlgn="base">
      <a:spcBef>
        <a:spcPct val="0"/>
      </a:spcBef>
      <a:spcAft>
        <a:spcPct val="0"/>
      </a:spcAft>
      <a:defRPr kern="1200">
        <a:solidFill>
          <a:schemeClr val="tx1"/>
        </a:solidFill>
        <a:latin typeface="Helvetica" pitchFamily="34" charset="0"/>
        <a:ea typeface="+mn-ea"/>
        <a:cs typeface="+mn-cs"/>
      </a:defRPr>
    </a:lvl3pPr>
    <a:lvl4pPr marL="1371600" algn="l" rtl="0" fontAlgn="base">
      <a:spcBef>
        <a:spcPct val="0"/>
      </a:spcBef>
      <a:spcAft>
        <a:spcPct val="0"/>
      </a:spcAft>
      <a:defRPr kern="1200">
        <a:solidFill>
          <a:schemeClr val="tx1"/>
        </a:solidFill>
        <a:latin typeface="Helvetica" pitchFamily="34" charset="0"/>
        <a:ea typeface="+mn-ea"/>
        <a:cs typeface="+mn-cs"/>
      </a:defRPr>
    </a:lvl4pPr>
    <a:lvl5pPr marL="1828800" algn="l" rtl="0" fontAlgn="base">
      <a:spcBef>
        <a:spcPct val="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119">
          <p15:clr>
            <a:srgbClr val="A4A3A4"/>
          </p15:clr>
        </p15:guide>
        <p15:guide id="2" pos="9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160"/>
    <a:srgbClr val="797E01"/>
    <a:srgbClr val="B70005"/>
    <a:srgbClr val="01415B"/>
    <a:srgbClr val="D6621A"/>
    <a:srgbClr val="CE5300"/>
    <a:srgbClr val="D65700"/>
    <a:srgbClr val="F54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howGuides="1">
      <p:cViewPr varScale="1">
        <p:scale>
          <a:sx n="78" d="100"/>
          <a:sy n="78" d="100"/>
        </p:scale>
        <p:origin x="1162" y="58"/>
      </p:cViewPr>
      <p:guideLst>
        <p:guide orient="horz" pos="119"/>
        <p:guide pos="93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88640"/>
            <a:ext cx="5542334" cy="1542033"/>
          </a:xfrm>
        </p:spPr>
        <p:txBody>
          <a:bodyPr anchor="t"/>
          <a:lstStyle>
            <a:lvl1pPr>
              <a:defRPr sz="4000"/>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566D574-CA4E-41EC-BFB7-1A2028318263}" type="slidenum">
              <a:rPr lang="en-GB" altLang="en-US"/>
              <a:pPr/>
              <a:t>‹#›</a:t>
            </a:fld>
            <a:endParaRPr lang="en-GB" altLang="en-US"/>
          </a:p>
        </p:txBody>
      </p:sp>
    </p:spTree>
    <p:extLst>
      <p:ext uri="{BB962C8B-B14F-4D97-AF65-F5344CB8AC3E}">
        <p14:creationId xmlns:p14="http://schemas.microsoft.com/office/powerpoint/2010/main" val="426988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1"/>
            <a:ext cx="5496272" cy="1438299"/>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a:p>
        </p:txBody>
      </p:sp>
      <p:pic>
        <p:nvPicPr>
          <p:cNvPr id="7"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05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0"/>
            <a:ext cx="5424264" cy="1438300"/>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15240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1054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94E1A6E-B03C-4BA9-BCC3-75FC69A50594}" type="slidenum">
              <a:rPr lang="en-GB" altLang="en-US"/>
              <a:pPr/>
              <a:t>‹#›</a:t>
            </a:fld>
            <a:endParaRPr lang="en-GB" altLang="en-US"/>
          </a:p>
        </p:txBody>
      </p:sp>
      <p:pic>
        <p:nvPicPr>
          <p:cNvPr id="8"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022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2"/>
            <a:ext cx="5472608" cy="1439887"/>
          </a:xfrm>
        </p:spPr>
        <p:txBody>
          <a:bodyPr anchor="t"/>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7728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12578"/>
            <a:ext cx="4040188"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7728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412578"/>
            <a:ext cx="4041775"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77BC778C-4985-4B87-A566-26D203ABF273}" type="slidenum">
              <a:rPr lang="en-GB" altLang="en-US"/>
              <a:pPr/>
              <a:t>‹#›</a:t>
            </a:fld>
            <a:endParaRPr lang="en-GB" altLang="en-US"/>
          </a:p>
        </p:txBody>
      </p:sp>
      <p:pic>
        <p:nvPicPr>
          <p:cNvPr id="10"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748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375" y="206902"/>
            <a:ext cx="5424264" cy="1421898"/>
          </a:xfrm>
        </p:spPr>
        <p:txBody>
          <a:bodyPr anchor="t"/>
          <a:lstStyle>
            <a:lvl1pPr>
              <a:defRPr sz="40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147EEAF-DD4E-4CF4-BBA0-EAA76F911A92}" type="slidenum">
              <a:rPr lang="en-GB" altLang="en-US"/>
              <a:pPr/>
              <a:t>‹#›</a:t>
            </a:fld>
            <a:endParaRPr lang="en-GB" altLang="en-US"/>
          </a:p>
        </p:txBody>
      </p:sp>
      <p:pic>
        <p:nvPicPr>
          <p:cNvPr id="6"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517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C3D577BE-B60F-4443-89BA-AC6850FF3B72}" type="slidenum">
              <a:rPr lang="en-GB" altLang="en-US"/>
              <a:pPr/>
              <a:t>‹#›</a:t>
            </a:fld>
            <a:endParaRPr lang="en-GB" altLang="en-US"/>
          </a:p>
        </p:txBody>
      </p:sp>
    </p:spTree>
    <p:extLst>
      <p:ext uri="{BB962C8B-B14F-4D97-AF65-F5344CB8AC3E}">
        <p14:creationId xmlns:p14="http://schemas.microsoft.com/office/powerpoint/2010/main" val="184364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028184"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88913"/>
            <a:ext cx="5227984" cy="4538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7028184"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94CE6AA-BD4D-4B50-801E-5FC26DDB2F13}" type="slidenum">
              <a:rPr lang="en-GB" altLang="en-US"/>
              <a:pPr/>
              <a:t>‹#›</a:t>
            </a:fld>
            <a:endParaRPr lang="en-GB" altLang="en-US"/>
          </a:p>
        </p:txBody>
      </p:sp>
    </p:spTree>
    <p:extLst>
      <p:ext uri="{BB962C8B-B14F-4D97-AF65-F5344CB8AC3E}">
        <p14:creationId xmlns:p14="http://schemas.microsoft.com/office/powerpoint/2010/main" val="291521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A00CBFF-0372-4B6D-9726-814647025C50}" type="slidenum">
              <a:rPr lang="en-GB" altLang="en-US"/>
              <a:pPr/>
              <a:t>‹#›</a:t>
            </a:fld>
            <a:endParaRPr lang="en-GB" altLang="en-US"/>
          </a:p>
        </p:txBody>
      </p:sp>
    </p:spTree>
    <p:extLst>
      <p:ext uri="{BB962C8B-B14F-4D97-AF65-F5344CB8AC3E}">
        <p14:creationId xmlns:p14="http://schemas.microsoft.com/office/powerpoint/2010/main" val="309023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3"/>
            <a:ext cx="5471889" cy="1439887"/>
          </a:xfrm>
        </p:spPr>
        <p:txBody>
          <a:bodyPr/>
          <a:lstStyle/>
          <a:p>
            <a:r>
              <a:rPr lang="en-US"/>
              <a:t>Click to edit Master title style</a:t>
            </a:r>
            <a:endParaRPr lang="en-GB" dirty="0"/>
          </a:p>
        </p:txBody>
      </p:sp>
      <p:sp>
        <p:nvSpPr>
          <p:cNvPr id="3" name="Text Placeholder 2"/>
          <p:cNvSpPr>
            <a:spLocks noGrp="1"/>
          </p:cNvSpPr>
          <p:nvPr>
            <p:ph type="body" sz="half" idx="1"/>
          </p:nvPr>
        </p:nvSpPr>
        <p:spPr>
          <a:xfrm>
            <a:off x="1485925" y="1844824"/>
            <a:ext cx="3429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67325" y="1844824"/>
            <a:ext cx="3429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629400" y="6248400"/>
            <a:ext cx="1905000" cy="457200"/>
          </a:xfrm>
        </p:spPr>
        <p:txBody>
          <a:bodyPr/>
          <a:lstStyle>
            <a:lvl1pPr>
              <a:defRPr/>
            </a:lvl1pPr>
          </a:lstStyle>
          <a:p>
            <a:endParaRPr lang="en-GB" altLang="en-US"/>
          </a:p>
        </p:txBody>
      </p:sp>
      <p:sp>
        <p:nvSpPr>
          <p:cNvPr id="6" name="Footer Placeholder 5"/>
          <p:cNvSpPr>
            <a:spLocks noGrp="1"/>
          </p:cNvSpPr>
          <p:nvPr>
            <p:ph type="ftr" sz="quarter" idx="11"/>
          </p:nvPr>
        </p:nvSpPr>
        <p:spPr>
          <a:xfrm>
            <a:off x="3276600" y="6248400"/>
            <a:ext cx="2895600" cy="45720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1524000" y="6248400"/>
            <a:ext cx="1295400" cy="457200"/>
          </a:xfrm>
        </p:spPr>
        <p:txBody>
          <a:bodyPr/>
          <a:lstStyle>
            <a:lvl1pPr>
              <a:defRPr/>
            </a:lvl1pPr>
          </a:lstStyle>
          <a:p>
            <a:fld id="{99EC163C-451A-4E6F-ACF7-668EB3869707}" type="slidenum">
              <a:rPr lang="en-GB" altLang="en-US"/>
              <a:pPr/>
              <a:t>‹#›</a:t>
            </a:fld>
            <a:endParaRPr lang="en-GB" altLang="en-US"/>
          </a:p>
        </p:txBody>
      </p:sp>
    </p:spTree>
    <p:extLst>
      <p:ext uri="{BB962C8B-B14F-4D97-AF65-F5344CB8AC3E}">
        <p14:creationId xmlns:p14="http://schemas.microsoft.com/office/powerpoint/2010/main" val="364372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476375" y="188640"/>
            <a:ext cx="5471889"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dirty="0"/>
          </a:p>
        </p:txBody>
      </p:sp>
      <p:sp>
        <p:nvSpPr>
          <p:cNvPr id="46083" name="Rectangle 3"/>
          <p:cNvSpPr>
            <a:spLocks noGrp="1" noChangeArrowheads="1"/>
          </p:cNvSpPr>
          <p:nvPr>
            <p:ph type="body" idx="1"/>
          </p:nvPr>
        </p:nvSpPr>
        <p:spPr bwMode="auto">
          <a:xfrm>
            <a:off x="1524000" y="2060575"/>
            <a:ext cx="7010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46084" name="Rectangle 4"/>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a:p>
        </p:txBody>
      </p:sp>
      <p:sp>
        <p:nvSpPr>
          <p:cNvPr id="4608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a:p>
        </p:txBody>
      </p:sp>
      <p:sp>
        <p:nvSpPr>
          <p:cNvPr id="46086" name="Rectangle 6"/>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a:p>
        </p:txBody>
      </p:sp>
      <p:sp>
        <p:nvSpPr>
          <p:cNvPr id="46087" name="Line 7"/>
          <p:cNvSpPr>
            <a:spLocks noChangeShapeType="1"/>
          </p:cNvSpPr>
          <p:nvPr userDrawn="1"/>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8" name="Oval 8"/>
          <p:cNvSpPr>
            <a:spLocks noChangeArrowheads="1"/>
          </p:cNvSpPr>
          <p:nvPr userDrawn="1"/>
        </p:nvSpPr>
        <p:spPr bwMode="auto">
          <a:xfrm>
            <a:off x="152400" y="838200"/>
            <a:ext cx="2286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89" name="Oval 9"/>
          <p:cNvSpPr>
            <a:spLocks noChangeArrowheads="1"/>
          </p:cNvSpPr>
          <p:nvPr userDrawn="1"/>
        </p:nvSpPr>
        <p:spPr bwMode="auto">
          <a:xfrm>
            <a:off x="539750" y="838200"/>
            <a:ext cx="2286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90" name="Oval 10"/>
          <p:cNvSpPr>
            <a:spLocks noChangeArrowheads="1"/>
          </p:cNvSpPr>
          <p:nvPr userDrawn="1"/>
        </p:nvSpPr>
        <p:spPr bwMode="auto">
          <a:xfrm>
            <a:off x="927100" y="838200"/>
            <a:ext cx="2286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pic>
        <p:nvPicPr>
          <p:cNvPr id="23" name="Picture 15" descr="rgs"/>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8" r:id="rId7"/>
    <p:sldLayoutId id="2147483659" r:id="rId8"/>
    <p:sldLayoutId id="2147483661" r:id="rId9"/>
  </p:sldLayoutIdLst>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aterlands.e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aterlands.eu/results-and-resources/video-cuilcagh-anierin-uplands-special-area-of-conservatio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76375" y="188913"/>
            <a:ext cx="5831929" cy="1655911"/>
          </a:xfrm>
        </p:spPr>
        <p:txBody>
          <a:bodyPr anchor="t"/>
          <a:lstStyle/>
          <a:p>
            <a:r>
              <a:rPr lang="en-GB" altLang="en-US" sz="3600" b="1" dirty="0"/>
              <a:t>Peatland restoration at </a:t>
            </a:r>
            <a:r>
              <a:rPr lang="en-GB" altLang="en-US" sz="3600" b="1" dirty="0" err="1"/>
              <a:t>Cuilcagh-Anierin</a:t>
            </a:r>
            <a:r>
              <a:rPr lang="en-GB" altLang="en-US" sz="3600" b="1" dirty="0"/>
              <a:t> Uplands</a:t>
            </a:r>
            <a:endParaRPr lang="en-US" altLang="en-US" sz="3600" b="1" dirty="0"/>
          </a:p>
        </p:txBody>
      </p:sp>
      <p:sp>
        <p:nvSpPr>
          <p:cNvPr id="69635" name="Rectangle 3"/>
          <p:cNvSpPr>
            <a:spLocks noGrp="1" noChangeArrowheads="1"/>
          </p:cNvSpPr>
          <p:nvPr>
            <p:ph type="body" sz="half" idx="1"/>
          </p:nvPr>
        </p:nvSpPr>
        <p:spPr>
          <a:xfrm>
            <a:off x="1560513" y="1845519"/>
            <a:ext cx="3429000" cy="4174976"/>
          </a:xfrm>
        </p:spPr>
        <p:txBody>
          <a:bodyPr/>
          <a:lstStyle/>
          <a:p>
            <a:pPr>
              <a:buFont typeface="Wingdings" pitchFamily="2" charset="2"/>
              <a:buNone/>
            </a:pPr>
            <a:r>
              <a:rPr lang="en-GB" altLang="en-US" sz="2600"/>
              <a:t> </a:t>
            </a:r>
            <a:endParaRPr lang="en-US" altLang="en-US" sz="2600"/>
          </a:p>
        </p:txBody>
      </p:sp>
      <p:sp>
        <p:nvSpPr>
          <p:cNvPr id="69639" name="Text Box 7"/>
          <p:cNvSpPr txBox="1">
            <a:spLocks noChangeArrowheads="1"/>
          </p:cNvSpPr>
          <p:nvPr/>
        </p:nvSpPr>
        <p:spPr bwMode="auto">
          <a:xfrm>
            <a:off x="611188" y="3572644"/>
            <a:ext cx="2016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en-US" sz="2800" dirty="0">
                <a:solidFill>
                  <a:schemeClr val="bg1"/>
                </a:solidFill>
              </a:rPr>
              <a:t>Name</a:t>
            </a:r>
            <a:endParaRPr lang="en-US" altLang="en-US" sz="2800" dirty="0">
              <a:solidFill>
                <a:schemeClr val="bg1"/>
              </a:solidFill>
            </a:endParaRPr>
          </a:p>
        </p:txBody>
      </p:sp>
      <p:sp>
        <p:nvSpPr>
          <p:cNvPr id="69640" name="Text Box 8"/>
          <p:cNvSpPr txBox="1">
            <a:spLocks noChangeArrowheads="1"/>
          </p:cNvSpPr>
          <p:nvPr/>
        </p:nvSpPr>
        <p:spPr bwMode="auto">
          <a:xfrm>
            <a:off x="3563938" y="3572644"/>
            <a:ext cx="2232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en-US" sz="2800">
                <a:solidFill>
                  <a:schemeClr val="bg1"/>
                </a:solidFill>
              </a:rPr>
              <a:t>Position</a:t>
            </a:r>
            <a:endParaRPr lang="en-US" altLang="en-US" sz="2800">
              <a:solidFill>
                <a:schemeClr val="bg1"/>
              </a:solidFill>
            </a:endParaRPr>
          </a:p>
        </p:txBody>
      </p:sp>
      <p:sp>
        <p:nvSpPr>
          <p:cNvPr id="69642" name="Text Box 10"/>
          <p:cNvSpPr txBox="1">
            <a:spLocks noChangeArrowheads="1"/>
          </p:cNvSpPr>
          <p:nvPr/>
        </p:nvSpPr>
        <p:spPr bwMode="auto">
          <a:xfrm>
            <a:off x="6443663" y="3933007"/>
            <a:ext cx="2160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Arial" charset="0"/>
            </a:endParaRPr>
          </a:p>
        </p:txBody>
      </p:sp>
      <p:sp>
        <p:nvSpPr>
          <p:cNvPr id="69645" name="Text Box 13"/>
          <p:cNvSpPr txBox="1">
            <a:spLocks noChangeArrowheads="1"/>
          </p:cNvSpPr>
          <p:nvPr/>
        </p:nvSpPr>
        <p:spPr bwMode="auto">
          <a:xfrm>
            <a:off x="6588125" y="3572644"/>
            <a:ext cx="2160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a:solidFill>
                  <a:schemeClr val="bg1"/>
                </a:solidFill>
              </a:rPr>
              <a:t>Date</a:t>
            </a:r>
            <a:endParaRPr lang="en-US" altLang="en-US" sz="2800">
              <a:solidFill>
                <a:schemeClr val="bg1"/>
              </a:solidFill>
            </a:endParaRPr>
          </a:p>
        </p:txBody>
      </p:sp>
      <p:pic>
        <p:nvPicPr>
          <p:cNvPr id="2" name="Picture 1" descr="A grassy field with a hill in the background&#10;&#10;Description automatically generated">
            <a:extLst>
              <a:ext uri="{FF2B5EF4-FFF2-40B4-BE49-F238E27FC236}">
                <a16:creationId xmlns:a16="http://schemas.microsoft.com/office/drawing/2014/main" id="{81B6859E-F27E-3A82-035D-75C5FA2DC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342" y="1700808"/>
            <a:ext cx="6795315" cy="5096486"/>
          </a:xfrm>
          <a:prstGeom prst="rect">
            <a:avLst/>
          </a:prstGeom>
        </p:spPr>
      </p:pic>
      <p:sp>
        <p:nvSpPr>
          <p:cNvPr id="3" name="TextBox 2">
            <a:extLst>
              <a:ext uri="{FF2B5EF4-FFF2-40B4-BE49-F238E27FC236}">
                <a16:creationId xmlns:a16="http://schemas.microsoft.com/office/drawing/2014/main" id="{BF0340B7-C402-62CB-4149-7A08EE32E803}"/>
              </a:ext>
            </a:extLst>
          </p:cNvPr>
          <p:cNvSpPr txBox="1"/>
          <p:nvPr/>
        </p:nvSpPr>
        <p:spPr>
          <a:xfrm>
            <a:off x="1218398" y="6464057"/>
            <a:ext cx="6463629" cy="276999"/>
          </a:xfrm>
          <a:prstGeom prst="rect">
            <a:avLst/>
          </a:prstGeom>
          <a:noFill/>
        </p:spPr>
        <p:txBody>
          <a:bodyPr wrap="square" rtlCol="0">
            <a:spAutoFit/>
          </a:bodyPr>
          <a:lstStyle/>
          <a:p>
            <a:r>
              <a:rPr lang="en-GB" sz="1200" i="1" dirty="0">
                <a:solidFill>
                  <a:schemeClr val="bg1"/>
                </a:solidFill>
              </a:rPr>
              <a:t>Photo of blanket bog restoration at </a:t>
            </a:r>
            <a:r>
              <a:rPr lang="en-GB" sz="1200" i="1" dirty="0" err="1">
                <a:solidFill>
                  <a:schemeClr val="bg1"/>
                </a:solidFill>
              </a:rPr>
              <a:t>Cuilcagh-Anierin</a:t>
            </a:r>
            <a:r>
              <a:rPr lang="en-GB" sz="1200" i="1" dirty="0">
                <a:solidFill>
                  <a:schemeClr val="bg1"/>
                </a:solidFill>
              </a:rPr>
              <a:t> SAC, Ireland (</a:t>
            </a:r>
            <a:r>
              <a:rPr lang="en-GB" sz="1200" i="1" dirty="0" err="1">
                <a:solidFill>
                  <a:schemeClr val="bg1"/>
                </a:solidFill>
              </a:rPr>
              <a:t>D.Anderson</a:t>
            </a:r>
            <a:r>
              <a:rPr lang="en-GB" sz="1200" i="1" dirty="0">
                <a:solidFill>
                  <a:schemeClr val="bg1"/>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Rectangle 7"/>
          <p:cNvSpPr>
            <a:spLocks noGrp="1" noChangeArrowheads="1"/>
          </p:cNvSpPr>
          <p:nvPr>
            <p:ph type="body" idx="1"/>
          </p:nvPr>
        </p:nvSpPr>
        <p:spPr>
          <a:xfrm>
            <a:off x="1475656" y="6453336"/>
            <a:ext cx="7010400" cy="321340"/>
          </a:xfrm>
          <a:noFill/>
          <a:ln/>
        </p:spPr>
        <p:txBody>
          <a:bodyPr/>
          <a:lstStyle/>
          <a:p>
            <a:r>
              <a:rPr lang="en-GB" sz="2000" dirty="0"/>
              <a:t>View of restoration work at </a:t>
            </a:r>
            <a:r>
              <a:rPr lang="en-GB" sz="2000" dirty="0" err="1"/>
              <a:t>Bencroy</a:t>
            </a:r>
            <a:r>
              <a:rPr lang="en-GB" sz="2000" dirty="0"/>
              <a:t>, Ireland</a:t>
            </a:r>
            <a:endParaRPr lang="en-GB" altLang="en-US" sz="2000" dirty="0"/>
          </a:p>
        </p:txBody>
      </p:sp>
      <p:sp>
        <p:nvSpPr>
          <p:cNvPr id="7" name="Rectangle 2"/>
          <p:cNvSpPr txBox="1">
            <a:spLocks noChangeArrowheads="1"/>
          </p:cNvSpPr>
          <p:nvPr/>
        </p:nvSpPr>
        <p:spPr bwMode="auto">
          <a:xfrm>
            <a:off x="1475656" y="299348"/>
            <a:ext cx="5424264" cy="1320660"/>
          </a:xfrm>
          <a:prstGeom prst="rect">
            <a:avLst/>
          </a:prstGeom>
          <a:solidFill>
            <a:srgbClr val="797E01"/>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landscape with rocks and water&#10;&#10;Description automatically generated">
            <a:extLst>
              <a:ext uri="{FF2B5EF4-FFF2-40B4-BE49-F238E27FC236}">
                <a16:creationId xmlns:a16="http://schemas.microsoft.com/office/drawing/2014/main" id="{5CB1213D-0316-5B9C-EEA4-77C9049F76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61" y="1689022"/>
            <a:ext cx="8590019" cy="4844772"/>
          </a:xfrm>
          <a:prstGeom prst="rect">
            <a:avLst/>
          </a:prstGeom>
        </p:spPr>
      </p:pic>
      <p:sp>
        <p:nvSpPr>
          <p:cNvPr id="4" name="TextBox 3">
            <a:extLst>
              <a:ext uri="{FF2B5EF4-FFF2-40B4-BE49-F238E27FC236}">
                <a16:creationId xmlns:a16="http://schemas.microsoft.com/office/drawing/2014/main" id="{22B43782-F0F4-6A9D-4160-91F6AD9EA1E2}"/>
              </a:ext>
            </a:extLst>
          </p:cNvPr>
          <p:cNvSpPr txBox="1"/>
          <p:nvPr/>
        </p:nvSpPr>
        <p:spPr>
          <a:xfrm>
            <a:off x="6478160" y="6261211"/>
            <a:ext cx="2430016" cy="246221"/>
          </a:xfrm>
          <a:prstGeom prst="rect">
            <a:avLst/>
          </a:prstGeom>
          <a:noFill/>
        </p:spPr>
        <p:txBody>
          <a:bodyPr wrap="square">
            <a:spAutoFit/>
          </a:bodyPr>
          <a:lstStyle/>
          <a:p>
            <a:r>
              <a:rPr lang="en-GB" sz="1000" b="1" i="1" dirty="0">
                <a:solidFill>
                  <a:srgbClr val="FFFF00"/>
                </a:solidFill>
              </a:rPr>
              <a:t>Photo from </a:t>
            </a:r>
            <a:r>
              <a:rPr lang="en-GB" sz="1000" b="1" i="1" dirty="0" err="1">
                <a:solidFill>
                  <a:srgbClr val="FFFF00"/>
                </a:solidFill>
              </a:rPr>
              <a:t>G.Chico</a:t>
            </a:r>
            <a:r>
              <a:rPr lang="en-GB" sz="1000" b="1" i="1" dirty="0">
                <a:solidFill>
                  <a:srgbClr val="FFFF00"/>
                </a:solidFill>
              </a:rPr>
              <a:t> with permission </a:t>
            </a:r>
          </a:p>
        </p:txBody>
      </p:sp>
    </p:spTree>
    <p:extLst>
      <p:ext uri="{BB962C8B-B14F-4D97-AF65-F5344CB8AC3E}">
        <p14:creationId xmlns:p14="http://schemas.microsoft.com/office/powerpoint/2010/main" val="386101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Grp="1" noChangeArrowheads="1"/>
          </p:cNvSpPr>
          <p:nvPr>
            <p:ph type="body" idx="1"/>
          </p:nvPr>
        </p:nvSpPr>
        <p:spPr>
          <a:xfrm>
            <a:off x="107504" y="5877272"/>
            <a:ext cx="8928992" cy="864096"/>
          </a:xfrm>
          <a:noFill/>
          <a:ln/>
        </p:spPr>
        <p:txBody>
          <a:bodyPr/>
          <a:lstStyle/>
          <a:p>
            <a:r>
              <a:rPr lang="en-GB" altLang="en-US" sz="1800" dirty="0"/>
              <a:t>Cutting and removal of conifer trees</a:t>
            </a:r>
          </a:p>
          <a:p>
            <a:pPr lvl="1"/>
            <a:r>
              <a:rPr lang="en-GB" sz="1600" dirty="0">
                <a:solidFill>
                  <a:schemeClr val="tx1"/>
                </a:solidFill>
              </a:rPr>
              <a:t>The encroachment of invasive conifers, such as Sitka spruce, causes a drop in the water table (due to the increased evapotranspiration rates) and reduces biodiversity.</a:t>
            </a:r>
          </a:p>
        </p:txBody>
      </p:sp>
      <p:sp>
        <p:nvSpPr>
          <p:cNvPr id="7" name="Rectangle 2"/>
          <p:cNvSpPr txBox="1">
            <a:spLocks noChangeArrowheads="1"/>
          </p:cNvSpPr>
          <p:nvPr/>
        </p:nvSpPr>
        <p:spPr bwMode="auto">
          <a:xfrm>
            <a:off x="1475656" y="299348"/>
            <a:ext cx="5424264" cy="1320660"/>
          </a:xfrm>
          <a:prstGeom prst="rect">
            <a:avLst/>
          </a:prstGeom>
          <a:solidFill>
            <a:srgbClr val="740160"/>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Removal of conifers</a:t>
            </a:r>
          </a:p>
        </p:txBody>
      </p:sp>
      <p:pic>
        <p:nvPicPr>
          <p:cNvPr id="2" name="Picture 1" descr="A field of grass and bushes&#10;&#10;Description automatically generated">
            <a:extLst>
              <a:ext uri="{FF2B5EF4-FFF2-40B4-BE49-F238E27FC236}">
                <a16:creationId xmlns:a16="http://schemas.microsoft.com/office/drawing/2014/main" id="{88798FEE-7EC4-3AF6-8B82-43752ACE06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883" y="1759596"/>
            <a:ext cx="5490234" cy="4117676"/>
          </a:xfrm>
          <a:prstGeom prst="rect">
            <a:avLst/>
          </a:prstGeom>
        </p:spPr>
      </p:pic>
      <p:sp>
        <p:nvSpPr>
          <p:cNvPr id="3" name="TextBox 2">
            <a:extLst>
              <a:ext uri="{FF2B5EF4-FFF2-40B4-BE49-F238E27FC236}">
                <a16:creationId xmlns:a16="http://schemas.microsoft.com/office/drawing/2014/main" id="{9A73F94B-3A02-DA3B-AAD1-7D6C8CAEE05C}"/>
              </a:ext>
            </a:extLst>
          </p:cNvPr>
          <p:cNvSpPr txBox="1"/>
          <p:nvPr/>
        </p:nvSpPr>
        <p:spPr>
          <a:xfrm>
            <a:off x="114792" y="2636912"/>
            <a:ext cx="1404552" cy="584775"/>
          </a:xfrm>
          <a:prstGeom prst="rect">
            <a:avLst/>
          </a:prstGeom>
          <a:noFill/>
        </p:spPr>
        <p:txBody>
          <a:bodyPr wrap="none" rtlCol="0">
            <a:spAutoFit/>
          </a:bodyPr>
          <a:lstStyle/>
          <a:p>
            <a:r>
              <a:rPr lang="en-GB" sz="1600" b="1" dirty="0"/>
              <a:t>Recently cut</a:t>
            </a:r>
          </a:p>
          <a:p>
            <a:r>
              <a:rPr lang="en-GB" sz="1600" b="1" dirty="0"/>
              <a:t>spruce tree</a:t>
            </a:r>
          </a:p>
        </p:txBody>
      </p:sp>
      <p:cxnSp>
        <p:nvCxnSpPr>
          <p:cNvPr id="4" name="Straight Arrow Connector 3">
            <a:extLst>
              <a:ext uri="{FF2B5EF4-FFF2-40B4-BE49-F238E27FC236}">
                <a16:creationId xmlns:a16="http://schemas.microsoft.com/office/drawing/2014/main" id="{77A27A81-A5DB-D7D2-1F09-6C93813A0105}"/>
              </a:ext>
            </a:extLst>
          </p:cNvPr>
          <p:cNvCxnSpPr>
            <a:cxnSpLocks/>
          </p:cNvCxnSpPr>
          <p:nvPr/>
        </p:nvCxnSpPr>
        <p:spPr>
          <a:xfrm>
            <a:off x="1427538" y="3055957"/>
            <a:ext cx="984222" cy="58035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FB013D-7368-1989-BEB1-9F50CD9E1D92}"/>
              </a:ext>
            </a:extLst>
          </p:cNvPr>
          <p:cNvSpPr txBox="1"/>
          <p:nvPr/>
        </p:nvSpPr>
        <p:spPr>
          <a:xfrm>
            <a:off x="5876957" y="5592034"/>
            <a:ext cx="1440160" cy="215444"/>
          </a:xfrm>
          <a:prstGeom prst="rect">
            <a:avLst/>
          </a:prstGeom>
          <a:noFill/>
        </p:spPr>
        <p:txBody>
          <a:bodyPr wrap="square">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Tree>
    <p:extLst>
      <p:ext uri="{BB962C8B-B14F-4D97-AF65-F5344CB8AC3E}">
        <p14:creationId xmlns:p14="http://schemas.microsoft.com/office/powerpoint/2010/main" val="129949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5656" y="299348"/>
            <a:ext cx="5424264" cy="1320660"/>
          </a:xfrm>
          <a:solidFill>
            <a:srgbClr val="F54C00"/>
          </a:solidFill>
        </p:spPr>
        <p:txBody>
          <a:bodyPr/>
          <a:lstStyle/>
          <a:p>
            <a:r>
              <a:rPr lang="en-GB" altLang="en-US" b="1" dirty="0">
                <a:solidFill>
                  <a:schemeClr val="bg1"/>
                </a:solidFill>
              </a:rPr>
              <a:t>Removal of conifers</a:t>
            </a:r>
          </a:p>
        </p:txBody>
      </p:sp>
      <p:pic>
        <p:nvPicPr>
          <p:cNvPr id="2" name="Picture 1" descr="A field with trees and mountains in the background&#10;&#10;Description automatically generated">
            <a:extLst>
              <a:ext uri="{FF2B5EF4-FFF2-40B4-BE49-F238E27FC236}">
                <a16:creationId xmlns:a16="http://schemas.microsoft.com/office/drawing/2014/main" id="{03677898-9A94-AEEF-896D-3DD008ECB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772816"/>
            <a:ext cx="6494492" cy="4870869"/>
          </a:xfrm>
          <a:prstGeom prst="rect">
            <a:avLst/>
          </a:prstGeom>
        </p:spPr>
      </p:pic>
      <p:sp>
        <p:nvSpPr>
          <p:cNvPr id="3" name="Content Placeholder 2">
            <a:extLst>
              <a:ext uri="{FF2B5EF4-FFF2-40B4-BE49-F238E27FC236}">
                <a16:creationId xmlns:a16="http://schemas.microsoft.com/office/drawing/2014/main" id="{6851EFB3-D0F5-B5C9-872A-7CF976828673}"/>
              </a:ext>
            </a:extLst>
          </p:cNvPr>
          <p:cNvSpPr>
            <a:spLocks noGrp="1"/>
          </p:cNvSpPr>
          <p:nvPr>
            <p:ph idx="1"/>
          </p:nvPr>
        </p:nvSpPr>
        <p:spPr>
          <a:xfrm>
            <a:off x="6899920" y="3068960"/>
            <a:ext cx="2136575" cy="2739310"/>
          </a:xfrm>
        </p:spPr>
        <p:txBody>
          <a:bodyPr>
            <a:noAutofit/>
          </a:bodyPr>
          <a:lstStyle/>
          <a:p>
            <a:r>
              <a:rPr lang="en-GB" sz="1800" dirty="0"/>
              <a:t>Notice spruce trees that have seeded on the peatland from the plantation in the background.</a:t>
            </a:r>
          </a:p>
        </p:txBody>
      </p:sp>
      <p:cxnSp>
        <p:nvCxnSpPr>
          <p:cNvPr id="4" name="Straight Arrow Connector 3">
            <a:extLst>
              <a:ext uri="{FF2B5EF4-FFF2-40B4-BE49-F238E27FC236}">
                <a16:creationId xmlns:a16="http://schemas.microsoft.com/office/drawing/2014/main" id="{C73D1E95-BC9F-E6EF-5F5E-1A2C749C23F1}"/>
              </a:ext>
            </a:extLst>
          </p:cNvPr>
          <p:cNvCxnSpPr>
            <a:cxnSpLocks/>
          </p:cNvCxnSpPr>
          <p:nvPr/>
        </p:nvCxnSpPr>
        <p:spPr>
          <a:xfrm flipH="1">
            <a:off x="5508104" y="3645024"/>
            <a:ext cx="1584176" cy="45069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3D38C0A-9233-7ECB-4E43-621A43F029DD}"/>
              </a:ext>
            </a:extLst>
          </p:cNvPr>
          <p:cNvSpPr txBox="1"/>
          <p:nvPr/>
        </p:nvSpPr>
        <p:spPr>
          <a:xfrm>
            <a:off x="5436096" y="6428241"/>
            <a:ext cx="1234633" cy="215444"/>
          </a:xfrm>
          <a:prstGeom prst="rect">
            <a:avLst/>
          </a:prstGeom>
          <a:noFill/>
        </p:spPr>
        <p:txBody>
          <a:bodyPr wrap="none" rtlCol="0">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Tree>
    <p:extLst>
      <p:ext uri="{BB962C8B-B14F-4D97-AF65-F5344CB8AC3E}">
        <p14:creationId xmlns:p14="http://schemas.microsoft.com/office/powerpoint/2010/main" val="76507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9"/>
          <p:cNvSpPr>
            <a:spLocks noGrp="1" noChangeArrowheads="1"/>
          </p:cNvSpPr>
          <p:nvPr>
            <p:ph type="body" idx="1"/>
          </p:nvPr>
        </p:nvSpPr>
        <p:spPr>
          <a:xfrm>
            <a:off x="395536" y="4247322"/>
            <a:ext cx="5064224" cy="2495132"/>
          </a:xfrm>
          <a:noFill/>
          <a:ln/>
        </p:spPr>
        <p:txBody>
          <a:bodyPr/>
          <a:lstStyle/>
          <a:p>
            <a:r>
              <a:rPr lang="en-GB" altLang="en-US" sz="2400" dirty="0"/>
              <a:t>Drainage blocking</a:t>
            </a:r>
          </a:p>
          <a:p>
            <a:pPr lvl="1"/>
            <a:r>
              <a:rPr lang="en-GB" sz="1600" dirty="0"/>
              <a:t>In the past, ditches were dug to drain peatlands for various land uses. Blocking these is important for holding water in the peatland so that the water table can rise. (Remember that peat formation requires a high water table.)</a:t>
            </a:r>
          </a:p>
          <a:p>
            <a:pPr lvl="1"/>
            <a:r>
              <a:rPr lang="en-GB" sz="1600" dirty="0"/>
              <a:t>Blocking can also be done with coir logs or timber.</a:t>
            </a:r>
          </a:p>
          <a:p>
            <a:pPr marL="457200" lvl="1" indent="0">
              <a:buNone/>
            </a:pPr>
            <a:endParaRPr lang="en-GB" altLang="en-US" dirty="0"/>
          </a:p>
        </p:txBody>
      </p:sp>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few pipes in a field&#10;&#10;Description automatically generated">
            <a:extLst>
              <a:ext uri="{FF2B5EF4-FFF2-40B4-BE49-F238E27FC236}">
                <a16:creationId xmlns:a16="http://schemas.microsoft.com/office/drawing/2014/main" id="{E6CB21A4-235A-9546-3C34-BF8C99088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1778870"/>
            <a:ext cx="1871349" cy="2495132"/>
          </a:xfrm>
          <a:prstGeom prst="rect">
            <a:avLst/>
          </a:prstGeom>
        </p:spPr>
      </p:pic>
      <p:pic>
        <p:nvPicPr>
          <p:cNvPr id="3" name="Picture 2" descr="A field of dry grass&#10;&#10;Description automatically generated with medium confidence">
            <a:extLst>
              <a:ext uri="{FF2B5EF4-FFF2-40B4-BE49-F238E27FC236}">
                <a16:creationId xmlns:a16="http://schemas.microsoft.com/office/drawing/2014/main" id="{DAEEA84A-515E-2403-A9FA-C14381B02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844824"/>
            <a:ext cx="3665584" cy="4887446"/>
          </a:xfrm>
          <a:prstGeom prst="rect">
            <a:avLst/>
          </a:prstGeom>
        </p:spPr>
      </p:pic>
      <p:sp>
        <p:nvSpPr>
          <p:cNvPr id="4" name="TextBox 3">
            <a:extLst>
              <a:ext uri="{FF2B5EF4-FFF2-40B4-BE49-F238E27FC236}">
                <a16:creationId xmlns:a16="http://schemas.microsoft.com/office/drawing/2014/main" id="{1BF39DB3-D986-71B0-9298-CF29022EA048}"/>
              </a:ext>
            </a:extLst>
          </p:cNvPr>
          <p:cNvSpPr txBox="1"/>
          <p:nvPr/>
        </p:nvSpPr>
        <p:spPr>
          <a:xfrm>
            <a:off x="107504" y="2591923"/>
            <a:ext cx="1944216" cy="738664"/>
          </a:xfrm>
          <a:prstGeom prst="rect">
            <a:avLst/>
          </a:prstGeom>
          <a:noFill/>
        </p:spPr>
        <p:txBody>
          <a:bodyPr wrap="square" rtlCol="0">
            <a:spAutoFit/>
          </a:bodyPr>
          <a:lstStyle/>
          <a:p>
            <a:r>
              <a:rPr lang="en-GB" sz="1400" b="1" dirty="0"/>
              <a:t>Blocking ditches, viewed at </a:t>
            </a:r>
            <a:r>
              <a:rPr lang="en-GB" sz="1400" b="1" dirty="0" err="1"/>
              <a:t>Cuilcagh</a:t>
            </a:r>
            <a:endParaRPr lang="en-GB" sz="1400" b="1" dirty="0"/>
          </a:p>
          <a:p>
            <a:r>
              <a:rPr lang="en-GB" sz="1400" b="1" dirty="0"/>
              <a:t>Mountain</a:t>
            </a:r>
          </a:p>
        </p:txBody>
      </p:sp>
      <p:sp>
        <p:nvSpPr>
          <p:cNvPr id="7" name="TextBox 6">
            <a:extLst>
              <a:ext uri="{FF2B5EF4-FFF2-40B4-BE49-F238E27FC236}">
                <a16:creationId xmlns:a16="http://schemas.microsoft.com/office/drawing/2014/main" id="{9445911A-6EEB-B93A-F26B-F59035290C9D}"/>
              </a:ext>
            </a:extLst>
          </p:cNvPr>
          <p:cNvSpPr txBox="1"/>
          <p:nvPr/>
        </p:nvSpPr>
        <p:spPr>
          <a:xfrm>
            <a:off x="2861205" y="4043318"/>
            <a:ext cx="1349896" cy="215444"/>
          </a:xfrm>
          <a:prstGeom prst="rect">
            <a:avLst/>
          </a:prstGeom>
          <a:noFill/>
        </p:spPr>
        <p:txBody>
          <a:bodyPr wrap="square">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
        <p:nvSpPr>
          <p:cNvPr id="9" name="TextBox 8">
            <a:extLst>
              <a:ext uri="{FF2B5EF4-FFF2-40B4-BE49-F238E27FC236}">
                <a16:creationId xmlns:a16="http://schemas.microsoft.com/office/drawing/2014/main" id="{B2E04BDD-CC9C-A9A8-6BD6-AD56F289C9D6}"/>
              </a:ext>
            </a:extLst>
          </p:cNvPr>
          <p:cNvSpPr txBox="1"/>
          <p:nvPr/>
        </p:nvSpPr>
        <p:spPr>
          <a:xfrm>
            <a:off x="7595936" y="6516826"/>
            <a:ext cx="1296144" cy="215444"/>
          </a:xfrm>
          <a:prstGeom prst="rect">
            <a:avLst/>
          </a:prstGeom>
          <a:noFill/>
        </p:spPr>
        <p:txBody>
          <a:bodyPr wrap="square">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Tree>
    <p:extLst>
      <p:ext uri="{BB962C8B-B14F-4D97-AF65-F5344CB8AC3E}">
        <p14:creationId xmlns:p14="http://schemas.microsoft.com/office/powerpoint/2010/main" val="373841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251520" y="2060848"/>
            <a:ext cx="4536504" cy="4608512"/>
          </a:xfrm>
        </p:spPr>
        <p:txBody>
          <a:bodyPr/>
          <a:lstStyle/>
          <a:p>
            <a:r>
              <a:rPr lang="en-GB" sz="2400" dirty="0"/>
              <a:t>All of the methods described above are being applied to restore blanket bog near </a:t>
            </a:r>
            <a:r>
              <a:rPr lang="en-GB" sz="2400" dirty="0" err="1"/>
              <a:t>Bartonny</a:t>
            </a:r>
            <a:r>
              <a:rPr lang="en-GB" sz="2400" dirty="0"/>
              <a:t> Lough, in County Cavan, Ireland.</a:t>
            </a:r>
          </a:p>
          <a:p>
            <a:pPr marL="0" indent="0">
              <a:buNone/>
            </a:pPr>
            <a:endParaRPr lang="en-GB" sz="2400" dirty="0"/>
          </a:p>
          <a:p>
            <a:r>
              <a:rPr lang="en-GB" sz="2400" dirty="0"/>
              <a:t>The work is being coordinated by the </a:t>
            </a:r>
            <a:r>
              <a:rPr lang="en-GB" sz="2400" dirty="0" err="1"/>
              <a:t>WaterLANDS</a:t>
            </a:r>
            <a:r>
              <a:rPr lang="en-GB" sz="2400" dirty="0"/>
              <a:t> project. </a:t>
            </a:r>
            <a:r>
              <a:rPr lang="en-GB" sz="2400" dirty="0">
                <a:hlinkClick r:id="rId2"/>
              </a:rPr>
              <a:t>https://waterlands.eu</a:t>
            </a:r>
            <a:r>
              <a:rPr lang="en-GB" sz="2400" dirty="0"/>
              <a:t> </a:t>
            </a:r>
          </a:p>
        </p:txBody>
      </p:sp>
      <p:sp>
        <p:nvSpPr>
          <p:cNvPr id="7" name="Rectangle 2"/>
          <p:cNvSpPr txBox="1">
            <a:spLocks noChangeArrowheads="1"/>
          </p:cNvSpPr>
          <p:nvPr/>
        </p:nvSpPr>
        <p:spPr bwMode="auto">
          <a:xfrm>
            <a:off x="1475656" y="299348"/>
            <a:ext cx="5424264" cy="1320660"/>
          </a:xfrm>
          <a:prstGeom prst="rect">
            <a:avLst/>
          </a:prstGeom>
          <a:solidFill>
            <a:srgbClr val="B70005"/>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Example of a restoration site</a:t>
            </a:r>
          </a:p>
        </p:txBody>
      </p:sp>
      <p:pic>
        <p:nvPicPr>
          <p:cNvPr id="2" name="Picture 1" descr="A sign on a metal fence&#10;&#10;Description automatically generated">
            <a:extLst>
              <a:ext uri="{FF2B5EF4-FFF2-40B4-BE49-F238E27FC236}">
                <a16:creationId xmlns:a16="http://schemas.microsoft.com/office/drawing/2014/main" id="{8B46ED32-9810-C308-870E-F0959F9B5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676806"/>
            <a:ext cx="3813949" cy="5085266"/>
          </a:xfrm>
          <a:prstGeom prst="rect">
            <a:avLst/>
          </a:prstGeom>
        </p:spPr>
      </p:pic>
      <p:sp>
        <p:nvSpPr>
          <p:cNvPr id="4" name="TextBox 3">
            <a:extLst>
              <a:ext uri="{FF2B5EF4-FFF2-40B4-BE49-F238E27FC236}">
                <a16:creationId xmlns:a16="http://schemas.microsoft.com/office/drawing/2014/main" id="{A3FD211B-BFFD-E21B-2E65-987D21DCF0D7}"/>
              </a:ext>
            </a:extLst>
          </p:cNvPr>
          <p:cNvSpPr txBox="1"/>
          <p:nvPr/>
        </p:nvSpPr>
        <p:spPr>
          <a:xfrm>
            <a:off x="7498477" y="6517884"/>
            <a:ext cx="1319520" cy="215444"/>
          </a:xfrm>
          <a:prstGeom prst="rect">
            <a:avLst/>
          </a:prstGeom>
          <a:noFill/>
        </p:spPr>
        <p:txBody>
          <a:bodyPr wrap="square">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Tree>
    <p:extLst>
      <p:ext uri="{BB962C8B-B14F-4D97-AF65-F5344CB8AC3E}">
        <p14:creationId xmlns:p14="http://schemas.microsoft.com/office/powerpoint/2010/main" val="369049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Rectangle 7"/>
          <p:cNvSpPr>
            <a:spLocks noGrp="1" noChangeArrowheads="1"/>
          </p:cNvSpPr>
          <p:nvPr>
            <p:ph type="body" idx="1"/>
          </p:nvPr>
        </p:nvSpPr>
        <p:spPr>
          <a:xfrm>
            <a:off x="143508" y="6132190"/>
            <a:ext cx="8856984" cy="620987"/>
          </a:xfrm>
          <a:noFill/>
          <a:ln/>
        </p:spPr>
        <p:txBody>
          <a:bodyPr/>
          <a:lstStyle/>
          <a:p>
            <a:r>
              <a:rPr lang="en-GB" sz="2000" dirty="0"/>
              <a:t>Approximate area of the </a:t>
            </a:r>
            <a:r>
              <a:rPr lang="en-GB" sz="2000" dirty="0" err="1"/>
              <a:t>Bartonny</a:t>
            </a:r>
            <a:r>
              <a:rPr lang="en-GB" sz="2000" dirty="0"/>
              <a:t> Lough peatland restoration site, in the </a:t>
            </a:r>
            <a:r>
              <a:rPr lang="en-GB" sz="2000" dirty="0" err="1"/>
              <a:t>Cuilcagh-Anierin</a:t>
            </a:r>
            <a:r>
              <a:rPr lang="en-GB" sz="2000" dirty="0"/>
              <a:t> SAC.</a:t>
            </a:r>
          </a:p>
        </p:txBody>
      </p:sp>
      <p:sp>
        <p:nvSpPr>
          <p:cNvPr id="7" name="Rectangle 2"/>
          <p:cNvSpPr txBox="1">
            <a:spLocks noChangeArrowheads="1"/>
          </p:cNvSpPr>
          <p:nvPr/>
        </p:nvSpPr>
        <p:spPr bwMode="auto">
          <a:xfrm>
            <a:off x="1475656" y="299348"/>
            <a:ext cx="5424264" cy="1320660"/>
          </a:xfrm>
          <a:prstGeom prst="rect">
            <a:avLst/>
          </a:prstGeom>
          <a:solidFill>
            <a:srgbClr val="797E01"/>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Example of a restoration site</a:t>
            </a:r>
          </a:p>
        </p:txBody>
      </p:sp>
      <p:pic>
        <p:nvPicPr>
          <p:cNvPr id="3" name="Picture 2" descr="Satellite image of Ireland">
            <a:extLst>
              <a:ext uri="{FF2B5EF4-FFF2-40B4-BE49-F238E27FC236}">
                <a16:creationId xmlns:a16="http://schemas.microsoft.com/office/drawing/2014/main" id="{450677EC-779B-CAE2-EA81-4B614077D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272" y="1849886"/>
            <a:ext cx="2851150" cy="391484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3ADC1B50-872C-AF9F-F2DB-1EFAF5BE0892}"/>
              </a:ext>
            </a:extLst>
          </p:cNvPr>
          <p:cNvCxnSpPr>
            <a:cxnSpLocks/>
          </p:cNvCxnSpPr>
          <p:nvPr/>
        </p:nvCxnSpPr>
        <p:spPr>
          <a:xfrm flipV="1">
            <a:off x="1291857" y="3219899"/>
            <a:ext cx="2428240" cy="15287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44A541-AC03-FE6E-A87D-09336A2AB838}"/>
              </a:ext>
            </a:extLst>
          </p:cNvPr>
          <p:cNvSpPr txBox="1"/>
          <p:nvPr/>
        </p:nvSpPr>
        <p:spPr>
          <a:xfrm>
            <a:off x="-33352" y="2969685"/>
            <a:ext cx="2040943" cy="1323439"/>
          </a:xfrm>
          <a:prstGeom prst="rect">
            <a:avLst/>
          </a:prstGeom>
          <a:noFill/>
        </p:spPr>
        <p:txBody>
          <a:bodyPr wrap="none" rtlCol="0">
            <a:spAutoFit/>
          </a:bodyPr>
          <a:lstStyle/>
          <a:p>
            <a:r>
              <a:rPr lang="en-GB" sz="1600" b="1" dirty="0"/>
              <a:t>Area of </a:t>
            </a:r>
            <a:r>
              <a:rPr lang="en-GB" sz="1600" b="1" dirty="0" err="1"/>
              <a:t>Cuilcagh</a:t>
            </a:r>
            <a:r>
              <a:rPr lang="en-GB" sz="1600" b="1" dirty="0"/>
              <a:t>-</a:t>
            </a:r>
          </a:p>
          <a:p>
            <a:r>
              <a:rPr lang="en-GB" sz="1600" b="1" dirty="0" err="1"/>
              <a:t>Anierin</a:t>
            </a:r>
            <a:r>
              <a:rPr lang="en-GB" sz="1600" b="1" dirty="0"/>
              <a:t> SAC</a:t>
            </a:r>
          </a:p>
          <a:p>
            <a:r>
              <a:rPr lang="en-GB" sz="1600" b="1" dirty="0"/>
              <a:t>in County Leitrim</a:t>
            </a:r>
          </a:p>
          <a:p>
            <a:r>
              <a:rPr lang="en-GB" sz="1600" b="1" dirty="0"/>
              <a:t>and County Cavan,</a:t>
            </a:r>
          </a:p>
          <a:p>
            <a:r>
              <a:rPr lang="en-GB" sz="1600" b="1" dirty="0"/>
              <a:t>Ireland</a:t>
            </a:r>
          </a:p>
        </p:txBody>
      </p:sp>
      <p:sp>
        <p:nvSpPr>
          <p:cNvPr id="6" name="TextBox 5">
            <a:extLst>
              <a:ext uri="{FF2B5EF4-FFF2-40B4-BE49-F238E27FC236}">
                <a16:creationId xmlns:a16="http://schemas.microsoft.com/office/drawing/2014/main" id="{F61C3934-11F3-9044-2631-8E5934578EF4}"/>
              </a:ext>
            </a:extLst>
          </p:cNvPr>
          <p:cNvSpPr txBox="1"/>
          <p:nvPr/>
        </p:nvSpPr>
        <p:spPr>
          <a:xfrm>
            <a:off x="2077123" y="5737561"/>
            <a:ext cx="1885003" cy="276999"/>
          </a:xfrm>
          <a:prstGeom prst="rect">
            <a:avLst/>
          </a:prstGeom>
          <a:noFill/>
        </p:spPr>
        <p:txBody>
          <a:bodyPr wrap="none" rtlCol="0">
            <a:spAutoFit/>
          </a:bodyPr>
          <a:lstStyle/>
          <a:p>
            <a:r>
              <a:rPr lang="en-GB" sz="1200" dirty="0"/>
              <a:t>NASA Earth Observatory</a:t>
            </a:r>
          </a:p>
        </p:txBody>
      </p:sp>
      <p:pic>
        <p:nvPicPr>
          <p:cNvPr id="14" name="Picture 13">
            <a:extLst>
              <a:ext uri="{FF2B5EF4-FFF2-40B4-BE49-F238E27FC236}">
                <a16:creationId xmlns:a16="http://schemas.microsoft.com/office/drawing/2014/main" id="{FA241769-9B17-ECB7-8825-EA6916D5BAED}"/>
              </a:ext>
            </a:extLst>
          </p:cNvPr>
          <p:cNvPicPr>
            <a:picLocks noChangeAspect="1"/>
          </p:cNvPicPr>
          <p:nvPr/>
        </p:nvPicPr>
        <p:blipFill>
          <a:blip r:embed="rId3"/>
          <a:stretch>
            <a:fillRect/>
          </a:stretch>
        </p:blipFill>
        <p:spPr>
          <a:xfrm>
            <a:off x="5723045" y="1688241"/>
            <a:ext cx="3332056" cy="3996568"/>
          </a:xfrm>
          <a:prstGeom prst="rect">
            <a:avLst/>
          </a:prstGeom>
        </p:spPr>
      </p:pic>
      <p:sp>
        <p:nvSpPr>
          <p:cNvPr id="15" name="TextBox 14">
            <a:extLst>
              <a:ext uri="{FF2B5EF4-FFF2-40B4-BE49-F238E27FC236}">
                <a16:creationId xmlns:a16="http://schemas.microsoft.com/office/drawing/2014/main" id="{7804E8F8-8E90-7126-089F-0893FF53D072}"/>
              </a:ext>
            </a:extLst>
          </p:cNvPr>
          <p:cNvSpPr txBox="1"/>
          <p:nvPr/>
        </p:nvSpPr>
        <p:spPr>
          <a:xfrm>
            <a:off x="5064240" y="5684809"/>
            <a:ext cx="1375698" cy="276999"/>
          </a:xfrm>
          <a:prstGeom prst="rect">
            <a:avLst/>
          </a:prstGeom>
          <a:noFill/>
        </p:spPr>
        <p:txBody>
          <a:bodyPr wrap="none" rtlCol="0">
            <a:spAutoFit/>
          </a:bodyPr>
          <a:lstStyle/>
          <a:p>
            <a:r>
              <a:rPr lang="en-GB" sz="1200" b="1" dirty="0" err="1"/>
              <a:t>Bartonny</a:t>
            </a:r>
            <a:r>
              <a:rPr lang="en-GB" sz="1200" b="1" dirty="0"/>
              <a:t> Lough</a:t>
            </a:r>
          </a:p>
        </p:txBody>
      </p:sp>
      <p:cxnSp>
        <p:nvCxnSpPr>
          <p:cNvPr id="16" name="Straight Arrow Connector 15">
            <a:extLst>
              <a:ext uri="{FF2B5EF4-FFF2-40B4-BE49-F238E27FC236}">
                <a16:creationId xmlns:a16="http://schemas.microsoft.com/office/drawing/2014/main" id="{37C56980-6637-A1BE-A4A0-B06EC5FBA3C0}"/>
              </a:ext>
            </a:extLst>
          </p:cNvPr>
          <p:cNvCxnSpPr>
            <a:cxnSpLocks/>
          </p:cNvCxnSpPr>
          <p:nvPr/>
        </p:nvCxnSpPr>
        <p:spPr>
          <a:xfrm flipV="1">
            <a:off x="6131689" y="4924218"/>
            <a:ext cx="240511" cy="813343"/>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61A0B05-6806-99D2-AD6D-C55723FC8371}"/>
              </a:ext>
            </a:extLst>
          </p:cNvPr>
          <p:cNvSpPr/>
          <p:nvPr/>
        </p:nvSpPr>
        <p:spPr>
          <a:xfrm>
            <a:off x="7439649" y="4149080"/>
            <a:ext cx="1308815" cy="151309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D6129BC-9256-21F8-C1A5-39CD88C5DB9A}"/>
              </a:ext>
            </a:extLst>
          </p:cNvPr>
          <p:cNvSpPr txBox="1"/>
          <p:nvPr/>
        </p:nvSpPr>
        <p:spPr>
          <a:xfrm>
            <a:off x="6528654" y="5662179"/>
            <a:ext cx="2560316" cy="461665"/>
          </a:xfrm>
          <a:prstGeom prst="rect">
            <a:avLst/>
          </a:prstGeom>
          <a:noFill/>
        </p:spPr>
        <p:txBody>
          <a:bodyPr wrap="none" rtlCol="0">
            <a:spAutoFit/>
          </a:bodyPr>
          <a:lstStyle/>
          <a:p>
            <a:r>
              <a:rPr lang="en-GB" sz="1200" b="1" dirty="0"/>
              <a:t>Approximate area of geotextiles,</a:t>
            </a:r>
          </a:p>
          <a:p>
            <a:r>
              <a:rPr lang="en-GB" sz="1200" b="1" dirty="0"/>
              <a:t>reprofiling, and drain blocking</a:t>
            </a:r>
          </a:p>
        </p:txBody>
      </p:sp>
      <p:sp>
        <p:nvSpPr>
          <p:cNvPr id="22" name="TextBox 21">
            <a:extLst>
              <a:ext uri="{FF2B5EF4-FFF2-40B4-BE49-F238E27FC236}">
                <a16:creationId xmlns:a16="http://schemas.microsoft.com/office/drawing/2014/main" id="{E903F64F-5C54-C138-69A9-D0F2EB139C17}"/>
              </a:ext>
            </a:extLst>
          </p:cNvPr>
          <p:cNvSpPr txBox="1"/>
          <p:nvPr/>
        </p:nvSpPr>
        <p:spPr>
          <a:xfrm>
            <a:off x="5689176" y="1650271"/>
            <a:ext cx="1187212" cy="276999"/>
          </a:xfrm>
          <a:prstGeom prst="rect">
            <a:avLst/>
          </a:prstGeom>
          <a:noFill/>
        </p:spPr>
        <p:txBody>
          <a:bodyPr wrap="square">
            <a:spAutoFit/>
          </a:bodyPr>
          <a:lstStyle/>
          <a:p>
            <a:r>
              <a:rPr lang="en-GB" sz="1200" b="1" dirty="0">
                <a:solidFill>
                  <a:schemeClr val="bg1"/>
                </a:solidFill>
              </a:rPr>
              <a:t>Google Maps</a:t>
            </a:r>
          </a:p>
        </p:txBody>
      </p:sp>
    </p:spTree>
    <p:extLst>
      <p:ext uri="{BB962C8B-B14F-4D97-AF65-F5344CB8AC3E}">
        <p14:creationId xmlns:p14="http://schemas.microsoft.com/office/powerpoint/2010/main" val="218218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Grp="1" noChangeArrowheads="1"/>
          </p:cNvSpPr>
          <p:nvPr>
            <p:ph type="body" idx="1"/>
          </p:nvPr>
        </p:nvSpPr>
        <p:spPr>
          <a:xfrm>
            <a:off x="179512" y="1844825"/>
            <a:ext cx="8784976" cy="4824536"/>
          </a:xfrm>
          <a:noFill/>
          <a:ln/>
        </p:spPr>
        <p:txBody>
          <a:bodyPr/>
          <a:lstStyle/>
          <a:p>
            <a:r>
              <a:rPr lang="en-GB" sz="2000" dirty="0"/>
              <a:t>The involvement of local farmers in peatland restoration is essential.</a:t>
            </a:r>
          </a:p>
          <a:p>
            <a:r>
              <a:rPr lang="en-GB" sz="2000" dirty="0"/>
              <a:t>Historically, and still today, the ownership (or tenancy) of land by farmers includes ‘rights of turbary’: that is, the right to cut peat to use for fuel or to sell.</a:t>
            </a:r>
          </a:p>
          <a:p>
            <a:r>
              <a:rPr lang="en-GB" sz="2000" dirty="0"/>
              <a:t>Grazing of sheep and cattle, grouse/partridge shooting, and conifer plantations are other sources of income.</a:t>
            </a:r>
          </a:p>
          <a:p>
            <a:r>
              <a:rPr lang="en-GB" sz="2000" dirty="0"/>
              <a:t>In Ireland, European Union funds are available to compensate farmers for lost revenue in setting aside land for nature.</a:t>
            </a:r>
          </a:p>
          <a:p>
            <a:r>
              <a:rPr lang="en-GB" sz="2000" dirty="0"/>
              <a:t>Financial incentivization for farmers to take active steps to improve peatland habitat and hydrology is done through a ‘results-based </a:t>
            </a:r>
            <a:r>
              <a:rPr lang="en-GB" sz="2000" dirty="0" err="1"/>
              <a:t>agri</a:t>
            </a:r>
            <a:r>
              <a:rPr lang="en-GB" sz="2000" dirty="0"/>
              <a:t>-environment payment scheme’ (</a:t>
            </a:r>
            <a:r>
              <a:rPr lang="en-GB" sz="2000" b="1" dirty="0"/>
              <a:t>RBPS</a:t>
            </a:r>
            <a:r>
              <a:rPr lang="en-GB" sz="2000" dirty="0"/>
              <a:t>).</a:t>
            </a:r>
          </a:p>
          <a:p>
            <a:r>
              <a:rPr lang="en-GB" sz="2000" dirty="0"/>
              <a:t>The objectives and principles of the RBPS are summarised in this video:</a:t>
            </a:r>
          </a:p>
          <a:p>
            <a:pPr lvl="1"/>
            <a:r>
              <a:rPr lang="en-GB" sz="1800" dirty="0">
                <a:hlinkClick r:id="rId2"/>
              </a:rPr>
              <a:t>| </a:t>
            </a:r>
            <a:r>
              <a:rPr lang="en-GB" sz="1800" dirty="0" err="1">
                <a:hlinkClick r:id="rId2"/>
              </a:rPr>
              <a:t>WaterLANDS</a:t>
            </a:r>
            <a:r>
              <a:rPr lang="en-GB" sz="1800" dirty="0">
                <a:hlinkClick r:id="rId2"/>
              </a:rPr>
              <a:t>: Water-based solutions for carbon storage, people and wilderness.</a:t>
            </a:r>
            <a:endParaRPr lang="en-GB" sz="1800" dirty="0"/>
          </a:p>
          <a:p>
            <a:endParaRPr lang="en-GB" altLang="en-US" dirty="0"/>
          </a:p>
        </p:txBody>
      </p:sp>
      <p:sp>
        <p:nvSpPr>
          <p:cNvPr id="7" name="Rectangle 2"/>
          <p:cNvSpPr txBox="1">
            <a:spLocks noChangeArrowheads="1"/>
          </p:cNvSpPr>
          <p:nvPr/>
        </p:nvSpPr>
        <p:spPr bwMode="auto">
          <a:xfrm>
            <a:off x="1475656" y="299348"/>
            <a:ext cx="5424264" cy="1320660"/>
          </a:xfrm>
          <a:prstGeom prst="rect">
            <a:avLst/>
          </a:prstGeom>
          <a:solidFill>
            <a:srgbClr val="740160"/>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Farmers and peatland restoration</a:t>
            </a:r>
          </a:p>
        </p:txBody>
      </p:sp>
    </p:spTree>
    <p:extLst>
      <p:ext uri="{BB962C8B-B14F-4D97-AF65-F5344CB8AC3E}">
        <p14:creationId xmlns:p14="http://schemas.microsoft.com/office/powerpoint/2010/main" val="345398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5656" y="299348"/>
            <a:ext cx="5424264" cy="1185436"/>
          </a:xfrm>
          <a:solidFill>
            <a:srgbClr val="F54C00"/>
          </a:solidFill>
        </p:spPr>
        <p:txBody>
          <a:bodyPr/>
          <a:lstStyle/>
          <a:p>
            <a:r>
              <a:rPr lang="en-GB" altLang="en-US" b="1" dirty="0">
                <a:solidFill>
                  <a:schemeClr val="bg1"/>
                </a:solidFill>
              </a:rPr>
              <a:t>Peatland score card</a:t>
            </a:r>
          </a:p>
        </p:txBody>
      </p:sp>
      <p:sp>
        <p:nvSpPr>
          <p:cNvPr id="56327" name="Rectangle 7"/>
          <p:cNvSpPr>
            <a:spLocks noGrp="1" noChangeArrowheads="1"/>
          </p:cNvSpPr>
          <p:nvPr>
            <p:ph type="body" idx="1"/>
          </p:nvPr>
        </p:nvSpPr>
        <p:spPr>
          <a:xfrm>
            <a:off x="4355976" y="5373216"/>
            <a:ext cx="4588768" cy="1320660"/>
          </a:xfrm>
          <a:noFill/>
          <a:ln/>
        </p:spPr>
        <p:txBody>
          <a:bodyPr/>
          <a:lstStyle/>
          <a:p>
            <a:r>
              <a:rPr lang="en-GB" sz="1200" dirty="0"/>
              <a:t>Example of the ‘results-based payment scheme’ score card, simplified for school group use.</a:t>
            </a:r>
          </a:p>
          <a:p>
            <a:r>
              <a:rPr lang="en-GB" sz="1200" dirty="0"/>
              <a:t>Farmers receive payments based on habitat and biodiversity improvements reflected in the total score achieved across categories A, B, and C.</a:t>
            </a:r>
          </a:p>
          <a:p>
            <a:r>
              <a:rPr lang="en-GB" sz="1200" dirty="0"/>
              <a:t>Higher scores mean more money for the farmer.</a:t>
            </a:r>
          </a:p>
        </p:txBody>
      </p:sp>
      <p:pic>
        <p:nvPicPr>
          <p:cNvPr id="2" name="Picture 1">
            <a:extLst>
              <a:ext uri="{FF2B5EF4-FFF2-40B4-BE49-F238E27FC236}">
                <a16:creationId xmlns:a16="http://schemas.microsoft.com/office/drawing/2014/main" id="{0BFB47CF-D6C6-8B94-658A-1DB5861FCC51}"/>
              </a:ext>
            </a:extLst>
          </p:cNvPr>
          <p:cNvPicPr>
            <a:picLocks noChangeAspect="1"/>
          </p:cNvPicPr>
          <p:nvPr/>
        </p:nvPicPr>
        <p:blipFill>
          <a:blip r:embed="rId2"/>
          <a:stretch>
            <a:fillRect/>
          </a:stretch>
        </p:blipFill>
        <p:spPr>
          <a:xfrm>
            <a:off x="459418" y="1504464"/>
            <a:ext cx="3840935" cy="5247474"/>
          </a:xfrm>
          <a:prstGeom prst="rect">
            <a:avLst/>
          </a:prstGeom>
        </p:spPr>
      </p:pic>
      <p:pic>
        <p:nvPicPr>
          <p:cNvPr id="3" name="Picture 2">
            <a:extLst>
              <a:ext uri="{FF2B5EF4-FFF2-40B4-BE49-F238E27FC236}">
                <a16:creationId xmlns:a16="http://schemas.microsoft.com/office/drawing/2014/main" id="{A255D639-2916-2A0F-50F9-300F2E9C1D0B}"/>
              </a:ext>
            </a:extLst>
          </p:cNvPr>
          <p:cNvPicPr>
            <a:picLocks noChangeAspect="1"/>
          </p:cNvPicPr>
          <p:nvPr/>
        </p:nvPicPr>
        <p:blipFill>
          <a:blip r:embed="rId3"/>
          <a:stretch>
            <a:fillRect/>
          </a:stretch>
        </p:blipFill>
        <p:spPr>
          <a:xfrm>
            <a:off x="4843648" y="1693610"/>
            <a:ext cx="3613424" cy="3696126"/>
          </a:xfrm>
          <a:prstGeom prst="rect">
            <a:avLst/>
          </a:prstGeom>
        </p:spPr>
      </p:pic>
      <p:sp>
        <p:nvSpPr>
          <p:cNvPr id="5" name="TextBox 4">
            <a:extLst>
              <a:ext uri="{FF2B5EF4-FFF2-40B4-BE49-F238E27FC236}">
                <a16:creationId xmlns:a16="http://schemas.microsoft.com/office/drawing/2014/main" id="{9F4289C7-A13A-8FFA-2AC4-E81D1A913FB1}"/>
              </a:ext>
            </a:extLst>
          </p:cNvPr>
          <p:cNvSpPr txBox="1"/>
          <p:nvPr/>
        </p:nvSpPr>
        <p:spPr>
          <a:xfrm>
            <a:off x="500058" y="6615380"/>
            <a:ext cx="3078088" cy="215444"/>
          </a:xfrm>
          <a:prstGeom prst="rect">
            <a:avLst/>
          </a:prstGeom>
          <a:noFill/>
        </p:spPr>
        <p:txBody>
          <a:bodyPr wrap="square">
            <a:spAutoFit/>
          </a:bodyPr>
          <a:lstStyle/>
          <a:p>
            <a:r>
              <a:rPr lang="en-GB" sz="800" i="1" dirty="0"/>
              <a:t>Reproduced with permission from </a:t>
            </a:r>
            <a:r>
              <a:rPr lang="en-GB" sz="800" i="1" dirty="0" err="1"/>
              <a:t>G.Chico</a:t>
            </a:r>
            <a:r>
              <a:rPr lang="en-GB" sz="800" i="1" dirty="0"/>
              <a:t> and </a:t>
            </a:r>
            <a:r>
              <a:rPr lang="en-GB" sz="800" i="1" dirty="0" err="1"/>
              <a:t>WaterLANDS</a:t>
            </a:r>
            <a:endParaRPr lang="en-GB" sz="800" i="1" dirty="0"/>
          </a:p>
        </p:txBody>
      </p:sp>
    </p:spTree>
    <p:extLst>
      <p:ext uri="{BB962C8B-B14F-4D97-AF65-F5344CB8AC3E}">
        <p14:creationId xmlns:p14="http://schemas.microsoft.com/office/powerpoint/2010/main" val="80721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5656" y="299348"/>
            <a:ext cx="5424264" cy="1320660"/>
          </a:xfrm>
          <a:solidFill>
            <a:srgbClr val="F54C00"/>
          </a:solidFill>
        </p:spPr>
        <p:txBody>
          <a:bodyPr/>
          <a:lstStyle/>
          <a:p>
            <a:r>
              <a:rPr lang="en-GB" altLang="en-US" b="1" dirty="0">
                <a:solidFill>
                  <a:schemeClr val="bg1"/>
                </a:solidFill>
              </a:rPr>
              <a:t>Peatland degradation and erosion</a:t>
            </a:r>
          </a:p>
        </p:txBody>
      </p:sp>
      <p:sp>
        <p:nvSpPr>
          <p:cNvPr id="56327" name="Rectangle 7"/>
          <p:cNvSpPr>
            <a:spLocks noGrp="1" noChangeArrowheads="1"/>
          </p:cNvSpPr>
          <p:nvPr>
            <p:ph type="body" idx="1"/>
          </p:nvPr>
        </p:nvSpPr>
        <p:spPr>
          <a:xfrm>
            <a:off x="323528" y="1700808"/>
            <a:ext cx="4752528" cy="5040560"/>
          </a:xfrm>
          <a:noFill/>
          <a:ln/>
        </p:spPr>
        <p:txBody>
          <a:bodyPr/>
          <a:lstStyle/>
          <a:p>
            <a:r>
              <a:rPr lang="en-GB" sz="1800" dirty="0"/>
              <a:t>The main causes of peatland degradation and erosion are explained in the ‘Peatland facts and figures’ slides.</a:t>
            </a:r>
          </a:p>
          <a:p>
            <a:pPr marL="0" indent="0">
              <a:buNone/>
            </a:pPr>
            <a:endParaRPr lang="en-GB" sz="1800" dirty="0"/>
          </a:p>
          <a:p>
            <a:r>
              <a:rPr lang="en-GB" sz="1800" dirty="0"/>
              <a:t>As a peatland dries out and as peat begins to erode, the processes can accelerate.</a:t>
            </a:r>
          </a:p>
          <a:p>
            <a:pPr marL="0" indent="0">
              <a:buNone/>
            </a:pPr>
            <a:endParaRPr lang="en-GB" sz="1800" dirty="0"/>
          </a:p>
          <a:p>
            <a:r>
              <a:rPr lang="en-GB" sz="1800" dirty="0"/>
              <a:t>At </a:t>
            </a:r>
            <a:r>
              <a:rPr lang="en-GB" sz="1800" dirty="0" err="1"/>
              <a:t>Cuilcagh-Anierin</a:t>
            </a:r>
            <a:r>
              <a:rPr lang="en-GB" sz="1800" dirty="0"/>
              <a:t> Uplands Special Area of Conservation (SAC) in Ireland, several methods are being applied to reverse degradation and to restore the hydrological balance and biodiversity of the blanket bogs.</a:t>
            </a:r>
          </a:p>
          <a:p>
            <a:pPr marL="0" indent="0">
              <a:buNone/>
            </a:pPr>
            <a:endParaRPr lang="en-GB" sz="1800" dirty="0"/>
          </a:p>
          <a:p>
            <a:r>
              <a:rPr lang="en-GB" sz="1800" dirty="0"/>
              <a:t>This SAC covers 97 km</a:t>
            </a:r>
            <a:r>
              <a:rPr lang="en-GB" sz="1800" baseline="30000" dirty="0"/>
              <a:t>2</a:t>
            </a:r>
            <a:r>
              <a:rPr lang="en-GB" sz="1800" dirty="0"/>
              <a:t>, ranging in elevation up to 667 metres.</a:t>
            </a:r>
          </a:p>
          <a:p>
            <a:endParaRPr lang="en-GB" altLang="en-US" dirty="0"/>
          </a:p>
        </p:txBody>
      </p:sp>
      <p:pic>
        <p:nvPicPr>
          <p:cNvPr id="2" name="Picture 1" descr="A muddy field with plants and a cloudy sky&#10;&#10;Description automatically generated">
            <a:extLst>
              <a:ext uri="{FF2B5EF4-FFF2-40B4-BE49-F238E27FC236}">
                <a16:creationId xmlns:a16="http://schemas.microsoft.com/office/drawing/2014/main" id="{0D97D59F-97E8-3E18-646D-B1D8D75A9A43}"/>
              </a:ext>
            </a:extLst>
          </p:cNvPr>
          <p:cNvPicPr>
            <a:picLocks noChangeAspect="1"/>
          </p:cNvPicPr>
          <p:nvPr/>
        </p:nvPicPr>
        <p:blipFill>
          <a:blip r:embed="rId2" cstate="print">
            <a:extLst>
              <a:ext uri="{28A0092B-C50C-407E-A947-70E740481C1C}">
                <a14:useLocalDpi xmlns:a14="http://schemas.microsoft.com/office/drawing/2010/main" val="0"/>
              </a:ext>
            </a:extLst>
          </a:blip>
          <a:srcRect l="58" r="2877"/>
          <a:stretch/>
        </p:blipFill>
        <p:spPr>
          <a:xfrm>
            <a:off x="5179987" y="1731040"/>
            <a:ext cx="3647478" cy="5010328"/>
          </a:xfrm>
          <a:prstGeom prst="rect">
            <a:avLst/>
          </a:prstGeom>
          <a:effectLst/>
        </p:spPr>
      </p:pic>
      <p:sp>
        <p:nvSpPr>
          <p:cNvPr id="3" name="TextBox 2">
            <a:extLst>
              <a:ext uri="{FF2B5EF4-FFF2-40B4-BE49-F238E27FC236}">
                <a16:creationId xmlns:a16="http://schemas.microsoft.com/office/drawing/2014/main" id="{C415D042-77A7-484C-8EA3-B3BF7E52B49D}"/>
              </a:ext>
            </a:extLst>
          </p:cNvPr>
          <p:cNvSpPr txBox="1"/>
          <p:nvPr/>
        </p:nvSpPr>
        <p:spPr>
          <a:xfrm>
            <a:off x="5179987" y="6495147"/>
            <a:ext cx="2952328" cy="246221"/>
          </a:xfrm>
          <a:prstGeom prst="rect">
            <a:avLst/>
          </a:prstGeom>
          <a:noFill/>
        </p:spPr>
        <p:txBody>
          <a:bodyPr wrap="square" rtlCol="0">
            <a:spAutoFit/>
          </a:bodyPr>
          <a:lstStyle/>
          <a:p>
            <a:r>
              <a:rPr lang="en-GB" sz="1000" b="1" i="1" dirty="0">
                <a:solidFill>
                  <a:schemeClr val="bg1"/>
                </a:solidFill>
              </a:rPr>
              <a:t>Area of eroding peat (photo by </a:t>
            </a:r>
            <a:r>
              <a:rPr lang="en-GB" sz="1000" b="1" i="1" dirty="0" err="1">
                <a:solidFill>
                  <a:schemeClr val="bg1"/>
                </a:solidFill>
              </a:rPr>
              <a:t>D.Anderson</a:t>
            </a:r>
            <a:r>
              <a:rPr lang="en-GB" sz="1000" b="1" i="1" dirty="0">
                <a:solidFill>
                  <a:schemeClr val="bg1"/>
                </a:solidFill>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9"/>
          <p:cNvSpPr>
            <a:spLocks noGrp="1" noChangeArrowheads="1"/>
          </p:cNvSpPr>
          <p:nvPr>
            <p:ph type="body" idx="1"/>
          </p:nvPr>
        </p:nvSpPr>
        <p:spPr>
          <a:xfrm>
            <a:off x="395536" y="3645024"/>
            <a:ext cx="3960440" cy="1152127"/>
          </a:xfrm>
          <a:noFill/>
          <a:ln/>
        </p:spPr>
        <p:txBody>
          <a:bodyPr/>
          <a:lstStyle/>
          <a:p>
            <a:r>
              <a:rPr lang="en-GB" sz="2000" dirty="0"/>
              <a:t>Mass movement exposing blanket peat to erosion at </a:t>
            </a:r>
            <a:r>
              <a:rPr lang="en-GB" sz="2000" dirty="0" err="1"/>
              <a:t>Cuilcagh</a:t>
            </a:r>
            <a:r>
              <a:rPr lang="en-GB" sz="2000" dirty="0"/>
              <a:t> Mountain</a:t>
            </a:r>
          </a:p>
        </p:txBody>
      </p:sp>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Peatland degradation and erosion</a:t>
            </a:r>
          </a:p>
        </p:txBody>
      </p:sp>
      <p:pic>
        <p:nvPicPr>
          <p:cNvPr id="2" name="Picture 1" descr="A grassy hill with a small pond with Konza Prairie Natural Area in the background&#10;&#10;Description automatically generated">
            <a:extLst>
              <a:ext uri="{FF2B5EF4-FFF2-40B4-BE49-F238E27FC236}">
                <a16:creationId xmlns:a16="http://schemas.microsoft.com/office/drawing/2014/main" id="{2794E957-6109-1D09-8FB6-C4785D86CF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7561" y="1772816"/>
            <a:ext cx="3733759" cy="4978345"/>
          </a:xfrm>
          <a:prstGeom prst="rect">
            <a:avLst/>
          </a:prstGeom>
        </p:spPr>
      </p:pic>
      <p:cxnSp>
        <p:nvCxnSpPr>
          <p:cNvPr id="3" name="Straight Arrow Connector 2">
            <a:extLst>
              <a:ext uri="{FF2B5EF4-FFF2-40B4-BE49-F238E27FC236}">
                <a16:creationId xmlns:a16="http://schemas.microsoft.com/office/drawing/2014/main" id="{5B74086F-84EE-EE2F-4000-8AF30B10CBC3}"/>
              </a:ext>
            </a:extLst>
          </p:cNvPr>
          <p:cNvCxnSpPr>
            <a:cxnSpLocks/>
          </p:cNvCxnSpPr>
          <p:nvPr/>
        </p:nvCxnSpPr>
        <p:spPr>
          <a:xfrm>
            <a:off x="3793229" y="4044867"/>
            <a:ext cx="2794995" cy="32023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79B567-38BA-88B6-9A13-6ABCCDDCBEC9}"/>
              </a:ext>
            </a:extLst>
          </p:cNvPr>
          <p:cNvSpPr txBox="1"/>
          <p:nvPr/>
        </p:nvSpPr>
        <p:spPr>
          <a:xfrm>
            <a:off x="7596336" y="6535717"/>
            <a:ext cx="1234633" cy="215444"/>
          </a:xfrm>
          <a:prstGeom prst="rect">
            <a:avLst/>
          </a:prstGeom>
          <a:noFill/>
        </p:spPr>
        <p:txBody>
          <a:bodyPr wrap="none" rtlCol="0">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79512" y="5589240"/>
            <a:ext cx="8784976" cy="1152128"/>
          </a:xfrm>
        </p:spPr>
        <p:txBody>
          <a:bodyPr/>
          <a:lstStyle/>
          <a:p>
            <a:r>
              <a:rPr lang="en-GB" sz="2400" dirty="0"/>
              <a:t>Biodegradable geotextiles (made of coconut fibres)</a:t>
            </a:r>
            <a:endParaRPr lang="en-GB" altLang="en-US" sz="2400" dirty="0"/>
          </a:p>
          <a:p>
            <a:pPr lvl="1"/>
            <a:r>
              <a:rPr lang="en-GB" sz="1800" dirty="0"/>
              <a:t>This provides a cover to reduce erosion by rain splash and overland flow and to allow vegetation to regenerate and stabilize the surface.</a:t>
            </a:r>
            <a:endParaRPr lang="en-GB" altLang="en-US" sz="1800" dirty="0"/>
          </a:p>
        </p:txBody>
      </p:sp>
      <p:sp>
        <p:nvSpPr>
          <p:cNvPr id="7" name="Rectangle 2"/>
          <p:cNvSpPr txBox="1">
            <a:spLocks noChangeArrowheads="1"/>
          </p:cNvSpPr>
          <p:nvPr/>
        </p:nvSpPr>
        <p:spPr bwMode="auto">
          <a:xfrm>
            <a:off x="1475656" y="299348"/>
            <a:ext cx="5424264" cy="1320660"/>
          </a:xfrm>
          <a:prstGeom prst="rect">
            <a:avLst/>
          </a:prstGeom>
          <a:solidFill>
            <a:srgbClr val="B70005"/>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field with grass and water&#10;&#10;Description automatically generated with medium confidence">
            <a:extLst>
              <a:ext uri="{FF2B5EF4-FFF2-40B4-BE49-F238E27FC236}">
                <a16:creationId xmlns:a16="http://schemas.microsoft.com/office/drawing/2014/main" id="{67D2C267-5104-D967-4A40-0A2F1DA32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1757998"/>
            <a:ext cx="5108321" cy="3831242"/>
          </a:xfrm>
          <a:prstGeom prst="rect">
            <a:avLst/>
          </a:prstGeom>
        </p:spPr>
      </p:pic>
      <p:sp>
        <p:nvSpPr>
          <p:cNvPr id="3" name="TextBox 2">
            <a:extLst>
              <a:ext uri="{FF2B5EF4-FFF2-40B4-BE49-F238E27FC236}">
                <a16:creationId xmlns:a16="http://schemas.microsoft.com/office/drawing/2014/main" id="{9D8255C8-1A5A-69AF-EA63-56E7FBC602E1}"/>
              </a:ext>
            </a:extLst>
          </p:cNvPr>
          <p:cNvSpPr txBox="1"/>
          <p:nvPr/>
        </p:nvSpPr>
        <p:spPr>
          <a:xfrm>
            <a:off x="17089" y="3068960"/>
            <a:ext cx="3906839" cy="1569660"/>
          </a:xfrm>
          <a:prstGeom prst="rect">
            <a:avLst/>
          </a:prstGeom>
          <a:noFill/>
        </p:spPr>
        <p:txBody>
          <a:bodyPr wrap="none" rtlCol="0">
            <a:spAutoFit/>
          </a:bodyPr>
          <a:lstStyle/>
          <a:p>
            <a:r>
              <a:rPr lang="en-GB" sz="1600" b="1" dirty="0"/>
              <a:t>Recently laid geotextile mats</a:t>
            </a:r>
          </a:p>
          <a:p>
            <a:r>
              <a:rPr lang="en-GB" sz="1600" b="1" dirty="0"/>
              <a:t>(These biodegrade in 3 to 5 years.)</a:t>
            </a:r>
          </a:p>
          <a:p>
            <a:endParaRPr lang="en-GB" sz="1600" b="1" dirty="0"/>
          </a:p>
          <a:p>
            <a:r>
              <a:rPr lang="en-GB" sz="1600" b="1" dirty="0"/>
              <a:t>Older textile that is beginning </a:t>
            </a:r>
          </a:p>
          <a:p>
            <a:r>
              <a:rPr lang="en-GB" sz="1600" b="1" dirty="0"/>
              <a:t>to biodegrade</a:t>
            </a:r>
          </a:p>
          <a:p>
            <a:r>
              <a:rPr lang="en-GB" sz="1600" b="1" dirty="0"/>
              <a:t>(Notice the plants growing through it.)</a:t>
            </a:r>
          </a:p>
        </p:txBody>
      </p:sp>
      <p:cxnSp>
        <p:nvCxnSpPr>
          <p:cNvPr id="4" name="Straight Arrow Connector 3">
            <a:extLst>
              <a:ext uri="{FF2B5EF4-FFF2-40B4-BE49-F238E27FC236}">
                <a16:creationId xmlns:a16="http://schemas.microsoft.com/office/drawing/2014/main" id="{C9FDEC78-F609-926F-65AE-23DE96DA300F}"/>
              </a:ext>
            </a:extLst>
          </p:cNvPr>
          <p:cNvCxnSpPr>
            <a:cxnSpLocks/>
          </p:cNvCxnSpPr>
          <p:nvPr/>
        </p:nvCxnSpPr>
        <p:spPr>
          <a:xfrm>
            <a:off x="3095836" y="3212976"/>
            <a:ext cx="792088"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B5E6031-182E-A839-272D-A2D5FCFAED9C}"/>
              </a:ext>
            </a:extLst>
          </p:cNvPr>
          <p:cNvCxnSpPr>
            <a:cxnSpLocks/>
          </p:cNvCxnSpPr>
          <p:nvPr/>
        </p:nvCxnSpPr>
        <p:spPr>
          <a:xfrm>
            <a:off x="3131840" y="3982795"/>
            <a:ext cx="720080" cy="19427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598F121-6E82-7ADC-CAB7-AD0600764F32}"/>
              </a:ext>
            </a:extLst>
          </p:cNvPr>
          <p:cNvSpPr txBox="1"/>
          <p:nvPr/>
        </p:nvSpPr>
        <p:spPr>
          <a:xfrm>
            <a:off x="7869624" y="5589240"/>
            <a:ext cx="1234633" cy="215444"/>
          </a:xfrm>
          <a:prstGeom prst="rect">
            <a:avLst/>
          </a:prstGeom>
          <a:noFill/>
        </p:spPr>
        <p:txBody>
          <a:bodyPr wrap="none" rtlCol="0">
            <a:spAutoFit/>
          </a:bodyPr>
          <a:lstStyle/>
          <a:p>
            <a:r>
              <a:rPr lang="en-GB" sz="800" b="1" i="1" dirty="0"/>
              <a:t>Photo by </a:t>
            </a:r>
            <a:r>
              <a:rPr lang="en-GB" sz="800" b="1" i="1" dirty="0" err="1"/>
              <a:t>D.Anderson</a:t>
            </a:r>
            <a:endParaRPr lang="en-GB" sz="800"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Rectangle 7"/>
          <p:cNvSpPr>
            <a:spLocks noGrp="1" noChangeArrowheads="1"/>
          </p:cNvSpPr>
          <p:nvPr>
            <p:ph type="body" idx="1"/>
          </p:nvPr>
        </p:nvSpPr>
        <p:spPr>
          <a:xfrm>
            <a:off x="107504" y="6165304"/>
            <a:ext cx="8928992" cy="576064"/>
          </a:xfrm>
          <a:noFill/>
          <a:ln/>
        </p:spPr>
        <p:txBody>
          <a:bodyPr/>
          <a:lstStyle/>
          <a:p>
            <a:r>
              <a:rPr lang="en-GB" sz="2200" dirty="0"/>
              <a:t>Geotextiles used for stabilizing and reprofiling exposures of peat.</a:t>
            </a:r>
            <a:endParaRPr lang="en-GB" altLang="en-US" sz="2200" dirty="0"/>
          </a:p>
        </p:txBody>
      </p:sp>
      <p:sp>
        <p:nvSpPr>
          <p:cNvPr id="7" name="Rectangle 2"/>
          <p:cNvSpPr txBox="1">
            <a:spLocks noChangeArrowheads="1"/>
          </p:cNvSpPr>
          <p:nvPr/>
        </p:nvSpPr>
        <p:spPr bwMode="auto">
          <a:xfrm>
            <a:off x="1475656" y="299348"/>
            <a:ext cx="5424264" cy="1320660"/>
          </a:xfrm>
          <a:prstGeom prst="rect">
            <a:avLst/>
          </a:prstGeom>
          <a:solidFill>
            <a:srgbClr val="797E01"/>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dirt path in a grassy area&#10;&#10;Description automatically generated">
            <a:extLst>
              <a:ext uri="{FF2B5EF4-FFF2-40B4-BE49-F238E27FC236}">
                <a16:creationId xmlns:a16="http://schemas.microsoft.com/office/drawing/2014/main" id="{977FA572-7D8C-B15B-C01E-F29FC7B0E4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1801786"/>
            <a:ext cx="5337968" cy="4003477"/>
          </a:xfrm>
          <a:prstGeom prst="rect">
            <a:avLst/>
          </a:prstGeom>
        </p:spPr>
      </p:pic>
      <p:pic>
        <p:nvPicPr>
          <p:cNvPr id="3" name="Picture 2" descr="A rocky cliff with grass and rocks&#10;&#10;Description automatically generated with medium confidence">
            <a:extLst>
              <a:ext uri="{FF2B5EF4-FFF2-40B4-BE49-F238E27FC236}">
                <a16:creationId xmlns:a16="http://schemas.microsoft.com/office/drawing/2014/main" id="{57895C29-1999-2C5F-F755-7DE80F147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36" y="1801786"/>
            <a:ext cx="3249736" cy="2437302"/>
          </a:xfrm>
          <a:prstGeom prst="rect">
            <a:avLst/>
          </a:prstGeom>
        </p:spPr>
      </p:pic>
      <p:sp>
        <p:nvSpPr>
          <p:cNvPr id="4" name="TextBox 3">
            <a:extLst>
              <a:ext uri="{FF2B5EF4-FFF2-40B4-BE49-F238E27FC236}">
                <a16:creationId xmlns:a16="http://schemas.microsoft.com/office/drawing/2014/main" id="{575CFC9F-49A3-739B-C791-106789A140A8}"/>
              </a:ext>
            </a:extLst>
          </p:cNvPr>
          <p:cNvSpPr txBox="1"/>
          <p:nvPr/>
        </p:nvSpPr>
        <p:spPr>
          <a:xfrm>
            <a:off x="107504" y="4266977"/>
            <a:ext cx="2828018" cy="307777"/>
          </a:xfrm>
          <a:prstGeom prst="rect">
            <a:avLst/>
          </a:prstGeom>
          <a:noFill/>
        </p:spPr>
        <p:txBody>
          <a:bodyPr wrap="none" rtlCol="0">
            <a:spAutoFit/>
          </a:bodyPr>
          <a:lstStyle/>
          <a:p>
            <a:r>
              <a:rPr lang="en-GB" sz="1400" b="1" dirty="0"/>
              <a:t>An exposure from peat cutting.</a:t>
            </a:r>
          </a:p>
        </p:txBody>
      </p:sp>
      <p:sp>
        <p:nvSpPr>
          <p:cNvPr id="5" name="TextBox 4">
            <a:extLst>
              <a:ext uri="{FF2B5EF4-FFF2-40B4-BE49-F238E27FC236}">
                <a16:creationId xmlns:a16="http://schemas.microsoft.com/office/drawing/2014/main" id="{272531A1-922E-6F6F-9BAA-E8EBF619A1B3}"/>
              </a:ext>
            </a:extLst>
          </p:cNvPr>
          <p:cNvSpPr txBox="1"/>
          <p:nvPr/>
        </p:nvSpPr>
        <p:spPr>
          <a:xfrm>
            <a:off x="2036206" y="3994623"/>
            <a:ext cx="1332148" cy="215444"/>
          </a:xfrm>
          <a:prstGeom prst="rect">
            <a:avLst/>
          </a:prstGeom>
          <a:noFill/>
        </p:spPr>
        <p:txBody>
          <a:bodyPr wrap="square" rtlCol="0">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
        <p:nvSpPr>
          <p:cNvPr id="6" name="TextBox 5">
            <a:extLst>
              <a:ext uri="{FF2B5EF4-FFF2-40B4-BE49-F238E27FC236}">
                <a16:creationId xmlns:a16="http://schemas.microsoft.com/office/drawing/2014/main" id="{0A29AFFD-535F-1690-FEF4-3DB21636E927}"/>
              </a:ext>
            </a:extLst>
          </p:cNvPr>
          <p:cNvSpPr txBox="1"/>
          <p:nvPr/>
        </p:nvSpPr>
        <p:spPr>
          <a:xfrm>
            <a:off x="7714540" y="5805263"/>
            <a:ext cx="1321956" cy="215444"/>
          </a:xfrm>
          <a:prstGeom prst="rect">
            <a:avLst/>
          </a:prstGeom>
          <a:noFill/>
        </p:spPr>
        <p:txBody>
          <a:bodyPr wrap="square" rtlCol="0">
            <a:spAutoFit/>
          </a:bodyPr>
          <a:lstStyle/>
          <a:p>
            <a:r>
              <a:rPr lang="en-GB" sz="800" b="1" i="1" dirty="0"/>
              <a:t>Photo by </a:t>
            </a:r>
            <a:r>
              <a:rPr lang="en-GB" sz="800" b="1" i="1" dirty="0" err="1"/>
              <a:t>D.Anderson</a:t>
            </a:r>
            <a:endParaRPr lang="en-GB" sz="800" b="1"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Grp="1" noChangeArrowheads="1"/>
          </p:cNvSpPr>
          <p:nvPr>
            <p:ph type="body" idx="1"/>
          </p:nvPr>
        </p:nvSpPr>
        <p:spPr>
          <a:xfrm>
            <a:off x="107504" y="5589240"/>
            <a:ext cx="8928992" cy="1152128"/>
          </a:xfrm>
          <a:noFill/>
          <a:ln/>
        </p:spPr>
        <p:txBody>
          <a:bodyPr/>
          <a:lstStyle/>
          <a:p>
            <a:r>
              <a:rPr lang="en-GB" sz="2400" dirty="0"/>
              <a:t>Geotextiles and coir logs prior to installation. The coir logs, also made of coconut fibres, are used to block channelized areas of peat erosion and stabilize slopes.</a:t>
            </a:r>
          </a:p>
        </p:txBody>
      </p:sp>
      <p:sp>
        <p:nvSpPr>
          <p:cNvPr id="7" name="Rectangle 2"/>
          <p:cNvSpPr txBox="1">
            <a:spLocks noChangeArrowheads="1"/>
          </p:cNvSpPr>
          <p:nvPr/>
        </p:nvSpPr>
        <p:spPr bwMode="auto">
          <a:xfrm>
            <a:off x="1475656" y="299348"/>
            <a:ext cx="5424264" cy="1320660"/>
          </a:xfrm>
          <a:prstGeom prst="rect">
            <a:avLst/>
          </a:prstGeom>
          <a:solidFill>
            <a:srgbClr val="740160"/>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large pile of hay wrapped in a pile&#10;&#10;Description automatically generated with medium confidence">
            <a:extLst>
              <a:ext uri="{FF2B5EF4-FFF2-40B4-BE49-F238E27FC236}">
                <a16:creationId xmlns:a16="http://schemas.microsoft.com/office/drawing/2014/main" id="{9695A22C-5138-9B59-0438-0BAC49830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4917" y="1703435"/>
            <a:ext cx="5114166" cy="3835625"/>
          </a:xfrm>
          <a:prstGeom prst="rect">
            <a:avLst/>
          </a:prstGeom>
        </p:spPr>
      </p:pic>
      <p:sp>
        <p:nvSpPr>
          <p:cNvPr id="3" name="TextBox 2">
            <a:extLst>
              <a:ext uri="{FF2B5EF4-FFF2-40B4-BE49-F238E27FC236}">
                <a16:creationId xmlns:a16="http://schemas.microsoft.com/office/drawing/2014/main" id="{EBC3A3FD-DA59-F343-A95F-2F40D6A65ABB}"/>
              </a:ext>
            </a:extLst>
          </p:cNvPr>
          <p:cNvSpPr txBox="1"/>
          <p:nvPr/>
        </p:nvSpPr>
        <p:spPr>
          <a:xfrm>
            <a:off x="5864074" y="5323616"/>
            <a:ext cx="1234633" cy="215444"/>
          </a:xfrm>
          <a:prstGeom prst="rect">
            <a:avLst/>
          </a:prstGeom>
          <a:noFill/>
        </p:spPr>
        <p:txBody>
          <a:bodyPr wrap="none" rtlCol="0">
            <a:spAutoFit/>
          </a:bodyPr>
          <a:lstStyle/>
          <a:p>
            <a:r>
              <a:rPr lang="en-GB" sz="800" b="1" i="1" dirty="0">
                <a:solidFill>
                  <a:schemeClr val="bg1"/>
                </a:solidFill>
              </a:rPr>
              <a:t>Photo by </a:t>
            </a:r>
            <a:r>
              <a:rPr lang="en-GB" sz="800" b="1" i="1" dirty="0" err="1">
                <a:solidFill>
                  <a:schemeClr val="bg1"/>
                </a:solidFill>
              </a:rPr>
              <a:t>D.Anderson</a:t>
            </a:r>
            <a:endParaRPr lang="en-GB" sz="800" b="1" i="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5656" y="299348"/>
            <a:ext cx="5424264" cy="1320660"/>
          </a:xfrm>
          <a:solidFill>
            <a:srgbClr val="F54C00"/>
          </a:solidFill>
        </p:spPr>
        <p:txBody>
          <a:bodyPr/>
          <a:lstStyle/>
          <a:p>
            <a:r>
              <a:rPr lang="en-GB" altLang="en-US" b="1" dirty="0">
                <a:solidFill>
                  <a:schemeClr val="bg1"/>
                </a:solidFill>
              </a:rPr>
              <a:t>Methods of restoration</a:t>
            </a:r>
          </a:p>
        </p:txBody>
      </p:sp>
      <p:sp>
        <p:nvSpPr>
          <p:cNvPr id="56327" name="Rectangle 7"/>
          <p:cNvSpPr>
            <a:spLocks noGrp="1" noChangeArrowheads="1"/>
          </p:cNvSpPr>
          <p:nvPr>
            <p:ph type="body" idx="1"/>
          </p:nvPr>
        </p:nvSpPr>
        <p:spPr>
          <a:xfrm>
            <a:off x="4427984" y="1916832"/>
            <a:ext cx="4106416" cy="1152401"/>
          </a:xfrm>
          <a:noFill/>
          <a:ln/>
        </p:spPr>
        <p:txBody>
          <a:bodyPr/>
          <a:lstStyle/>
          <a:p>
            <a:r>
              <a:rPr lang="en-GB" sz="2400" dirty="0"/>
              <a:t>Helicopters are used to air lift materials to the restoration sites.</a:t>
            </a:r>
            <a:endParaRPr lang="en-GB" altLang="en-US" sz="2400" dirty="0"/>
          </a:p>
        </p:txBody>
      </p:sp>
      <p:pic>
        <p:nvPicPr>
          <p:cNvPr id="2" name="Picture 1" descr="A helicopter flying in the sky&#10;&#10;Description automatically generated">
            <a:extLst>
              <a:ext uri="{FF2B5EF4-FFF2-40B4-BE49-F238E27FC236}">
                <a16:creationId xmlns:a16="http://schemas.microsoft.com/office/drawing/2014/main" id="{3F9C5A81-480F-DF38-C0A4-78F4016AED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5712" y="2336090"/>
            <a:ext cx="5082262" cy="3811697"/>
          </a:xfrm>
          <a:prstGeom prst="rect">
            <a:avLst/>
          </a:prstGeom>
        </p:spPr>
      </p:pic>
      <p:pic>
        <p:nvPicPr>
          <p:cNvPr id="3" name="Content Placeholder 4" descr="A star made of plants on a muddy field&#10;&#10;Description automatically generated">
            <a:extLst>
              <a:ext uri="{FF2B5EF4-FFF2-40B4-BE49-F238E27FC236}">
                <a16:creationId xmlns:a16="http://schemas.microsoft.com/office/drawing/2014/main" id="{25EA7F33-CC98-8730-C0DB-7CDA6FBA7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5171727" y="3662641"/>
            <a:ext cx="3456385"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D5B0098-C769-16B8-597A-28B8593857F9}"/>
              </a:ext>
            </a:extLst>
          </p:cNvPr>
          <p:cNvSpPr txBox="1"/>
          <p:nvPr/>
        </p:nvSpPr>
        <p:spPr>
          <a:xfrm>
            <a:off x="1544150" y="6508669"/>
            <a:ext cx="2643638" cy="246221"/>
          </a:xfrm>
          <a:prstGeom prst="rect">
            <a:avLst/>
          </a:prstGeom>
          <a:noFill/>
        </p:spPr>
        <p:txBody>
          <a:bodyPr wrap="square">
            <a:spAutoFit/>
          </a:bodyPr>
          <a:lstStyle/>
          <a:p>
            <a:r>
              <a:rPr lang="en-GB" sz="1000" b="1" i="1" dirty="0">
                <a:solidFill>
                  <a:srgbClr val="FFFF00"/>
                </a:solidFill>
              </a:rPr>
              <a:t>Photo from </a:t>
            </a:r>
            <a:r>
              <a:rPr lang="en-GB" sz="1000" b="1" i="1" dirty="0" err="1">
                <a:solidFill>
                  <a:srgbClr val="FFFF00"/>
                </a:solidFill>
              </a:rPr>
              <a:t>G.Chico</a:t>
            </a:r>
            <a:r>
              <a:rPr lang="en-GB" sz="1000" b="1" i="1" dirty="0">
                <a:solidFill>
                  <a:srgbClr val="FFFF00"/>
                </a:solidFill>
              </a:rPr>
              <a:t> with permission </a:t>
            </a:r>
          </a:p>
        </p:txBody>
      </p:sp>
      <p:sp>
        <p:nvSpPr>
          <p:cNvPr id="8" name="TextBox 7">
            <a:extLst>
              <a:ext uri="{FF2B5EF4-FFF2-40B4-BE49-F238E27FC236}">
                <a16:creationId xmlns:a16="http://schemas.microsoft.com/office/drawing/2014/main" id="{2D4CE079-CECC-1C8B-7E50-537844467A54}"/>
              </a:ext>
            </a:extLst>
          </p:cNvPr>
          <p:cNvSpPr txBox="1"/>
          <p:nvPr/>
        </p:nvSpPr>
        <p:spPr>
          <a:xfrm>
            <a:off x="6621371" y="6260886"/>
            <a:ext cx="1479021" cy="400110"/>
          </a:xfrm>
          <a:prstGeom prst="rect">
            <a:avLst/>
          </a:prstGeom>
          <a:noFill/>
        </p:spPr>
        <p:txBody>
          <a:bodyPr wrap="square">
            <a:spAutoFit/>
          </a:bodyPr>
          <a:lstStyle/>
          <a:p>
            <a:r>
              <a:rPr lang="en-GB" sz="1000" b="1" i="1" dirty="0">
                <a:solidFill>
                  <a:srgbClr val="FFFF00"/>
                </a:solidFill>
              </a:rPr>
              <a:t>Photo from </a:t>
            </a:r>
            <a:r>
              <a:rPr lang="en-GB" sz="1000" b="1" i="1" dirty="0" err="1">
                <a:solidFill>
                  <a:srgbClr val="FFFF00"/>
                </a:solidFill>
              </a:rPr>
              <a:t>G.Chico</a:t>
            </a:r>
            <a:r>
              <a:rPr lang="en-GB" sz="1000" b="1" i="1" dirty="0">
                <a:solidFill>
                  <a:srgbClr val="FFFF00"/>
                </a:solidFill>
              </a:rPr>
              <a:t> </a:t>
            </a:r>
          </a:p>
          <a:p>
            <a:r>
              <a:rPr lang="en-GB" sz="1000" b="1" i="1" dirty="0">
                <a:solidFill>
                  <a:srgbClr val="FFFF00"/>
                </a:solidFill>
              </a:rPr>
              <a:t>with permission </a:t>
            </a:r>
          </a:p>
        </p:txBody>
      </p:sp>
    </p:spTree>
    <p:extLst>
      <p:ext uri="{BB962C8B-B14F-4D97-AF65-F5344CB8AC3E}">
        <p14:creationId xmlns:p14="http://schemas.microsoft.com/office/powerpoint/2010/main" val="313287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9"/>
          <p:cNvSpPr>
            <a:spLocks noGrp="1" noChangeArrowheads="1"/>
          </p:cNvSpPr>
          <p:nvPr>
            <p:ph type="body" idx="1"/>
          </p:nvPr>
        </p:nvSpPr>
        <p:spPr>
          <a:xfrm>
            <a:off x="179512" y="6381327"/>
            <a:ext cx="8784976" cy="434881"/>
          </a:xfrm>
          <a:noFill/>
          <a:ln/>
        </p:spPr>
        <p:txBody>
          <a:bodyPr/>
          <a:lstStyle/>
          <a:p>
            <a:r>
              <a:rPr lang="en-GB" sz="2000" dirty="0"/>
              <a:t>Geotextiles and coir logs from a drone camera, at </a:t>
            </a:r>
            <a:r>
              <a:rPr lang="en-GB" sz="2000" dirty="0" err="1"/>
              <a:t>Bencroy</a:t>
            </a:r>
            <a:r>
              <a:rPr lang="en-GB" sz="2000" dirty="0"/>
              <a:t>, Ireland</a:t>
            </a:r>
          </a:p>
        </p:txBody>
      </p:sp>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close-up of a desert&#10;&#10;Description automatically generated">
            <a:extLst>
              <a:ext uri="{FF2B5EF4-FFF2-40B4-BE49-F238E27FC236}">
                <a16:creationId xmlns:a16="http://schemas.microsoft.com/office/drawing/2014/main" id="{4A10384E-E899-B401-5B3F-6C1F3AC494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31" y="1700808"/>
            <a:ext cx="8424937" cy="4751664"/>
          </a:xfrm>
          <a:prstGeom prst="rect">
            <a:avLst/>
          </a:prstGeom>
        </p:spPr>
      </p:pic>
      <p:sp>
        <p:nvSpPr>
          <p:cNvPr id="4" name="TextBox 3">
            <a:extLst>
              <a:ext uri="{FF2B5EF4-FFF2-40B4-BE49-F238E27FC236}">
                <a16:creationId xmlns:a16="http://schemas.microsoft.com/office/drawing/2014/main" id="{6EF7C0C3-5337-54F6-C448-0D573B726885}"/>
              </a:ext>
            </a:extLst>
          </p:cNvPr>
          <p:cNvSpPr txBox="1"/>
          <p:nvPr/>
        </p:nvSpPr>
        <p:spPr>
          <a:xfrm>
            <a:off x="6390455" y="6206251"/>
            <a:ext cx="2574032" cy="246221"/>
          </a:xfrm>
          <a:prstGeom prst="rect">
            <a:avLst/>
          </a:prstGeom>
          <a:noFill/>
        </p:spPr>
        <p:txBody>
          <a:bodyPr wrap="square">
            <a:spAutoFit/>
          </a:bodyPr>
          <a:lstStyle/>
          <a:p>
            <a:r>
              <a:rPr lang="en-GB" sz="1000" b="1" i="1" dirty="0">
                <a:solidFill>
                  <a:srgbClr val="FFFF00"/>
                </a:solidFill>
              </a:rPr>
              <a:t>Photo from </a:t>
            </a:r>
            <a:r>
              <a:rPr lang="en-GB" sz="1000" b="1" i="1" dirty="0" err="1">
                <a:solidFill>
                  <a:srgbClr val="FFFF00"/>
                </a:solidFill>
              </a:rPr>
              <a:t>G.Chico</a:t>
            </a:r>
            <a:r>
              <a:rPr lang="en-GB" sz="1000" b="1" i="1" dirty="0">
                <a:solidFill>
                  <a:srgbClr val="FFFF00"/>
                </a:solidFill>
              </a:rPr>
              <a:t> with permission </a:t>
            </a:r>
          </a:p>
        </p:txBody>
      </p:sp>
    </p:spTree>
    <p:extLst>
      <p:ext uri="{BB962C8B-B14F-4D97-AF65-F5344CB8AC3E}">
        <p14:creationId xmlns:p14="http://schemas.microsoft.com/office/powerpoint/2010/main" val="2224489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251520" y="1908678"/>
            <a:ext cx="4320480" cy="4569812"/>
          </a:xfrm>
        </p:spPr>
        <p:txBody>
          <a:bodyPr/>
          <a:lstStyle/>
          <a:p>
            <a:r>
              <a:rPr lang="en-GB" sz="2400" dirty="0"/>
              <a:t>Notice how the coir logs are positioned to reduce flow off of the central areas of the peatland.</a:t>
            </a:r>
          </a:p>
          <a:p>
            <a:pPr marL="0" indent="0">
              <a:buNone/>
            </a:pPr>
            <a:endParaRPr lang="en-GB" sz="2400" dirty="0"/>
          </a:p>
          <a:p>
            <a:r>
              <a:rPr lang="en-GB" sz="2400" dirty="0"/>
              <a:t>The geotextiles reduce surface erosion allowing vegetation to regenerate, and the coir logs help to hold water in the system, thereby raising the level of the water table.</a:t>
            </a:r>
          </a:p>
        </p:txBody>
      </p:sp>
      <p:sp>
        <p:nvSpPr>
          <p:cNvPr id="7" name="Rectangle 2"/>
          <p:cNvSpPr txBox="1">
            <a:spLocks noChangeArrowheads="1"/>
          </p:cNvSpPr>
          <p:nvPr/>
        </p:nvSpPr>
        <p:spPr bwMode="auto">
          <a:xfrm>
            <a:off x="1475656" y="299348"/>
            <a:ext cx="5424264" cy="1320660"/>
          </a:xfrm>
          <a:prstGeom prst="rect">
            <a:avLst/>
          </a:prstGeom>
          <a:solidFill>
            <a:srgbClr val="B70005"/>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Methods of restoration</a:t>
            </a:r>
          </a:p>
        </p:txBody>
      </p:sp>
      <p:pic>
        <p:nvPicPr>
          <p:cNvPr id="2" name="Picture 1" descr="A aerial view of a muddy area&#10;&#10;Description automatically generated">
            <a:extLst>
              <a:ext uri="{FF2B5EF4-FFF2-40B4-BE49-F238E27FC236}">
                <a16:creationId xmlns:a16="http://schemas.microsoft.com/office/drawing/2014/main" id="{F2FC088D-E3D1-88A5-D563-1EFA88B0D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8000" y="1645800"/>
            <a:ext cx="4076455" cy="5095568"/>
          </a:xfrm>
          <a:prstGeom prst="rect">
            <a:avLst/>
          </a:prstGeom>
        </p:spPr>
      </p:pic>
      <p:sp>
        <p:nvSpPr>
          <p:cNvPr id="4" name="TextBox 3">
            <a:extLst>
              <a:ext uri="{FF2B5EF4-FFF2-40B4-BE49-F238E27FC236}">
                <a16:creationId xmlns:a16="http://schemas.microsoft.com/office/drawing/2014/main" id="{1652BBFE-9650-9BF5-9721-43C6E4ADAE70}"/>
              </a:ext>
            </a:extLst>
          </p:cNvPr>
          <p:cNvSpPr txBox="1"/>
          <p:nvPr/>
        </p:nvSpPr>
        <p:spPr>
          <a:xfrm>
            <a:off x="6535176" y="6495147"/>
            <a:ext cx="2482000" cy="246221"/>
          </a:xfrm>
          <a:prstGeom prst="rect">
            <a:avLst/>
          </a:prstGeom>
          <a:noFill/>
        </p:spPr>
        <p:txBody>
          <a:bodyPr wrap="square">
            <a:spAutoFit/>
          </a:bodyPr>
          <a:lstStyle/>
          <a:p>
            <a:r>
              <a:rPr lang="en-GB" sz="1000" b="1" i="1" dirty="0">
                <a:solidFill>
                  <a:srgbClr val="FFFF00"/>
                </a:solidFill>
              </a:rPr>
              <a:t>Photo from </a:t>
            </a:r>
            <a:r>
              <a:rPr lang="en-GB" sz="1000" b="1" i="1" dirty="0" err="1">
                <a:solidFill>
                  <a:srgbClr val="FFFF00"/>
                </a:solidFill>
              </a:rPr>
              <a:t>G.Chico</a:t>
            </a:r>
            <a:r>
              <a:rPr lang="en-GB" sz="1000" b="1" i="1" dirty="0">
                <a:solidFill>
                  <a:srgbClr val="FFFF00"/>
                </a:solidFill>
              </a:rPr>
              <a:t> with permission </a:t>
            </a:r>
          </a:p>
        </p:txBody>
      </p:sp>
    </p:spTree>
    <p:extLst>
      <p:ext uri="{BB962C8B-B14F-4D97-AF65-F5344CB8AC3E}">
        <p14:creationId xmlns:p14="http://schemas.microsoft.com/office/powerpoint/2010/main" val="3538019705"/>
      </p:ext>
    </p:extLst>
  </p:cSld>
  <p:clrMapOvr>
    <a:masterClrMapping/>
  </p:clrMapOvr>
</p:sld>
</file>

<file path=ppt/theme/theme1.xml><?xml version="1.0" encoding="utf-8"?>
<a:theme xmlns:a="http://schemas.openxmlformats.org/drawingml/2006/main" name="RGS-IBG master slide">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RGS-IBG Powerpoint template</Template>
  <TotalTime>523</TotalTime>
  <Words>865</Words>
  <Application>Microsoft Office PowerPoint</Application>
  <PresentationFormat>On-screen Show (4:3)</PresentationFormat>
  <Paragraphs>99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Helvetica</vt:lpstr>
      <vt:lpstr>Times New Roman</vt:lpstr>
      <vt:lpstr>Wingdings</vt:lpstr>
      <vt:lpstr>RGS-IBG master slide</vt:lpstr>
      <vt:lpstr>Peatland restoration at Cuilcagh-Anierin Uplands</vt:lpstr>
      <vt:lpstr>Peatland degradation and erosion</vt:lpstr>
      <vt:lpstr>PowerPoint Presentation</vt:lpstr>
      <vt:lpstr>PowerPoint Presentation</vt:lpstr>
      <vt:lpstr>PowerPoint Presentation</vt:lpstr>
      <vt:lpstr>PowerPoint Presentation</vt:lpstr>
      <vt:lpstr>Methods of restoration</vt:lpstr>
      <vt:lpstr>PowerPoint Presentation</vt:lpstr>
      <vt:lpstr>PowerPoint Presentation</vt:lpstr>
      <vt:lpstr>PowerPoint Presentation</vt:lpstr>
      <vt:lpstr>PowerPoint Presentation</vt:lpstr>
      <vt:lpstr>Removal of conifers</vt:lpstr>
      <vt:lpstr>PowerPoint Presentation</vt:lpstr>
      <vt:lpstr>PowerPoint Presentation</vt:lpstr>
      <vt:lpstr>PowerPoint Presentation</vt:lpstr>
      <vt:lpstr>PowerPoint Presentation</vt:lpstr>
      <vt:lpstr>Peatland score card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Simon Pinfield</dc:creator>
  <cp:lastModifiedBy>Claire Brown</cp:lastModifiedBy>
  <cp:revision>4</cp:revision>
  <dcterms:created xsi:type="dcterms:W3CDTF">2018-10-26T14:47:48Z</dcterms:created>
  <dcterms:modified xsi:type="dcterms:W3CDTF">2026-01-13T11:21:56Z</dcterms:modified>
</cp:coreProperties>
</file>