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8" r:id="rId12"/>
    <p:sldId id="266" r:id="rId13"/>
    <p:sldId id="267" r:id="rId14"/>
  </p:sldIdLst>
  <p:sldSz cx="12192000" cy="6858000"/>
  <p:notesSz cx="6858000" cy="9144000"/>
  <p:embeddedFontLst>
    <p:embeddedFont>
      <p:font typeface="Helvetica Neue"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9" roundtripDataSignature="AMtx7micTX4BTEOWdVAxeyzdb1l6ZIWR7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Brown" userId="9f19065e-62d3-4dfd-ae7a-4e29e714addb" providerId="ADAL" clId="{B6112377-1C58-41EC-8160-DE4A23C6B50F}"/>
    <pc:docChg chg="modSld">
      <pc:chgData name="Claire Brown" userId="9f19065e-62d3-4dfd-ae7a-4e29e714addb" providerId="ADAL" clId="{B6112377-1C58-41EC-8160-DE4A23C6B50F}" dt="2025-08-15T14:38:20.731" v="0" actId="1076"/>
      <pc:docMkLst>
        <pc:docMk/>
      </pc:docMkLst>
      <pc:sldChg chg="modSp mod">
        <pc:chgData name="Claire Brown" userId="9f19065e-62d3-4dfd-ae7a-4e29e714addb" providerId="ADAL" clId="{B6112377-1C58-41EC-8160-DE4A23C6B50F}" dt="2025-08-15T14:38:20.731" v="0" actId="1076"/>
        <pc:sldMkLst>
          <pc:docMk/>
          <pc:sldMk cId="0" sldId="257"/>
        </pc:sldMkLst>
        <pc:picChg chg="mod">
          <ac:chgData name="Claire Brown" userId="9f19065e-62d3-4dfd-ae7a-4e29e714addb" providerId="ADAL" clId="{B6112377-1C58-41EC-8160-DE4A23C6B50F}" dt="2025-08-15T14:38:20.731" v="0" actId="1076"/>
          <ac:picMkLst>
            <pc:docMk/>
            <pc:sldMk cId="0" sldId="257"/>
            <ac:picMk id="3" creationId="{DAB858D6-DEA6-6A30-C43F-0193561FDBF0}"/>
          </ac:picMkLst>
        </pc:picChg>
      </pc:sldChg>
    </pc:docChg>
  </pc:docChgLst>
  <pc:docChgLst>
    <pc:chgData name="Guest User" userId="S::urn:spo:tenantanon#f98cf1c3-d5d4-4309-ae93-6385617d080c::" providerId="AD" clId="Web-{143654F1-033E-BBFF-86CF-A95E70717379}"/>
    <pc:docChg chg="modSld">
      <pc:chgData name="Guest User" userId="S::urn:spo:tenantanon#f98cf1c3-d5d4-4309-ae93-6385617d080c::" providerId="AD" clId="Web-{143654F1-033E-BBFF-86CF-A95E70717379}" dt="2025-08-01T08:09:12.123" v="32" actId="1076"/>
      <pc:docMkLst>
        <pc:docMk/>
      </pc:docMkLst>
      <pc:sldChg chg="addSp delSp modSp">
        <pc:chgData name="Guest User" userId="S::urn:spo:tenantanon#f98cf1c3-d5d4-4309-ae93-6385617d080c::" providerId="AD" clId="Web-{143654F1-033E-BBFF-86CF-A95E70717379}" dt="2025-08-01T08:02:53.159" v="16" actId="1076"/>
        <pc:sldMkLst>
          <pc:docMk/>
          <pc:sldMk cId="0" sldId="257"/>
        </pc:sldMkLst>
        <pc:spChg chg="mod">
          <ac:chgData name="Guest User" userId="S::urn:spo:tenantanon#f98cf1c3-d5d4-4309-ae93-6385617d080c::" providerId="AD" clId="Web-{143654F1-033E-BBFF-86CF-A95E70717379}" dt="2025-08-01T08:02:53.159" v="16" actId="1076"/>
          <ac:spMkLst>
            <pc:docMk/>
            <pc:sldMk cId="0" sldId="257"/>
            <ac:spMk id="2" creationId="{3B8DF6AA-693B-18B2-7AFF-A2574DDF0693}"/>
          </ac:spMkLst>
        </pc:spChg>
        <pc:picChg chg="add mod">
          <ac:chgData name="Guest User" userId="S::urn:spo:tenantanon#f98cf1c3-d5d4-4309-ae93-6385617d080c::" providerId="AD" clId="Web-{143654F1-033E-BBFF-86CF-A95E70717379}" dt="2025-08-01T08:01:27.423" v="3" actId="1076"/>
          <ac:picMkLst>
            <pc:docMk/>
            <pc:sldMk cId="0" sldId="257"/>
            <ac:picMk id="3" creationId="{DAB858D6-DEA6-6A30-C43F-0193561FDBF0}"/>
          </ac:picMkLst>
        </pc:picChg>
      </pc:sldChg>
      <pc:sldChg chg="modSp">
        <pc:chgData name="Guest User" userId="S::urn:spo:tenantanon#f98cf1c3-d5d4-4309-ae93-6385617d080c::" providerId="AD" clId="Web-{143654F1-033E-BBFF-86CF-A95E70717379}" dt="2025-08-01T08:04:39.118" v="18" actId="1076"/>
        <pc:sldMkLst>
          <pc:docMk/>
          <pc:sldMk cId="0" sldId="261"/>
        </pc:sldMkLst>
        <pc:spChg chg="mod">
          <ac:chgData name="Guest User" userId="S::urn:spo:tenantanon#f98cf1c3-d5d4-4309-ae93-6385617d080c::" providerId="AD" clId="Web-{143654F1-033E-BBFF-86CF-A95E70717379}" dt="2025-08-01T08:04:39.118" v="18" actId="1076"/>
          <ac:spMkLst>
            <pc:docMk/>
            <pc:sldMk cId="0" sldId="261"/>
            <ac:spMk id="2" creationId="{5A96907D-B50C-95CB-3DCB-FCD04280681C}"/>
          </ac:spMkLst>
        </pc:spChg>
      </pc:sldChg>
      <pc:sldChg chg="addSp modSp">
        <pc:chgData name="Guest User" userId="S::urn:spo:tenantanon#f98cf1c3-d5d4-4309-ae93-6385617d080c::" providerId="AD" clId="Web-{143654F1-033E-BBFF-86CF-A95E70717379}" dt="2025-08-01T08:09:02.997" v="30" actId="20577"/>
        <pc:sldMkLst>
          <pc:docMk/>
          <pc:sldMk cId="0" sldId="265"/>
        </pc:sldMkLst>
        <pc:spChg chg="add mod">
          <ac:chgData name="Guest User" userId="S::urn:spo:tenantanon#f98cf1c3-d5d4-4309-ae93-6385617d080c::" providerId="AD" clId="Web-{143654F1-033E-BBFF-86CF-A95E70717379}" dt="2025-08-01T08:09:02.997" v="30" actId="20577"/>
          <ac:spMkLst>
            <pc:docMk/>
            <pc:sldMk cId="0" sldId="265"/>
            <ac:spMk id="3" creationId="{E9227DC4-5C96-8278-0843-669510DF82BF}"/>
          </ac:spMkLst>
        </pc:spChg>
        <pc:picChg chg="mod">
          <ac:chgData name="Guest User" userId="S::urn:spo:tenantanon#f98cf1c3-d5d4-4309-ae93-6385617d080c::" providerId="AD" clId="Web-{143654F1-033E-BBFF-86CF-A95E70717379}" dt="2025-08-01T08:08:44.793" v="19" actId="1076"/>
          <ac:picMkLst>
            <pc:docMk/>
            <pc:sldMk cId="0" sldId="265"/>
            <ac:picMk id="165" creationId="{00000000-0000-0000-0000-000000000000}"/>
          </ac:picMkLst>
        </pc:picChg>
      </pc:sldChg>
      <pc:sldChg chg="addSp modSp">
        <pc:chgData name="Guest User" userId="S::urn:spo:tenantanon#f98cf1c3-d5d4-4309-ae93-6385617d080c::" providerId="AD" clId="Web-{143654F1-033E-BBFF-86CF-A95E70717379}" dt="2025-08-01T08:09:12.123" v="32" actId="1076"/>
        <pc:sldMkLst>
          <pc:docMk/>
          <pc:sldMk cId="0" sldId="266"/>
        </pc:sldMkLst>
        <pc:spChg chg="add mod">
          <ac:chgData name="Guest User" userId="S::urn:spo:tenantanon#f98cf1c3-d5d4-4309-ae93-6385617d080c::" providerId="AD" clId="Web-{143654F1-033E-BBFF-86CF-A95E70717379}" dt="2025-08-01T08:09:12.123" v="32" actId="1076"/>
          <ac:spMkLst>
            <pc:docMk/>
            <pc:sldMk cId="0" sldId="266"/>
            <ac:spMk id="3" creationId="{02101829-7BE8-ADAB-BD49-D2B85CD683A6}"/>
          </ac:spMkLst>
        </pc:spChg>
      </pc:sldChg>
    </pc:docChg>
  </pc:docChgLst>
  <pc:docChgLst>
    <pc:chgData name="Claire Brown" userId="9f19065e-62d3-4dfd-ae7a-4e29e714addb" providerId="ADAL" clId="{31A0CA66-7336-4B1D-AEA6-4BE63885D4FD}"/>
    <pc:docChg chg="undo custSel modSld">
      <pc:chgData name="Claire Brown" userId="9f19065e-62d3-4dfd-ae7a-4e29e714addb" providerId="ADAL" clId="{31A0CA66-7336-4B1D-AEA6-4BE63885D4FD}" dt="2025-07-30T15:46:25.091" v="89" actId="478"/>
      <pc:docMkLst>
        <pc:docMk/>
      </pc:docMkLst>
      <pc:sldChg chg="addSp delSp modSp mod">
        <pc:chgData name="Claire Brown" userId="9f19065e-62d3-4dfd-ae7a-4e29e714addb" providerId="ADAL" clId="{31A0CA66-7336-4B1D-AEA6-4BE63885D4FD}" dt="2025-07-30T15:40:23.836" v="16" actId="1076"/>
        <pc:sldMkLst>
          <pc:docMk/>
          <pc:sldMk cId="0" sldId="259"/>
        </pc:sldMkLst>
        <pc:spChg chg="mod">
          <ac:chgData name="Claire Brown" userId="9f19065e-62d3-4dfd-ae7a-4e29e714addb" providerId="ADAL" clId="{31A0CA66-7336-4B1D-AEA6-4BE63885D4FD}" dt="2025-07-30T15:40:12.538" v="11" actId="20577"/>
          <ac:spMkLst>
            <pc:docMk/>
            <pc:sldMk cId="0" sldId="259"/>
            <ac:spMk id="112" creationId="{00000000-0000-0000-0000-000000000000}"/>
          </ac:spMkLst>
        </pc:spChg>
        <pc:picChg chg="add mod">
          <ac:chgData name="Claire Brown" userId="9f19065e-62d3-4dfd-ae7a-4e29e714addb" providerId="ADAL" clId="{31A0CA66-7336-4B1D-AEA6-4BE63885D4FD}" dt="2025-07-30T15:40:23.836" v="16" actId="1076"/>
          <ac:picMkLst>
            <pc:docMk/>
            <pc:sldMk cId="0" sldId="259"/>
            <ac:picMk id="4" creationId="{F5C255D9-4CFD-7C0B-2194-EFBE6E1AF4EF}"/>
          </ac:picMkLst>
        </pc:picChg>
      </pc:sldChg>
      <pc:sldChg chg="addSp delSp modSp mod">
        <pc:chgData name="Claire Brown" userId="9f19065e-62d3-4dfd-ae7a-4e29e714addb" providerId="ADAL" clId="{31A0CA66-7336-4B1D-AEA6-4BE63885D4FD}" dt="2025-07-30T15:44:10.417" v="41" actId="20577"/>
        <pc:sldMkLst>
          <pc:docMk/>
          <pc:sldMk cId="0" sldId="260"/>
        </pc:sldMkLst>
        <pc:spChg chg="add mod">
          <ac:chgData name="Claire Brown" userId="9f19065e-62d3-4dfd-ae7a-4e29e714addb" providerId="ADAL" clId="{31A0CA66-7336-4B1D-AEA6-4BE63885D4FD}" dt="2025-07-30T15:44:10.417" v="41" actId="20577"/>
          <ac:spMkLst>
            <pc:docMk/>
            <pc:sldMk cId="0" sldId="260"/>
            <ac:spMk id="5" creationId="{C44CC6FC-1BC6-8B92-A6C3-F2509206042F}"/>
          </ac:spMkLst>
        </pc:spChg>
        <pc:picChg chg="add mod ord">
          <ac:chgData name="Claire Brown" userId="9f19065e-62d3-4dfd-ae7a-4e29e714addb" providerId="ADAL" clId="{31A0CA66-7336-4B1D-AEA6-4BE63885D4FD}" dt="2025-07-30T15:43:21.991" v="23" actId="171"/>
          <ac:picMkLst>
            <pc:docMk/>
            <pc:sldMk cId="0" sldId="260"/>
            <ac:picMk id="4" creationId="{32E0F557-C2FF-F27C-D178-9AD23B48E8AD}"/>
          </ac:picMkLst>
        </pc:picChg>
      </pc:sldChg>
      <pc:sldChg chg="addSp delSp modSp mod">
        <pc:chgData name="Claire Brown" userId="9f19065e-62d3-4dfd-ae7a-4e29e714addb" providerId="ADAL" clId="{31A0CA66-7336-4B1D-AEA6-4BE63885D4FD}" dt="2025-07-30T15:44:16.590" v="42"/>
        <pc:sldMkLst>
          <pc:docMk/>
          <pc:sldMk cId="0" sldId="261"/>
        </pc:sldMkLst>
        <pc:spChg chg="add mod">
          <ac:chgData name="Claire Brown" userId="9f19065e-62d3-4dfd-ae7a-4e29e714addb" providerId="ADAL" clId="{31A0CA66-7336-4B1D-AEA6-4BE63885D4FD}" dt="2025-07-30T15:44:16.590" v="42"/>
          <ac:spMkLst>
            <pc:docMk/>
            <pc:sldMk cId="0" sldId="261"/>
            <ac:spMk id="5" creationId="{AE79A968-8007-D154-2E79-B14B0F48CD26}"/>
          </ac:spMkLst>
        </pc:spChg>
        <pc:picChg chg="add mod ord">
          <ac:chgData name="Claire Brown" userId="9f19065e-62d3-4dfd-ae7a-4e29e714addb" providerId="ADAL" clId="{31A0CA66-7336-4B1D-AEA6-4BE63885D4FD}" dt="2025-07-30T15:43:40.925" v="30" actId="1076"/>
          <ac:picMkLst>
            <pc:docMk/>
            <pc:sldMk cId="0" sldId="261"/>
            <ac:picMk id="4" creationId="{D53C84EB-9F31-E037-095E-662A6DBA3EB5}"/>
          </ac:picMkLst>
        </pc:picChg>
      </pc:sldChg>
      <pc:sldChg chg="addSp delSp modSp mod">
        <pc:chgData name="Claire Brown" userId="9f19065e-62d3-4dfd-ae7a-4e29e714addb" providerId="ADAL" clId="{31A0CA66-7336-4B1D-AEA6-4BE63885D4FD}" dt="2025-07-30T15:45:02.141" v="88" actId="1035"/>
        <pc:sldMkLst>
          <pc:docMk/>
          <pc:sldMk cId="0" sldId="264"/>
        </pc:sldMkLst>
        <pc:spChg chg="add del mod">
          <ac:chgData name="Claire Brown" userId="9f19065e-62d3-4dfd-ae7a-4e29e714addb" providerId="ADAL" clId="{31A0CA66-7336-4B1D-AEA6-4BE63885D4FD}" dt="2025-07-30T15:45:02.141" v="88" actId="1035"/>
          <ac:spMkLst>
            <pc:docMk/>
            <pc:sldMk cId="0" sldId="264"/>
            <ac:spMk id="156" creationId="{00000000-0000-0000-0000-000000000000}"/>
          </ac:spMkLst>
        </pc:spChg>
      </pc:sldChg>
      <pc:sldChg chg="delSp mod">
        <pc:chgData name="Claire Brown" userId="9f19065e-62d3-4dfd-ae7a-4e29e714addb" providerId="ADAL" clId="{31A0CA66-7336-4B1D-AEA6-4BE63885D4FD}" dt="2025-07-30T15:46:25.091" v="89" actId="478"/>
        <pc:sldMkLst>
          <pc:docMk/>
          <pc:sldMk cId="3979579075"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cecleanenergy.org/what-is-climate-chang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a8c488067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g2a8c488067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337f857059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g337f857059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a8c488067c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g2a8c488067c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(adapted)</a:t>
            </a:r>
            <a:r>
              <a:rPr lang="en-GB" u="sng" dirty="0">
                <a:solidFill>
                  <a:schemeClr val="hlink"/>
                </a:solidFill>
                <a:hlinkClick r:id="rId3"/>
              </a:rPr>
              <a:t>https://mcecleanenergy.org/what-is-climate-change/</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Homework task</a:t>
            </a:r>
            <a:endParaRPr/>
          </a:p>
        </p:txBody>
      </p:sp>
      <p:sp>
        <p:nvSpPr>
          <p:cNvPr id="176" name="Google Shape;1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800"/>
              <a:buFont typeface="Arial"/>
              <a:buNone/>
            </a:pPr>
            <a:r>
              <a:rPr lang="en-GB" sz="1200" dirty="0">
                <a:solidFill>
                  <a:schemeClr val="dk1"/>
                </a:solidFill>
                <a:latin typeface="Calibri"/>
                <a:ea typeface="Calibri"/>
                <a:cs typeface="Calibri"/>
                <a:sym typeface="Calibri"/>
              </a:rPr>
              <a:t>Source- https://climate.nasa.gov/solutions/adaptation-mitigation/</a:t>
            </a:r>
            <a:endParaRPr sz="1200" dirty="0"/>
          </a:p>
        </p:txBody>
      </p:sp>
      <p:sp>
        <p:nvSpPr>
          <p:cNvPr id="85" name="Google Shape;8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a8c488067c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 name="Google Shape;126;g2a8c488067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a9106cd36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2a9106cd364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a905223bd5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g2a905223bd5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f7c3a760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3" name="Google Shape;153;g2f7c3a7601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0"/>
        <p:cNvGrpSpPr/>
        <p:nvPr/>
      </p:nvGrpSpPr>
      <p:grpSpPr>
        <a:xfrm>
          <a:off x="0" y="0"/>
          <a:ext cx="0" cy="0"/>
          <a:chOff x="0" y="0"/>
          <a:chExt cx="0" cy="0"/>
        </a:xfrm>
      </p:grpSpPr>
      <p:sp>
        <p:nvSpPr>
          <p:cNvPr id="51" name="Google Shape;51;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3" name="Google Shape;53;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4" name="Google Shape;54;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7"/>
        <p:cNvGrpSpPr/>
        <p:nvPr/>
      </p:nvGrpSpPr>
      <p:grpSpPr>
        <a:xfrm>
          <a:off x="0" y="0"/>
          <a:ext cx="0" cy="0"/>
          <a:chOff x="0" y="0"/>
          <a:chExt cx="0" cy="0"/>
        </a:xfrm>
      </p:grpSpPr>
      <p:sp>
        <p:nvSpPr>
          <p:cNvPr id="58" name="Google Shape;58;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7"/>
          <p:cNvSpPr>
            <a:spLocks noGrp="1"/>
          </p:cNvSpPr>
          <p:nvPr>
            <p:ph type="pic" idx="2"/>
          </p:nvPr>
        </p:nvSpPr>
        <p:spPr>
          <a:xfrm>
            <a:off x="5183188" y="987425"/>
            <a:ext cx="6172200" cy="4873625"/>
          </a:xfrm>
          <a:prstGeom prst="rect">
            <a:avLst/>
          </a:prstGeom>
          <a:noFill/>
          <a:ln>
            <a:noFill/>
          </a:ln>
        </p:spPr>
      </p:sp>
      <p:sp>
        <p:nvSpPr>
          <p:cNvPr id="60" name="Google Shape;60;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1" name="Google Shape;6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
        <p:cNvGrpSpPr/>
        <p:nvPr/>
      </p:nvGrpSpPr>
      <p:grpSpPr>
        <a:xfrm>
          <a:off x="0" y="0"/>
          <a:ext cx="0" cy="0"/>
          <a:chOff x="0" y="0"/>
          <a:chExt cx="0" cy="0"/>
        </a:xfrm>
      </p:grpSpPr>
      <p:sp>
        <p:nvSpPr>
          <p:cNvPr id="65" name="Google Shape;6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Dahttps:/mcecleanenergy.org/what-is-climate-chang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Dahttps:/mcecleanenergy.org/what-is-climate-chang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ationalgeographic.com/environment/article/global-warming-effec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photos/pxclimateaction-climate-landscape-4684217/"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canr.edu/blogs/blogcore/postdetail.cfm?postnum=23826"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asd/" TargetMode="External"/><Relationship Id="rId5" Type="http://schemas.openxmlformats.org/officeDocument/2006/relationships/hyperlink" Target="https://www.ipcc.ch/sr15/"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asd/" TargetMode="External"/><Relationship Id="rId5" Type="http://schemas.openxmlformats.org/officeDocument/2006/relationships/hyperlink" Target="https://www.ipcc.ch/sr15/"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g2a8c488067c_0_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SzPts val="6000"/>
              <a:buNone/>
            </a:pPr>
            <a:r>
              <a:rPr lang="en-GB" sz="4400" dirty="0"/>
              <a:t>What is climate change?</a:t>
            </a:r>
            <a:endParaRPr sz="4400" dirty="0"/>
          </a:p>
        </p:txBody>
      </p:sp>
      <p:sp>
        <p:nvSpPr>
          <p:cNvPr id="81" name="Google Shape;81;g2a8c488067c_0_4"/>
          <p:cNvSpPr txBox="1">
            <a:spLocks noGrp="1"/>
          </p:cNvSpPr>
          <p:nvPr>
            <p:ph type="subTitle" idx="1"/>
          </p:nvPr>
        </p:nvSpPr>
        <p:spPr>
          <a:xfrm>
            <a:off x="1524000" y="3602038"/>
            <a:ext cx="9144000" cy="2387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1000"/>
              </a:spcBef>
              <a:spcAft>
                <a:spcPts val="0"/>
              </a:spcAft>
              <a:buSzPts val="2400"/>
              <a:buNone/>
            </a:pPr>
            <a:r>
              <a:rPr lang="en-GB" sz="2600" dirty="0"/>
              <a:t>Learning Objectives</a:t>
            </a:r>
            <a:endParaRPr sz="2600" dirty="0"/>
          </a:p>
          <a:p>
            <a:pPr marL="457200" lvl="0" indent="-381000" algn="ctr" rtl="0">
              <a:lnSpc>
                <a:spcPct val="90000"/>
              </a:lnSpc>
              <a:spcBef>
                <a:spcPts val="1000"/>
              </a:spcBef>
              <a:spcAft>
                <a:spcPts val="0"/>
              </a:spcAft>
              <a:buSzPts val="2400"/>
              <a:buChar char="-"/>
            </a:pPr>
            <a:r>
              <a:rPr lang="en-GB" sz="2600" dirty="0"/>
              <a:t>To be able to define climate change</a:t>
            </a:r>
            <a:endParaRPr sz="2600" dirty="0"/>
          </a:p>
          <a:p>
            <a:pPr marL="457200" lvl="0" indent="-381000" algn="ctr" rtl="0">
              <a:lnSpc>
                <a:spcPct val="90000"/>
              </a:lnSpc>
              <a:spcBef>
                <a:spcPts val="0"/>
              </a:spcBef>
              <a:spcAft>
                <a:spcPts val="0"/>
              </a:spcAft>
              <a:buSzPts val="2400"/>
              <a:buChar char="-"/>
            </a:pPr>
            <a:r>
              <a:rPr lang="en-GB" sz="2600" dirty="0"/>
              <a:t>To understand the human enhanced greenhouse effect</a:t>
            </a:r>
            <a:endParaRPr sz="2600" dirty="0"/>
          </a:p>
          <a:p>
            <a:pPr marL="457200" lvl="0" indent="-381000" algn="ctr" rtl="0">
              <a:lnSpc>
                <a:spcPct val="90000"/>
              </a:lnSpc>
              <a:spcBef>
                <a:spcPts val="0"/>
              </a:spcBef>
              <a:spcAft>
                <a:spcPts val="0"/>
              </a:spcAft>
              <a:buSzPts val="2400"/>
              <a:buChar char="-"/>
            </a:pPr>
            <a:r>
              <a:rPr lang="en-GB" sz="2600" dirty="0"/>
              <a:t>To express my own thoughts and feelings about climate change</a:t>
            </a:r>
            <a:endParaRPr sz="2600" dirty="0"/>
          </a:p>
        </p:txBody>
      </p:sp>
      <p:sp>
        <p:nvSpPr>
          <p:cNvPr id="82" name="Google Shape;82;g2a8c488067c_0_4"/>
          <p:cNvSpPr/>
          <p:nvPr/>
        </p:nvSpPr>
        <p:spPr>
          <a:xfrm>
            <a:off x="0" y="0"/>
            <a:ext cx="12192000" cy="478971"/>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rPr>
              <a:t>To understand the human enhanced greenhouse effect</a:t>
            </a:r>
            <a:endParaRPr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pic>
        <p:nvPicPr>
          <p:cNvPr id="165" name="Google Shape;165;g337f8570590_0_6"/>
          <p:cNvPicPr preferRelativeResize="0"/>
          <p:nvPr/>
        </p:nvPicPr>
        <p:blipFill rotWithShape="1">
          <a:blip r:embed="rId3">
            <a:alphaModFix/>
          </a:blip>
          <a:srcRect/>
          <a:stretch/>
        </p:blipFill>
        <p:spPr>
          <a:xfrm>
            <a:off x="6924425" y="823586"/>
            <a:ext cx="4728775" cy="4242226"/>
          </a:xfrm>
          <a:prstGeom prst="rect">
            <a:avLst/>
          </a:prstGeom>
          <a:noFill/>
          <a:ln>
            <a:noFill/>
          </a:ln>
        </p:spPr>
      </p:pic>
      <p:sp>
        <p:nvSpPr>
          <p:cNvPr id="166" name="Google Shape;166;g337f8570590_0_6"/>
          <p:cNvSpPr txBox="1"/>
          <p:nvPr/>
        </p:nvSpPr>
        <p:spPr>
          <a:xfrm>
            <a:off x="230825" y="825125"/>
            <a:ext cx="6411600" cy="59043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b="1" dirty="0">
                <a:solidFill>
                  <a:schemeClr val="dk1"/>
                </a:solidFill>
                <a:latin typeface="Calibri"/>
                <a:ea typeface="Calibri"/>
                <a:cs typeface="Calibri"/>
                <a:sym typeface="Calibri"/>
              </a:rPr>
              <a:t>Task 4: Copy and Complete</a:t>
            </a:r>
            <a:endParaRPr sz="2200" b="1" dirty="0">
              <a:solidFill>
                <a:schemeClr val="dk1"/>
              </a:solidFill>
              <a:latin typeface="Calibri"/>
              <a:ea typeface="Calibri"/>
              <a:cs typeface="Calibri"/>
              <a:sym typeface="Calibri"/>
            </a:endParaRPr>
          </a:p>
          <a:p>
            <a:pPr marL="0" lvl="0" indent="0" algn="l" rtl="0">
              <a:spcBef>
                <a:spcPts val="0"/>
              </a:spcBef>
              <a:spcAft>
                <a:spcPts val="0"/>
              </a:spcAft>
              <a:buNone/>
            </a:pPr>
            <a:endParaRPr sz="2200" b="1" dirty="0">
              <a:solidFill>
                <a:schemeClr val="dk1"/>
              </a:solidFill>
              <a:latin typeface="Calibri"/>
              <a:ea typeface="Calibri"/>
              <a:cs typeface="Calibri"/>
              <a:sym typeface="Calibri"/>
            </a:endParaRPr>
          </a:p>
          <a:p>
            <a:pPr marL="0" lvl="0" indent="0" algn="l" rtl="0">
              <a:spcBef>
                <a:spcPts val="0"/>
              </a:spcBef>
              <a:spcAft>
                <a:spcPts val="0"/>
              </a:spcAft>
              <a:buNone/>
            </a:pPr>
            <a:r>
              <a:rPr lang="en-GB" sz="2200" dirty="0">
                <a:solidFill>
                  <a:schemeClr val="dk1"/>
                </a:solidFill>
                <a:latin typeface="Calibri"/>
                <a:ea typeface="Calibri"/>
                <a:cs typeface="Calibri"/>
                <a:sym typeface="Calibri"/>
              </a:rPr>
              <a:t>Greenhouse gases trap heat in the _____________. Some examples of greenhouse gases include carbon dioxide and _________.</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GB" sz="2200" dirty="0">
                <a:solidFill>
                  <a:schemeClr val="dk1"/>
                </a:solidFill>
                <a:latin typeface="Calibri"/>
                <a:ea typeface="Calibri"/>
                <a:cs typeface="Calibri"/>
                <a:sym typeface="Calibri"/>
              </a:rPr>
              <a:t>The natural greenhouse effect describes how the atmosphere ______ heat in the form of solar ___________ to sustain life on earth. </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GB" sz="2200" dirty="0">
                <a:solidFill>
                  <a:schemeClr val="dk1"/>
                </a:solidFill>
                <a:latin typeface="Calibri"/>
                <a:ea typeface="Calibri"/>
                <a:cs typeface="Calibri"/>
                <a:sym typeface="Calibri"/>
              </a:rPr>
              <a:t>The enhanced greenhouse effect is where more _____________ gases are in the atmosphere which traps more _______ radiation, increasing the earth’s overall ______________. </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GB" sz="2200" b="1" dirty="0">
                <a:solidFill>
                  <a:schemeClr val="dk1"/>
                </a:solidFill>
                <a:latin typeface="Calibri"/>
                <a:ea typeface="Calibri"/>
                <a:cs typeface="Calibri"/>
                <a:sym typeface="Calibri"/>
              </a:rPr>
              <a:t>Traps, temperature, greenhouse, atmosphere, radiation, methane, solar, </a:t>
            </a:r>
            <a:endParaRPr sz="2200" b="1" dirty="0">
              <a:solidFill>
                <a:schemeClr val="dk1"/>
              </a:solidFill>
              <a:latin typeface="Calibri"/>
              <a:ea typeface="Calibri"/>
              <a:cs typeface="Calibri"/>
              <a:sym typeface="Calibri"/>
            </a:endParaRPr>
          </a:p>
          <a:p>
            <a:pPr marL="0" lvl="0" indent="0" algn="l" rtl="0">
              <a:spcBef>
                <a:spcPts val="0"/>
              </a:spcBef>
              <a:spcAft>
                <a:spcPts val="0"/>
              </a:spcAft>
              <a:buNone/>
            </a:pP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GB" sz="2200" b="1" dirty="0">
                <a:solidFill>
                  <a:schemeClr val="dk1"/>
                </a:solidFill>
                <a:latin typeface="Calibri"/>
                <a:ea typeface="Calibri"/>
                <a:cs typeface="Calibri"/>
                <a:sym typeface="Calibri"/>
              </a:rPr>
              <a:t>Task 5: label the missing words from your diagram </a:t>
            </a:r>
            <a:endParaRPr sz="2200" b="1" dirty="0">
              <a:solidFill>
                <a:schemeClr val="dk1"/>
              </a:solidFill>
              <a:latin typeface="Calibri"/>
              <a:ea typeface="Calibri"/>
              <a:cs typeface="Calibri"/>
              <a:sym typeface="Calibri"/>
            </a:endParaRPr>
          </a:p>
        </p:txBody>
      </p:sp>
      <p:sp>
        <p:nvSpPr>
          <p:cNvPr id="167" name="Google Shape;167;g337f8570590_0_6"/>
          <p:cNvSpPr txBox="1"/>
          <p:nvPr/>
        </p:nvSpPr>
        <p:spPr>
          <a:xfrm>
            <a:off x="6924363" y="5377100"/>
            <a:ext cx="4728900" cy="1352400"/>
          </a:xfrm>
          <a:prstGeom prst="rect">
            <a:avLst/>
          </a:prstGeom>
          <a:solidFill>
            <a:srgbClr val="FF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chemeClr val="dk1"/>
                </a:solidFill>
                <a:latin typeface="Calibri"/>
                <a:ea typeface="Calibri"/>
                <a:cs typeface="Calibri"/>
                <a:sym typeface="Calibri"/>
              </a:rPr>
              <a:t>Incoming solar radiation, released heat, trapped heat. </a:t>
            </a:r>
            <a:endParaRPr sz="2200" dirty="0">
              <a:solidFill>
                <a:schemeClr val="dk1"/>
              </a:solidFill>
              <a:latin typeface="Calibri"/>
              <a:ea typeface="Calibri"/>
              <a:cs typeface="Calibri"/>
              <a:sym typeface="Calibri"/>
            </a:endParaRPr>
          </a:p>
        </p:txBody>
      </p:sp>
      <p:sp>
        <p:nvSpPr>
          <p:cNvPr id="2" name="Google Shape;82;g2a8c488067c_0_4">
            <a:extLst>
              <a:ext uri="{FF2B5EF4-FFF2-40B4-BE49-F238E27FC236}">
                <a16:creationId xmlns:a16="http://schemas.microsoft.com/office/drawing/2014/main" id="{EC9E3963-4346-F4CA-A886-6E743024908E}"/>
              </a:ext>
            </a:extLst>
          </p:cNvPr>
          <p:cNvSpPr/>
          <p:nvPr/>
        </p:nvSpPr>
        <p:spPr>
          <a:xfrm>
            <a:off x="0" y="0"/>
            <a:ext cx="12192000" cy="478971"/>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rPr>
              <a:t>To understand the human enhanced greenhouse effect</a:t>
            </a:r>
            <a:endParaRPr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endParaRPr>
          </a:p>
        </p:txBody>
      </p:sp>
      <p:sp>
        <p:nvSpPr>
          <p:cNvPr id="3" name="TextBox 2">
            <a:extLst>
              <a:ext uri="{FF2B5EF4-FFF2-40B4-BE49-F238E27FC236}">
                <a16:creationId xmlns:a16="http://schemas.microsoft.com/office/drawing/2014/main" id="{E9227DC4-5C96-8278-0843-669510DF82BF}"/>
              </a:ext>
            </a:extLst>
          </p:cNvPr>
          <p:cNvSpPr txBox="1"/>
          <p:nvPr/>
        </p:nvSpPr>
        <p:spPr>
          <a:xfrm>
            <a:off x="6920163" y="5065295"/>
            <a:ext cx="47183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u="sng" dirty="0">
                <a:solidFill>
                  <a:srgbClr val="2200CC"/>
                </a:solidFill>
                <a:hlinkClick r:id="rId4">
                  <a:extLst>
                    <a:ext uri="{A12FA001-AC4F-418D-AE19-62706E023703}">
                      <ahyp:hlinkClr xmlns:ahyp="http://schemas.microsoft.com/office/drawing/2018/hyperlinkcolor" val="tx"/>
                    </a:ext>
                  </a:extLst>
                </a:hlinkClick>
              </a:rPr>
              <a:t>https://mcecleanenergy.org/what-is-climate-change/</a:t>
            </a:r>
            <a:r>
              <a:rPr lang="en-US" dirty="0"/>
              <a:t> (Adapted)</a:t>
            </a:r>
            <a:endParaRPr lang="en-US" dirty="0">
              <a:hlinkClick r:id="rId4">
                <a:extLst>
                  <a:ext uri="{A12FA001-AC4F-418D-AE19-62706E023703}">
                    <ahyp:hlinkClr xmlns:ahyp="http://schemas.microsoft.com/office/drawing/2018/hyperlinkcolor" val="tx"/>
                  </a:ext>
                </a:extLst>
              </a:hlinkClick>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5F259-64C7-1712-BF9A-CB7A4FBD9A0A}"/>
              </a:ext>
            </a:extLst>
          </p:cNvPr>
          <p:cNvSpPr>
            <a:spLocks noGrp="1"/>
          </p:cNvSpPr>
          <p:nvPr>
            <p:ph type="title"/>
          </p:nvPr>
        </p:nvSpPr>
        <p:spPr/>
        <p:txBody>
          <a:bodyPr/>
          <a:lstStyle/>
          <a:p>
            <a:r>
              <a:rPr lang="en-US" dirty="0"/>
              <a:t>The following slides are for you to print and use in class. </a:t>
            </a:r>
            <a:endParaRPr lang="en-GB" dirty="0"/>
          </a:p>
        </p:txBody>
      </p:sp>
    </p:spTree>
    <p:extLst>
      <p:ext uri="{BB962C8B-B14F-4D97-AF65-F5344CB8AC3E}">
        <p14:creationId xmlns:p14="http://schemas.microsoft.com/office/powerpoint/2010/main" val="3979579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2" name="Google Shape;172;g2a8c488067c_0_41"/>
          <p:cNvPicPr preferRelativeResize="0"/>
          <p:nvPr/>
        </p:nvPicPr>
        <p:blipFill rotWithShape="1">
          <a:blip r:embed="rId3">
            <a:alphaModFix/>
          </a:blip>
          <a:srcRect/>
          <a:stretch/>
        </p:blipFill>
        <p:spPr>
          <a:xfrm>
            <a:off x="0" y="1158001"/>
            <a:ext cx="5850325" cy="5248400"/>
          </a:xfrm>
          <a:prstGeom prst="rect">
            <a:avLst/>
          </a:prstGeom>
          <a:noFill/>
          <a:ln>
            <a:noFill/>
          </a:ln>
        </p:spPr>
      </p:pic>
      <p:pic>
        <p:nvPicPr>
          <p:cNvPr id="173" name="Google Shape;173;g2a8c488067c_0_41"/>
          <p:cNvPicPr preferRelativeResize="0"/>
          <p:nvPr/>
        </p:nvPicPr>
        <p:blipFill rotWithShape="1">
          <a:blip r:embed="rId3">
            <a:alphaModFix/>
          </a:blip>
          <a:srcRect/>
          <a:stretch/>
        </p:blipFill>
        <p:spPr>
          <a:xfrm>
            <a:off x="6143425" y="1158001"/>
            <a:ext cx="5850325" cy="5248400"/>
          </a:xfrm>
          <a:prstGeom prst="rect">
            <a:avLst/>
          </a:prstGeom>
          <a:noFill/>
          <a:ln>
            <a:noFill/>
          </a:ln>
        </p:spPr>
      </p:pic>
      <p:sp>
        <p:nvSpPr>
          <p:cNvPr id="3" name="TextBox 2">
            <a:extLst>
              <a:ext uri="{FF2B5EF4-FFF2-40B4-BE49-F238E27FC236}">
                <a16:creationId xmlns:a16="http://schemas.microsoft.com/office/drawing/2014/main" id="{02101829-7BE8-ADAB-BD49-D2B85CD683A6}"/>
              </a:ext>
            </a:extLst>
          </p:cNvPr>
          <p:cNvSpPr txBox="1"/>
          <p:nvPr/>
        </p:nvSpPr>
        <p:spPr>
          <a:xfrm>
            <a:off x="2005" y="6408821"/>
            <a:ext cx="471838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u="sng" dirty="0">
                <a:solidFill>
                  <a:srgbClr val="2200CC"/>
                </a:solidFill>
                <a:hlinkClick r:id="rId4">
                  <a:extLst>
                    <a:ext uri="{A12FA001-AC4F-418D-AE19-62706E023703}">
                      <ahyp:hlinkClr xmlns:ahyp="http://schemas.microsoft.com/office/drawing/2018/hyperlinkcolor" val="tx"/>
                    </a:ext>
                  </a:extLst>
                </a:hlinkClick>
              </a:rPr>
              <a:t>https://mcecleanenergy.org/what-is-climate-change/</a:t>
            </a:r>
            <a:r>
              <a:rPr lang="en-US" dirty="0"/>
              <a:t> (Adapted)</a:t>
            </a:r>
            <a:endParaRPr lang="en-US" dirty="0">
              <a:hlinkClick r:id="rId4">
                <a:extLst>
                  <a:ext uri="{A12FA001-AC4F-418D-AE19-62706E023703}">
                    <ahyp:hlinkClr xmlns:ahyp="http://schemas.microsoft.com/office/drawing/2018/hyperlinkcolor" val="tx"/>
                  </a:ext>
                </a:extLst>
              </a:hlinkCli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
          <p:cNvSpPr txBox="1">
            <a:spLocks noGrp="1"/>
          </p:cNvSpPr>
          <p:nvPr>
            <p:ph type="title"/>
          </p:nvPr>
        </p:nvSpPr>
        <p:spPr>
          <a:xfrm>
            <a:off x="478970" y="478971"/>
            <a:ext cx="10515600" cy="69258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Calibri"/>
              <a:buNone/>
            </a:pPr>
            <a:r>
              <a:rPr lang="en-GB" dirty="0"/>
              <a:t>Greenhouse gases (optional)</a:t>
            </a:r>
            <a:endParaRPr dirty="0"/>
          </a:p>
        </p:txBody>
      </p:sp>
      <p:sp>
        <p:nvSpPr>
          <p:cNvPr id="179" name="Google Shape;179;p5"/>
          <p:cNvSpPr txBox="1"/>
          <p:nvPr/>
        </p:nvSpPr>
        <p:spPr>
          <a:xfrm>
            <a:off x="421263" y="5745402"/>
            <a:ext cx="5315507" cy="1018123"/>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800"/>
              </a:spcAft>
              <a:buClr>
                <a:srgbClr val="000000"/>
              </a:buClr>
              <a:buSzPts val="1400"/>
              <a:buFont typeface="Arial"/>
              <a:buNone/>
            </a:pPr>
            <a:r>
              <a:rPr lang="en-GB" sz="1400" b="0" i="0" u="none" strike="noStrike" cap="none" dirty="0">
                <a:solidFill>
                  <a:srgbClr val="000000"/>
                </a:solidFill>
                <a:latin typeface="Arial"/>
                <a:ea typeface="Arial"/>
                <a:cs typeface="Arial"/>
                <a:sym typeface="Arial"/>
              </a:rPr>
              <a:t>Adapted from: </a:t>
            </a:r>
            <a:r>
              <a:rPr lang="en-GB" sz="1800" b="0" i="0" u="sng" strike="noStrike" cap="none" dirty="0">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https://www.nationalgeographic.com/environment/article/global-warming-effects</a:t>
            </a:r>
            <a:endParaRPr sz="1800" b="0" i="0" u="none" strike="noStrike" cap="none" dirty="0">
              <a:solidFill>
                <a:srgbClr val="000000"/>
              </a:solidFill>
              <a:latin typeface="Calibri"/>
              <a:ea typeface="Calibri"/>
              <a:cs typeface="Calibri"/>
              <a:sym typeface="Calibri"/>
            </a:endParaRPr>
          </a:p>
        </p:txBody>
      </p:sp>
      <p:sp>
        <p:nvSpPr>
          <p:cNvPr id="180" name="Google Shape;180;p5"/>
          <p:cNvSpPr txBox="1"/>
          <p:nvPr/>
        </p:nvSpPr>
        <p:spPr>
          <a:xfrm>
            <a:off x="2011680" y="4011454"/>
            <a:ext cx="1981200" cy="406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1" name="Google Shape;181;p5"/>
          <p:cNvSpPr txBox="1"/>
          <p:nvPr/>
        </p:nvSpPr>
        <p:spPr>
          <a:xfrm>
            <a:off x="4653280" y="2751614"/>
            <a:ext cx="1981200" cy="406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2" name="Google Shape;182;p5"/>
          <p:cNvSpPr txBox="1"/>
          <p:nvPr/>
        </p:nvSpPr>
        <p:spPr>
          <a:xfrm>
            <a:off x="7437120" y="3358674"/>
            <a:ext cx="1981200" cy="406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5"/>
          <p:cNvSpPr txBox="1"/>
          <p:nvPr/>
        </p:nvSpPr>
        <p:spPr>
          <a:xfrm>
            <a:off x="2600960" y="2548414"/>
            <a:ext cx="1981200" cy="4064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4" name="Google Shape;184;p5"/>
          <p:cNvSpPr txBox="1">
            <a:spLocks noGrp="1"/>
          </p:cNvSpPr>
          <p:nvPr>
            <p:ph type="body" idx="1"/>
          </p:nvPr>
        </p:nvSpPr>
        <p:spPr>
          <a:xfrm>
            <a:off x="6694176" y="1059140"/>
            <a:ext cx="5122800" cy="5364600"/>
          </a:xfrm>
          <a:prstGeom prst="rect">
            <a:avLst/>
          </a:prstGeom>
          <a:solidFill>
            <a:srgbClr val="FFF2CC"/>
          </a:solidFill>
          <a:ln>
            <a:noFill/>
          </a:ln>
        </p:spPr>
        <p:txBody>
          <a:bodyPr spcFirstLastPara="1" wrap="square" lIns="91425" tIns="45700" rIns="91425" bIns="45700" anchor="t" anchorCtr="0">
            <a:noAutofit/>
          </a:bodyPr>
          <a:lstStyle/>
          <a:p>
            <a:pPr marL="457200" lvl="0" indent="-330200" algn="l" rtl="0">
              <a:lnSpc>
                <a:spcPct val="100000"/>
              </a:lnSpc>
              <a:spcBef>
                <a:spcPts val="1000"/>
              </a:spcBef>
              <a:spcAft>
                <a:spcPts val="0"/>
              </a:spcAft>
              <a:buSzPts val="1600"/>
              <a:buAutoNum type="arabicPeriod"/>
            </a:pPr>
            <a:r>
              <a:rPr lang="en-GB" sz="1600" dirty="0">
                <a:latin typeface="Calibri"/>
                <a:ea typeface="Calibri"/>
                <a:cs typeface="Calibri"/>
                <a:sym typeface="Calibri"/>
              </a:rPr>
              <a:t>How much has the global average temperature increased since </a:t>
            </a:r>
            <a:r>
              <a:rPr lang="en-GB" sz="1600" dirty="0"/>
              <a:t>the pre-industrial era? </a:t>
            </a:r>
            <a:endParaRPr sz="1600" dirty="0"/>
          </a:p>
          <a:p>
            <a:pPr marL="457200" lvl="0" indent="-330200" algn="l" rtl="0">
              <a:lnSpc>
                <a:spcPct val="100000"/>
              </a:lnSpc>
              <a:spcBef>
                <a:spcPts val="1000"/>
              </a:spcBef>
              <a:spcAft>
                <a:spcPts val="0"/>
              </a:spcAft>
              <a:buSzPts val="1600"/>
              <a:buAutoNum type="arabicPeriod"/>
            </a:pPr>
            <a:r>
              <a:rPr lang="en-GB" sz="1600" dirty="0">
                <a:latin typeface="Calibri"/>
                <a:ea typeface="Calibri"/>
                <a:cs typeface="Calibri"/>
                <a:sym typeface="Calibri"/>
              </a:rPr>
              <a:t>What is the difference between global warming and climate change in terms of terminology</a:t>
            </a:r>
            <a:endParaRPr sz="1600" dirty="0"/>
          </a:p>
          <a:p>
            <a:pPr marL="457200" lvl="0" indent="-330200" algn="l" rtl="0">
              <a:lnSpc>
                <a:spcPct val="100000"/>
              </a:lnSpc>
              <a:spcBef>
                <a:spcPts val="1800"/>
              </a:spcBef>
              <a:spcAft>
                <a:spcPts val="0"/>
              </a:spcAft>
              <a:buSzPts val="1600"/>
              <a:buAutoNum type="arabicPeriod"/>
            </a:pPr>
            <a:r>
              <a:rPr lang="en-GB" sz="1600" dirty="0"/>
              <a:t>W</a:t>
            </a:r>
            <a:r>
              <a:rPr lang="en-GB" sz="1600" dirty="0">
                <a:latin typeface="Calibri"/>
                <a:ea typeface="Calibri"/>
                <a:cs typeface="Calibri"/>
                <a:sym typeface="Calibri"/>
              </a:rPr>
              <a:t>hy do scientists prefer to use "climate change"?</a:t>
            </a:r>
            <a:endParaRPr sz="1600" dirty="0"/>
          </a:p>
          <a:p>
            <a:pPr marL="457200" lvl="0" indent="-330200" algn="l" rtl="0">
              <a:lnSpc>
                <a:spcPct val="100000"/>
              </a:lnSpc>
              <a:spcBef>
                <a:spcPts val="1800"/>
              </a:spcBef>
              <a:spcAft>
                <a:spcPts val="0"/>
              </a:spcAft>
              <a:buSzPts val="1600"/>
              <a:buAutoNum type="arabicPeriod"/>
            </a:pPr>
            <a:r>
              <a:rPr lang="en-GB" sz="1600" dirty="0">
                <a:latin typeface="Calibri"/>
                <a:ea typeface="Calibri"/>
                <a:cs typeface="Calibri"/>
                <a:sym typeface="Calibri"/>
              </a:rPr>
              <a:t>What are some of the immediate effects of global warming mentioned in the text?</a:t>
            </a:r>
            <a:endParaRPr sz="1600" dirty="0"/>
          </a:p>
          <a:p>
            <a:pPr marL="457200" lvl="0" indent="-330200" algn="l" rtl="0">
              <a:lnSpc>
                <a:spcPct val="100000"/>
              </a:lnSpc>
              <a:spcBef>
                <a:spcPts val="1800"/>
              </a:spcBef>
              <a:spcAft>
                <a:spcPts val="0"/>
              </a:spcAft>
              <a:buSzPts val="1600"/>
              <a:buAutoNum type="arabicPeriod"/>
            </a:pPr>
            <a:r>
              <a:rPr lang="en-GB" sz="1600" dirty="0">
                <a:latin typeface="Calibri"/>
                <a:ea typeface="Calibri"/>
                <a:cs typeface="Calibri"/>
                <a:sym typeface="Calibri"/>
              </a:rPr>
              <a:t>In what ways are humans contributing to the emergence of climate change?</a:t>
            </a:r>
            <a:endParaRPr sz="1600" dirty="0"/>
          </a:p>
          <a:p>
            <a:pPr marL="457200" lvl="0" indent="-330200" algn="l" rtl="0">
              <a:lnSpc>
                <a:spcPct val="100000"/>
              </a:lnSpc>
              <a:spcBef>
                <a:spcPts val="1800"/>
              </a:spcBef>
              <a:spcAft>
                <a:spcPts val="0"/>
              </a:spcAft>
              <a:buSzPts val="1600"/>
              <a:buAutoNum type="arabicPeriod"/>
            </a:pPr>
            <a:r>
              <a:rPr lang="en-GB" sz="1600" dirty="0">
                <a:latin typeface="Calibri"/>
                <a:ea typeface="Calibri"/>
                <a:cs typeface="Calibri"/>
                <a:sym typeface="Calibri"/>
              </a:rPr>
              <a:t>What is the role of heat-trapping greenhouse gases play in  the process of climate change ?</a:t>
            </a:r>
            <a:endParaRPr sz="1600" dirty="0"/>
          </a:p>
          <a:p>
            <a:pPr marL="457200" lvl="0" indent="-330200" algn="l" rtl="0">
              <a:lnSpc>
                <a:spcPct val="100000"/>
              </a:lnSpc>
              <a:spcBef>
                <a:spcPts val="1800"/>
              </a:spcBef>
              <a:spcAft>
                <a:spcPts val="0"/>
              </a:spcAft>
              <a:buSzPts val="1600"/>
              <a:buAutoNum type="arabicPeriod"/>
            </a:pPr>
            <a:r>
              <a:rPr lang="en-GB" sz="1600" dirty="0">
                <a:latin typeface="Calibri"/>
                <a:ea typeface="Calibri"/>
                <a:cs typeface="Calibri"/>
                <a:sym typeface="Calibri"/>
              </a:rPr>
              <a:t>List three different aspects of climate change mentioned in the text, aside from the rise in average temperatures.</a:t>
            </a:r>
            <a:endParaRPr sz="1600" dirty="0"/>
          </a:p>
          <a:p>
            <a:pPr marL="228600" lvl="0" indent="-50800" algn="l" rtl="0">
              <a:lnSpc>
                <a:spcPct val="90000"/>
              </a:lnSpc>
              <a:spcBef>
                <a:spcPts val="800"/>
              </a:spcBef>
              <a:spcAft>
                <a:spcPts val="0"/>
              </a:spcAft>
              <a:buClr>
                <a:schemeClr val="dk1"/>
              </a:buClr>
              <a:buSzPts val="4480"/>
              <a:buNone/>
            </a:pPr>
            <a:endParaRPr dirty="0"/>
          </a:p>
        </p:txBody>
      </p:sp>
      <p:sp>
        <p:nvSpPr>
          <p:cNvPr id="185" name="Google Shape;185;p5"/>
          <p:cNvSpPr txBox="1"/>
          <p:nvPr/>
        </p:nvSpPr>
        <p:spPr>
          <a:xfrm>
            <a:off x="375024" y="1059140"/>
            <a:ext cx="6098700" cy="4739719"/>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The planet is warming, from North Pole to South Pole. Since </a:t>
            </a:r>
            <a:r>
              <a:rPr lang="en-GB" sz="1600" dirty="0">
                <a:latin typeface="Calibri" panose="020F0502020204030204" pitchFamily="34" charset="0"/>
                <a:ea typeface="Calibri" panose="020F0502020204030204" pitchFamily="34" charset="0"/>
                <a:cs typeface="Calibri" panose="020F0502020204030204" pitchFamily="34" charset="0"/>
              </a:rPr>
              <a:t>the pre-industrial period,</a:t>
            </a:r>
            <a:r>
              <a:rPr lang="en-GB"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global average temperature has increased by </a:t>
            </a:r>
            <a:r>
              <a:rPr lang="en-GB" sz="1600" dirty="0">
                <a:latin typeface="Calibri" panose="020F0502020204030204" pitchFamily="34" charset="0"/>
                <a:ea typeface="Calibri" panose="020F0502020204030204" pitchFamily="34" charset="0"/>
                <a:cs typeface="Calibri" panose="020F0502020204030204" pitchFamily="34" charset="0"/>
              </a:rPr>
              <a:t>1.3</a:t>
            </a:r>
            <a:r>
              <a:rPr lang="en-GB"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degrees Celsius, and even more in sensitive polar regions.  </a:t>
            </a: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The impacts of rising temperatures ar</a:t>
            </a:r>
            <a:r>
              <a:rPr lang="en-GB" sz="1600" dirty="0">
                <a:latin typeface="Calibri" panose="020F0502020204030204" pitchFamily="34" charset="0"/>
                <a:ea typeface="Calibri" panose="020F0502020204030204" pitchFamily="34" charset="0"/>
                <a:cs typeface="Calibri" panose="020F0502020204030204" pitchFamily="34" charset="0"/>
              </a:rPr>
              <a:t>e not</a:t>
            </a:r>
            <a:r>
              <a:rPr lang="en-GB"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waiting for some far-flung future–the effects of global warming are appearing right now. The heat is melting glaciers and sea ice, shifting precipitation patterns, and setting animals on the move.</a:t>
            </a: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Many people think of global warming and climate change as synonyms, but scientists prefer to use “climate change” when describing the complex shifts now affecting our planet’s weather and climate systems. </a:t>
            </a: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Climate change encompasses not only rising average temperatures but also extreme weather events, shifting wildlife populations and habitats, rising seas, and a range of other impacts. All of these changes are emerging as humans continue to add heat-trapping greenhouse gases to the atmosphere</a:t>
            </a:r>
            <a:endParaRPr sz="16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 name="Google Shape;82;g2a8c488067c_0_4">
            <a:extLst>
              <a:ext uri="{FF2B5EF4-FFF2-40B4-BE49-F238E27FC236}">
                <a16:creationId xmlns:a16="http://schemas.microsoft.com/office/drawing/2014/main" id="{FCC8938E-D20D-4626-E5F5-11EA5F9D6B05}"/>
              </a:ext>
            </a:extLst>
          </p:cNvPr>
          <p:cNvSpPr/>
          <p:nvPr/>
        </p:nvSpPr>
        <p:spPr>
          <a:xfrm>
            <a:off x="0" y="0"/>
            <a:ext cx="12192000" cy="478971"/>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rPr>
              <a:t>To understand the human enhanced greenhouse effect</a:t>
            </a:r>
            <a:endParaRPr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8" name="Google Shape;88;p1"/>
          <p:cNvSpPr txBox="1"/>
          <p:nvPr/>
        </p:nvSpPr>
        <p:spPr>
          <a:xfrm>
            <a:off x="1635201" y="921947"/>
            <a:ext cx="8921598" cy="5691837"/>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400" b="0" i="0" u="none" strike="noStrike" cap="none" dirty="0">
                <a:solidFill>
                  <a:schemeClr val="dk1"/>
                </a:solidFill>
                <a:latin typeface="Calibri"/>
                <a:ea typeface="Calibri"/>
                <a:cs typeface="Calibri"/>
                <a:sym typeface="Calibri"/>
              </a:rPr>
              <a:t>What does this image show you?</a:t>
            </a:r>
            <a:endParaRPr sz="2400" b="0" i="0" u="none" strike="noStrike" cap="none" dirty="0">
              <a:solidFill>
                <a:schemeClr val="dk1"/>
              </a:solidFill>
              <a:latin typeface="Calibri"/>
              <a:ea typeface="Calibri"/>
              <a:cs typeface="Calibri"/>
              <a:sym typeface="Calibri"/>
            </a:endParaRPr>
          </a:p>
        </p:txBody>
      </p:sp>
      <p:sp>
        <p:nvSpPr>
          <p:cNvPr id="89" name="Google Shape;89;p1"/>
          <p:cNvSpPr txBox="1"/>
          <p:nvPr/>
        </p:nvSpPr>
        <p:spPr>
          <a:xfrm>
            <a:off x="1089513" y="478971"/>
            <a:ext cx="9992144" cy="6281058"/>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400" b="0" i="0" u="none" strike="noStrike" cap="none" dirty="0">
                <a:solidFill>
                  <a:schemeClr val="dk1"/>
                </a:solidFill>
                <a:latin typeface="Calibri"/>
                <a:ea typeface="Calibri"/>
                <a:cs typeface="Calibri"/>
                <a:sym typeface="Calibri"/>
              </a:rPr>
              <a:t>What knowledge do I already know that I can link this to?</a:t>
            </a:r>
            <a:endParaRPr sz="2400" b="0" i="0" u="none" strike="noStrike" cap="none" dirty="0">
              <a:solidFill>
                <a:schemeClr val="dk1"/>
              </a:solidFill>
              <a:latin typeface="Calibri"/>
              <a:ea typeface="Calibri"/>
              <a:cs typeface="Calibri"/>
              <a:sym typeface="Calibri"/>
            </a:endParaRPr>
          </a:p>
        </p:txBody>
      </p:sp>
      <p:sp>
        <p:nvSpPr>
          <p:cNvPr id="90" name="Google Shape;90;p1"/>
          <p:cNvSpPr txBox="1"/>
          <p:nvPr/>
        </p:nvSpPr>
        <p:spPr>
          <a:xfrm>
            <a:off x="2035628" y="1447800"/>
            <a:ext cx="7848601" cy="4789714"/>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2400" b="0" i="0" u="none" strike="noStrike" cap="none" dirty="0">
                <a:solidFill>
                  <a:schemeClr val="dk1"/>
                </a:solidFill>
                <a:latin typeface="Calibri"/>
                <a:ea typeface="Calibri"/>
                <a:cs typeface="Calibri"/>
                <a:sym typeface="Calibri"/>
              </a:rPr>
              <a:t>What else do I want to know about this image?</a:t>
            </a:r>
            <a:endParaRPr sz="2400" b="0" i="0" u="none" strike="noStrike" cap="none" dirty="0">
              <a:solidFill>
                <a:schemeClr val="dk1"/>
              </a:solidFill>
              <a:latin typeface="Calibri"/>
              <a:ea typeface="Calibri"/>
              <a:cs typeface="Calibri"/>
              <a:sym typeface="Calibri"/>
            </a:endParaRPr>
          </a:p>
        </p:txBody>
      </p:sp>
      <p:sp>
        <p:nvSpPr>
          <p:cNvPr id="92" name="Google Shape;92;p1"/>
          <p:cNvSpPr txBox="1"/>
          <p:nvPr/>
        </p:nvSpPr>
        <p:spPr>
          <a:xfrm>
            <a:off x="9664575" y="1794840"/>
            <a:ext cx="2232000" cy="3785611"/>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2000" b="1" dirty="0">
                <a:latin typeface="Calibri" panose="020F0502020204030204" pitchFamily="34" charset="0"/>
                <a:ea typeface="Calibri" panose="020F0502020204030204" pitchFamily="34" charset="0"/>
                <a:cs typeface="Calibri" panose="020F0502020204030204" pitchFamily="34" charset="0"/>
              </a:rPr>
              <a:t>Starter Task:</a:t>
            </a:r>
            <a:endParaRPr sz="20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r>
              <a:rPr lang="en-GB" sz="2000" dirty="0">
                <a:latin typeface="Calibri" panose="020F0502020204030204" pitchFamily="34" charset="0"/>
                <a:ea typeface="Calibri" panose="020F0502020204030204" pitchFamily="34" charset="0"/>
                <a:cs typeface="Calibri" panose="020F0502020204030204" pitchFamily="34" charset="0"/>
              </a:rPr>
              <a:t>Look at the image to the left</a:t>
            </a:r>
            <a:endParaRPr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Answer these questions into your book.</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Clr>
                <a:srgbClr val="000000"/>
              </a:buClr>
              <a:buSzPts val="1400"/>
              <a:buFont typeface="Arial"/>
              <a:buNone/>
            </a:pPr>
            <a:endParaRPr sz="2000"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At least one statement for each task. </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2" name="TextBox 1">
            <a:extLst>
              <a:ext uri="{FF2B5EF4-FFF2-40B4-BE49-F238E27FC236}">
                <a16:creationId xmlns:a16="http://schemas.microsoft.com/office/drawing/2014/main" id="{3B8DF6AA-693B-18B2-7AFF-A2574DDF0693}"/>
              </a:ext>
            </a:extLst>
          </p:cNvPr>
          <p:cNvSpPr txBox="1"/>
          <p:nvPr/>
        </p:nvSpPr>
        <p:spPr>
          <a:xfrm>
            <a:off x="3522914" y="5710347"/>
            <a:ext cx="5280199" cy="523220"/>
          </a:xfrm>
          <a:prstGeom prst="rect">
            <a:avLst/>
          </a:prstGeom>
          <a:noFill/>
        </p:spPr>
        <p:txBody>
          <a:bodyPr wrap="square" lIns="91440" tIns="45720" rIns="91440" bIns="45720" rtlCol="0" anchor="t">
            <a:spAutoFit/>
          </a:bodyPr>
          <a:lstStyle/>
          <a:p>
            <a:r>
              <a:rPr lang="fr-FR" dirty="0"/>
              <a:t>Source- </a:t>
            </a:r>
            <a:r>
              <a:rPr lang="fr-FR" dirty="0">
                <a:hlinkClick r:id="rId3"/>
              </a:rPr>
              <a:t>https://pixabay.com/photos/pxclimateaction-climate-landscape-4684217/</a:t>
            </a:r>
            <a:endParaRPr lang="fr-FR"/>
          </a:p>
        </p:txBody>
      </p:sp>
      <p:sp>
        <p:nvSpPr>
          <p:cNvPr id="4" name="Google Shape;82;g2a8c488067c_0_4">
            <a:extLst>
              <a:ext uri="{FF2B5EF4-FFF2-40B4-BE49-F238E27FC236}">
                <a16:creationId xmlns:a16="http://schemas.microsoft.com/office/drawing/2014/main" id="{178D527F-39C2-1FE5-CC2E-0281E9A3E460}"/>
              </a:ext>
            </a:extLst>
          </p:cNvPr>
          <p:cNvSpPr/>
          <p:nvPr/>
        </p:nvSpPr>
        <p:spPr>
          <a:xfrm>
            <a:off x="0" y="0"/>
            <a:ext cx="12192000" cy="478971"/>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rPr>
              <a:t>To understand the human enhanced greenhouse effect</a:t>
            </a:r>
            <a:endParaRPr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endParaRPr>
          </a:p>
        </p:txBody>
      </p:sp>
      <p:pic>
        <p:nvPicPr>
          <p:cNvPr id="3" name="Picture 2" descr="Free Pxclimateaction Climate photo and picture">
            <a:extLst>
              <a:ext uri="{FF2B5EF4-FFF2-40B4-BE49-F238E27FC236}">
                <a16:creationId xmlns:a16="http://schemas.microsoft.com/office/drawing/2014/main" id="{DAB858D6-DEA6-6A30-C43F-0193561FDBF0}"/>
              </a:ext>
            </a:extLst>
          </p:cNvPr>
          <p:cNvPicPr>
            <a:picLocks noChangeAspect="1"/>
          </p:cNvPicPr>
          <p:nvPr/>
        </p:nvPicPr>
        <p:blipFill>
          <a:blip r:embed="rId4"/>
          <a:stretch>
            <a:fillRect/>
          </a:stretch>
        </p:blipFill>
        <p:spPr>
          <a:xfrm>
            <a:off x="3480096" y="2067247"/>
            <a:ext cx="4892755" cy="324079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p:nvPr/>
        </p:nvSpPr>
        <p:spPr>
          <a:xfrm>
            <a:off x="0" y="-3562"/>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8" name="Google Shape;98;p2"/>
          <p:cNvSpPr txBox="1">
            <a:spLocks noGrp="1"/>
          </p:cNvSpPr>
          <p:nvPr>
            <p:ph type="title"/>
          </p:nvPr>
        </p:nvSpPr>
        <p:spPr>
          <a:xfrm>
            <a:off x="630936" y="639520"/>
            <a:ext cx="3429000" cy="1719072"/>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5400"/>
              <a:buFont typeface="Calibri"/>
              <a:buNone/>
            </a:pPr>
            <a:r>
              <a:rPr lang="en-GB" dirty="0"/>
              <a:t>Definitions </a:t>
            </a:r>
            <a:endParaRPr dirty="0"/>
          </a:p>
        </p:txBody>
      </p:sp>
      <p:sp>
        <p:nvSpPr>
          <p:cNvPr id="99" name="Google Shape;99;p2"/>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2"/>
          <p:cNvSpPr txBox="1">
            <a:spLocks noGrp="1"/>
          </p:cNvSpPr>
          <p:nvPr>
            <p:ph type="body" idx="1"/>
          </p:nvPr>
        </p:nvSpPr>
        <p:spPr>
          <a:xfrm>
            <a:off x="187609" y="2807208"/>
            <a:ext cx="3872327" cy="1851878"/>
          </a:xfrm>
          <a:prstGeom prst="rect">
            <a:avLst/>
          </a:prstGeom>
          <a:solidFill>
            <a:srgbClr val="FFFF00"/>
          </a:solid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GB" sz="2400" b="1" dirty="0"/>
              <a:t>TASK ONE: Think, Pair, Share</a:t>
            </a:r>
            <a:endParaRPr sz="2400" b="1" dirty="0"/>
          </a:p>
          <a:p>
            <a:pPr marL="0" lvl="0" indent="0" algn="l" rtl="0">
              <a:lnSpc>
                <a:spcPct val="90000"/>
              </a:lnSpc>
              <a:spcBef>
                <a:spcPts val="0"/>
              </a:spcBef>
              <a:spcAft>
                <a:spcPts val="0"/>
              </a:spcAft>
              <a:buNone/>
            </a:pPr>
            <a:endParaRPr sz="2400" dirty="0"/>
          </a:p>
          <a:p>
            <a:pPr marL="0" lvl="0" indent="0" algn="l" rtl="0">
              <a:lnSpc>
                <a:spcPct val="90000"/>
              </a:lnSpc>
              <a:spcBef>
                <a:spcPts val="0"/>
              </a:spcBef>
              <a:spcAft>
                <a:spcPts val="0"/>
              </a:spcAft>
              <a:buNone/>
            </a:pPr>
            <a:r>
              <a:rPr lang="en-GB" sz="2400" dirty="0"/>
              <a:t>What does </a:t>
            </a:r>
            <a:r>
              <a:rPr lang="en-GB" sz="2400" b="1" dirty="0"/>
              <a:t>climate change </a:t>
            </a:r>
            <a:r>
              <a:rPr lang="en-GB" sz="2400" dirty="0"/>
              <a:t>mean to you? (2 minutes)</a:t>
            </a:r>
            <a:endParaRPr sz="2400" dirty="0"/>
          </a:p>
        </p:txBody>
      </p:sp>
      <p:sp>
        <p:nvSpPr>
          <p:cNvPr id="2" name="Google Shape;82;g2a8c488067c_0_4">
            <a:extLst>
              <a:ext uri="{FF2B5EF4-FFF2-40B4-BE49-F238E27FC236}">
                <a16:creationId xmlns:a16="http://schemas.microsoft.com/office/drawing/2014/main" id="{B4649EF2-91A5-C8BA-439B-AC841104E086}"/>
              </a:ext>
            </a:extLst>
          </p:cNvPr>
          <p:cNvSpPr/>
          <p:nvPr/>
        </p:nvSpPr>
        <p:spPr>
          <a:xfrm>
            <a:off x="0" y="0"/>
            <a:ext cx="12192000" cy="478971"/>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rPr>
              <a:t>To understand the human enhanced greenhouse effect</a:t>
            </a:r>
            <a:endParaRPr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endParaRPr>
          </a:p>
        </p:txBody>
      </p:sp>
      <p:pic>
        <p:nvPicPr>
          <p:cNvPr id="4" name="Picture 3" descr="A few black and white icons&#10;&#10;AI-generated content may be incorrect.">
            <a:extLst>
              <a:ext uri="{FF2B5EF4-FFF2-40B4-BE49-F238E27FC236}">
                <a16:creationId xmlns:a16="http://schemas.microsoft.com/office/drawing/2014/main" id="{F87C96C3-91C3-C0BF-F9DA-79BD0BD63A3A}"/>
              </a:ext>
            </a:extLst>
          </p:cNvPr>
          <p:cNvPicPr>
            <a:picLocks noChangeAspect="1"/>
          </p:cNvPicPr>
          <p:nvPr/>
        </p:nvPicPr>
        <p:blipFill>
          <a:blip r:embed="rId3"/>
          <a:stretch>
            <a:fillRect/>
          </a:stretch>
        </p:blipFill>
        <p:spPr>
          <a:xfrm>
            <a:off x="4247545" y="1228752"/>
            <a:ext cx="7823104" cy="440049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
        <p:cNvGrpSpPr/>
        <p:nvPr/>
      </p:nvGrpSpPr>
      <p:grpSpPr>
        <a:xfrm>
          <a:off x="0" y="0"/>
          <a:ext cx="0" cy="0"/>
          <a:chOff x="0" y="0"/>
          <a:chExt cx="0" cy="0"/>
        </a:xfrm>
      </p:grpSpPr>
      <p:sp>
        <p:nvSpPr>
          <p:cNvPr id="107" name="Google Shape;107;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8" name="Google Shape;108;p3"/>
          <p:cNvSpPr txBox="1">
            <a:spLocks noGrp="1"/>
          </p:cNvSpPr>
          <p:nvPr>
            <p:ph type="title"/>
          </p:nvPr>
        </p:nvSpPr>
        <p:spPr>
          <a:xfrm>
            <a:off x="564125" y="538442"/>
            <a:ext cx="3413400" cy="871200"/>
          </a:xfrm>
          <a:prstGeom prst="rect">
            <a:avLst/>
          </a:prstGeom>
          <a:solidFill>
            <a:srgbClr val="FFFF00"/>
          </a:solid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ct val="100000"/>
              <a:buFont typeface="Calibri"/>
              <a:buNone/>
            </a:pPr>
            <a:r>
              <a:rPr lang="en-GB" dirty="0"/>
              <a:t>In your book</a:t>
            </a:r>
            <a:endParaRPr dirty="0"/>
          </a:p>
        </p:txBody>
      </p:sp>
      <p:sp>
        <p:nvSpPr>
          <p:cNvPr id="109" name="Google Shape;109;p3"/>
          <p:cNvSpPr/>
          <p:nvPr/>
        </p:nvSpPr>
        <p:spPr>
          <a:xfrm>
            <a:off x="643277" y="1516773"/>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0" name="Google Shape;110;p3"/>
          <p:cNvSpPr txBox="1">
            <a:spLocks noGrp="1"/>
          </p:cNvSpPr>
          <p:nvPr>
            <p:ph type="body" idx="1"/>
          </p:nvPr>
        </p:nvSpPr>
        <p:spPr>
          <a:xfrm>
            <a:off x="188738" y="1628238"/>
            <a:ext cx="5003748" cy="478693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800"/>
              <a:buNone/>
            </a:pPr>
            <a:r>
              <a:rPr lang="en-GB" sz="2200" i="1" dirty="0">
                <a:solidFill>
                  <a:srgbClr val="252F52"/>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rPr>
              <a:t>“</a:t>
            </a:r>
            <a:r>
              <a:rPr lang="en-US" sz="2200" i="1" dirty="0">
                <a:solidFill>
                  <a:srgbClr val="252F52"/>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rPr>
              <a:t>No matter where we live, we all experience weather: how the conditions of our atmosphere change over minutes, hours, days, weeks. We also all experience climate: the weather of a place averaged over several decades. Climate change is when these averaged conditions start to change and its causes can be either natural or caused by human activities. Rising temperatures, variations in rainfall, increased extreme weather events are all examples of climate changes, but there are many others." (IPCC, 2022, p.3)</a:t>
            </a:r>
          </a:p>
          <a:p>
            <a:pPr marL="0" lvl="0" indent="0" algn="l" rtl="0">
              <a:lnSpc>
                <a:spcPct val="90000"/>
              </a:lnSpc>
              <a:spcBef>
                <a:spcPts val="0"/>
              </a:spcBef>
              <a:spcAft>
                <a:spcPts val="0"/>
              </a:spcAft>
              <a:buSzPts val="1800"/>
              <a:buNone/>
            </a:pPr>
            <a:endParaRPr lang="en-US" sz="2200" i="1" dirty="0">
              <a:solidFill>
                <a:srgbClr val="252F52"/>
              </a:solidFill>
              <a:highlight>
                <a:srgbClr val="FFFFFF"/>
              </a:highlight>
              <a:latin typeface="Calibri" panose="020F0502020204030204" pitchFamily="34" charset="0"/>
              <a:ea typeface="Calibri" panose="020F0502020204030204" pitchFamily="34" charset="0"/>
              <a:cs typeface="Calibri" panose="020F0502020204030204" pitchFamily="34" charset="0"/>
              <a:sym typeface="Roboto"/>
            </a:endParaRPr>
          </a:p>
        </p:txBody>
      </p:sp>
      <p:sp>
        <p:nvSpPr>
          <p:cNvPr id="112" name="Google Shape;112;p3"/>
          <p:cNvSpPr txBox="1"/>
          <p:nvPr/>
        </p:nvSpPr>
        <p:spPr>
          <a:xfrm>
            <a:off x="6583680" y="5040580"/>
            <a:ext cx="609600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400" b="0" i="0" u="none" strike="noStrike" cap="none" dirty="0">
                <a:solidFill>
                  <a:srgbClr val="000000"/>
                </a:solidFill>
                <a:latin typeface="Arial"/>
                <a:ea typeface="Arial"/>
                <a:cs typeface="Arial"/>
                <a:sym typeface="Arial"/>
              </a:rPr>
              <a:t>Ella </a:t>
            </a:r>
            <a:r>
              <a:rPr lang="en-GB" sz="1400" b="0" i="0" u="none" strike="noStrike" cap="none" dirty="0" err="1">
                <a:solidFill>
                  <a:srgbClr val="000000"/>
                </a:solidFill>
                <a:latin typeface="Arial"/>
                <a:ea typeface="Arial"/>
                <a:cs typeface="Arial"/>
                <a:sym typeface="Arial"/>
              </a:rPr>
              <a:t>Ivanescu</a:t>
            </a:r>
            <a:r>
              <a:rPr lang="en-GB" sz="1400" b="0" i="0" u="none" strike="noStrike" cap="none" dirty="0">
                <a:solidFill>
                  <a:srgbClr val="000000"/>
                </a:solidFill>
                <a:latin typeface="Arial"/>
                <a:ea typeface="Arial"/>
                <a:cs typeface="Arial"/>
                <a:sym typeface="Arial"/>
              </a:rPr>
              <a:t>/</a:t>
            </a:r>
            <a:r>
              <a:rPr lang="en-GB" sz="1400" b="0" i="0" u="none" strike="noStrike" cap="none" dirty="0" err="1">
                <a:solidFill>
                  <a:srgbClr val="000000"/>
                </a:solidFill>
                <a:latin typeface="Arial"/>
                <a:ea typeface="Arial"/>
                <a:cs typeface="Arial"/>
                <a:sym typeface="Arial"/>
              </a:rPr>
              <a:t>Unsplash</a:t>
            </a:r>
            <a:endParaRPr sz="1400" b="0" i="0" u="none" strike="noStrike" cap="none" dirty="0">
              <a:solidFill>
                <a:srgbClr val="000000"/>
              </a:solidFill>
              <a:latin typeface="Arial"/>
              <a:ea typeface="Arial"/>
              <a:cs typeface="Arial"/>
              <a:sym typeface="Arial"/>
            </a:endParaRPr>
          </a:p>
        </p:txBody>
      </p:sp>
      <p:sp>
        <p:nvSpPr>
          <p:cNvPr id="2" name="Google Shape;82;g2a8c488067c_0_4">
            <a:extLst>
              <a:ext uri="{FF2B5EF4-FFF2-40B4-BE49-F238E27FC236}">
                <a16:creationId xmlns:a16="http://schemas.microsoft.com/office/drawing/2014/main" id="{31F2EDD6-94D7-DFFF-40C0-37E26B015733}"/>
              </a:ext>
            </a:extLst>
          </p:cNvPr>
          <p:cNvSpPr/>
          <p:nvPr/>
        </p:nvSpPr>
        <p:spPr>
          <a:xfrm>
            <a:off x="0" y="0"/>
            <a:ext cx="12192000" cy="478971"/>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rPr>
              <a:t>To understand the human enhanced greenhouse effect</a:t>
            </a:r>
            <a:endParaRPr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endParaRPr>
          </a:p>
        </p:txBody>
      </p:sp>
      <p:pic>
        <p:nvPicPr>
          <p:cNvPr id="4" name="Picture 3" descr="Smoke coming out of smoke from factory chimneys&#10;&#10;AI-generated content may be incorrect.">
            <a:extLst>
              <a:ext uri="{FF2B5EF4-FFF2-40B4-BE49-F238E27FC236}">
                <a16:creationId xmlns:a16="http://schemas.microsoft.com/office/drawing/2014/main" id="{F5C255D9-4CFD-7C0B-2194-EFBE6E1AF4EF}"/>
              </a:ext>
            </a:extLst>
          </p:cNvPr>
          <p:cNvPicPr>
            <a:picLocks noChangeAspect="1"/>
          </p:cNvPicPr>
          <p:nvPr/>
        </p:nvPicPr>
        <p:blipFill>
          <a:blip r:embed="rId3"/>
          <a:stretch>
            <a:fillRect/>
          </a:stretch>
        </p:blipFill>
        <p:spPr>
          <a:xfrm>
            <a:off x="5307532" y="627228"/>
            <a:ext cx="6695730" cy="417367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4"/>
          <p:cNvSpPr/>
          <p:nvPr/>
        </p:nvSpPr>
        <p:spPr>
          <a:xfrm>
            <a:off x="-1"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9" name="Google Shape;119;p4"/>
          <p:cNvSpPr txBox="1">
            <a:spLocks noGrp="1"/>
          </p:cNvSpPr>
          <p:nvPr>
            <p:ph type="title"/>
          </p:nvPr>
        </p:nvSpPr>
        <p:spPr>
          <a:xfrm>
            <a:off x="4667256" y="584804"/>
            <a:ext cx="6798541" cy="62896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Calibri"/>
              <a:buNone/>
            </a:pPr>
            <a:r>
              <a:rPr lang="en-GB" dirty="0"/>
              <a:t>Myth busting: true or false? </a:t>
            </a:r>
            <a:endParaRPr dirty="0"/>
          </a:p>
        </p:txBody>
      </p:sp>
      <p:sp>
        <p:nvSpPr>
          <p:cNvPr id="121" name="Google Shape;121;p4"/>
          <p:cNvSpPr txBox="1">
            <a:spLocks noGrp="1"/>
          </p:cNvSpPr>
          <p:nvPr>
            <p:ph type="body" idx="1"/>
          </p:nvPr>
        </p:nvSpPr>
        <p:spPr>
          <a:xfrm>
            <a:off x="4286205" y="1213771"/>
            <a:ext cx="5630700" cy="5797500"/>
          </a:xfrm>
          <a:prstGeom prst="rect">
            <a:avLst/>
          </a:prstGeom>
          <a:noFill/>
          <a:ln>
            <a:noFill/>
          </a:ln>
        </p:spPr>
        <p:txBody>
          <a:bodyPr spcFirstLastPara="1" wrap="square" lIns="91425" tIns="45700" rIns="91425" bIns="45700" anchor="t" anchorCtr="0">
            <a:normAutofit fontScale="92500" lnSpcReduction="20000"/>
          </a:bodyPr>
          <a:lstStyle/>
          <a:p>
            <a:pPr marL="571500" lvl="0" algn="l" rtl="0">
              <a:lnSpc>
                <a:spcPct val="90000"/>
              </a:lnSpc>
              <a:spcBef>
                <a:spcPts val="0"/>
              </a:spcBef>
              <a:spcAft>
                <a:spcPts val="0"/>
              </a:spcAft>
              <a:buClr>
                <a:schemeClr val="dk1"/>
              </a:buClr>
              <a:buSzPts val="1600"/>
              <a:buFont typeface="+mj-lt"/>
              <a:buAutoNum type="arabicPeriod"/>
            </a:pPr>
            <a:r>
              <a:rPr lang="en-GB" sz="1800" dirty="0">
                <a:latin typeface="Calibri"/>
                <a:ea typeface="Calibri"/>
                <a:cs typeface="Calibri"/>
                <a:sym typeface="Calibri"/>
              </a:rPr>
              <a:t>Climate change is caused by human activities, particularly the burning of fossil fuels and deforestation, which release greenhouse gases into the atmosphere</a:t>
            </a:r>
            <a:endParaRPr sz="1800" dirty="0"/>
          </a:p>
          <a:p>
            <a:pPr marL="571500" lvl="0" algn="l" rtl="0">
              <a:lnSpc>
                <a:spcPct val="90000"/>
              </a:lnSpc>
              <a:spcBef>
                <a:spcPts val="1800"/>
              </a:spcBef>
              <a:spcAft>
                <a:spcPts val="0"/>
              </a:spcAft>
              <a:buClr>
                <a:schemeClr val="dk1"/>
              </a:buClr>
              <a:buSzPts val="1600"/>
              <a:buFont typeface="+mj-lt"/>
              <a:buAutoNum type="arabicPeriod"/>
            </a:pPr>
            <a:r>
              <a:rPr lang="en-GB" sz="1800" dirty="0">
                <a:latin typeface="Calibri"/>
                <a:ea typeface="Calibri"/>
                <a:cs typeface="Calibri"/>
                <a:sym typeface="Calibri"/>
              </a:rPr>
              <a:t>The Earth's average temperature has been steadily increasing over the past century, and this phenomenon is referred to as global warming</a:t>
            </a:r>
            <a:endParaRPr sz="1800" dirty="0"/>
          </a:p>
          <a:p>
            <a:pPr marL="571500" lvl="0" algn="l" rtl="0">
              <a:lnSpc>
                <a:spcPct val="90000"/>
              </a:lnSpc>
              <a:spcBef>
                <a:spcPts val="1800"/>
              </a:spcBef>
              <a:spcAft>
                <a:spcPts val="0"/>
              </a:spcAft>
              <a:buClr>
                <a:schemeClr val="dk1"/>
              </a:buClr>
              <a:buSzPts val="1600"/>
              <a:buFont typeface="+mj-lt"/>
              <a:buAutoNum type="arabicPeriod"/>
            </a:pPr>
            <a:r>
              <a:rPr lang="en-GB" sz="1800" dirty="0">
                <a:latin typeface="Calibri"/>
                <a:ea typeface="Calibri"/>
                <a:cs typeface="Calibri"/>
                <a:sym typeface="Calibri"/>
              </a:rPr>
              <a:t>Climate change is a natural phenomenon, and human activities have little to no impact on it</a:t>
            </a:r>
            <a:endParaRPr sz="1800" dirty="0"/>
          </a:p>
          <a:p>
            <a:pPr marL="571500" lvl="0" algn="l" rtl="0">
              <a:lnSpc>
                <a:spcPct val="90000"/>
              </a:lnSpc>
              <a:spcBef>
                <a:spcPts val="1800"/>
              </a:spcBef>
              <a:spcAft>
                <a:spcPts val="0"/>
              </a:spcAft>
              <a:buClr>
                <a:schemeClr val="dk1"/>
              </a:buClr>
              <a:buSzPts val="1600"/>
              <a:buFont typeface="+mj-lt"/>
              <a:buAutoNum type="arabicPeriod"/>
            </a:pPr>
            <a:r>
              <a:rPr lang="en-GB" sz="1800" dirty="0">
                <a:latin typeface="Calibri"/>
                <a:ea typeface="Calibri"/>
                <a:cs typeface="Calibri"/>
                <a:sym typeface="Calibri"/>
              </a:rPr>
              <a:t>Climate change has significant and far-reaching impacts on ecosystems, weather patterns, and sea levels</a:t>
            </a:r>
            <a:endParaRPr sz="1800" dirty="0"/>
          </a:p>
          <a:p>
            <a:pPr marL="571500" lvl="0" algn="l" rtl="0">
              <a:lnSpc>
                <a:spcPct val="90000"/>
              </a:lnSpc>
              <a:spcBef>
                <a:spcPts val="1800"/>
              </a:spcBef>
              <a:spcAft>
                <a:spcPts val="0"/>
              </a:spcAft>
              <a:buClr>
                <a:schemeClr val="dk1"/>
              </a:buClr>
              <a:buSzPts val="1600"/>
              <a:buFont typeface="+mj-lt"/>
              <a:buAutoNum type="arabicPeriod"/>
            </a:pPr>
            <a:r>
              <a:rPr lang="en-GB" sz="1800" dirty="0">
                <a:latin typeface="Calibri"/>
                <a:ea typeface="Calibri"/>
                <a:cs typeface="Calibri"/>
                <a:sym typeface="Calibri"/>
              </a:rPr>
              <a:t>Scientists are deeply divided on the issue of climate change, with many disputing the evidence</a:t>
            </a:r>
            <a:endParaRPr sz="1800" dirty="0"/>
          </a:p>
          <a:p>
            <a:pPr marL="571500" lvl="0" algn="l" rtl="0">
              <a:lnSpc>
                <a:spcPct val="90000"/>
              </a:lnSpc>
              <a:spcBef>
                <a:spcPts val="1800"/>
              </a:spcBef>
              <a:spcAft>
                <a:spcPts val="0"/>
              </a:spcAft>
              <a:buClr>
                <a:schemeClr val="dk1"/>
              </a:buClr>
              <a:buSzPts val="1600"/>
              <a:buFont typeface="+mj-lt"/>
              <a:buAutoNum type="arabicPeriod"/>
            </a:pPr>
            <a:r>
              <a:rPr lang="en-GB" sz="1800" dirty="0">
                <a:latin typeface="Calibri"/>
                <a:ea typeface="Calibri"/>
                <a:cs typeface="Calibri"/>
                <a:sym typeface="Calibri"/>
              </a:rPr>
              <a:t>Climate change only affects certain countries</a:t>
            </a:r>
            <a:endParaRPr sz="1800" dirty="0"/>
          </a:p>
          <a:p>
            <a:pPr marL="571500" lvl="0" algn="l" rtl="0">
              <a:lnSpc>
                <a:spcPct val="90000"/>
              </a:lnSpc>
              <a:spcBef>
                <a:spcPts val="1800"/>
              </a:spcBef>
              <a:spcAft>
                <a:spcPts val="0"/>
              </a:spcAft>
              <a:buClr>
                <a:schemeClr val="dk1"/>
              </a:buClr>
              <a:buSzPts val="1600"/>
              <a:buFont typeface="+mj-lt"/>
              <a:buAutoNum type="arabicPeriod"/>
            </a:pPr>
            <a:r>
              <a:rPr lang="en-GB" sz="1800" dirty="0">
                <a:latin typeface="Calibri"/>
                <a:ea typeface="Calibri"/>
                <a:cs typeface="Calibri"/>
                <a:sym typeface="Calibri"/>
              </a:rPr>
              <a:t>The sun is responsible for climate change </a:t>
            </a:r>
            <a:endParaRPr sz="1800" dirty="0"/>
          </a:p>
          <a:p>
            <a:pPr marL="571500" lvl="0" algn="l" rtl="0">
              <a:lnSpc>
                <a:spcPct val="90000"/>
              </a:lnSpc>
              <a:spcBef>
                <a:spcPts val="1800"/>
              </a:spcBef>
              <a:spcAft>
                <a:spcPts val="0"/>
              </a:spcAft>
              <a:buClr>
                <a:schemeClr val="dk1"/>
              </a:buClr>
              <a:buSzPts val="1600"/>
              <a:buFont typeface="+mj-lt"/>
              <a:buAutoNum type="arabicPeriod"/>
            </a:pPr>
            <a:r>
              <a:rPr lang="en-GB" sz="1800" dirty="0">
                <a:latin typeface="Calibri"/>
                <a:ea typeface="Calibri"/>
                <a:cs typeface="Calibri"/>
                <a:sym typeface="Calibri"/>
              </a:rPr>
              <a:t>Plants need carbon dioxide</a:t>
            </a:r>
            <a:endParaRPr sz="1800" dirty="0"/>
          </a:p>
          <a:p>
            <a:pPr marL="571500" lvl="0" algn="l" rtl="0">
              <a:lnSpc>
                <a:spcPct val="90000"/>
              </a:lnSpc>
              <a:spcBef>
                <a:spcPts val="1800"/>
              </a:spcBef>
              <a:spcAft>
                <a:spcPts val="0"/>
              </a:spcAft>
              <a:buClr>
                <a:schemeClr val="dk1"/>
              </a:buClr>
              <a:buSzPts val="1600"/>
              <a:buFont typeface="+mj-lt"/>
              <a:buAutoNum type="arabicPeriod"/>
            </a:pPr>
            <a:r>
              <a:rPr lang="en-GB" sz="1800" dirty="0">
                <a:latin typeface="Calibri"/>
                <a:ea typeface="Calibri"/>
                <a:cs typeface="Calibri"/>
                <a:sym typeface="Calibri"/>
              </a:rPr>
              <a:t>Climate is an issue for the future, its doesn’t affect me. </a:t>
            </a:r>
            <a:endParaRPr sz="1800" dirty="0"/>
          </a:p>
          <a:p>
            <a:pPr marL="571500" lvl="0" algn="l" rtl="0">
              <a:lnSpc>
                <a:spcPct val="90000"/>
              </a:lnSpc>
              <a:spcBef>
                <a:spcPts val="1800"/>
              </a:spcBef>
              <a:spcAft>
                <a:spcPts val="0"/>
              </a:spcAft>
              <a:buClr>
                <a:schemeClr val="dk1"/>
              </a:buClr>
              <a:buSzPts val="1600"/>
              <a:buFont typeface="+mj-lt"/>
              <a:buAutoNum type="arabicPeriod"/>
            </a:pPr>
            <a:r>
              <a:rPr lang="en-GB" sz="1800" dirty="0">
                <a:latin typeface="Calibri"/>
                <a:ea typeface="Calibri"/>
                <a:cs typeface="Calibri"/>
                <a:sym typeface="Calibri"/>
              </a:rPr>
              <a:t>We can slow down climate change </a:t>
            </a:r>
            <a:endParaRPr sz="1800" dirty="0"/>
          </a:p>
          <a:p>
            <a:pPr marL="228600" lvl="0" indent="-177800" algn="l" rtl="0">
              <a:lnSpc>
                <a:spcPct val="90000"/>
              </a:lnSpc>
              <a:spcBef>
                <a:spcPts val="1800"/>
              </a:spcBef>
              <a:spcAft>
                <a:spcPts val="0"/>
              </a:spcAft>
              <a:buClr>
                <a:schemeClr val="dk1"/>
              </a:buClr>
              <a:buSzPts val="800"/>
              <a:buNone/>
            </a:pPr>
            <a:endParaRPr sz="800" dirty="0"/>
          </a:p>
        </p:txBody>
      </p:sp>
      <p:pic>
        <p:nvPicPr>
          <p:cNvPr id="4" name="Picture 3" descr="A close-up of a football ball&#10;&#10;AI-generated content may be incorrect.">
            <a:extLst>
              <a:ext uri="{FF2B5EF4-FFF2-40B4-BE49-F238E27FC236}">
                <a16:creationId xmlns:a16="http://schemas.microsoft.com/office/drawing/2014/main" id="{32E0F557-C2FF-F27C-D178-9AD23B48E8AD}"/>
              </a:ext>
            </a:extLst>
          </p:cNvPr>
          <p:cNvPicPr>
            <a:picLocks noChangeAspect="1"/>
          </p:cNvPicPr>
          <p:nvPr/>
        </p:nvPicPr>
        <p:blipFill>
          <a:blip r:embed="rId3"/>
          <a:stretch>
            <a:fillRect/>
          </a:stretch>
        </p:blipFill>
        <p:spPr>
          <a:xfrm>
            <a:off x="-95269" y="0"/>
            <a:ext cx="4572000" cy="6858000"/>
          </a:xfrm>
          <a:prstGeom prst="rect">
            <a:avLst/>
          </a:prstGeom>
        </p:spPr>
      </p:pic>
      <p:sp>
        <p:nvSpPr>
          <p:cNvPr id="122" name="Google Shape;122;p4"/>
          <p:cNvSpPr txBox="1"/>
          <p:nvPr/>
        </p:nvSpPr>
        <p:spPr>
          <a:xfrm>
            <a:off x="10089190" y="1773439"/>
            <a:ext cx="2102810" cy="4678163"/>
          </a:xfrm>
          <a:prstGeom prst="rect">
            <a:avLst/>
          </a:prstGeom>
          <a:solidFill>
            <a:srgbClr val="FFFF00"/>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000" b="1" dirty="0">
                <a:solidFill>
                  <a:schemeClr val="dk1"/>
                </a:solidFill>
                <a:latin typeface="Calibri"/>
                <a:ea typeface="Calibri"/>
                <a:cs typeface="Calibri"/>
                <a:sym typeface="Calibri"/>
              </a:rPr>
              <a:t>TASK 2: </a:t>
            </a:r>
            <a:r>
              <a:rPr lang="en-GB" sz="2000" dirty="0">
                <a:solidFill>
                  <a:schemeClr val="dk1"/>
                </a:solidFill>
                <a:latin typeface="Calibri"/>
                <a:ea typeface="Calibri"/>
                <a:cs typeface="Calibri"/>
                <a:sym typeface="Calibri"/>
              </a:rPr>
              <a:t>Write 1-10 in your books. </a:t>
            </a: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2000" dirty="0">
                <a:solidFill>
                  <a:schemeClr val="dk1"/>
                </a:solidFill>
                <a:latin typeface="Calibri"/>
                <a:ea typeface="Calibri"/>
                <a:cs typeface="Calibri"/>
                <a:sym typeface="Calibri"/>
              </a:rPr>
              <a:t>For each statement write ‘True’ or ‘False’. </a:t>
            </a: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2000" b="1" dirty="0">
                <a:solidFill>
                  <a:schemeClr val="dk1"/>
                </a:solidFill>
                <a:latin typeface="Calibri"/>
                <a:ea typeface="Calibri"/>
                <a:cs typeface="Calibri"/>
                <a:sym typeface="Calibri"/>
              </a:rPr>
              <a:t>Finished?</a:t>
            </a:r>
            <a:endParaRPr sz="20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GB" sz="2000" dirty="0">
                <a:solidFill>
                  <a:schemeClr val="dk1"/>
                </a:solidFill>
                <a:latin typeface="Calibri"/>
                <a:ea typeface="Calibri"/>
                <a:cs typeface="Calibri"/>
                <a:sym typeface="Calibri"/>
              </a:rPr>
              <a:t>If you have written any statements as ‘false’ see if you can rewrite them as true! </a:t>
            </a: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2" name="Google Shape;82;g2a8c488067c_0_4">
            <a:extLst>
              <a:ext uri="{FF2B5EF4-FFF2-40B4-BE49-F238E27FC236}">
                <a16:creationId xmlns:a16="http://schemas.microsoft.com/office/drawing/2014/main" id="{229D214B-09B0-51F7-F162-73E18EE85928}"/>
              </a:ext>
            </a:extLst>
          </p:cNvPr>
          <p:cNvSpPr/>
          <p:nvPr/>
        </p:nvSpPr>
        <p:spPr>
          <a:xfrm>
            <a:off x="0" y="0"/>
            <a:ext cx="12192000" cy="478971"/>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rPr>
              <a:t>To understand the human enhanced greenhouse effect</a:t>
            </a:r>
            <a:endParaRPr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endParaRPr>
          </a:p>
        </p:txBody>
      </p:sp>
      <p:sp>
        <p:nvSpPr>
          <p:cNvPr id="5" name="TextBox 4">
            <a:extLst>
              <a:ext uri="{FF2B5EF4-FFF2-40B4-BE49-F238E27FC236}">
                <a16:creationId xmlns:a16="http://schemas.microsoft.com/office/drawing/2014/main" id="{C44CC6FC-1BC6-8B92-A6C3-F2509206042F}"/>
              </a:ext>
            </a:extLst>
          </p:cNvPr>
          <p:cNvSpPr txBox="1"/>
          <p:nvPr/>
        </p:nvSpPr>
        <p:spPr>
          <a:xfrm>
            <a:off x="383458" y="6528619"/>
            <a:ext cx="2743200" cy="307777"/>
          </a:xfrm>
          <a:prstGeom prst="rect">
            <a:avLst/>
          </a:prstGeom>
          <a:noFill/>
        </p:spPr>
        <p:txBody>
          <a:bodyPr wrap="square" rtlCol="0">
            <a:spAutoFit/>
          </a:bodyPr>
          <a:lstStyle/>
          <a:p>
            <a:r>
              <a:rPr lang="ja-JP" altLang="en-US" dirty="0"/>
              <a:t>愚木混株 </a:t>
            </a:r>
            <a:r>
              <a:rPr lang="en-GB" dirty="0" err="1"/>
              <a:t>Yumu</a:t>
            </a:r>
            <a:r>
              <a:rPr lang="en-GB" dirty="0"/>
              <a:t>/</a:t>
            </a:r>
            <a:r>
              <a:rPr lang="en-GB" dirty="0" err="1"/>
              <a:t>Unsplash</a:t>
            </a: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g2a8c488067c_0_9"/>
          <p:cNvSpPr/>
          <p:nvPr/>
        </p:nvSpPr>
        <p:spPr>
          <a:xfrm>
            <a:off x="-1"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g2a8c488067c_0_9"/>
          <p:cNvSpPr txBox="1">
            <a:spLocks noGrp="1"/>
          </p:cNvSpPr>
          <p:nvPr>
            <p:ph type="title"/>
          </p:nvPr>
        </p:nvSpPr>
        <p:spPr>
          <a:xfrm>
            <a:off x="4695398" y="-9150"/>
            <a:ext cx="6798600" cy="6291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ct val="100000"/>
              <a:buFont typeface="Calibri"/>
              <a:buNone/>
            </a:pPr>
            <a:r>
              <a:rPr lang="en-GB" dirty="0"/>
              <a:t>Myth busting: answers! </a:t>
            </a:r>
            <a:endParaRPr dirty="0"/>
          </a:p>
        </p:txBody>
      </p:sp>
      <p:sp>
        <p:nvSpPr>
          <p:cNvPr id="131" name="Google Shape;131;g2a8c488067c_0_9"/>
          <p:cNvSpPr txBox="1">
            <a:spLocks noGrp="1"/>
          </p:cNvSpPr>
          <p:nvPr>
            <p:ph type="body" idx="1"/>
          </p:nvPr>
        </p:nvSpPr>
        <p:spPr>
          <a:xfrm>
            <a:off x="4196496" y="488121"/>
            <a:ext cx="7992503" cy="6271908"/>
          </a:xfrm>
          <a:prstGeom prst="rect">
            <a:avLst/>
          </a:prstGeom>
          <a:noFill/>
          <a:ln>
            <a:noFill/>
          </a:ln>
        </p:spPr>
        <p:txBody>
          <a:bodyPr spcFirstLastPara="1" wrap="square" lIns="91425" tIns="45700" rIns="91425" bIns="45700" anchor="t" anchorCtr="0">
            <a:noAutofit/>
          </a:bodyPr>
          <a:lstStyle/>
          <a:p>
            <a:pPr marL="571500" lvl="0" algn="l" rtl="0">
              <a:lnSpc>
                <a:spcPct val="90000"/>
              </a:lnSpc>
              <a:spcBef>
                <a:spcPts val="0"/>
              </a:spcBef>
              <a:spcAft>
                <a:spcPts val="0"/>
              </a:spcAft>
              <a:buClr>
                <a:schemeClr val="dk1"/>
              </a:buClr>
              <a:buSzPts val="1600"/>
              <a:buFont typeface="+mj-lt"/>
              <a:buAutoNum type="arabicPeriod"/>
            </a:pPr>
            <a:r>
              <a:rPr lang="en-GB" sz="1600" dirty="0">
                <a:latin typeface="Calibri"/>
                <a:ea typeface="Calibri"/>
                <a:cs typeface="Calibri"/>
                <a:sym typeface="Calibri"/>
              </a:rPr>
              <a:t>Climate change is caused by human activities, particularly the burning of fossil fuels and deforestation, which release greenhouse gases into the atmosphere </a:t>
            </a:r>
            <a:r>
              <a:rPr lang="en-GB" sz="1600" dirty="0">
                <a:solidFill>
                  <a:srgbClr val="FF0000"/>
                </a:solidFill>
                <a:latin typeface="Calibri"/>
                <a:ea typeface="Calibri"/>
                <a:cs typeface="Calibri"/>
                <a:sym typeface="Calibri"/>
              </a:rPr>
              <a:t>TRU</a:t>
            </a:r>
            <a:r>
              <a:rPr lang="en-GB" sz="1600" dirty="0">
                <a:solidFill>
                  <a:srgbClr val="FF0000"/>
                </a:solidFill>
              </a:rPr>
              <a:t>E</a:t>
            </a:r>
            <a:endParaRPr sz="1600" dirty="0">
              <a:solidFill>
                <a:srgbClr val="FF0000"/>
              </a:solidFill>
            </a:endParaRPr>
          </a:p>
          <a:p>
            <a:pPr marL="571500" lvl="0" algn="l" rtl="0">
              <a:lnSpc>
                <a:spcPct val="90000"/>
              </a:lnSpc>
              <a:spcBef>
                <a:spcPts val="1800"/>
              </a:spcBef>
              <a:spcAft>
                <a:spcPts val="0"/>
              </a:spcAft>
              <a:buClr>
                <a:schemeClr val="dk1"/>
              </a:buClr>
              <a:buSzPts val="1600"/>
              <a:buFont typeface="+mj-lt"/>
              <a:buAutoNum type="arabicPeriod"/>
            </a:pPr>
            <a:r>
              <a:rPr lang="en-GB" sz="1600" dirty="0">
                <a:latin typeface="Calibri"/>
                <a:ea typeface="Calibri"/>
                <a:cs typeface="Calibri"/>
                <a:sym typeface="Calibri"/>
              </a:rPr>
              <a:t>The Earth's average temperature has been steadily increasing over the past century, and this phenomenon is referred to as global warming </a:t>
            </a:r>
            <a:r>
              <a:rPr lang="en-GB" sz="1600" dirty="0">
                <a:solidFill>
                  <a:srgbClr val="FF0000"/>
                </a:solidFill>
                <a:latin typeface="Calibri"/>
                <a:ea typeface="Calibri"/>
                <a:cs typeface="Calibri"/>
                <a:sym typeface="Calibri"/>
              </a:rPr>
              <a:t>TRUE</a:t>
            </a:r>
            <a:endParaRPr sz="1600" dirty="0">
              <a:solidFill>
                <a:srgbClr val="FF0000"/>
              </a:solidFill>
            </a:endParaRPr>
          </a:p>
          <a:p>
            <a:pPr marL="571500" lvl="0" algn="l" rtl="0">
              <a:lnSpc>
                <a:spcPct val="90000"/>
              </a:lnSpc>
              <a:spcBef>
                <a:spcPts val="1800"/>
              </a:spcBef>
              <a:spcAft>
                <a:spcPts val="0"/>
              </a:spcAft>
              <a:buClr>
                <a:schemeClr val="dk1"/>
              </a:buClr>
              <a:buSzPts val="1600"/>
              <a:buFont typeface="+mj-lt"/>
              <a:buAutoNum type="arabicPeriod"/>
            </a:pPr>
            <a:r>
              <a:rPr lang="en-GB" sz="1600" dirty="0">
                <a:latin typeface="Calibri"/>
                <a:ea typeface="Calibri"/>
                <a:cs typeface="Calibri"/>
                <a:sym typeface="Calibri"/>
              </a:rPr>
              <a:t>Climate change is a natural phenomenon, and human activities have little to no impact on it </a:t>
            </a:r>
            <a:r>
              <a:rPr lang="en-GB" sz="1600" dirty="0">
                <a:solidFill>
                  <a:srgbClr val="FF0000"/>
                </a:solidFill>
                <a:latin typeface="Calibri"/>
                <a:ea typeface="Calibri"/>
                <a:cs typeface="Calibri"/>
                <a:sym typeface="Calibri"/>
              </a:rPr>
              <a:t>F</a:t>
            </a:r>
            <a:r>
              <a:rPr lang="en-GB" sz="1600" dirty="0">
                <a:solidFill>
                  <a:srgbClr val="FF0000"/>
                </a:solidFill>
              </a:rPr>
              <a:t>ALSE - climate change is being accelerated by humans</a:t>
            </a:r>
            <a:endParaRPr sz="1600" dirty="0">
              <a:solidFill>
                <a:srgbClr val="FF0000"/>
              </a:solidFill>
            </a:endParaRPr>
          </a:p>
          <a:p>
            <a:pPr marL="571500" lvl="0" algn="l" rtl="0">
              <a:lnSpc>
                <a:spcPct val="90000"/>
              </a:lnSpc>
              <a:spcBef>
                <a:spcPts val="1800"/>
              </a:spcBef>
              <a:spcAft>
                <a:spcPts val="0"/>
              </a:spcAft>
              <a:buClr>
                <a:schemeClr val="dk1"/>
              </a:buClr>
              <a:buSzPts val="1600"/>
              <a:buFont typeface="+mj-lt"/>
              <a:buAutoNum type="arabicPeriod"/>
            </a:pPr>
            <a:r>
              <a:rPr lang="en-GB" sz="1600" dirty="0">
                <a:latin typeface="Calibri"/>
                <a:ea typeface="Calibri"/>
                <a:cs typeface="Calibri"/>
                <a:sym typeface="Calibri"/>
              </a:rPr>
              <a:t>Climate change has significant and far-reaching impacts on ecosystems, weather patterns, and sea levels </a:t>
            </a:r>
            <a:r>
              <a:rPr lang="en-GB" sz="1600" dirty="0">
                <a:solidFill>
                  <a:srgbClr val="FF0000"/>
                </a:solidFill>
                <a:latin typeface="Calibri"/>
                <a:ea typeface="Calibri"/>
                <a:cs typeface="Calibri"/>
                <a:sym typeface="Calibri"/>
              </a:rPr>
              <a:t>TRUE</a:t>
            </a:r>
            <a:endParaRPr sz="1600" dirty="0">
              <a:solidFill>
                <a:srgbClr val="FF0000"/>
              </a:solidFill>
            </a:endParaRPr>
          </a:p>
          <a:p>
            <a:pPr marL="571500" lvl="0" algn="l" rtl="0">
              <a:lnSpc>
                <a:spcPct val="90000"/>
              </a:lnSpc>
              <a:spcBef>
                <a:spcPts val="1800"/>
              </a:spcBef>
              <a:spcAft>
                <a:spcPts val="0"/>
              </a:spcAft>
              <a:buClr>
                <a:schemeClr val="dk1"/>
              </a:buClr>
              <a:buSzPts val="1600"/>
              <a:buFont typeface="+mj-lt"/>
              <a:buAutoNum type="arabicPeriod"/>
            </a:pPr>
            <a:r>
              <a:rPr lang="en-GB" sz="1600" dirty="0">
                <a:latin typeface="Calibri"/>
                <a:ea typeface="Calibri"/>
                <a:cs typeface="Calibri"/>
                <a:sym typeface="Calibri"/>
              </a:rPr>
              <a:t>Scientists are deeply divided on the issue of climate change, with many disputing the evidence </a:t>
            </a:r>
            <a:r>
              <a:rPr lang="en-GB" sz="1600" dirty="0">
                <a:solidFill>
                  <a:srgbClr val="FF0000"/>
                </a:solidFill>
              </a:rPr>
              <a:t>FALSE </a:t>
            </a:r>
            <a:endParaRPr sz="1600" dirty="0">
              <a:solidFill>
                <a:srgbClr val="FF0000"/>
              </a:solidFill>
            </a:endParaRPr>
          </a:p>
          <a:p>
            <a:pPr marL="571500" lvl="0" algn="l" rtl="0">
              <a:lnSpc>
                <a:spcPct val="90000"/>
              </a:lnSpc>
              <a:spcBef>
                <a:spcPts val="1800"/>
              </a:spcBef>
              <a:spcAft>
                <a:spcPts val="0"/>
              </a:spcAft>
              <a:buClr>
                <a:schemeClr val="dk1"/>
              </a:buClr>
              <a:buSzPts val="1600"/>
              <a:buFont typeface="+mj-lt"/>
              <a:buAutoNum type="arabicPeriod"/>
            </a:pPr>
            <a:r>
              <a:rPr lang="en-GB" sz="1600" dirty="0">
                <a:latin typeface="Calibri"/>
                <a:ea typeface="Calibri"/>
                <a:cs typeface="Calibri"/>
                <a:sym typeface="Calibri"/>
              </a:rPr>
              <a:t>Climate change only affects certain countries </a:t>
            </a:r>
            <a:r>
              <a:rPr lang="en-GB" sz="1600" dirty="0">
                <a:solidFill>
                  <a:srgbClr val="FF0000"/>
                </a:solidFill>
                <a:latin typeface="Calibri"/>
                <a:ea typeface="Calibri"/>
                <a:cs typeface="Calibri"/>
                <a:sym typeface="Calibri"/>
              </a:rPr>
              <a:t>FALSE - </a:t>
            </a:r>
            <a:r>
              <a:rPr lang="en-GB" sz="1600" dirty="0">
                <a:solidFill>
                  <a:srgbClr val="FF0000"/>
                </a:solidFill>
              </a:rPr>
              <a:t>Climate change will affect all countries and people around the world</a:t>
            </a:r>
            <a:endParaRPr sz="1600" dirty="0">
              <a:solidFill>
                <a:srgbClr val="FF0000"/>
              </a:solidFill>
            </a:endParaRPr>
          </a:p>
          <a:p>
            <a:pPr marL="571500" lvl="0" algn="l" rtl="0">
              <a:lnSpc>
                <a:spcPct val="90000"/>
              </a:lnSpc>
              <a:spcBef>
                <a:spcPts val="1800"/>
              </a:spcBef>
              <a:spcAft>
                <a:spcPts val="0"/>
              </a:spcAft>
              <a:buClr>
                <a:schemeClr val="dk1"/>
              </a:buClr>
              <a:buSzPts val="1600"/>
              <a:buFont typeface="+mj-lt"/>
              <a:buAutoNum type="arabicPeriod"/>
            </a:pPr>
            <a:r>
              <a:rPr lang="en-GB" sz="1600" dirty="0">
                <a:latin typeface="Calibri"/>
                <a:ea typeface="Calibri"/>
                <a:cs typeface="Calibri"/>
                <a:sym typeface="Calibri"/>
              </a:rPr>
              <a:t>The sun is responsible for climate change </a:t>
            </a:r>
            <a:r>
              <a:rPr lang="en-GB" sz="1600" dirty="0">
                <a:solidFill>
                  <a:srgbClr val="FF0000"/>
                </a:solidFill>
              </a:rPr>
              <a:t>FALSE - climate change has a range of human and natural causes</a:t>
            </a:r>
            <a:endParaRPr sz="1600" dirty="0">
              <a:solidFill>
                <a:srgbClr val="FF0000"/>
              </a:solidFill>
            </a:endParaRPr>
          </a:p>
          <a:p>
            <a:pPr marL="571500" lvl="0" algn="l" rtl="0">
              <a:lnSpc>
                <a:spcPct val="90000"/>
              </a:lnSpc>
              <a:spcBef>
                <a:spcPts val="1800"/>
              </a:spcBef>
              <a:spcAft>
                <a:spcPts val="0"/>
              </a:spcAft>
              <a:buClr>
                <a:schemeClr val="dk1"/>
              </a:buClr>
              <a:buSzPts val="1600"/>
              <a:buFont typeface="+mj-lt"/>
              <a:buAutoNum type="arabicPeriod"/>
            </a:pPr>
            <a:r>
              <a:rPr lang="en-GB" sz="1600" dirty="0">
                <a:latin typeface="Calibri"/>
                <a:ea typeface="Calibri"/>
                <a:cs typeface="Calibri"/>
                <a:sym typeface="Calibri"/>
              </a:rPr>
              <a:t>Plants need carbon dioxide </a:t>
            </a:r>
            <a:r>
              <a:rPr lang="en-GB" sz="1600" dirty="0">
                <a:solidFill>
                  <a:srgbClr val="FF0000"/>
                </a:solidFill>
                <a:latin typeface="Calibri"/>
                <a:ea typeface="Calibri"/>
                <a:cs typeface="Calibri"/>
                <a:sym typeface="Calibri"/>
              </a:rPr>
              <a:t>TRUE</a:t>
            </a:r>
            <a:endParaRPr sz="1600" dirty="0">
              <a:solidFill>
                <a:srgbClr val="FF0000"/>
              </a:solidFill>
            </a:endParaRPr>
          </a:p>
          <a:p>
            <a:pPr marL="571500" lvl="0" algn="l" rtl="0">
              <a:lnSpc>
                <a:spcPct val="90000"/>
              </a:lnSpc>
              <a:spcBef>
                <a:spcPts val="1800"/>
              </a:spcBef>
              <a:spcAft>
                <a:spcPts val="0"/>
              </a:spcAft>
              <a:buClr>
                <a:schemeClr val="dk1"/>
              </a:buClr>
              <a:buSzPts val="1600"/>
              <a:buFont typeface="+mj-lt"/>
              <a:buAutoNum type="arabicPeriod"/>
            </a:pPr>
            <a:r>
              <a:rPr lang="en-GB" sz="1600" dirty="0">
                <a:latin typeface="Calibri"/>
                <a:ea typeface="Calibri"/>
                <a:cs typeface="Calibri"/>
                <a:sym typeface="Calibri"/>
              </a:rPr>
              <a:t>Climate is an issue for the future, its doesn’t affect me </a:t>
            </a:r>
            <a:r>
              <a:rPr lang="en-GB" sz="1600" dirty="0">
                <a:solidFill>
                  <a:srgbClr val="FF0000"/>
                </a:solidFill>
                <a:latin typeface="Calibri"/>
                <a:ea typeface="Calibri"/>
                <a:cs typeface="Calibri"/>
                <a:sym typeface="Calibri"/>
              </a:rPr>
              <a:t>FALSE - cli</a:t>
            </a:r>
            <a:r>
              <a:rPr lang="en-GB" sz="1600" dirty="0">
                <a:solidFill>
                  <a:srgbClr val="FF0000"/>
                </a:solidFill>
              </a:rPr>
              <a:t>mate change is already affecting millions of people in Britain and around the world</a:t>
            </a:r>
            <a:endParaRPr sz="1600" dirty="0">
              <a:solidFill>
                <a:srgbClr val="FF0000"/>
              </a:solidFill>
            </a:endParaRPr>
          </a:p>
          <a:p>
            <a:pPr marL="457200" lvl="0" indent="-228600" algn="l" rtl="0">
              <a:lnSpc>
                <a:spcPct val="90000"/>
              </a:lnSpc>
              <a:spcBef>
                <a:spcPts val="1800"/>
              </a:spcBef>
              <a:spcAft>
                <a:spcPts val="0"/>
              </a:spcAft>
              <a:buClr>
                <a:schemeClr val="dk1"/>
              </a:buClr>
              <a:buSzPts val="1600"/>
              <a:buAutoNum type="arabicPeriod"/>
            </a:pPr>
            <a:r>
              <a:rPr lang="en-GB" sz="1600" dirty="0">
                <a:latin typeface="Calibri"/>
                <a:ea typeface="Calibri"/>
                <a:cs typeface="Calibri"/>
                <a:sym typeface="Calibri"/>
              </a:rPr>
              <a:t>   We can slow down climate change </a:t>
            </a:r>
            <a:r>
              <a:rPr lang="en-GB" sz="1600" dirty="0">
                <a:solidFill>
                  <a:srgbClr val="FF0000"/>
                </a:solidFill>
                <a:latin typeface="Calibri"/>
                <a:ea typeface="Calibri"/>
                <a:cs typeface="Calibri"/>
                <a:sym typeface="Calibri"/>
              </a:rPr>
              <a:t>TRUE </a:t>
            </a:r>
            <a:endParaRPr sz="1600" dirty="0">
              <a:solidFill>
                <a:srgbClr val="FF0000"/>
              </a:solidFill>
            </a:endParaRPr>
          </a:p>
          <a:p>
            <a:pPr marL="228600" lvl="0" indent="-177800" algn="l" rtl="0">
              <a:lnSpc>
                <a:spcPct val="90000"/>
              </a:lnSpc>
              <a:spcBef>
                <a:spcPts val="1800"/>
              </a:spcBef>
              <a:spcAft>
                <a:spcPts val="0"/>
              </a:spcAft>
              <a:buClr>
                <a:schemeClr val="dk1"/>
              </a:buClr>
              <a:buSzPts val="800"/>
              <a:buNone/>
            </a:pPr>
            <a:endParaRPr sz="800" dirty="0"/>
          </a:p>
        </p:txBody>
      </p:sp>
      <p:pic>
        <p:nvPicPr>
          <p:cNvPr id="4" name="Picture 3" descr="A close-up of a football ball&#10;&#10;AI-generated content may be incorrect.">
            <a:extLst>
              <a:ext uri="{FF2B5EF4-FFF2-40B4-BE49-F238E27FC236}">
                <a16:creationId xmlns:a16="http://schemas.microsoft.com/office/drawing/2014/main" id="{D53C84EB-9F31-E037-095E-662A6DBA3EB5}"/>
              </a:ext>
            </a:extLst>
          </p:cNvPr>
          <p:cNvPicPr>
            <a:picLocks noChangeAspect="1"/>
          </p:cNvPicPr>
          <p:nvPr/>
        </p:nvPicPr>
        <p:blipFill>
          <a:blip r:embed="rId3"/>
          <a:stretch>
            <a:fillRect/>
          </a:stretch>
        </p:blipFill>
        <p:spPr>
          <a:xfrm>
            <a:off x="-187752" y="-9150"/>
            <a:ext cx="4572000" cy="6858000"/>
          </a:xfrm>
          <a:prstGeom prst="rect">
            <a:avLst/>
          </a:prstGeom>
        </p:spPr>
      </p:pic>
      <p:sp>
        <p:nvSpPr>
          <p:cNvPr id="2" name="Google Shape;82;g2a8c488067c_0_4">
            <a:extLst>
              <a:ext uri="{FF2B5EF4-FFF2-40B4-BE49-F238E27FC236}">
                <a16:creationId xmlns:a16="http://schemas.microsoft.com/office/drawing/2014/main" id="{5A96907D-B50C-95CB-3DCB-FCD04280681C}"/>
              </a:ext>
            </a:extLst>
          </p:cNvPr>
          <p:cNvSpPr/>
          <p:nvPr/>
        </p:nvSpPr>
        <p:spPr>
          <a:xfrm>
            <a:off x="0" y="0"/>
            <a:ext cx="12192000" cy="478971"/>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rPr>
              <a:t>To understand the human enhanced greenhouse effect</a:t>
            </a:r>
            <a:endParaRPr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endParaRPr>
          </a:p>
        </p:txBody>
      </p:sp>
      <p:sp>
        <p:nvSpPr>
          <p:cNvPr id="5" name="TextBox 4">
            <a:extLst>
              <a:ext uri="{FF2B5EF4-FFF2-40B4-BE49-F238E27FC236}">
                <a16:creationId xmlns:a16="http://schemas.microsoft.com/office/drawing/2014/main" id="{AE79A968-8007-D154-2E79-B14B0F48CD26}"/>
              </a:ext>
            </a:extLst>
          </p:cNvPr>
          <p:cNvSpPr txBox="1"/>
          <p:nvPr/>
        </p:nvSpPr>
        <p:spPr>
          <a:xfrm>
            <a:off x="383458" y="6528619"/>
            <a:ext cx="2743200" cy="307777"/>
          </a:xfrm>
          <a:prstGeom prst="rect">
            <a:avLst/>
          </a:prstGeom>
          <a:noFill/>
        </p:spPr>
        <p:txBody>
          <a:bodyPr wrap="square" rtlCol="0">
            <a:spAutoFit/>
          </a:bodyPr>
          <a:lstStyle/>
          <a:p>
            <a:r>
              <a:rPr lang="ja-JP" altLang="en-US" dirty="0"/>
              <a:t>愚木混株 </a:t>
            </a:r>
            <a:r>
              <a:rPr lang="en-GB" dirty="0" err="1"/>
              <a:t>Yumu</a:t>
            </a:r>
            <a:r>
              <a:rPr lang="en-GB" dirty="0"/>
              <a:t>/</a:t>
            </a:r>
            <a:r>
              <a:rPr lang="en-GB" dirty="0" err="1"/>
              <a:t>Unsplash</a:t>
            </a:r>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a9106cd364_0_0"/>
          <p:cNvSpPr txBox="1"/>
          <p:nvPr/>
        </p:nvSpPr>
        <p:spPr>
          <a:xfrm>
            <a:off x="5821851" y="4543166"/>
            <a:ext cx="4567514" cy="52319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GB" sz="1100" b="0" i="0" u="sng" strike="noStrike" cap="none">
                <a:solidFill>
                  <a:schemeClr val="hlink"/>
                </a:solidFill>
                <a:latin typeface="Arial"/>
                <a:ea typeface="Arial"/>
                <a:cs typeface="Arial"/>
                <a:sym typeface="Arial"/>
                <a:hlinkClick r:id="rId3"/>
              </a:rPr>
              <a:t>Websites for climate change charts and graphics - The Biochar Blog - ANR Blogs (ucanr.edu)</a:t>
            </a:r>
            <a:endParaRPr sz="1400" b="0" i="0" u="none" strike="noStrike" cap="none">
              <a:solidFill>
                <a:srgbClr val="000000"/>
              </a:solidFill>
              <a:latin typeface="Arial"/>
              <a:ea typeface="Arial"/>
              <a:cs typeface="Arial"/>
              <a:sym typeface="Arial"/>
            </a:endParaRPr>
          </a:p>
        </p:txBody>
      </p:sp>
      <p:sp>
        <p:nvSpPr>
          <p:cNvPr id="138" name="Google Shape;138;g2a9106cd364_0_0"/>
          <p:cNvSpPr txBox="1"/>
          <p:nvPr/>
        </p:nvSpPr>
        <p:spPr>
          <a:xfrm>
            <a:off x="167046" y="3112010"/>
            <a:ext cx="4655799" cy="338550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2000" b="1" dirty="0">
                <a:solidFill>
                  <a:srgbClr val="0D0D0D"/>
                </a:solidFill>
                <a:latin typeface="Calibri" panose="020F0502020204030204" pitchFamily="34" charset="0"/>
                <a:ea typeface="Calibri" panose="020F0502020204030204" pitchFamily="34" charset="0"/>
                <a:cs typeface="Calibri" panose="020F0502020204030204" pitchFamily="34" charset="0"/>
              </a:rPr>
              <a:t>Use TEAM:</a:t>
            </a:r>
            <a:endParaRPr sz="2000" b="1" dirty="0">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r>
              <a:rPr lang="en-GB" sz="2000" b="1" dirty="0">
                <a:latin typeface="Calibri" panose="020F0502020204030204" pitchFamily="34" charset="0"/>
                <a:ea typeface="Calibri" panose="020F0502020204030204" pitchFamily="34" charset="0"/>
                <a:cs typeface="Calibri" panose="020F0502020204030204" pitchFamily="34" charset="0"/>
              </a:rPr>
              <a:t>Trend: </a:t>
            </a: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Describe the general trend of the </a:t>
            </a:r>
            <a:r>
              <a:rPr lang="en-GB" sz="2000" dirty="0">
                <a:solidFill>
                  <a:srgbClr val="0D0D0D"/>
                </a:solidFill>
                <a:latin typeface="Calibri" panose="020F0502020204030204" pitchFamily="34" charset="0"/>
                <a:ea typeface="Calibri" panose="020F0502020204030204" pitchFamily="34" charset="0"/>
                <a:cs typeface="Calibri" panose="020F0502020204030204" pitchFamily="34" charset="0"/>
              </a:rPr>
              <a:t>graph.</a:t>
            </a:r>
            <a:r>
              <a:rPr lang="en-GB"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 For example, has it been increasing, decreasing, or fluctuating?</a:t>
            </a:r>
            <a:endParaRPr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endParaRPr>
          </a:p>
          <a:p>
            <a:pPr marL="0" marR="0" lvl="0" indent="0" algn="l" rtl="0">
              <a:lnSpc>
                <a:spcPct val="100000"/>
              </a:lnSpc>
              <a:spcBef>
                <a:spcPts val="0"/>
              </a:spcBef>
              <a:spcAft>
                <a:spcPts val="0"/>
              </a:spcAft>
              <a:buNone/>
            </a:pPr>
            <a:r>
              <a:rPr lang="en-GB" sz="2000" b="1" dirty="0">
                <a:solidFill>
                  <a:srgbClr val="0D0D0D"/>
                </a:solidFill>
                <a:latin typeface="Calibri" panose="020F0502020204030204" pitchFamily="34" charset="0"/>
                <a:ea typeface="Calibri" panose="020F0502020204030204" pitchFamily="34" charset="0"/>
                <a:cs typeface="Calibri" panose="020F0502020204030204" pitchFamily="34" charset="0"/>
              </a:rPr>
              <a:t>Evidence: </a:t>
            </a:r>
            <a:r>
              <a:rPr lang="en-GB" sz="2000" dirty="0">
                <a:solidFill>
                  <a:srgbClr val="0D0D0D"/>
                </a:solidFill>
                <a:latin typeface="Calibri" panose="020F0502020204030204" pitchFamily="34" charset="0"/>
                <a:ea typeface="Calibri" panose="020F0502020204030204" pitchFamily="34" charset="0"/>
                <a:cs typeface="Calibri" panose="020F0502020204030204" pitchFamily="34" charset="0"/>
              </a:rPr>
              <a:t>Use specific numbers to show how the temperature has changed</a:t>
            </a:r>
            <a:endParaRPr sz="20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2000" b="1" dirty="0">
                <a:solidFill>
                  <a:srgbClr val="0D0D0D"/>
                </a:solidFill>
                <a:latin typeface="Calibri" panose="020F0502020204030204" pitchFamily="34" charset="0"/>
                <a:ea typeface="Calibri" panose="020F0502020204030204" pitchFamily="34" charset="0"/>
                <a:cs typeface="Calibri" panose="020F0502020204030204" pitchFamily="34" charset="0"/>
              </a:rPr>
              <a:t>Anomaly: </a:t>
            </a:r>
            <a:r>
              <a:rPr lang="en-GB" sz="2000" dirty="0">
                <a:solidFill>
                  <a:srgbClr val="0D0D0D"/>
                </a:solidFill>
                <a:latin typeface="Calibri" panose="020F0502020204030204" pitchFamily="34" charset="0"/>
                <a:ea typeface="Calibri" panose="020F0502020204030204" pitchFamily="34" charset="0"/>
                <a:cs typeface="Calibri" panose="020F0502020204030204" pitchFamily="34" charset="0"/>
              </a:rPr>
              <a:t>Is there anything unusual in the data? </a:t>
            </a:r>
            <a:endParaRPr sz="2000" dirty="0">
              <a:solidFill>
                <a:srgbClr val="0D0D0D"/>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None/>
            </a:pPr>
            <a:r>
              <a:rPr lang="en-GB" sz="2000" b="1" dirty="0">
                <a:solidFill>
                  <a:srgbClr val="0D0D0D"/>
                </a:solidFill>
                <a:latin typeface="Calibri" panose="020F0502020204030204" pitchFamily="34" charset="0"/>
                <a:ea typeface="Calibri" panose="020F0502020204030204" pitchFamily="34" charset="0"/>
                <a:cs typeface="Calibri" panose="020F0502020204030204" pitchFamily="34" charset="0"/>
              </a:rPr>
              <a:t>Manipulate: </a:t>
            </a:r>
            <a:r>
              <a:rPr lang="en-GB" sz="2000" dirty="0">
                <a:solidFill>
                  <a:srgbClr val="0D0D0D"/>
                </a:solidFill>
                <a:latin typeface="Calibri" panose="020F0502020204030204" pitchFamily="34" charset="0"/>
                <a:ea typeface="Calibri" panose="020F0502020204030204" pitchFamily="34" charset="0"/>
                <a:cs typeface="Calibri" panose="020F0502020204030204" pitchFamily="34" charset="0"/>
              </a:rPr>
              <a:t>Calculate the total increase in temperature between 1850 and 2024. </a:t>
            </a:r>
            <a:endParaRPr sz="200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D0D0D"/>
              </a:solidFill>
              <a:latin typeface="Arial"/>
              <a:ea typeface="Arial"/>
              <a:cs typeface="Arial"/>
              <a:sym typeface="Arial"/>
            </a:endParaRPr>
          </a:p>
        </p:txBody>
      </p:sp>
      <p:sp>
        <p:nvSpPr>
          <p:cNvPr id="139" name="Google Shape;139;g2a9106cd364_0_0"/>
          <p:cNvSpPr txBox="1"/>
          <p:nvPr/>
        </p:nvSpPr>
        <p:spPr>
          <a:xfrm>
            <a:off x="329500" y="478971"/>
            <a:ext cx="3843600" cy="2306630"/>
          </a:xfrm>
          <a:prstGeom prst="rect">
            <a:avLst/>
          </a:prstGeom>
          <a:solidFill>
            <a:srgbClr val="FFFF00"/>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800"/>
              <a:buFont typeface="Arial"/>
              <a:buNone/>
            </a:pPr>
            <a:r>
              <a:rPr lang="en-US" sz="2000" b="1" dirty="0">
                <a:solidFill>
                  <a:schemeClr val="dk1"/>
                </a:solidFill>
                <a:latin typeface="Calibri"/>
                <a:ea typeface="Calibri"/>
                <a:cs typeface="Calibri"/>
                <a:sym typeface="Calibri"/>
              </a:rPr>
              <a:t>Task 3: </a:t>
            </a:r>
            <a:r>
              <a:rPr lang="en-US" sz="2000" b="1" dirty="0" err="1">
                <a:solidFill>
                  <a:schemeClr val="dk1"/>
                </a:solidFill>
                <a:latin typeface="Calibri"/>
                <a:ea typeface="Calibri"/>
                <a:cs typeface="Calibri"/>
                <a:sym typeface="Calibri"/>
              </a:rPr>
              <a:t>Analysing</a:t>
            </a:r>
            <a:r>
              <a:rPr lang="en-US" sz="2000" b="1" dirty="0">
                <a:solidFill>
                  <a:schemeClr val="dk1"/>
                </a:solidFill>
                <a:latin typeface="Calibri"/>
                <a:ea typeface="Calibri"/>
                <a:cs typeface="Calibri"/>
                <a:sym typeface="Calibri"/>
              </a:rPr>
              <a:t> graphs</a:t>
            </a:r>
          </a:p>
          <a:p>
            <a:pPr marL="0" marR="0" lvl="0" indent="0" algn="l" rtl="0">
              <a:lnSpc>
                <a:spcPct val="100000"/>
              </a:lnSpc>
              <a:spcBef>
                <a:spcPts val="0"/>
              </a:spcBef>
              <a:spcAft>
                <a:spcPts val="0"/>
              </a:spcAft>
              <a:buClr>
                <a:srgbClr val="000000"/>
              </a:buClr>
              <a:buSzPts val="2800"/>
              <a:buFont typeface="Arial"/>
              <a:buNone/>
            </a:pPr>
            <a:r>
              <a:rPr lang="en-US" sz="2000" dirty="0">
                <a:solidFill>
                  <a:schemeClr val="dk1"/>
                </a:solidFill>
                <a:latin typeface="Calibri"/>
                <a:ea typeface="Calibri"/>
                <a:cs typeface="Calibri"/>
                <a:sym typeface="Calibri"/>
              </a:rPr>
              <a:t>Describe the graph to the right which shows changes in average global temperature relative to the 1961-1990 </a:t>
            </a:r>
            <a:r>
              <a:rPr lang="en-GB" sz="2000" dirty="0">
                <a:solidFill>
                  <a:schemeClr val="dk1"/>
                </a:solidFill>
                <a:latin typeface="Calibri"/>
                <a:ea typeface="Calibri"/>
                <a:cs typeface="Calibri"/>
                <a:sym typeface="Calibri"/>
              </a:rPr>
              <a:t>baseline.</a:t>
            </a:r>
            <a:endParaRPr sz="2000" b="0" i="0" u="none" strike="noStrike" cap="none" dirty="0">
              <a:solidFill>
                <a:schemeClr val="dk1"/>
              </a:solidFill>
              <a:latin typeface="Calibri"/>
              <a:ea typeface="Calibri"/>
              <a:cs typeface="Calibri"/>
              <a:sym typeface="Calibri"/>
            </a:endParaRPr>
          </a:p>
        </p:txBody>
      </p:sp>
      <p:pic>
        <p:nvPicPr>
          <p:cNvPr id="140" name="Google Shape;140;g2a9106cd364_0_0" descr="A graph of a graph&#10;&#10;Description automatically generated with medium confidence"/>
          <p:cNvPicPr preferRelativeResize="0"/>
          <p:nvPr/>
        </p:nvPicPr>
        <p:blipFill rotWithShape="1">
          <a:blip r:embed="rId4">
            <a:alphaModFix/>
          </a:blip>
          <a:srcRect/>
          <a:stretch/>
        </p:blipFill>
        <p:spPr>
          <a:xfrm>
            <a:off x="4766297" y="478971"/>
            <a:ext cx="7258657" cy="6096000"/>
          </a:xfrm>
          <a:prstGeom prst="rect">
            <a:avLst/>
          </a:prstGeom>
          <a:noFill/>
          <a:ln>
            <a:noFill/>
          </a:ln>
        </p:spPr>
      </p:pic>
      <p:sp>
        <p:nvSpPr>
          <p:cNvPr id="2" name="Google Shape;82;g2a8c488067c_0_4">
            <a:extLst>
              <a:ext uri="{FF2B5EF4-FFF2-40B4-BE49-F238E27FC236}">
                <a16:creationId xmlns:a16="http://schemas.microsoft.com/office/drawing/2014/main" id="{61F089DD-AF05-F613-1C83-9F334E3F5142}"/>
              </a:ext>
            </a:extLst>
          </p:cNvPr>
          <p:cNvSpPr/>
          <p:nvPr/>
        </p:nvSpPr>
        <p:spPr>
          <a:xfrm>
            <a:off x="0" y="0"/>
            <a:ext cx="12192000" cy="478971"/>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rPr>
              <a:t>To understand the human enhanced greenhouse effect</a:t>
            </a:r>
            <a:endParaRPr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7" name="Google Shape;147;g2a905223bd5_0_1"/>
          <p:cNvPicPr preferRelativeResize="0"/>
          <p:nvPr/>
        </p:nvPicPr>
        <p:blipFill rotWithShape="1">
          <a:blip r:embed="rId3">
            <a:alphaModFix/>
          </a:blip>
          <a:srcRect l="2782" t="14562" r="10801" b="-6381"/>
          <a:stretch/>
        </p:blipFill>
        <p:spPr>
          <a:xfrm>
            <a:off x="3050275" y="836800"/>
            <a:ext cx="9141725" cy="5484224"/>
          </a:xfrm>
          <a:prstGeom prst="rect">
            <a:avLst/>
          </a:prstGeom>
          <a:noFill/>
          <a:ln>
            <a:noFill/>
          </a:ln>
        </p:spPr>
      </p:pic>
      <p:pic>
        <p:nvPicPr>
          <p:cNvPr id="148" name="Google Shape;148;g2a905223bd5_0_1"/>
          <p:cNvPicPr preferRelativeResize="0"/>
          <p:nvPr/>
        </p:nvPicPr>
        <p:blipFill rotWithShape="1">
          <a:blip r:embed="rId4">
            <a:alphaModFix/>
          </a:blip>
          <a:srcRect/>
          <a:stretch/>
        </p:blipFill>
        <p:spPr>
          <a:xfrm>
            <a:off x="3723309" y="4786602"/>
            <a:ext cx="4953255" cy="520727"/>
          </a:xfrm>
          <a:prstGeom prst="rect">
            <a:avLst/>
          </a:prstGeom>
          <a:noFill/>
          <a:ln>
            <a:noFill/>
          </a:ln>
        </p:spPr>
      </p:pic>
      <p:sp>
        <p:nvSpPr>
          <p:cNvPr id="149" name="Google Shape;149;g2a905223bd5_0_1"/>
          <p:cNvSpPr txBox="1"/>
          <p:nvPr/>
        </p:nvSpPr>
        <p:spPr>
          <a:xfrm>
            <a:off x="3360137" y="5591400"/>
            <a:ext cx="87249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2B2B2B"/>
                </a:solidFill>
                <a:latin typeface="Helvetica Neue"/>
                <a:ea typeface="Helvetica Neue"/>
                <a:cs typeface="Helvetica Neue"/>
                <a:sym typeface="Helvetica Neue"/>
              </a:rPr>
              <a:t> Adapted from Figure 1 from the </a:t>
            </a:r>
            <a:r>
              <a:rPr lang="en-GB" sz="1400" b="0" i="0" u="sng" strike="noStrike" cap="none" dirty="0">
                <a:solidFill>
                  <a:srgbClr val="0E7EE0"/>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Intergovernmental Panel on Climate Change Special Report on Global Warming of 1.5º Celsius (2.7º Fahrenheit)</a:t>
            </a:r>
            <a:r>
              <a:rPr lang="en-GB" sz="1400" b="0" i="0" u="sng" strike="noStrike" cap="none" dirty="0">
                <a:solidFill>
                  <a:srgbClr val="0E7EE0"/>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a:t>
            </a:r>
            <a:r>
              <a:rPr lang="en-GB" sz="1400" b="0" i="0" u="none" strike="noStrike" cap="none" dirty="0">
                <a:solidFill>
                  <a:srgbClr val="2B2B2B"/>
                </a:solidFill>
                <a:latin typeface="Helvetica Neue"/>
                <a:ea typeface="Helvetica Neue"/>
                <a:cs typeface="Helvetica Neue"/>
                <a:sym typeface="Helvetica Neue"/>
              </a:rPr>
              <a:t> </a:t>
            </a:r>
            <a:r>
              <a:rPr lang="en-GB" sz="1400" b="0" i="0" u="none" strike="noStrike" cap="none" dirty="0">
                <a:solidFill>
                  <a:srgbClr val="0E7EE0"/>
                </a:solidFill>
                <a:latin typeface="Helvetica Neue"/>
                <a:ea typeface="Helvetica Neue"/>
                <a:cs typeface="Helvetica Neue"/>
                <a:sym typeface="Helvetica Neue"/>
              </a:rPr>
              <a:t>› </a:t>
            </a:r>
            <a:endParaRPr sz="1400" b="0" i="0" u="none" strike="noStrike" cap="none" dirty="0">
              <a:solidFill>
                <a:srgbClr val="2B2B2B"/>
              </a:solidFill>
              <a:latin typeface="Helvetica Neue"/>
              <a:ea typeface="Helvetica Neue"/>
              <a:cs typeface="Helvetica Neue"/>
              <a:sym typeface="Helvetica Neue"/>
            </a:endParaRPr>
          </a:p>
        </p:txBody>
      </p:sp>
      <p:sp>
        <p:nvSpPr>
          <p:cNvPr id="150" name="Google Shape;150;g2a905223bd5_0_1"/>
          <p:cNvSpPr txBox="1"/>
          <p:nvPr/>
        </p:nvSpPr>
        <p:spPr>
          <a:xfrm>
            <a:off x="209650" y="836800"/>
            <a:ext cx="3150600" cy="602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chemeClr val="dk1"/>
                </a:solidFill>
                <a:latin typeface="Calibri"/>
                <a:ea typeface="Calibri"/>
                <a:cs typeface="Calibri"/>
                <a:sym typeface="Calibri"/>
              </a:rPr>
              <a:t>This map shows how temperature increases associated with climate change are not evenly distributed across the world. This is known as </a:t>
            </a:r>
            <a:r>
              <a:rPr lang="en-GB" sz="2200" b="1" dirty="0">
                <a:solidFill>
                  <a:schemeClr val="dk1"/>
                </a:solidFill>
                <a:latin typeface="Calibri"/>
                <a:ea typeface="Calibri"/>
                <a:cs typeface="Calibri"/>
                <a:sym typeface="Calibri"/>
              </a:rPr>
              <a:t>spatial variation</a:t>
            </a:r>
            <a:endParaRPr sz="2200" b="1" dirty="0">
              <a:solidFill>
                <a:schemeClr val="dk1"/>
              </a:solidFill>
              <a:latin typeface="Calibri"/>
              <a:ea typeface="Calibri"/>
              <a:cs typeface="Calibri"/>
              <a:sym typeface="Calibri"/>
            </a:endParaRPr>
          </a:p>
          <a:p>
            <a:pPr marL="0" lvl="0" indent="0" algn="l" rtl="0">
              <a:spcBef>
                <a:spcPts val="0"/>
              </a:spcBef>
              <a:spcAft>
                <a:spcPts val="0"/>
              </a:spcAft>
              <a:buNone/>
            </a:pP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GB" sz="2200" dirty="0">
                <a:solidFill>
                  <a:schemeClr val="dk1"/>
                </a:solidFill>
                <a:latin typeface="Calibri"/>
                <a:ea typeface="Calibri"/>
                <a:cs typeface="Calibri"/>
                <a:sym typeface="Calibri"/>
              </a:rPr>
              <a:t>This map shows changes in temperature of the annual hottest day as a result of climate change. </a:t>
            </a:r>
            <a:endParaRPr sz="2200" dirty="0">
              <a:solidFill>
                <a:schemeClr val="dk1"/>
              </a:solidFill>
              <a:latin typeface="Calibri"/>
              <a:ea typeface="Calibri"/>
              <a:cs typeface="Calibri"/>
              <a:sym typeface="Calibri"/>
            </a:endParaRPr>
          </a:p>
          <a:p>
            <a:pPr marL="0" lvl="0" indent="0" algn="l" rtl="0">
              <a:spcBef>
                <a:spcPts val="0"/>
              </a:spcBef>
              <a:spcAft>
                <a:spcPts val="0"/>
              </a:spcAft>
              <a:buNone/>
            </a:pPr>
            <a:endParaRPr sz="2200" dirty="0">
              <a:solidFill>
                <a:schemeClr val="dk1"/>
              </a:solidFill>
              <a:latin typeface="Calibri"/>
              <a:ea typeface="Calibri"/>
              <a:cs typeface="Calibri"/>
              <a:sym typeface="Calibri"/>
            </a:endParaRPr>
          </a:p>
          <a:p>
            <a:pPr marL="0" lvl="0" indent="0" algn="l" rtl="0">
              <a:spcBef>
                <a:spcPts val="0"/>
              </a:spcBef>
              <a:spcAft>
                <a:spcPts val="0"/>
              </a:spcAft>
              <a:buNone/>
            </a:pPr>
            <a:r>
              <a:rPr lang="en-GB" sz="2200" dirty="0">
                <a:solidFill>
                  <a:schemeClr val="dk1"/>
                </a:solidFill>
                <a:latin typeface="Calibri"/>
                <a:ea typeface="Calibri"/>
                <a:cs typeface="Calibri"/>
                <a:sym typeface="Calibri"/>
              </a:rPr>
              <a:t>Which areas will see the highest increase in temperature on their hottest days?</a:t>
            </a:r>
            <a:endParaRPr sz="2200" dirty="0">
              <a:solidFill>
                <a:schemeClr val="dk1"/>
              </a:solidFill>
              <a:latin typeface="Calibri"/>
              <a:ea typeface="Calibri"/>
              <a:cs typeface="Calibri"/>
              <a:sym typeface="Calibri"/>
            </a:endParaRPr>
          </a:p>
        </p:txBody>
      </p:sp>
      <p:sp>
        <p:nvSpPr>
          <p:cNvPr id="2" name="Google Shape;82;g2a8c488067c_0_4">
            <a:extLst>
              <a:ext uri="{FF2B5EF4-FFF2-40B4-BE49-F238E27FC236}">
                <a16:creationId xmlns:a16="http://schemas.microsoft.com/office/drawing/2014/main" id="{80A3A660-3F4B-C551-D138-DCB4BC453410}"/>
              </a:ext>
            </a:extLst>
          </p:cNvPr>
          <p:cNvSpPr/>
          <p:nvPr/>
        </p:nvSpPr>
        <p:spPr>
          <a:xfrm>
            <a:off x="0" y="0"/>
            <a:ext cx="12192000" cy="478971"/>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rPr>
              <a:t>To understand the human enhanced greenhouse effect</a:t>
            </a:r>
            <a:endParaRPr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g2f7c3a7601f_0_0"/>
          <p:cNvSpPr txBox="1">
            <a:spLocks noGrp="1"/>
          </p:cNvSpPr>
          <p:nvPr>
            <p:ph type="title"/>
          </p:nvPr>
        </p:nvSpPr>
        <p:spPr>
          <a:xfrm>
            <a:off x="747870" y="11732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800"/>
              <a:buNone/>
            </a:pPr>
            <a:endParaRPr/>
          </a:p>
        </p:txBody>
      </p:sp>
      <p:sp>
        <p:nvSpPr>
          <p:cNvPr id="156" name="Google Shape;156;g2f7c3a7601f_0_0"/>
          <p:cNvSpPr txBox="1">
            <a:spLocks noGrp="1"/>
          </p:cNvSpPr>
          <p:nvPr>
            <p:ph type="body" idx="1"/>
          </p:nvPr>
        </p:nvSpPr>
        <p:spPr>
          <a:xfrm>
            <a:off x="399576" y="539010"/>
            <a:ext cx="11549700" cy="9975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000"/>
              </a:spcBef>
              <a:spcAft>
                <a:spcPts val="0"/>
              </a:spcAft>
              <a:buSzPts val="1946"/>
              <a:buNone/>
            </a:pPr>
            <a:r>
              <a:rPr lang="en-GB" dirty="0"/>
              <a:t>Space vs time</a:t>
            </a:r>
            <a:endParaRPr dirty="0"/>
          </a:p>
          <a:p>
            <a:pPr marL="0" lvl="0" indent="0" algn="l" rtl="0">
              <a:lnSpc>
                <a:spcPct val="90000"/>
              </a:lnSpc>
              <a:spcBef>
                <a:spcPts val="1000"/>
              </a:spcBef>
              <a:spcAft>
                <a:spcPts val="0"/>
              </a:spcAft>
              <a:buSzPts val="1946"/>
              <a:buNone/>
            </a:pPr>
            <a:endParaRPr dirty="0"/>
          </a:p>
        </p:txBody>
      </p:sp>
      <p:pic>
        <p:nvPicPr>
          <p:cNvPr id="158" name="Google Shape;158;g2f7c3a7601f_0_0" descr="A graph of a graph&#10;&#10;Description automatically generated with medium confidence"/>
          <p:cNvPicPr preferRelativeResize="0"/>
          <p:nvPr/>
        </p:nvPicPr>
        <p:blipFill rotWithShape="1">
          <a:blip r:embed="rId3">
            <a:alphaModFix/>
          </a:blip>
          <a:srcRect/>
          <a:stretch/>
        </p:blipFill>
        <p:spPr>
          <a:xfrm>
            <a:off x="6129333" y="1707394"/>
            <a:ext cx="5819943" cy="4287131"/>
          </a:xfrm>
          <a:prstGeom prst="rect">
            <a:avLst/>
          </a:prstGeom>
          <a:noFill/>
          <a:ln>
            <a:noFill/>
          </a:ln>
        </p:spPr>
      </p:pic>
      <p:pic>
        <p:nvPicPr>
          <p:cNvPr id="159" name="Google Shape;159;g2f7c3a7601f_0_0"/>
          <p:cNvPicPr preferRelativeResize="0"/>
          <p:nvPr/>
        </p:nvPicPr>
        <p:blipFill rotWithShape="1">
          <a:blip r:embed="rId4">
            <a:alphaModFix/>
          </a:blip>
          <a:srcRect l="7201" t="7732" r="11702" b="3386"/>
          <a:stretch/>
        </p:blipFill>
        <p:spPr>
          <a:xfrm>
            <a:off x="242724" y="1362224"/>
            <a:ext cx="5538315" cy="4707000"/>
          </a:xfrm>
          <a:prstGeom prst="rect">
            <a:avLst/>
          </a:prstGeom>
          <a:noFill/>
          <a:ln>
            <a:noFill/>
          </a:ln>
        </p:spPr>
      </p:pic>
      <p:sp>
        <p:nvSpPr>
          <p:cNvPr id="2" name="Google Shape;82;g2a8c488067c_0_4">
            <a:extLst>
              <a:ext uri="{FF2B5EF4-FFF2-40B4-BE49-F238E27FC236}">
                <a16:creationId xmlns:a16="http://schemas.microsoft.com/office/drawing/2014/main" id="{F217801C-3C81-EAFC-9BD8-C8418831B5D9}"/>
              </a:ext>
            </a:extLst>
          </p:cNvPr>
          <p:cNvSpPr/>
          <p:nvPr/>
        </p:nvSpPr>
        <p:spPr>
          <a:xfrm>
            <a:off x="0" y="0"/>
            <a:ext cx="12192000" cy="478971"/>
          </a:xfrm>
          <a:prstGeom prst="rightArrow">
            <a:avLst>
              <a:gd name="adj1" fmla="val 100000"/>
              <a:gd name="adj2" fmla="val 50730"/>
            </a:avLst>
          </a:prstGeom>
          <a:gradFill>
            <a:gsLst>
              <a:gs pos="0">
                <a:srgbClr val="66FF33"/>
              </a:gs>
              <a:gs pos="18000">
                <a:srgbClr val="66FF33"/>
              </a:gs>
              <a:gs pos="56000">
                <a:srgbClr val="FFFF00"/>
              </a:gs>
              <a:gs pos="91000">
                <a:srgbClr val="FF722C"/>
              </a:gs>
              <a:gs pos="100000">
                <a:srgbClr val="FF722C"/>
              </a:gs>
            </a:gsLst>
            <a:path path="circle">
              <a:fillToRect l="100000" t="100000"/>
            </a:path>
            <a:tileRect r="-100000" b="-100000"/>
          </a:gra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rPr>
              <a:t>To understand the human enhanced greenhouse effect</a:t>
            </a:r>
            <a:endParaRPr sz="22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entury Gothic"/>
            </a:endParaRPr>
          </a:p>
        </p:txBody>
      </p:sp>
      <p:sp>
        <p:nvSpPr>
          <p:cNvPr id="3" name="Google Shape;149;g2a905223bd5_0_1">
            <a:extLst>
              <a:ext uri="{FF2B5EF4-FFF2-40B4-BE49-F238E27FC236}">
                <a16:creationId xmlns:a16="http://schemas.microsoft.com/office/drawing/2014/main" id="{E604D88D-BC48-BE98-9767-ADB9452E6BD9}"/>
              </a:ext>
            </a:extLst>
          </p:cNvPr>
          <p:cNvSpPr txBox="1"/>
          <p:nvPr/>
        </p:nvSpPr>
        <p:spPr>
          <a:xfrm>
            <a:off x="399576" y="5807624"/>
            <a:ext cx="4401024"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dirty="0">
                <a:solidFill>
                  <a:srgbClr val="2B2B2B"/>
                </a:solidFill>
                <a:latin typeface="Helvetica Neue"/>
                <a:ea typeface="Helvetica Neue"/>
                <a:cs typeface="Helvetica Neue"/>
                <a:sym typeface="Helvetica Neue"/>
              </a:rPr>
              <a:t> Adapted from Figure 1 from the </a:t>
            </a:r>
            <a:r>
              <a:rPr lang="en-GB" sz="1400" b="0" i="0" u="sng" strike="noStrike" cap="none" dirty="0">
                <a:solidFill>
                  <a:srgbClr val="0E7EE0"/>
                </a:solidFill>
                <a:latin typeface="Helvetica Neue"/>
                <a:ea typeface="Helvetica Neue"/>
                <a:cs typeface="Helvetica Neue"/>
                <a:sym typeface="Helvetica Neue"/>
                <a:hlinkClick r:id="rId5">
                  <a:extLst>
                    <a:ext uri="{A12FA001-AC4F-418D-AE19-62706E023703}">
                      <ahyp:hlinkClr xmlns:ahyp="http://schemas.microsoft.com/office/drawing/2018/hyperlinkcolor" val="tx"/>
                    </a:ext>
                  </a:extLst>
                </a:hlinkClick>
              </a:rPr>
              <a:t>Intergovernmental Panel on Climate Change Special Report on Global Warming of 1.5º Celsius (2.7º Fahrenheit)</a:t>
            </a:r>
            <a:r>
              <a:rPr lang="en-GB" sz="1400" b="0" i="0" u="sng" strike="noStrike" cap="none" dirty="0">
                <a:solidFill>
                  <a:srgbClr val="0E7EE0"/>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a:t>
            </a:r>
            <a:r>
              <a:rPr lang="en-GB" sz="1400" b="0" i="0" u="none" strike="noStrike" cap="none" dirty="0">
                <a:solidFill>
                  <a:srgbClr val="2B2B2B"/>
                </a:solidFill>
                <a:latin typeface="Helvetica Neue"/>
                <a:ea typeface="Helvetica Neue"/>
                <a:cs typeface="Helvetica Neue"/>
                <a:sym typeface="Helvetica Neue"/>
              </a:rPr>
              <a:t> </a:t>
            </a:r>
            <a:r>
              <a:rPr lang="en-GB" sz="1400" b="0" i="0" u="none" strike="noStrike" cap="none" dirty="0">
                <a:solidFill>
                  <a:srgbClr val="0E7EE0"/>
                </a:solidFill>
                <a:latin typeface="Helvetica Neue"/>
                <a:ea typeface="Helvetica Neue"/>
                <a:cs typeface="Helvetica Neue"/>
                <a:sym typeface="Helvetica Neue"/>
              </a:rPr>
              <a:t>› </a:t>
            </a:r>
            <a:endParaRPr sz="1400" b="0" i="0" u="none" strike="noStrike" cap="none" dirty="0">
              <a:solidFill>
                <a:srgbClr val="2B2B2B"/>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1347</Words>
  <Application>Microsoft Office PowerPoint</Application>
  <PresentationFormat>Widescreen</PresentationFormat>
  <Paragraphs>112</Paragraphs>
  <Slides>13</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Arial</vt:lpstr>
      <vt:lpstr>Helvetica Neue</vt:lpstr>
      <vt:lpstr>Office Theme</vt:lpstr>
      <vt:lpstr>What is climate change?</vt:lpstr>
      <vt:lpstr>PowerPoint Presentation</vt:lpstr>
      <vt:lpstr>Definitions </vt:lpstr>
      <vt:lpstr>In your book</vt:lpstr>
      <vt:lpstr>Myth busting: true or false? </vt:lpstr>
      <vt:lpstr>Myth busting: answers! </vt:lpstr>
      <vt:lpstr>PowerPoint Presentation</vt:lpstr>
      <vt:lpstr>PowerPoint Presentation</vt:lpstr>
      <vt:lpstr>PowerPoint Presentation</vt:lpstr>
      <vt:lpstr>PowerPoint Presentation</vt:lpstr>
      <vt:lpstr>The following slides are for you to print and use in class. </vt:lpstr>
      <vt:lpstr>PowerPoint Presentation</vt:lpstr>
      <vt:lpstr>Greenhouse gases (optional)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gerard reilly</dc:creator>
  <cp:lastModifiedBy>Claire Brown</cp:lastModifiedBy>
  <cp:revision>21</cp:revision>
  <dcterms:created xsi:type="dcterms:W3CDTF">2023-11-05T14:23:44Z</dcterms:created>
  <dcterms:modified xsi:type="dcterms:W3CDTF">2025-08-15T14:38:22Z</dcterms:modified>
</cp:coreProperties>
</file>