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9" r:id="rId2"/>
    <p:sldId id="263" r:id="rId3"/>
    <p:sldId id="257" r:id="rId4"/>
    <p:sldId id="264"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5544"/>
    <a:srgbClr val="66CCFF"/>
    <a:srgbClr val="FFFFCC"/>
    <a:srgbClr val="FFCC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4DED3D-417E-4BEA-AE9E-83C43887C074}" v="4" dt="2026-03-30T15:56:53.0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7" d="100"/>
          <a:sy n="87" d="100"/>
        </p:scale>
        <p:origin x="499" y="-31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rt, Lauren" userId="76f2b42b-a752-48e9-aae3-79a1e646e5da" providerId="ADAL" clId="{3AF5F0A9-9E41-4484-9B1C-4FD1C96DD61B}"/>
    <pc:docChg chg="modSld">
      <pc:chgData name="Burt, Lauren" userId="76f2b42b-a752-48e9-aae3-79a1e646e5da" providerId="ADAL" clId="{3AF5F0A9-9E41-4484-9B1C-4FD1C96DD61B}" dt="2026-03-30T15:57:09.829" v="65" actId="20577"/>
      <pc:docMkLst>
        <pc:docMk/>
      </pc:docMkLst>
      <pc:sldChg chg="modSp mod">
        <pc:chgData name="Burt, Lauren" userId="76f2b42b-a752-48e9-aae3-79a1e646e5da" providerId="ADAL" clId="{3AF5F0A9-9E41-4484-9B1C-4FD1C96DD61B}" dt="2026-03-30T15:55:49.904" v="0" actId="166"/>
        <pc:sldMkLst>
          <pc:docMk/>
          <pc:sldMk cId="3019411943" sldId="263"/>
        </pc:sldMkLst>
        <pc:picChg chg="ord">
          <ac:chgData name="Burt, Lauren" userId="76f2b42b-a752-48e9-aae3-79a1e646e5da" providerId="ADAL" clId="{3AF5F0A9-9E41-4484-9B1C-4FD1C96DD61B}" dt="2026-03-30T15:55:49.904" v="0" actId="166"/>
          <ac:picMkLst>
            <pc:docMk/>
            <pc:sldMk cId="3019411943" sldId="263"/>
            <ac:picMk id="15" creationId="{81E15A3E-EDFF-AA07-CDEA-A11F0B74D951}"/>
          </ac:picMkLst>
        </pc:picChg>
      </pc:sldChg>
      <pc:sldChg chg="modSp mod">
        <pc:chgData name="Burt, Lauren" userId="76f2b42b-a752-48e9-aae3-79a1e646e5da" providerId="ADAL" clId="{3AF5F0A9-9E41-4484-9B1C-4FD1C96DD61B}" dt="2026-03-30T15:57:09.829" v="65" actId="20577"/>
        <pc:sldMkLst>
          <pc:docMk/>
          <pc:sldMk cId="3875302684" sldId="264"/>
        </pc:sldMkLst>
        <pc:spChg chg="mod">
          <ac:chgData name="Burt, Lauren" userId="76f2b42b-a752-48e9-aae3-79a1e646e5da" providerId="ADAL" clId="{3AF5F0A9-9E41-4484-9B1C-4FD1C96DD61B}" dt="2026-03-30T15:57:09.829" v="65" actId="20577"/>
          <ac:spMkLst>
            <pc:docMk/>
            <pc:sldMk cId="3875302684" sldId="264"/>
            <ac:spMk id="8" creationId="{79F421A4-0D76-22CB-0DD2-5EBF026BBFF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10AF10-5EE5-484C-9047-A5E2358A7639}" type="datetimeFigureOut">
              <a:rPr lang="en-GB" smtClean="0"/>
              <a:t>02/04/2026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9C68F5-DCAC-46CD-A43A-15449D11BB52}" type="slidenum">
              <a:rPr lang="en-GB" smtClean="0"/>
              <a:t>‹#›</a:t>
            </a:fld>
            <a:endParaRPr lang="en-GB"/>
          </a:p>
        </p:txBody>
      </p:sp>
    </p:spTree>
    <p:extLst>
      <p:ext uri="{BB962C8B-B14F-4D97-AF65-F5344CB8AC3E}">
        <p14:creationId xmlns:p14="http://schemas.microsoft.com/office/powerpoint/2010/main" val="1875362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09C68F5-DCAC-46CD-A43A-15449D11BB52}" type="slidenum">
              <a:rPr lang="en-GB" smtClean="0"/>
              <a:t>1</a:t>
            </a:fld>
            <a:endParaRPr lang="en-GB"/>
          </a:p>
        </p:txBody>
      </p:sp>
    </p:spTree>
    <p:extLst>
      <p:ext uri="{BB962C8B-B14F-4D97-AF65-F5344CB8AC3E}">
        <p14:creationId xmlns:p14="http://schemas.microsoft.com/office/powerpoint/2010/main" val="3190702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09C68F5-DCAC-46CD-A43A-15449D11BB52}" type="slidenum">
              <a:rPr lang="en-GB" smtClean="0"/>
              <a:t>2</a:t>
            </a:fld>
            <a:endParaRPr lang="en-GB"/>
          </a:p>
        </p:txBody>
      </p:sp>
    </p:spTree>
    <p:extLst>
      <p:ext uri="{BB962C8B-B14F-4D97-AF65-F5344CB8AC3E}">
        <p14:creationId xmlns:p14="http://schemas.microsoft.com/office/powerpoint/2010/main" val="826218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36B17-A45F-0FB5-3AB2-FEE79D05B9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68DE853-4872-1B1A-97A4-65CFEB4016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1757578-9875-DA1D-96FD-4162828C5B8A}"/>
              </a:ext>
            </a:extLst>
          </p:cNvPr>
          <p:cNvSpPr>
            <a:spLocks noGrp="1"/>
          </p:cNvSpPr>
          <p:nvPr>
            <p:ph type="dt" sz="half" idx="10"/>
          </p:nvPr>
        </p:nvSpPr>
        <p:spPr/>
        <p:txBody>
          <a:bodyPr/>
          <a:lstStyle/>
          <a:p>
            <a:fld id="{DDF7AE0C-F2AF-4EC2-9D66-339CD51CD120}" type="datetimeFigureOut">
              <a:rPr lang="en-GB" smtClean="0"/>
              <a:t>02/04/2026</a:t>
            </a:fld>
            <a:endParaRPr lang="en-GB"/>
          </a:p>
        </p:txBody>
      </p:sp>
      <p:sp>
        <p:nvSpPr>
          <p:cNvPr id="5" name="Footer Placeholder 4">
            <a:extLst>
              <a:ext uri="{FF2B5EF4-FFF2-40B4-BE49-F238E27FC236}">
                <a16:creationId xmlns:a16="http://schemas.microsoft.com/office/drawing/2014/main" id="{35CF69FB-BA41-247B-5806-9ACF94AF01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295757-9C4A-6BE6-2FA2-29C5695990DA}"/>
              </a:ext>
            </a:extLst>
          </p:cNvPr>
          <p:cNvSpPr>
            <a:spLocks noGrp="1"/>
          </p:cNvSpPr>
          <p:nvPr>
            <p:ph type="sldNum" sz="quarter" idx="12"/>
          </p:nvPr>
        </p:nvSpPr>
        <p:spPr/>
        <p:txBody>
          <a:bodyPr/>
          <a:lstStyle/>
          <a:p>
            <a:fld id="{7813148A-4427-4B0F-B0B4-647E22DAB71E}" type="slidenum">
              <a:rPr lang="en-GB" smtClean="0"/>
              <a:t>‹#›</a:t>
            </a:fld>
            <a:endParaRPr lang="en-GB"/>
          </a:p>
        </p:txBody>
      </p:sp>
    </p:spTree>
    <p:extLst>
      <p:ext uri="{BB962C8B-B14F-4D97-AF65-F5344CB8AC3E}">
        <p14:creationId xmlns:p14="http://schemas.microsoft.com/office/powerpoint/2010/main" val="3620602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92AB1-A991-88D8-3842-6E79C337383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227FC19-0F3F-841C-08C4-1C90988B14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6D389D-C8FD-9ACA-31F0-06736BF861CF}"/>
              </a:ext>
            </a:extLst>
          </p:cNvPr>
          <p:cNvSpPr>
            <a:spLocks noGrp="1"/>
          </p:cNvSpPr>
          <p:nvPr>
            <p:ph type="dt" sz="half" idx="10"/>
          </p:nvPr>
        </p:nvSpPr>
        <p:spPr/>
        <p:txBody>
          <a:bodyPr/>
          <a:lstStyle/>
          <a:p>
            <a:fld id="{DDF7AE0C-F2AF-4EC2-9D66-339CD51CD120}" type="datetimeFigureOut">
              <a:rPr lang="en-GB" smtClean="0"/>
              <a:t>02/04/2026</a:t>
            </a:fld>
            <a:endParaRPr lang="en-GB"/>
          </a:p>
        </p:txBody>
      </p:sp>
      <p:sp>
        <p:nvSpPr>
          <p:cNvPr id="5" name="Footer Placeholder 4">
            <a:extLst>
              <a:ext uri="{FF2B5EF4-FFF2-40B4-BE49-F238E27FC236}">
                <a16:creationId xmlns:a16="http://schemas.microsoft.com/office/drawing/2014/main" id="{3F1A20AF-AC01-0668-F6C5-EE07029371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27AB91-02C0-3D3A-2159-82E6E8DE630B}"/>
              </a:ext>
            </a:extLst>
          </p:cNvPr>
          <p:cNvSpPr>
            <a:spLocks noGrp="1"/>
          </p:cNvSpPr>
          <p:nvPr>
            <p:ph type="sldNum" sz="quarter" idx="12"/>
          </p:nvPr>
        </p:nvSpPr>
        <p:spPr/>
        <p:txBody>
          <a:bodyPr/>
          <a:lstStyle/>
          <a:p>
            <a:fld id="{7813148A-4427-4B0F-B0B4-647E22DAB71E}" type="slidenum">
              <a:rPr lang="en-GB" smtClean="0"/>
              <a:t>‹#›</a:t>
            </a:fld>
            <a:endParaRPr lang="en-GB"/>
          </a:p>
        </p:txBody>
      </p:sp>
    </p:spTree>
    <p:extLst>
      <p:ext uri="{BB962C8B-B14F-4D97-AF65-F5344CB8AC3E}">
        <p14:creationId xmlns:p14="http://schemas.microsoft.com/office/powerpoint/2010/main" val="1624569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F6DFDC-DF52-9CCD-23F4-7443A7CA13F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3C3A0B-A4A9-A5E5-3E18-CE52DD4002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0E59E1-A078-CE04-725D-CD99865887ED}"/>
              </a:ext>
            </a:extLst>
          </p:cNvPr>
          <p:cNvSpPr>
            <a:spLocks noGrp="1"/>
          </p:cNvSpPr>
          <p:nvPr>
            <p:ph type="dt" sz="half" idx="10"/>
          </p:nvPr>
        </p:nvSpPr>
        <p:spPr/>
        <p:txBody>
          <a:bodyPr/>
          <a:lstStyle/>
          <a:p>
            <a:fld id="{DDF7AE0C-F2AF-4EC2-9D66-339CD51CD120}" type="datetimeFigureOut">
              <a:rPr lang="en-GB" smtClean="0"/>
              <a:t>02/04/2026</a:t>
            </a:fld>
            <a:endParaRPr lang="en-GB"/>
          </a:p>
        </p:txBody>
      </p:sp>
      <p:sp>
        <p:nvSpPr>
          <p:cNvPr id="5" name="Footer Placeholder 4">
            <a:extLst>
              <a:ext uri="{FF2B5EF4-FFF2-40B4-BE49-F238E27FC236}">
                <a16:creationId xmlns:a16="http://schemas.microsoft.com/office/drawing/2014/main" id="{2032A476-3E5E-5637-4A2F-919628DAD1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4A6109-5451-B567-9A21-259982EC2EB4}"/>
              </a:ext>
            </a:extLst>
          </p:cNvPr>
          <p:cNvSpPr>
            <a:spLocks noGrp="1"/>
          </p:cNvSpPr>
          <p:nvPr>
            <p:ph type="sldNum" sz="quarter" idx="12"/>
          </p:nvPr>
        </p:nvSpPr>
        <p:spPr/>
        <p:txBody>
          <a:bodyPr/>
          <a:lstStyle/>
          <a:p>
            <a:fld id="{7813148A-4427-4B0F-B0B4-647E22DAB71E}" type="slidenum">
              <a:rPr lang="en-GB" smtClean="0"/>
              <a:t>‹#›</a:t>
            </a:fld>
            <a:endParaRPr lang="en-GB"/>
          </a:p>
        </p:txBody>
      </p:sp>
    </p:spTree>
    <p:extLst>
      <p:ext uri="{BB962C8B-B14F-4D97-AF65-F5344CB8AC3E}">
        <p14:creationId xmlns:p14="http://schemas.microsoft.com/office/powerpoint/2010/main" val="1348584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4DF29-912F-8FD4-7431-625CE9EC5E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C8E5076-9317-F855-5855-B18CC9402C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5578AF-D762-1172-B9A0-4F8F96037B1B}"/>
              </a:ext>
            </a:extLst>
          </p:cNvPr>
          <p:cNvSpPr>
            <a:spLocks noGrp="1"/>
          </p:cNvSpPr>
          <p:nvPr>
            <p:ph type="dt" sz="half" idx="10"/>
          </p:nvPr>
        </p:nvSpPr>
        <p:spPr/>
        <p:txBody>
          <a:bodyPr/>
          <a:lstStyle/>
          <a:p>
            <a:fld id="{DDF7AE0C-F2AF-4EC2-9D66-339CD51CD120}" type="datetimeFigureOut">
              <a:rPr lang="en-GB" smtClean="0"/>
              <a:t>02/04/2026</a:t>
            </a:fld>
            <a:endParaRPr lang="en-GB"/>
          </a:p>
        </p:txBody>
      </p:sp>
      <p:sp>
        <p:nvSpPr>
          <p:cNvPr id="5" name="Footer Placeholder 4">
            <a:extLst>
              <a:ext uri="{FF2B5EF4-FFF2-40B4-BE49-F238E27FC236}">
                <a16:creationId xmlns:a16="http://schemas.microsoft.com/office/drawing/2014/main" id="{5B647561-C05E-2110-D4E3-980582D6F5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841360-A930-3B78-F3EA-B59757245E6D}"/>
              </a:ext>
            </a:extLst>
          </p:cNvPr>
          <p:cNvSpPr>
            <a:spLocks noGrp="1"/>
          </p:cNvSpPr>
          <p:nvPr>
            <p:ph type="sldNum" sz="quarter" idx="12"/>
          </p:nvPr>
        </p:nvSpPr>
        <p:spPr/>
        <p:txBody>
          <a:bodyPr/>
          <a:lstStyle/>
          <a:p>
            <a:fld id="{7813148A-4427-4B0F-B0B4-647E22DAB71E}" type="slidenum">
              <a:rPr lang="en-GB" smtClean="0"/>
              <a:t>‹#›</a:t>
            </a:fld>
            <a:endParaRPr lang="en-GB"/>
          </a:p>
        </p:txBody>
      </p:sp>
    </p:spTree>
    <p:extLst>
      <p:ext uri="{BB962C8B-B14F-4D97-AF65-F5344CB8AC3E}">
        <p14:creationId xmlns:p14="http://schemas.microsoft.com/office/powerpoint/2010/main" val="1140614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30800-90F0-1A6B-CF83-739B850209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62B5767-2038-A2F3-A587-4DB7FC82C09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C6C885-CE82-AB62-29E2-CF6BA350362F}"/>
              </a:ext>
            </a:extLst>
          </p:cNvPr>
          <p:cNvSpPr>
            <a:spLocks noGrp="1"/>
          </p:cNvSpPr>
          <p:nvPr>
            <p:ph type="dt" sz="half" idx="10"/>
          </p:nvPr>
        </p:nvSpPr>
        <p:spPr/>
        <p:txBody>
          <a:bodyPr/>
          <a:lstStyle/>
          <a:p>
            <a:fld id="{DDF7AE0C-F2AF-4EC2-9D66-339CD51CD120}" type="datetimeFigureOut">
              <a:rPr lang="en-GB" smtClean="0"/>
              <a:t>02/04/2026</a:t>
            </a:fld>
            <a:endParaRPr lang="en-GB"/>
          </a:p>
        </p:txBody>
      </p:sp>
      <p:sp>
        <p:nvSpPr>
          <p:cNvPr id="5" name="Footer Placeholder 4">
            <a:extLst>
              <a:ext uri="{FF2B5EF4-FFF2-40B4-BE49-F238E27FC236}">
                <a16:creationId xmlns:a16="http://schemas.microsoft.com/office/drawing/2014/main" id="{3B8BDEE1-1061-8E53-C560-5CA9660F02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D43707-B1FC-872B-42CB-1E708ECEAFF0}"/>
              </a:ext>
            </a:extLst>
          </p:cNvPr>
          <p:cNvSpPr>
            <a:spLocks noGrp="1"/>
          </p:cNvSpPr>
          <p:nvPr>
            <p:ph type="sldNum" sz="quarter" idx="12"/>
          </p:nvPr>
        </p:nvSpPr>
        <p:spPr/>
        <p:txBody>
          <a:bodyPr/>
          <a:lstStyle/>
          <a:p>
            <a:fld id="{7813148A-4427-4B0F-B0B4-647E22DAB71E}" type="slidenum">
              <a:rPr lang="en-GB" smtClean="0"/>
              <a:t>‹#›</a:t>
            </a:fld>
            <a:endParaRPr lang="en-GB"/>
          </a:p>
        </p:txBody>
      </p:sp>
    </p:spTree>
    <p:extLst>
      <p:ext uri="{BB962C8B-B14F-4D97-AF65-F5344CB8AC3E}">
        <p14:creationId xmlns:p14="http://schemas.microsoft.com/office/powerpoint/2010/main" val="1818022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CD441-74AD-082D-0E25-AD3CBC87FA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C415CF-B6F1-FE7F-F625-B2CDAD5FB2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89F10C7-0AA7-3702-AC43-D8EEC171DD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30CA47B-793C-8DBC-73F8-1A1A949A1B63}"/>
              </a:ext>
            </a:extLst>
          </p:cNvPr>
          <p:cNvSpPr>
            <a:spLocks noGrp="1"/>
          </p:cNvSpPr>
          <p:nvPr>
            <p:ph type="dt" sz="half" idx="10"/>
          </p:nvPr>
        </p:nvSpPr>
        <p:spPr/>
        <p:txBody>
          <a:bodyPr/>
          <a:lstStyle/>
          <a:p>
            <a:fld id="{DDF7AE0C-F2AF-4EC2-9D66-339CD51CD120}" type="datetimeFigureOut">
              <a:rPr lang="en-GB" smtClean="0"/>
              <a:t>02/04/2026</a:t>
            </a:fld>
            <a:endParaRPr lang="en-GB"/>
          </a:p>
        </p:txBody>
      </p:sp>
      <p:sp>
        <p:nvSpPr>
          <p:cNvPr id="6" name="Footer Placeholder 5">
            <a:extLst>
              <a:ext uri="{FF2B5EF4-FFF2-40B4-BE49-F238E27FC236}">
                <a16:creationId xmlns:a16="http://schemas.microsoft.com/office/drawing/2014/main" id="{7CD20394-3609-50F3-C359-293DA1F8F0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FED8E5-341D-8BE9-2032-01481E5B4A20}"/>
              </a:ext>
            </a:extLst>
          </p:cNvPr>
          <p:cNvSpPr>
            <a:spLocks noGrp="1"/>
          </p:cNvSpPr>
          <p:nvPr>
            <p:ph type="sldNum" sz="quarter" idx="12"/>
          </p:nvPr>
        </p:nvSpPr>
        <p:spPr/>
        <p:txBody>
          <a:bodyPr/>
          <a:lstStyle/>
          <a:p>
            <a:fld id="{7813148A-4427-4B0F-B0B4-647E22DAB71E}" type="slidenum">
              <a:rPr lang="en-GB" smtClean="0"/>
              <a:t>‹#›</a:t>
            </a:fld>
            <a:endParaRPr lang="en-GB"/>
          </a:p>
        </p:txBody>
      </p:sp>
    </p:spTree>
    <p:extLst>
      <p:ext uri="{BB962C8B-B14F-4D97-AF65-F5344CB8AC3E}">
        <p14:creationId xmlns:p14="http://schemas.microsoft.com/office/powerpoint/2010/main" val="2416004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25C51-C9F0-CD55-B142-D5C8E365771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17CF45D-F943-9E80-92D0-28C8ABE549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D7C19A-1CE5-19B2-4881-70F5B17D43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7C6C473-BD44-C9D5-2B75-D863D554F4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57C24F-2237-0493-0223-49D8816FDB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BF847C4-182E-7869-A963-CE5AC098FCB1}"/>
              </a:ext>
            </a:extLst>
          </p:cNvPr>
          <p:cNvSpPr>
            <a:spLocks noGrp="1"/>
          </p:cNvSpPr>
          <p:nvPr>
            <p:ph type="dt" sz="half" idx="10"/>
          </p:nvPr>
        </p:nvSpPr>
        <p:spPr/>
        <p:txBody>
          <a:bodyPr/>
          <a:lstStyle/>
          <a:p>
            <a:fld id="{DDF7AE0C-F2AF-4EC2-9D66-339CD51CD120}" type="datetimeFigureOut">
              <a:rPr lang="en-GB" smtClean="0"/>
              <a:t>02/04/2026</a:t>
            </a:fld>
            <a:endParaRPr lang="en-GB"/>
          </a:p>
        </p:txBody>
      </p:sp>
      <p:sp>
        <p:nvSpPr>
          <p:cNvPr id="8" name="Footer Placeholder 7">
            <a:extLst>
              <a:ext uri="{FF2B5EF4-FFF2-40B4-BE49-F238E27FC236}">
                <a16:creationId xmlns:a16="http://schemas.microsoft.com/office/drawing/2014/main" id="{C1822D42-C61E-F751-3181-CDB73EC16AA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4DBC2BF-0655-2034-F6EC-1CB9B924E809}"/>
              </a:ext>
            </a:extLst>
          </p:cNvPr>
          <p:cNvSpPr>
            <a:spLocks noGrp="1"/>
          </p:cNvSpPr>
          <p:nvPr>
            <p:ph type="sldNum" sz="quarter" idx="12"/>
          </p:nvPr>
        </p:nvSpPr>
        <p:spPr/>
        <p:txBody>
          <a:bodyPr/>
          <a:lstStyle/>
          <a:p>
            <a:fld id="{7813148A-4427-4B0F-B0B4-647E22DAB71E}" type="slidenum">
              <a:rPr lang="en-GB" smtClean="0"/>
              <a:t>‹#›</a:t>
            </a:fld>
            <a:endParaRPr lang="en-GB"/>
          </a:p>
        </p:txBody>
      </p:sp>
    </p:spTree>
    <p:extLst>
      <p:ext uri="{BB962C8B-B14F-4D97-AF65-F5344CB8AC3E}">
        <p14:creationId xmlns:p14="http://schemas.microsoft.com/office/powerpoint/2010/main" val="2418761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7BA29-D645-6F99-E442-283E79F0857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1BC7CEA-58E9-A6CD-A8F0-CF0E59918F63}"/>
              </a:ext>
            </a:extLst>
          </p:cNvPr>
          <p:cNvSpPr>
            <a:spLocks noGrp="1"/>
          </p:cNvSpPr>
          <p:nvPr>
            <p:ph type="dt" sz="half" idx="10"/>
          </p:nvPr>
        </p:nvSpPr>
        <p:spPr/>
        <p:txBody>
          <a:bodyPr/>
          <a:lstStyle/>
          <a:p>
            <a:fld id="{DDF7AE0C-F2AF-4EC2-9D66-339CD51CD120}" type="datetimeFigureOut">
              <a:rPr lang="en-GB" smtClean="0"/>
              <a:t>02/04/2026</a:t>
            </a:fld>
            <a:endParaRPr lang="en-GB"/>
          </a:p>
        </p:txBody>
      </p:sp>
      <p:sp>
        <p:nvSpPr>
          <p:cNvPr id="4" name="Footer Placeholder 3">
            <a:extLst>
              <a:ext uri="{FF2B5EF4-FFF2-40B4-BE49-F238E27FC236}">
                <a16:creationId xmlns:a16="http://schemas.microsoft.com/office/drawing/2014/main" id="{82CCB628-D9A5-1ABF-50A9-21B7A158CC6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30EE06F-F94E-9BB0-E197-02610D2FD1EE}"/>
              </a:ext>
            </a:extLst>
          </p:cNvPr>
          <p:cNvSpPr>
            <a:spLocks noGrp="1"/>
          </p:cNvSpPr>
          <p:nvPr>
            <p:ph type="sldNum" sz="quarter" idx="12"/>
          </p:nvPr>
        </p:nvSpPr>
        <p:spPr/>
        <p:txBody>
          <a:bodyPr/>
          <a:lstStyle/>
          <a:p>
            <a:fld id="{7813148A-4427-4B0F-B0B4-647E22DAB71E}" type="slidenum">
              <a:rPr lang="en-GB" smtClean="0"/>
              <a:t>‹#›</a:t>
            </a:fld>
            <a:endParaRPr lang="en-GB"/>
          </a:p>
        </p:txBody>
      </p:sp>
    </p:spTree>
    <p:extLst>
      <p:ext uri="{BB962C8B-B14F-4D97-AF65-F5344CB8AC3E}">
        <p14:creationId xmlns:p14="http://schemas.microsoft.com/office/powerpoint/2010/main" val="2352611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AF29FD-B561-DD27-0FE2-5EE69419E027}"/>
              </a:ext>
            </a:extLst>
          </p:cNvPr>
          <p:cNvSpPr>
            <a:spLocks noGrp="1"/>
          </p:cNvSpPr>
          <p:nvPr>
            <p:ph type="dt" sz="half" idx="10"/>
          </p:nvPr>
        </p:nvSpPr>
        <p:spPr/>
        <p:txBody>
          <a:bodyPr/>
          <a:lstStyle/>
          <a:p>
            <a:fld id="{DDF7AE0C-F2AF-4EC2-9D66-339CD51CD120}" type="datetimeFigureOut">
              <a:rPr lang="en-GB" smtClean="0"/>
              <a:t>02/04/2026</a:t>
            </a:fld>
            <a:endParaRPr lang="en-GB"/>
          </a:p>
        </p:txBody>
      </p:sp>
      <p:sp>
        <p:nvSpPr>
          <p:cNvPr id="3" name="Footer Placeholder 2">
            <a:extLst>
              <a:ext uri="{FF2B5EF4-FFF2-40B4-BE49-F238E27FC236}">
                <a16:creationId xmlns:a16="http://schemas.microsoft.com/office/drawing/2014/main" id="{7D7AD52C-54DB-996D-913A-28D5D1B51CD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44691B-FAD0-A6B7-2C89-FF49E18A1BF8}"/>
              </a:ext>
            </a:extLst>
          </p:cNvPr>
          <p:cNvSpPr>
            <a:spLocks noGrp="1"/>
          </p:cNvSpPr>
          <p:nvPr>
            <p:ph type="sldNum" sz="quarter" idx="12"/>
          </p:nvPr>
        </p:nvSpPr>
        <p:spPr/>
        <p:txBody>
          <a:bodyPr/>
          <a:lstStyle/>
          <a:p>
            <a:fld id="{7813148A-4427-4B0F-B0B4-647E22DAB71E}" type="slidenum">
              <a:rPr lang="en-GB" smtClean="0"/>
              <a:t>‹#›</a:t>
            </a:fld>
            <a:endParaRPr lang="en-GB"/>
          </a:p>
        </p:txBody>
      </p:sp>
    </p:spTree>
    <p:extLst>
      <p:ext uri="{BB962C8B-B14F-4D97-AF65-F5344CB8AC3E}">
        <p14:creationId xmlns:p14="http://schemas.microsoft.com/office/powerpoint/2010/main" val="2137432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6A772-2B28-736D-F5A2-80AD4D0757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C7AAD71-65EB-C30F-58EA-7DF232DC1A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EAFF265-C0BF-BB58-4CF7-3ADE2B7318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BF2CF6-787A-A66A-00B4-6C14D1616B8E}"/>
              </a:ext>
            </a:extLst>
          </p:cNvPr>
          <p:cNvSpPr>
            <a:spLocks noGrp="1"/>
          </p:cNvSpPr>
          <p:nvPr>
            <p:ph type="dt" sz="half" idx="10"/>
          </p:nvPr>
        </p:nvSpPr>
        <p:spPr/>
        <p:txBody>
          <a:bodyPr/>
          <a:lstStyle/>
          <a:p>
            <a:fld id="{DDF7AE0C-F2AF-4EC2-9D66-339CD51CD120}" type="datetimeFigureOut">
              <a:rPr lang="en-GB" smtClean="0"/>
              <a:t>02/04/2026</a:t>
            </a:fld>
            <a:endParaRPr lang="en-GB"/>
          </a:p>
        </p:txBody>
      </p:sp>
      <p:sp>
        <p:nvSpPr>
          <p:cNvPr id="6" name="Footer Placeholder 5">
            <a:extLst>
              <a:ext uri="{FF2B5EF4-FFF2-40B4-BE49-F238E27FC236}">
                <a16:creationId xmlns:a16="http://schemas.microsoft.com/office/drawing/2014/main" id="{D88EA572-0F7C-8B0D-633E-E762A3D5AB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F3E159-E7C1-A405-2189-92A9719F4F27}"/>
              </a:ext>
            </a:extLst>
          </p:cNvPr>
          <p:cNvSpPr>
            <a:spLocks noGrp="1"/>
          </p:cNvSpPr>
          <p:nvPr>
            <p:ph type="sldNum" sz="quarter" idx="12"/>
          </p:nvPr>
        </p:nvSpPr>
        <p:spPr/>
        <p:txBody>
          <a:bodyPr/>
          <a:lstStyle/>
          <a:p>
            <a:fld id="{7813148A-4427-4B0F-B0B4-647E22DAB71E}" type="slidenum">
              <a:rPr lang="en-GB" smtClean="0"/>
              <a:t>‹#›</a:t>
            </a:fld>
            <a:endParaRPr lang="en-GB"/>
          </a:p>
        </p:txBody>
      </p:sp>
    </p:spTree>
    <p:extLst>
      <p:ext uri="{BB962C8B-B14F-4D97-AF65-F5344CB8AC3E}">
        <p14:creationId xmlns:p14="http://schemas.microsoft.com/office/powerpoint/2010/main" val="3804718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69BA6-69F7-9BB7-5FA3-F3B46EE6B2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F8D2155-A846-FBD9-D999-03F6C2B179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E711175-8076-80AF-CDCE-43158B34B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4A5EFC-5907-A289-FE63-9F155DEC4A72}"/>
              </a:ext>
            </a:extLst>
          </p:cNvPr>
          <p:cNvSpPr>
            <a:spLocks noGrp="1"/>
          </p:cNvSpPr>
          <p:nvPr>
            <p:ph type="dt" sz="half" idx="10"/>
          </p:nvPr>
        </p:nvSpPr>
        <p:spPr/>
        <p:txBody>
          <a:bodyPr/>
          <a:lstStyle/>
          <a:p>
            <a:fld id="{DDF7AE0C-F2AF-4EC2-9D66-339CD51CD120}" type="datetimeFigureOut">
              <a:rPr lang="en-GB" smtClean="0"/>
              <a:t>02/04/2026</a:t>
            </a:fld>
            <a:endParaRPr lang="en-GB"/>
          </a:p>
        </p:txBody>
      </p:sp>
      <p:sp>
        <p:nvSpPr>
          <p:cNvPr id="6" name="Footer Placeholder 5">
            <a:extLst>
              <a:ext uri="{FF2B5EF4-FFF2-40B4-BE49-F238E27FC236}">
                <a16:creationId xmlns:a16="http://schemas.microsoft.com/office/drawing/2014/main" id="{7CA10705-AF9E-E8DE-2FC9-C902B6A544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89A063-0EAF-7A40-9EB9-18A5CC74EFA4}"/>
              </a:ext>
            </a:extLst>
          </p:cNvPr>
          <p:cNvSpPr>
            <a:spLocks noGrp="1"/>
          </p:cNvSpPr>
          <p:nvPr>
            <p:ph type="sldNum" sz="quarter" idx="12"/>
          </p:nvPr>
        </p:nvSpPr>
        <p:spPr/>
        <p:txBody>
          <a:bodyPr/>
          <a:lstStyle/>
          <a:p>
            <a:fld id="{7813148A-4427-4B0F-B0B4-647E22DAB71E}" type="slidenum">
              <a:rPr lang="en-GB" smtClean="0"/>
              <a:t>‹#›</a:t>
            </a:fld>
            <a:endParaRPr lang="en-GB"/>
          </a:p>
        </p:txBody>
      </p:sp>
    </p:spTree>
    <p:extLst>
      <p:ext uri="{BB962C8B-B14F-4D97-AF65-F5344CB8AC3E}">
        <p14:creationId xmlns:p14="http://schemas.microsoft.com/office/powerpoint/2010/main" val="2937884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C12A92-5B64-9A63-F115-A94F6052CD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2E5581-740D-FEEB-E750-58E6D7953C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EAC0F9-9E37-ECCF-0E87-956DC7D6DA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DF7AE0C-F2AF-4EC2-9D66-339CD51CD120}" type="datetimeFigureOut">
              <a:rPr lang="en-GB" smtClean="0"/>
              <a:t>02/04/2026</a:t>
            </a:fld>
            <a:endParaRPr lang="en-GB"/>
          </a:p>
        </p:txBody>
      </p:sp>
      <p:sp>
        <p:nvSpPr>
          <p:cNvPr id="5" name="Footer Placeholder 4">
            <a:extLst>
              <a:ext uri="{FF2B5EF4-FFF2-40B4-BE49-F238E27FC236}">
                <a16:creationId xmlns:a16="http://schemas.microsoft.com/office/drawing/2014/main" id="{11C66F9A-F4E6-E013-1A72-B40B1E8AB0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B6F6DDD-967E-7C38-8F07-60F25F4911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813148A-4427-4B0F-B0B4-647E22DAB71E}" type="slidenum">
              <a:rPr lang="en-GB" smtClean="0"/>
              <a:t>‹#›</a:t>
            </a:fld>
            <a:endParaRPr lang="en-GB"/>
          </a:p>
        </p:txBody>
      </p:sp>
    </p:spTree>
    <p:extLst>
      <p:ext uri="{BB962C8B-B14F-4D97-AF65-F5344CB8AC3E}">
        <p14:creationId xmlns:p14="http://schemas.microsoft.com/office/powerpoint/2010/main" val="2185854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s://coastalmonitoring.org/" TargetMode="External"/><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southseacoastalscheme.org.uk/" TargetMode="External"/><Relationship Id="rId10" Type="http://schemas.openxmlformats.org/officeDocument/2006/relationships/image" Target="../media/image6.svg"/><Relationship Id="rId4" Type="http://schemas.openxmlformats.org/officeDocument/2006/relationships/image" Target="../media/image1.png"/><Relationship Id="rId9" Type="http://schemas.openxmlformats.org/officeDocument/2006/relationships/image" Target="../media/image5.jp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s://coastalpartners.org.uk/services/tracer-pebbles/" TargetMode="External"/><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coastalpartners.org.uk/services/tracer-pebbles/"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coastalpartners.org.uk/teams/capital-programme-delivery-servi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C814135-2B2E-F88A-2A32-7D355973C611}"/>
              </a:ext>
            </a:extLst>
          </p:cNvPr>
          <p:cNvSpPr txBox="1"/>
          <p:nvPr/>
        </p:nvSpPr>
        <p:spPr>
          <a:xfrm>
            <a:off x="6363871" y="1170719"/>
            <a:ext cx="5938965" cy="5618347"/>
          </a:xfrm>
          <a:prstGeom prst="roundRect">
            <a:avLst/>
          </a:prstGeom>
          <a:solidFill>
            <a:schemeClr val="bg1"/>
          </a:solidFill>
        </p:spPr>
        <p:txBody>
          <a:bodyPr wrap="square">
            <a:spAutoFit/>
          </a:bodyPr>
          <a:lstStyle/>
          <a:p>
            <a:r>
              <a:rPr lang="en-US" sz="1050" b="1" dirty="0">
                <a:ea typeface="Open sans" panose="020B0606030504020204" pitchFamily="34" charset="0"/>
                <a:cs typeface="Open sans" panose="020B0606030504020204" pitchFamily="34" charset="0"/>
              </a:rPr>
              <a:t>2. What does your day-to-day look like? </a:t>
            </a:r>
          </a:p>
          <a:p>
            <a:pPr>
              <a:lnSpc>
                <a:spcPct val="150000"/>
              </a:lnSpc>
            </a:pPr>
            <a:r>
              <a:rPr lang="en-US" sz="1050" dirty="0"/>
              <a:t>It's quite varied. I've been involved in all different aspects of delivering coastal management schemes. I'm a project manager, so I largely sit behind a desk and ensure that everything’s on track to meet deadlines and budgets. There are aspects of my job that involve me being on site along the coastline too. </a:t>
            </a:r>
            <a:br>
              <a:rPr lang="en-US" sz="1050" dirty="0"/>
            </a:br>
            <a:br>
              <a:rPr lang="en-US" sz="1050" dirty="0"/>
            </a:br>
            <a:r>
              <a:rPr lang="en-US" sz="1050" dirty="0"/>
              <a:t>As a project manager, I engage  a lot with stakeholders and communities. I've learnt that you can't just know how to build something, you have to know how to communicate to others why something is needed, the impact it might have and what it will look like when it’s built. There's a lot of science and engineering behind the management of the coastline, and I have learned how to put community needs, science and design together to make sure that projects are effective and impactful, especially where communities are facing the impacts of climate change and sea level rise. </a:t>
            </a:r>
          </a:p>
          <a:p>
            <a:pPr>
              <a:lnSpc>
                <a:spcPct val="150000"/>
              </a:lnSpc>
            </a:pPr>
            <a:r>
              <a:rPr lang="en-US" sz="1050" dirty="0"/>
              <a:t>We use a lot of different types of data to help track coastal erosion and the impact of storms. For example, there are a series of wave buoys which collect information about different wave heights. Combined with weather data, we can forecast when storms are going to hit and the impact that they might have. We also have a team who undertake remote sensing through use of drones and UAVs. I have to be able to understand this data, what it's telling me and what to do about what it shows. This information goes into reports to help inform policy, which will help drive decisions that will help protect the coastline. National coastal monitoring data can be found here: </a:t>
            </a:r>
            <a:r>
              <a:rPr lang="en-US" sz="1050" b="1" dirty="0">
                <a:ea typeface="Open sans" panose="020B0606030504020204" pitchFamily="34" charset="0"/>
                <a:cs typeface="Open sans" panose="020B0606030504020204" pitchFamily="34" charset="0"/>
                <a:hlinkClick r:id="rId3"/>
              </a:rPr>
              <a:t>https://coastalmonitoring.org/</a:t>
            </a:r>
            <a:r>
              <a:rPr lang="en-US" sz="1050" b="1" dirty="0">
                <a:ea typeface="Open sans" panose="020B0606030504020204" pitchFamily="34" charset="0"/>
                <a:cs typeface="Open sans" panose="020B0606030504020204" pitchFamily="34" charset="0"/>
              </a:rPr>
              <a:t> </a:t>
            </a:r>
            <a:endParaRPr lang="en-US" sz="1050" dirty="0"/>
          </a:p>
        </p:txBody>
      </p:sp>
      <p:sp>
        <p:nvSpPr>
          <p:cNvPr id="4" name="TextBox 3">
            <a:extLst>
              <a:ext uri="{FF2B5EF4-FFF2-40B4-BE49-F238E27FC236}">
                <a16:creationId xmlns:a16="http://schemas.microsoft.com/office/drawing/2014/main" id="{2E3D3C80-DA8A-C687-9438-BCE1356EB025}"/>
              </a:ext>
            </a:extLst>
          </p:cNvPr>
          <p:cNvSpPr txBox="1"/>
          <p:nvPr/>
        </p:nvSpPr>
        <p:spPr>
          <a:xfrm>
            <a:off x="64185" y="823726"/>
            <a:ext cx="4516959" cy="4366941"/>
          </a:xfrm>
          <a:prstGeom prst="roundRect">
            <a:avLst/>
          </a:prstGeom>
          <a:solidFill>
            <a:schemeClr val="bg1"/>
          </a:solidFill>
        </p:spPr>
        <p:txBody>
          <a:bodyPr wrap="square" rtlCol="0">
            <a:spAutoFit/>
          </a:bodyPr>
          <a:lstStyle/>
          <a:p>
            <a:pPr>
              <a:lnSpc>
                <a:spcPct val="150000"/>
              </a:lnSpc>
            </a:pPr>
            <a:br>
              <a:rPr lang="en-US" sz="1050" b="1" dirty="0">
                <a:ea typeface="Open sans" panose="020B0606030504020204" pitchFamily="34" charset="0"/>
                <a:cs typeface="Open sans" panose="020B0606030504020204" pitchFamily="34" charset="0"/>
              </a:rPr>
            </a:br>
            <a:r>
              <a:rPr lang="en-US" sz="1050" b="1" dirty="0">
                <a:ea typeface="Open sans" panose="020B0606030504020204" pitchFamily="34" charset="0"/>
                <a:cs typeface="Open sans" panose="020B0606030504020204" pitchFamily="34" charset="0"/>
              </a:rPr>
              <a:t>1. What is a Coastal Project Engineer? </a:t>
            </a:r>
            <a:br>
              <a:rPr lang="en-US" sz="1050" b="1" dirty="0">
                <a:ea typeface="Open sans" panose="020B0606030504020204" pitchFamily="34" charset="0"/>
                <a:cs typeface="Open sans" panose="020B0606030504020204" pitchFamily="34" charset="0"/>
              </a:rPr>
            </a:br>
            <a:r>
              <a:rPr lang="en-US" sz="1050" dirty="0">
                <a:ea typeface="Open sans" panose="020B0606030504020204" pitchFamily="34" charset="0"/>
                <a:cs typeface="Open sans" panose="020B0606030504020204" pitchFamily="34" charset="0"/>
              </a:rPr>
              <a:t>I am a project engineer, which means that I manage coastal management and engineering projects. You could also call me a coastal engineer, coastal scientist or coastal manager. </a:t>
            </a:r>
          </a:p>
          <a:p>
            <a:pPr>
              <a:lnSpc>
                <a:spcPct val="150000"/>
              </a:lnSpc>
            </a:pPr>
            <a:r>
              <a:rPr lang="en-US" sz="1050" dirty="0">
                <a:ea typeface="Open sans" panose="020B0606030504020204" pitchFamily="34" charset="0"/>
                <a:cs typeface="Open sans" panose="020B0606030504020204" pitchFamily="34" charset="0"/>
              </a:rPr>
              <a:t>I am part of a large team who are responsible for coastal management along a section of the  South coast of England and we work on behalf of five local authorities. We contribute to the planning, design, building and maintenance of defences to reduce coastal flood and erosion risk (including hard and soft engineering).  This might look like letting floodwater in to create coastal habitats or keeping floodwater out to protect people and their businesses. Or it could look like building timber </a:t>
            </a:r>
            <a:r>
              <a:rPr lang="en-US" sz="1050" dirty="0" err="1">
                <a:ea typeface="Open sans" panose="020B0606030504020204" pitchFamily="34" charset="0"/>
                <a:cs typeface="Open sans" panose="020B0606030504020204" pitchFamily="34" charset="0"/>
              </a:rPr>
              <a:t>groynes</a:t>
            </a:r>
            <a:r>
              <a:rPr lang="en-US" sz="1050" dirty="0">
                <a:ea typeface="Open sans" panose="020B0606030504020204" pitchFamily="34" charset="0"/>
                <a:cs typeface="Open sans" panose="020B0606030504020204" pitchFamily="34" charset="0"/>
              </a:rPr>
              <a:t>, sea walls or pumping sand onto the beach. We consider not only the effectiveness of these strategies for reducing flood risk but also consider the wider benefits such as ‘can this be somewhere to sit/play/exercise?’. </a:t>
            </a:r>
          </a:p>
        </p:txBody>
      </p:sp>
      <p:pic>
        <p:nvPicPr>
          <p:cNvPr id="15" name="Picture 14">
            <a:extLst>
              <a:ext uri="{FF2B5EF4-FFF2-40B4-BE49-F238E27FC236}">
                <a16:creationId xmlns:a16="http://schemas.microsoft.com/office/drawing/2014/main" id="{90028CF9-8930-3ED4-79DB-3AA177B88241}"/>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902757" y="111468"/>
            <a:ext cx="2137688" cy="1515125"/>
          </a:xfrm>
          <a:prstGeom prst="rect">
            <a:avLst/>
          </a:prstGeom>
        </p:spPr>
      </p:pic>
      <p:sp>
        <p:nvSpPr>
          <p:cNvPr id="17" name="TextBox 16">
            <a:extLst>
              <a:ext uri="{FF2B5EF4-FFF2-40B4-BE49-F238E27FC236}">
                <a16:creationId xmlns:a16="http://schemas.microsoft.com/office/drawing/2014/main" id="{732C3C75-3171-93C6-A8EC-D90A614D419D}"/>
              </a:ext>
            </a:extLst>
          </p:cNvPr>
          <p:cNvSpPr txBox="1"/>
          <p:nvPr/>
        </p:nvSpPr>
        <p:spPr>
          <a:xfrm>
            <a:off x="151555" y="85375"/>
            <a:ext cx="9838572" cy="892552"/>
          </a:xfrm>
          <a:prstGeom prst="rect">
            <a:avLst/>
          </a:prstGeom>
          <a:noFill/>
        </p:spPr>
        <p:txBody>
          <a:bodyPr wrap="square" rtlCol="0">
            <a:spAutoFit/>
          </a:bodyPr>
          <a:lstStyle/>
          <a:p>
            <a:r>
              <a:rPr lang="en-US" sz="2800" b="1" dirty="0">
                <a:latin typeface="Open sans" panose="020B0606030504020204" pitchFamily="34" charset="0"/>
                <a:ea typeface="Open sans" panose="020B0606030504020204" pitchFamily="34" charset="0"/>
                <a:cs typeface="Open sans" panose="020B0606030504020204" pitchFamily="34" charset="0"/>
              </a:rPr>
              <a:t>Geographical careers in coastal landscapes </a:t>
            </a:r>
          </a:p>
          <a:p>
            <a:r>
              <a:rPr lang="en-US" sz="2400" b="1" dirty="0">
                <a:latin typeface="Open sans" panose="020B0606030504020204" pitchFamily="34" charset="0"/>
                <a:ea typeface="Open sans" panose="020B0606030504020204" pitchFamily="34" charset="0"/>
                <a:cs typeface="Open sans" panose="020B0606030504020204" pitchFamily="34" charset="0"/>
              </a:rPr>
              <a:t>Meet the Geographer</a:t>
            </a:r>
            <a:endParaRPr lang="en-GB" sz="2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0177511E-3782-F9BA-2B4B-BE9C61F42004}"/>
              </a:ext>
            </a:extLst>
          </p:cNvPr>
          <p:cNvSpPr txBox="1"/>
          <p:nvPr/>
        </p:nvSpPr>
        <p:spPr>
          <a:xfrm>
            <a:off x="4209222" y="6291591"/>
            <a:ext cx="2108868" cy="553998"/>
          </a:xfrm>
          <a:prstGeom prst="rect">
            <a:avLst/>
          </a:prstGeom>
          <a:noFill/>
        </p:spPr>
        <p:txBody>
          <a:bodyPr wrap="square" rtlCol="0">
            <a:spAutoFit/>
          </a:bodyPr>
          <a:lstStyle/>
          <a:p>
            <a:r>
              <a:rPr lang="en-US" sz="1000" b="1" dirty="0"/>
              <a:t>Southsea Coastline</a:t>
            </a:r>
            <a:r>
              <a:rPr lang="en-US" sz="1000" dirty="0"/>
              <a:t>, what examples of coastal management can you see?</a:t>
            </a:r>
            <a:endParaRPr lang="en-GB" sz="1000" dirty="0"/>
          </a:p>
        </p:txBody>
      </p:sp>
      <p:sp>
        <p:nvSpPr>
          <p:cNvPr id="10" name="TextBox 9">
            <a:extLst>
              <a:ext uri="{FF2B5EF4-FFF2-40B4-BE49-F238E27FC236}">
                <a16:creationId xmlns:a16="http://schemas.microsoft.com/office/drawing/2014/main" id="{034676B6-1BF6-B4E8-EB67-308DCD108CB1}"/>
              </a:ext>
            </a:extLst>
          </p:cNvPr>
          <p:cNvSpPr txBox="1"/>
          <p:nvPr/>
        </p:nvSpPr>
        <p:spPr>
          <a:xfrm>
            <a:off x="64185" y="6568590"/>
            <a:ext cx="3675711" cy="215444"/>
          </a:xfrm>
          <a:prstGeom prst="rect">
            <a:avLst/>
          </a:prstGeom>
          <a:noFill/>
        </p:spPr>
        <p:txBody>
          <a:bodyPr wrap="square" rtlCol="0">
            <a:spAutoFit/>
          </a:bodyPr>
          <a:lstStyle/>
          <a:p>
            <a:r>
              <a:rPr lang="en-US" sz="800" i="1" dirty="0"/>
              <a:t>Credit, Coastal Partners (</a:t>
            </a:r>
            <a:r>
              <a:rPr lang="en-US" sz="800" i="1" dirty="0">
                <a:hlinkClick r:id="rId5"/>
              </a:rPr>
              <a:t>https://southseacoastalscheme.org.uk</a:t>
            </a:r>
            <a:r>
              <a:rPr lang="en-US" sz="800" i="1" dirty="0"/>
              <a:t>)  </a:t>
            </a:r>
            <a:endParaRPr lang="en-GB" sz="800" i="1" dirty="0"/>
          </a:p>
        </p:txBody>
      </p:sp>
      <p:pic>
        <p:nvPicPr>
          <p:cNvPr id="6" name="Picture 5">
            <a:extLst>
              <a:ext uri="{FF2B5EF4-FFF2-40B4-BE49-F238E27FC236}">
                <a16:creationId xmlns:a16="http://schemas.microsoft.com/office/drawing/2014/main" id="{BE73112F-4EA3-594B-480A-A674F96F09E0}"/>
              </a:ext>
            </a:extLst>
          </p:cNvPr>
          <p:cNvPicPr>
            <a:picLocks noChangeAspect="1"/>
          </p:cNvPicPr>
          <p:nvPr/>
        </p:nvPicPr>
        <p:blipFill>
          <a:blip r:embed="rId6"/>
          <a:stretch>
            <a:fillRect/>
          </a:stretch>
        </p:blipFill>
        <p:spPr>
          <a:xfrm>
            <a:off x="4276896" y="5106049"/>
            <a:ext cx="2193828" cy="1143869"/>
          </a:xfrm>
          <a:prstGeom prst="rect">
            <a:avLst/>
          </a:prstGeom>
        </p:spPr>
      </p:pic>
      <p:pic>
        <p:nvPicPr>
          <p:cNvPr id="8" name="Picture 7">
            <a:extLst>
              <a:ext uri="{FF2B5EF4-FFF2-40B4-BE49-F238E27FC236}">
                <a16:creationId xmlns:a16="http://schemas.microsoft.com/office/drawing/2014/main" id="{CDB0B243-0379-4784-4B66-2B135A8CCF9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171694" y="5123405"/>
            <a:ext cx="2032580" cy="1445185"/>
          </a:xfrm>
          <a:prstGeom prst="rect">
            <a:avLst/>
          </a:prstGeom>
        </p:spPr>
      </p:pic>
      <p:pic>
        <p:nvPicPr>
          <p:cNvPr id="11" name="Picture 10">
            <a:extLst>
              <a:ext uri="{FF2B5EF4-FFF2-40B4-BE49-F238E27FC236}">
                <a16:creationId xmlns:a16="http://schemas.microsoft.com/office/drawing/2014/main" id="{0634D57C-CEBF-3334-AA82-EFF1511883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1855" y="5135912"/>
            <a:ext cx="1912170" cy="1432678"/>
          </a:xfrm>
          <a:prstGeom prst="rect">
            <a:avLst/>
          </a:prstGeom>
        </p:spPr>
      </p:pic>
      <p:pic>
        <p:nvPicPr>
          <p:cNvPr id="2" name="Picture 1">
            <a:extLst>
              <a:ext uri="{FF2B5EF4-FFF2-40B4-BE49-F238E27FC236}">
                <a16:creationId xmlns:a16="http://schemas.microsoft.com/office/drawing/2014/main" id="{3DA4C11A-5F03-5082-4513-F47D00D6443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51200" y="1019072"/>
            <a:ext cx="1439282" cy="1445540"/>
          </a:xfrm>
          <a:prstGeom prst="rect">
            <a:avLst/>
          </a:prstGeom>
        </p:spPr>
      </p:pic>
      <p:sp>
        <p:nvSpPr>
          <p:cNvPr id="7" name="TextBox 6">
            <a:extLst>
              <a:ext uri="{FF2B5EF4-FFF2-40B4-BE49-F238E27FC236}">
                <a16:creationId xmlns:a16="http://schemas.microsoft.com/office/drawing/2014/main" id="{FDD8E6CD-F153-ED68-B7C1-72DE3AA71BCB}"/>
              </a:ext>
            </a:extLst>
          </p:cNvPr>
          <p:cNvSpPr txBox="1"/>
          <p:nvPr/>
        </p:nvSpPr>
        <p:spPr>
          <a:xfrm>
            <a:off x="4333032" y="2510084"/>
            <a:ext cx="2020943" cy="2250424"/>
          </a:xfrm>
          <a:prstGeom prst="rect">
            <a:avLst/>
          </a:prstGeom>
          <a:noFill/>
        </p:spPr>
        <p:txBody>
          <a:bodyPr wrap="square">
            <a:spAutoFit/>
          </a:bodyPr>
          <a:lstStyle/>
          <a:p>
            <a:pPr>
              <a:lnSpc>
                <a:spcPct val="150000"/>
              </a:lnSpc>
            </a:pPr>
            <a:r>
              <a:rPr lang="en-US" sz="1050" dirty="0">
                <a:ea typeface="Open sans" panose="020B0606030504020204" pitchFamily="34" charset="0"/>
                <a:cs typeface="Open sans" panose="020B0606030504020204" pitchFamily="34" charset="0"/>
              </a:rPr>
              <a:t>We deliver multiple projects as a team, and our biggest is </a:t>
            </a:r>
            <a:r>
              <a:rPr lang="en-GB" sz="1050" dirty="0">
                <a:ea typeface="Open sans" panose="020B0606030504020204" pitchFamily="34" charset="0"/>
                <a:cs typeface="Open sans" panose="020B0606030504020204" pitchFamily="34" charset="0"/>
              </a:rPr>
              <a:t>worth more than £185million. It will stretch for 4.5km from Old Portsmouth to Eastney, and help to reduce the risk of coastal flooding to more than 10,000 homes and 700 businesses.</a:t>
            </a:r>
            <a:endParaRPr lang="en-GB" sz="1050" dirty="0"/>
          </a:p>
        </p:txBody>
      </p:sp>
      <p:sp>
        <p:nvSpPr>
          <p:cNvPr id="14" name="TextBox 13">
            <a:extLst>
              <a:ext uri="{FF2B5EF4-FFF2-40B4-BE49-F238E27FC236}">
                <a16:creationId xmlns:a16="http://schemas.microsoft.com/office/drawing/2014/main" id="{9E3DD4F2-3610-06D9-3A26-3F1BECB42199}"/>
              </a:ext>
            </a:extLst>
          </p:cNvPr>
          <p:cNvSpPr txBox="1"/>
          <p:nvPr/>
        </p:nvSpPr>
        <p:spPr>
          <a:xfrm>
            <a:off x="329185" y="973600"/>
            <a:ext cx="3797274" cy="340519"/>
          </a:xfrm>
          <a:prstGeom prst="roundRect">
            <a:avLst/>
          </a:prstGeom>
          <a:solidFill>
            <a:srgbClr val="FF9933"/>
          </a:solidFill>
        </p:spPr>
        <p:txBody>
          <a:bodyPr wrap="square">
            <a:spAutoFit/>
          </a:bodyPr>
          <a:lstStyle/>
          <a:p>
            <a:pPr algn="ctr"/>
            <a:r>
              <a:rPr lang="en-US" sz="1400" dirty="0">
                <a:ea typeface="Open sans" panose="020B0606030504020204" pitchFamily="34" charset="0"/>
                <a:cs typeface="Open sans" panose="020B0606030504020204" pitchFamily="34" charset="0"/>
              </a:rPr>
              <a:t>Meet Lauren, a Coastal Project Engineer</a:t>
            </a:r>
          </a:p>
        </p:txBody>
      </p:sp>
      <p:pic>
        <p:nvPicPr>
          <p:cNvPr id="18" name="Graphic 17" descr="Arrow: Slight curve with solid fill">
            <a:extLst>
              <a:ext uri="{FF2B5EF4-FFF2-40B4-BE49-F238E27FC236}">
                <a16:creationId xmlns:a16="http://schemas.microsoft.com/office/drawing/2014/main" id="{B8CBEB18-85B6-FB4E-3FE8-E923C407A754}"/>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879436" y="1053787"/>
            <a:ext cx="820412" cy="820412"/>
          </a:xfrm>
          <a:prstGeom prst="rect">
            <a:avLst/>
          </a:prstGeom>
        </p:spPr>
      </p:pic>
      <p:sp>
        <p:nvSpPr>
          <p:cNvPr id="19" name="TextBox 18">
            <a:extLst>
              <a:ext uri="{FF2B5EF4-FFF2-40B4-BE49-F238E27FC236}">
                <a16:creationId xmlns:a16="http://schemas.microsoft.com/office/drawing/2014/main" id="{72AD5EEA-9ADA-5396-0C07-727C1B74DE60}"/>
              </a:ext>
            </a:extLst>
          </p:cNvPr>
          <p:cNvSpPr txBox="1"/>
          <p:nvPr/>
        </p:nvSpPr>
        <p:spPr>
          <a:xfrm rot="16200000">
            <a:off x="4818029" y="1356270"/>
            <a:ext cx="2119647" cy="215444"/>
          </a:xfrm>
          <a:prstGeom prst="rect">
            <a:avLst/>
          </a:prstGeom>
          <a:noFill/>
        </p:spPr>
        <p:txBody>
          <a:bodyPr wrap="square" rtlCol="0">
            <a:spAutoFit/>
          </a:bodyPr>
          <a:lstStyle/>
          <a:p>
            <a:r>
              <a:rPr lang="en-US" sz="800" dirty="0"/>
              <a:t>Credit, Lauren Burt</a:t>
            </a:r>
            <a:endParaRPr lang="en-GB" sz="800" dirty="0"/>
          </a:p>
        </p:txBody>
      </p:sp>
    </p:spTree>
    <p:extLst>
      <p:ext uri="{BB962C8B-B14F-4D97-AF65-F5344CB8AC3E}">
        <p14:creationId xmlns:p14="http://schemas.microsoft.com/office/powerpoint/2010/main" val="4145664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B2100-FFF7-6060-8906-6E87AD45208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8BF63A6-F04B-2B9E-5816-C43E32DC91DF}"/>
              </a:ext>
            </a:extLst>
          </p:cNvPr>
          <p:cNvSpPr txBox="1"/>
          <p:nvPr/>
        </p:nvSpPr>
        <p:spPr>
          <a:xfrm>
            <a:off x="171190" y="1128866"/>
            <a:ext cx="4945521" cy="5401287"/>
          </a:xfrm>
          <a:prstGeom prst="rect">
            <a:avLst/>
          </a:prstGeom>
          <a:noFill/>
        </p:spPr>
        <p:txBody>
          <a:bodyPr wrap="square">
            <a:spAutoFit/>
          </a:bodyPr>
          <a:lstStyle/>
          <a:p>
            <a:pPr>
              <a:lnSpc>
                <a:spcPct val="150000"/>
              </a:lnSpc>
            </a:pPr>
            <a:r>
              <a:rPr lang="en-US" sz="1050" b="1" dirty="0">
                <a:ea typeface="Open sans" panose="020B0606030504020204" pitchFamily="34" charset="0"/>
                <a:cs typeface="Open sans" panose="020B0606030504020204" pitchFamily="34" charset="0"/>
              </a:rPr>
              <a:t>3. What is your </a:t>
            </a:r>
            <a:r>
              <a:rPr lang="en-US" sz="1050" b="1" dirty="0" err="1">
                <a:ea typeface="Open sans" panose="020B0606030504020204" pitchFamily="34" charset="0"/>
                <a:cs typeface="Open sans" panose="020B0606030504020204" pitchFamily="34" charset="0"/>
              </a:rPr>
              <a:t>favourite</a:t>
            </a:r>
            <a:r>
              <a:rPr lang="en-US" sz="1050" b="1" dirty="0">
                <a:ea typeface="Open sans" panose="020B0606030504020204" pitchFamily="34" charset="0"/>
                <a:cs typeface="Open sans" panose="020B0606030504020204" pitchFamily="34" charset="0"/>
              </a:rPr>
              <a:t> project that you’ve worked on in your career? </a:t>
            </a:r>
            <a:br>
              <a:rPr lang="en-US" sz="1050" dirty="0">
                <a:ea typeface="Open sans" panose="020B0606030504020204" pitchFamily="34" charset="0"/>
                <a:cs typeface="Open sans" panose="020B0606030504020204" pitchFamily="34" charset="0"/>
              </a:rPr>
            </a:br>
            <a:r>
              <a:rPr lang="en-US" sz="1050" dirty="0"/>
              <a:t>My </a:t>
            </a:r>
            <a:r>
              <a:rPr lang="en-US" sz="1050" dirty="0" err="1"/>
              <a:t>favourite</a:t>
            </a:r>
            <a:r>
              <a:rPr lang="en-US" sz="1050" dirty="0"/>
              <a:t> project is called </a:t>
            </a:r>
            <a:r>
              <a:rPr lang="en-US" sz="1050" b="1" dirty="0"/>
              <a:t>tracer pebbles</a:t>
            </a:r>
            <a:r>
              <a:rPr lang="en-US" sz="1050" dirty="0"/>
              <a:t>. </a:t>
            </a:r>
            <a:br>
              <a:rPr lang="en-US" sz="1050" dirty="0"/>
            </a:br>
            <a:r>
              <a:rPr lang="en-US" sz="1050" dirty="0"/>
              <a:t>We have been developing this technique to understand how sediment moves along the coastline. Tracer pebbles involves gathering lots of large pebbles from a beach, drilling a hole in them, putting in a radio frequency tag which has got its own number, and then releasing the pebble back onto the beach near the shoreline. </a:t>
            </a:r>
          </a:p>
          <a:p>
            <a:pPr>
              <a:lnSpc>
                <a:spcPct val="150000"/>
              </a:lnSpc>
            </a:pPr>
            <a:r>
              <a:rPr lang="en-US" sz="1050" dirty="0"/>
              <a:t>We then have a team who have specialist equipment to track the movement of the pebbles. This involves walking up and down the beach to detect their radio frequency tag. We track the location of them over time and can plot each pebble’s movement on a map, where we can prove that in this case, the pebbles moved in the direction that's shown on the arrows. It’s really important for us to know exactly the direction of beach material, where it's going, where it ends up, and this is a new method of doing so. This research is important to us because it tells us where beach material is gathering. If we can prove that material moves along that beach and is  gathering in excess in one area we can go and collect the material and put it in areas experiencing erosion through a coastal management technique called beach recycling and beach management. So, we are managing our coastline through collecting and </a:t>
            </a:r>
            <a:r>
              <a:rPr lang="en-US" sz="1050" dirty="0" err="1"/>
              <a:t>analysing</a:t>
            </a:r>
            <a:r>
              <a:rPr lang="en-US" sz="1050" dirty="0"/>
              <a:t> data that informs the solution. This helps us better understand coastal processes, and how our coastline is changing, which can inform effective management of the coastline. This is a form of </a:t>
            </a:r>
            <a:r>
              <a:rPr lang="en-US" sz="1050" b="1" dirty="0"/>
              <a:t>natural and soft management</a:t>
            </a:r>
            <a:r>
              <a:rPr lang="en-US" sz="1050" dirty="0"/>
              <a:t>, thoroughly informed by data. For more information on tracer pebbles, visit: </a:t>
            </a:r>
            <a:r>
              <a:rPr lang="en-US" sz="1050" dirty="0">
                <a:hlinkClick r:id="rId3"/>
              </a:rPr>
              <a:t>https://coastalpartners.org.uk/services/tracer-pebbles/</a:t>
            </a:r>
            <a:r>
              <a:rPr lang="en-US" sz="1050" dirty="0"/>
              <a:t> </a:t>
            </a:r>
          </a:p>
        </p:txBody>
      </p:sp>
      <p:sp>
        <p:nvSpPr>
          <p:cNvPr id="17" name="TextBox 16">
            <a:extLst>
              <a:ext uri="{FF2B5EF4-FFF2-40B4-BE49-F238E27FC236}">
                <a16:creationId xmlns:a16="http://schemas.microsoft.com/office/drawing/2014/main" id="{1B71FEA4-B800-4445-FB1C-545D857F636A}"/>
              </a:ext>
            </a:extLst>
          </p:cNvPr>
          <p:cNvSpPr txBox="1"/>
          <p:nvPr/>
        </p:nvSpPr>
        <p:spPr>
          <a:xfrm>
            <a:off x="101704" y="65861"/>
            <a:ext cx="9838572" cy="892552"/>
          </a:xfrm>
          <a:prstGeom prst="rect">
            <a:avLst/>
          </a:prstGeom>
          <a:noFill/>
        </p:spPr>
        <p:txBody>
          <a:bodyPr wrap="square" rtlCol="0">
            <a:spAutoFit/>
          </a:bodyPr>
          <a:lstStyle/>
          <a:p>
            <a:r>
              <a:rPr lang="en-US" sz="2800" b="1" dirty="0">
                <a:latin typeface="Open sans" panose="020B0606030504020204" pitchFamily="34" charset="0"/>
                <a:ea typeface="Open sans" panose="020B0606030504020204" pitchFamily="34" charset="0"/>
                <a:cs typeface="Open sans" panose="020B0606030504020204" pitchFamily="34" charset="0"/>
              </a:rPr>
              <a:t>Geographical careers in coastal landscapes </a:t>
            </a:r>
          </a:p>
          <a:p>
            <a:r>
              <a:rPr lang="en-US" sz="2400" b="1" dirty="0">
                <a:latin typeface="Open sans" panose="020B0606030504020204" pitchFamily="34" charset="0"/>
                <a:ea typeface="Open sans" panose="020B0606030504020204" pitchFamily="34" charset="0"/>
                <a:cs typeface="Open sans" panose="020B0606030504020204" pitchFamily="34" charset="0"/>
              </a:rPr>
              <a:t>Tracer pebbles</a:t>
            </a:r>
          </a:p>
        </p:txBody>
      </p:sp>
      <p:pic>
        <p:nvPicPr>
          <p:cNvPr id="14" name="Picture 2">
            <a:extLst>
              <a:ext uri="{FF2B5EF4-FFF2-40B4-BE49-F238E27FC236}">
                <a16:creationId xmlns:a16="http://schemas.microsoft.com/office/drawing/2014/main" id="{060BA068-C7C2-BAA1-21D2-9C0971321B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3625" y="4447748"/>
            <a:ext cx="1591098" cy="20137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50C91953-D2DE-CCE3-2C9B-1F898C4FE6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5217" y="3212145"/>
            <a:ext cx="1555993" cy="116699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98E077C4-670C-2A8C-1083-5DF401CC4684}"/>
              </a:ext>
            </a:extLst>
          </p:cNvPr>
          <p:cNvSpPr txBox="1"/>
          <p:nvPr/>
        </p:nvSpPr>
        <p:spPr>
          <a:xfrm>
            <a:off x="5116711" y="6422431"/>
            <a:ext cx="2119647" cy="215444"/>
          </a:xfrm>
          <a:prstGeom prst="rect">
            <a:avLst/>
          </a:prstGeom>
          <a:noFill/>
        </p:spPr>
        <p:txBody>
          <a:bodyPr wrap="square" rtlCol="0">
            <a:spAutoFit/>
          </a:bodyPr>
          <a:lstStyle/>
          <a:p>
            <a:r>
              <a:rPr lang="en-US" sz="800" dirty="0"/>
              <a:t>Photo credit, Coastal partners</a:t>
            </a:r>
            <a:endParaRPr lang="en-GB" sz="800" dirty="0"/>
          </a:p>
        </p:txBody>
      </p:sp>
      <p:pic>
        <p:nvPicPr>
          <p:cNvPr id="2" name="Picture 5" descr="A picture containing ground, outdoor&#10;&#10;Description automatically generated">
            <a:extLst>
              <a:ext uri="{FF2B5EF4-FFF2-40B4-BE49-F238E27FC236}">
                <a16:creationId xmlns:a16="http://schemas.microsoft.com/office/drawing/2014/main" id="{31A68001-BC34-BE5A-540B-4943297650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4966296" y="1328623"/>
            <a:ext cx="2073835" cy="15559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C161E36-EE31-FC85-6D90-9FE0DB79F219}"/>
              </a:ext>
            </a:extLst>
          </p:cNvPr>
          <p:cNvSpPr txBox="1"/>
          <p:nvPr/>
        </p:nvSpPr>
        <p:spPr>
          <a:xfrm>
            <a:off x="6862349" y="1494143"/>
            <a:ext cx="5329651" cy="3562465"/>
          </a:xfrm>
          <a:prstGeom prst="roundRect">
            <a:avLst/>
          </a:prstGeom>
          <a:solidFill>
            <a:schemeClr val="bg1"/>
          </a:solidFill>
        </p:spPr>
        <p:txBody>
          <a:bodyPr wrap="square" rtlCol="0">
            <a:spAutoFit/>
          </a:bodyPr>
          <a:lstStyle/>
          <a:p>
            <a:pPr>
              <a:lnSpc>
                <a:spcPct val="150000"/>
              </a:lnSpc>
            </a:pPr>
            <a:r>
              <a:rPr lang="en-US" sz="1050" b="1" dirty="0">
                <a:ea typeface="Open sans" panose="020B0606030504020204" pitchFamily="34" charset="0"/>
                <a:cs typeface="Open sans" panose="020B0606030504020204" pitchFamily="34" charset="0"/>
              </a:rPr>
              <a:t>4. What advice do you have for young, aspiring geographers?</a:t>
            </a:r>
            <a:br>
              <a:rPr lang="en-US" sz="1050" b="1" dirty="0">
                <a:ea typeface="Open sans" panose="020B0606030504020204" pitchFamily="34" charset="0"/>
                <a:cs typeface="Open sans" panose="020B0606030504020204" pitchFamily="34" charset="0"/>
              </a:rPr>
            </a:br>
            <a:r>
              <a:rPr lang="en-US" sz="1050" dirty="0"/>
              <a:t>I would definitely advocate for a job being exactly what you enjoy and consider your work-life balance. You could spend 30, maybe more years of your life working! Why not do something that you really enjoy? What are you most interested in getting involved in? Geography is definitely everywhere you go. It’s a very important subject and I've seen it become more and more in demand by employers. If you want to make a difference to the world, geography will allow you to do that. Think of your career as stepping stones, building from one thing to the next. You might not get there directly and there often lots of different routes to get to where you want to be. The route I've taken through further education took longer, but I'm here now and I'm really pleased I've done it the way I have. My trick is to search job descriptions using key words and look at what they list as ‘essential and desirable skills’. I searched for coastal manager and ended up where I am today! </a:t>
            </a:r>
          </a:p>
        </p:txBody>
      </p:sp>
      <p:pic>
        <p:nvPicPr>
          <p:cNvPr id="15" name="Picture 14">
            <a:extLst>
              <a:ext uri="{FF2B5EF4-FFF2-40B4-BE49-F238E27FC236}">
                <a16:creationId xmlns:a16="http://schemas.microsoft.com/office/drawing/2014/main" id="{81E15A3E-EDFF-AA07-CDEA-A11F0B74D951}"/>
              </a:ext>
            </a:extLst>
          </p:cNvPr>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902757" y="111468"/>
            <a:ext cx="2137688" cy="1515125"/>
          </a:xfrm>
          <a:prstGeom prst="rect">
            <a:avLst/>
          </a:prstGeom>
        </p:spPr>
      </p:pic>
      <p:pic>
        <p:nvPicPr>
          <p:cNvPr id="9" name="Picture 2">
            <a:extLst>
              <a:ext uri="{FF2B5EF4-FFF2-40B4-BE49-F238E27FC236}">
                <a16:creationId xmlns:a16="http://schemas.microsoft.com/office/drawing/2014/main" id="{7AB11D55-0B84-5591-3BE4-51EFDF8DD31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85879" y="4942666"/>
            <a:ext cx="2604653" cy="15874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3A26B2A-80B0-87FC-BD0A-DF0633B60214}"/>
              </a:ext>
            </a:extLst>
          </p:cNvPr>
          <p:cNvSpPr txBox="1"/>
          <p:nvPr/>
        </p:nvSpPr>
        <p:spPr>
          <a:xfrm rot="16200000">
            <a:off x="9838431" y="5399849"/>
            <a:ext cx="2119647" cy="215444"/>
          </a:xfrm>
          <a:prstGeom prst="rect">
            <a:avLst/>
          </a:prstGeom>
          <a:noFill/>
        </p:spPr>
        <p:txBody>
          <a:bodyPr wrap="square" rtlCol="0">
            <a:spAutoFit/>
          </a:bodyPr>
          <a:lstStyle/>
          <a:p>
            <a:r>
              <a:rPr lang="en-US" sz="800" dirty="0"/>
              <a:t>Credit, Lauren Burt</a:t>
            </a:r>
            <a:endParaRPr lang="en-GB" sz="800" dirty="0"/>
          </a:p>
        </p:txBody>
      </p:sp>
    </p:spTree>
    <p:extLst>
      <p:ext uri="{BB962C8B-B14F-4D97-AF65-F5344CB8AC3E}">
        <p14:creationId xmlns:p14="http://schemas.microsoft.com/office/powerpoint/2010/main" val="3019411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04E71-537C-E1EC-447C-E8C6F4260D8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1D3EBC8-E049-EBAE-7101-28D13DACA15D}"/>
              </a:ext>
            </a:extLst>
          </p:cNvPr>
          <p:cNvSpPr txBox="1"/>
          <p:nvPr/>
        </p:nvSpPr>
        <p:spPr>
          <a:xfrm>
            <a:off x="151555" y="1112753"/>
            <a:ext cx="4462331" cy="6032421"/>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Starter Activity </a:t>
            </a:r>
          </a:p>
          <a:p>
            <a:endParaRPr lang="en-US" sz="1100" b="1" dirty="0">
              <a:latin typeface="Open sans" panose="020B0606030504020204" pitchFamily="34" charset="0"/>
              <a:ea typeface="Open sans" panose="020B0606030504020204" pitchFamily="34" charset="0"/>
              <a:cs typeface="Open sans" panose="020B0606030504020204" pitchFamily="34" charset="0"/>
            </a:endParaRPr>
          </a:p>
          <a:p>
            <a:r>
              <a:rPr lang="en-US" sz="1100" b="1" dirty="0">
                <a:latin typeface="Open sans" panose="020B0606030504020204" pitchFamily="34" charset="0"/>
                <a:ea typeface="Open sans" panose="020B0606030504020204" pitchFamily="34" charset="0"/>
                <a:cs typeface="Open sans" panose="020B0606030504020204" pitchFamily="34" charset="0"/>
              </a:rPr>
              <a:t> 1. Sort into hard and soft engineering coastal management strategies </a:t>
            </a: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pPr marL="228600" indent="-228600">
              <a:lnSpc>
                <a:spcPct val="150000"/>
              </a:lnSpc>
              <a:buAutoNum type="alphaLcPeriod"/>
            </a:pPr>
            <a:r>
              <a:rPr lang="en-US" sz="1100" dirty="0">
                <a:latin typeface="Open sans" panose="020B0606030504020204" pitchFamily="34" charset="0"/>
                <a:ea typeface="Open sans" panose="020B0606030504020204" pitchFamily="34" charset="0"/>
                <a:cs typeface="Open sans" panose="020B0606030504020204" pitchFamily="34" charset="0"/>
              </a:rPr>
              <a:t>Sea wall</a:t>
            </a:r>
          </a:p>
          <a:p>
            <a:pPr marL="228600" indent="-228600">
              <a:lnSpc>
                <a:spcPct val="150000"/>
              </a:lnSpc>
              <a:buAutoNum type="alphaLcPeriod"/>
            </a:pPr>
            <a:r>
              <a:rPr lang="en-US" sz="1100" dirty="0">
                <a:latin typeface="Open sans" panose="020B0606030504020204" pitchFamily="34" charset="0"/>
                <a:ea typeface="Open sans" panose="020B0606030504020204" pitchFamily="34" charset="0"/>
                <a:cs typeface="Open sans" panose="020B0606030504020204" pitchFamily="34" charset="0"/>
              </a:rPr>
              <a:t>Beach nourishment </a:t>
            </a:r>
          </a:p>
          <a:p>
            <a:pPr marL="228600" indent="-228600">
              <a:lnSpc>
                <a:spcPct val="150000"/>
              </a:lnSpc>
              <a:buAutoNum type="alphaLcPeriod"/>
            </a:pPr>
            <a:r>
              <a:rPr lang="en-US" sz="1100" dirty="0">
                <a:latin typeface="Open sans" panose="020B0606030504020204" pitchFamily="34" charset="0"/>
                <a:ea typeface="Open sans" panose="020B0606030504020204" pitchFamily="34" charset="0"/>
                <a:cs typeface="Open sans" panose="020B0606030504020204" pitchFamily="34" charset="0"/>
              </a:rPr>
              <a:t>Timber </a:t>
            </a:r>
            <a:r>
              <a:rPr lang="en-US" sz="1100" dirty="0" err="1">
                <a:latin typeface="Open sans" panose="020B0606030504020204" pitchFamily="34" charset="0"/>
                <a:ea typeface="Open sans" panose="020B0606030504020204" pitchFamily="34" charset="0"/>
                <a:cs typeface="Open sans" panose="020B0606030504020204" pitchFamily="34" charset="0"/>
              </a:rPr>
              <a:t>groynes</a:t>
            </a:r>
            <a:r>
              <a:rPr lang="en-US" sz="1100" dirty="0">
                <a:latin typeface="Open sans" panose="020B0606030504020204" pitchFamily="34" charset="0"/>
                <a:ea typeface="Open sans" panose="020B0606030504020204" pitchFamily="34" charset="0"/>
                <a:cs typeface="Open sans" panose="020B0606030504020204" pitchFamily="34" charset="0"/>
              </a:rPr>
              <a:t> </a:t>
            </a:r>
            <a:br>
              <a:rPr lang="en-US" sz="1100" dirty="0">
                <a:latin typeface="Open sans" panose="020B0606030504020204" pitchFamily="34" charset="0"/>
                <a:ea typeface="Open sans" panose="020B0606030504020204" pitchFamily="34" charset="0"/>
                <a:cs typeface="Open sans" panose="020B0606030504020204" pitchFamily="34" charset="0"/>
              </a:rPr>
            </a:br>
            <a:endParaRPr lang="en-US" sz="1100" b="1" dirty="0">
              <a:latin typeface="Open sans" panose="020B0606030504020204" pitchFamily="34" charset="0"/>
              <a:ea typeface="Open sans" panose="020B0606030504020204" pitchFamily="34" charset="0"/>
              <a:cs typeface="Open sans" panose="020B0606030504020204" pitchFamily="34" charset="0"/>
            </a:endParaRPr>
          </a:p>
          <a:p>
            <a:r>
              <a:rPr lang="en-US" sz="1100" b="1" dirty="0">
                <a:latin typeface="Open sans" panose="020B0606030504020204" pitchFamily="34" charset="0"/>
                <a:ea typeface="Open sans" panose="020B0606030504020204" pitchFamily="34" charset="0"/>
                <a:cs typeface="Open sans" panose="020B0606030504020204" pitchFamily="34" charset="0"/>
              </a:rPr>
              <a:t>2. Circle the correct definition of longshore drift </a:t>
            </a:r>
            <a:endParaRPr lang="en-US" sz="1100" dirty="0">
              <a:latin typeface="Open sans" panose="020B0606030504020204" pitchFamily="34" charset="0"/>
              <a:ea typeface="Open sans" panose="020B0606030504020204" pitchFamily="34" charset="0"/>
              <a:cs typeface="Open sans" panose="020B0606030504020204" pitchFamily="34" charset="0"/>
            </a:endParaRP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US" sz="1100" dirty="0">
                <a:latin typeface="Open sans" panose="020B0606030504020204" pitchFamily="34" charset="0"/>
                <a:ea typeface="Open sans" panose="020B0606030504020204" pitchFamily="34" charset="0"/>
                <a:cs typeface="Open sans" panose="020B0606030504020204" pitchFamily="34" charset="0"/>
              </a:rPr>
              <a:t>a. The movement of material along the coastline controlled by people walking along the beach </a:t>
            </a:r>
          </a:p>
          <a:p>
            <a:pPr>
              <a:lnSpc>
                <a:spcPct val="150000"/>
              </a:lnSpc>
            </a:pPr>
            <a:r>
              <a:rPr lang="en-US" sz="1100" dirty="0">
                <a:latin typeface="Open sans" panose="020B0606030504020204" pitchFamily="34" charset="0"/>
                <a:ea typeface="Open sans" panose="020B0606030504020204" pitchFamily="34" charset="0"/>
                <a:cs typeface="Open sans" panose="020B0606030504020204" pitchFamily="34" charset="0"/>
              </a:rPr>
              <a:t>b. The movement of material along the coastline controlled by the direction of the prevailing wind </a:t>
            </a:r>
          </a:p>
          <a:p>
            <a:pPr>
              <a:lnSpc>
                <a:spcPct val="150000"/>
              </a:lnSpc>
            </a:pPr>
            <a:r>
              <a:rPr lang="en-US" sz="1100" dirty="0">
                <a:latin typeface="Open sans" panose="020B0606030504020204" pitchFamily="34" charset="0"/>
                <a:ea typeface="Open sans" panose="020B0606030504020204" pitchFamily="34" charset="0"/>
                <a:cs typeface="Open sans" panose="020B0606030504020204" pitchFamily="34" charset="0"/>
              </a:rPr>
              <a:t>c. The movement of material along the coastline controlled by volcanic eruptions </a:t>
            </a: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pPr marL="228600" indent="-228600">
              <a:buAutoNum type="arabicPeriod" startAt="3"/>
            </a:pPr>
            <a:r>
              <a:rPr lang="en-US" sz="1100" b="1" dirty="0">
                <a:latin typeface="Open sans" panose="020B0606030504020204" pitchFamily="34" charset="0"/>
                <a:ea typeface="Open sans" panose="020B0606030504020204" pitchFamily="34" charset="0"/>
                <a:cs typeface="Open sans" panose="020B0606030504020204" pitchFamily="34" charset="0"/>
              </a:rPr>
              <a:t>Explain why beach nourishment helps reduce coastal erosion </a:t>
            </a:r>
          </a:p>
          <a:p>
            <a:pPr marL="228600" indent="-228600">
              <a:buAutoNum type="arabicPeriod" startAt="3"/>
            </a:pPr>
            <a:endParaRPr lang="en-US" sz="1100" b="1" dirty="0">
              <a:latin typeface="Open sans" panose="020B0606030504020204" pitchFamily="34" charset="0"/>
              <a:ea typeface="Open sans" panose="020B0606030504020204" pitchFamily="34" charset="0"/>
              <a:cs typeface="Open sans" panose="020B0606030504020204" pitchFamily="34" charset="0"/>
            </a:endParaRPr>
          </a:p>
          <a:p>
            <a:r>
              <a:rPr lang="en-US" sz="1100" i="1" dirty="0">
                <a:latin typeface="Open sans" panose="020B0606030504020204" pitchFamily="34" charset="0"/>
                <a:ea typeface="Open sans" panose="020B0606030504020204" pitchFamily="34" charset="0"/>
                <a:cs typeface="Open sans" panose="020B0606030504020204" pitchFamily="34" charset="0"/>
              </a:rPr>
              <a:t>Beach nourishment is … </a:t>
            </a:r>
          </a:p>
          <a:p>
            <a:br>
              <a:rPr lang="en-US" sz="1100" i="1" dirty="0">
                <a:latin typeface="Open sans" panose="020B0606030504020204" pitchFamily="34" charset="0"/>
                <a:ea typeface="Open sans" panose="020B0606030504020204" pitchFamily="34" charset="0"/>
                <a:cs typeface="Open sans" panose="020B0606030504020204" pitchFamily="34" charset="0"/>
              </a:rPr>
            </a:br>
            <a:endParaRPr lang="en-US" sz="1100" i="1" dirty="0">
              <a:latin typeface="Open sans" panose="020B0606030504020204" pitchFamily="34" charset="0"/>
              <a:ea typeface="Open sans" panose="020B0606030504020204" pitchFamily="34" charset="0"/>
              <a:cs typeface="Open sans" panose="020B0606030504020204" pitchFamily="34" charset="0"/>
            </a:endParaRPr>
          </a:p>
          <a:p>
            <a:endParaRPr lang="en-US" sz="1100" i="1" dirty="0">
              <a:latin typeface="Open sans" panose="020B0606030504020204" pitchFamily="34" charset="0"/>
              <a:ea typeface="Open sans" panose="020B0606030504020204" pitchFamily="34" charset="0"/>
              <a:cs typeface="Open sans" panose="020B0606030504020204" pitchFamily="34" charset="0"/>
            </a:endParaRPr>
          </a:p>
          <a:p>
            <a:r>
              <a:rPr lang="en-US" sz="1100" i="1" dirty="0">
                <a:latin typeface="Open sans" panose="020B0606030504020204" pitchFamily="34" charset="0"/>
                <a:ea typeface="Open sans" panose="020B0606030504020204" pitchFamily="34" charset="0"/>
                <a:cs typeface="Open sans" panose="020B0606030504020204" pitchFamily="34" charset="0"/>
              </a:rPr>
              <a:t>This helps to reduce erosion because … </a:t>
            </a:r>
          </a:p>
          <a:p>
            <a:endParaRPr lang="en-US" sz="1100" i="1" dirty="0">
              <a:latin typeface="Open sans" panose="020B0606030504020204" pitchFamily="34" charset="0"/>
              <a:ea typeface="Open sans" panose="020B0606030504020204" pitchFamily="34" charset="0"/>
              <a:cs typeface="Open sans" panose="020B0606030504020204" pitchFamily="34" charset="0"/>
            </a:endParaRPr>
          </a:p>
          <a:p>
            <a:endParaRPr lang="en-US" sz="1100" b="1" dirty="0">
              <a:latin typeface="Open sans" panose="020B0606030504020204" pitchFamily="34" charset="0"/>
              <a:ea typeface="Open sans" panose="020B0606030504020204" pitchFamily="34" charset="0"/>
              <a:cs typeface="Open sans" panose="020B0606030504020204" pitchFamily="34" charset="0"/>
            </a:endParaRP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BE3B6EF9-7CE5-3858-FDF5-DCA4D2771D72}"/>
              </a:ext>
            </a:extLst>
          </p:cNvPr>
          <p:cNvSpPr txBox="1"/>
          <p:nvPr/>
        </p:nvSpPr>
        <p:spPr>
          <a:xfrm>
            <a:off x="5144376" y="1112753"/>
            <a:ext cx="7047624" cy="5528308"/>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Comprehension Activity </a:t>
            </a:r>
          </a:p>
          <a:p>
            <a:endParaRPr lang="en-US" sz="1200" b="1" dirty="0">
              <a:latin typeface="Open sans" panose="020B0606030504020204" pitchFamily="34" charset="0"/>
              <a:ea typeface="Open sans" panose="020B0606030504020204" pitchFamily="34" charset="0"/>
              <a:cs typeface="Open sans" panose="020B0606030504020204" pitchFamily="34" charset="0"/>
            </a:endParaRPr>
          </a:p>
          <a:p>
            <a:r>
              <a:rPr lang="en-US" sz="1100" b="1" dirty="0">
                <a:latin typeface="Open sans" panose="020B0606030504020204" pitchFamily="34" charset="0"/>
                <a:ea typeface="Open sans" panose="020B0606030504020204" pitchFamily="34" charset="0"/>
                <a:cs typeface="Open sans" panose="020B0606030504020204" pitchFamily="34" charset="0"/>
              </a:rPr>
              <a:t>Read Lauren’s profile and answer the questions </a:t>
            </a:r>
          </a:p>
          <a:p>
            <a:endParaRPr lang="en-US" sz="1100" b="1" dirty="0">
              <a:latin typeface="Open sans" panose="020B0606030504020204" pitchFamily="34" charset="0"/>
              <a:ea typeface="Open sans" panose="020B0606030504020204" pitchFamily="34" charset="0"/>
              <a:cs typeface="Open sans" panose="020B0606030504020204" pitchFamily="34" charset="0"/>
            </a:endParaRPr>
          </a:p>
          <a:p>
            <a:pPr marL="228600" indent="-228600">
              <a:buAutoNum type="arabicPeriod"/>
            </a:pPr>
            <a:r>
              <a:rPr lang="en-US" sz="1100" b="1" dirty="0">
                <a:latin typeface="Open sans" panose="020B0606030504020204" pitchFamily="34" charset="0"/>
                <a:ea typeface="Open sans" panose="020B0606030504020204" pitchFamily="34" charset="0"/>
                <a:cs typeface="Open sans" panose="020B0606030504020204" pitchFamily="34" charset="0"/>
              </a:rPr>
              <a:t>Which section of UK coastline does Lauren help manage and protect from flooding? </a:t>
            </a:r>
            <a:br>
              <a:rPr lang="en-US" sz="1100" dirty="0">
                <a:latin typeface="Open sans" panose="020B0606030504020204" pitchFamily="34" charset="0"/>
                <a:ea typeface="Open sans" panose="020B0606030504020204" pitchFamily="34" charset="0"/>
                <a:cs typeface="Open sans" panose="020B0606030504020204" pitchFamily="34" charset="0"/>
              </a:rPr>
            </a:br>
            <a:br>
              <a:rPr lang="en-US" sz="1100" dirty="0">
                <a:latin typeface="Open sans" panose="020B0606030504020204" pitchFamily="34" charset="0"/>
                <a:ea typeface="Open sans" panose="020B0606030504020204" pitchFamily="34" charset="0"/>
                <a:cs typeface="Open sans" panose="020B0606030504020204" pitchFamily="34" charset="0"/>
              </a:rPr>
            </a:br>
            <a:r>
              <a:rPr lang="en-US" sz="1100" dirty="0">
                <a:latin typeface="Open sans" panose="020B0606030504020204" pitchFamily="34" charset="0"/>
                <a:ea typeface="Open sans" panose="020B0606030504020204" pitchFamily="34" charset="0"/>
                <a:cs typeface="Open sans" panose="020B0606030504020204" pitchFamily="34" charset="0"/>
              </a:rPr>
              <a:t>a. North East (Scarborough)   b. South East  (Hastings)   c. South Central (Portsmouth)</a:t>
            </a:r>
            <a:br>
              <a:rPr lang="en-US" sz="1100" dirty="0">
                <a:solidFill>
                  <a:srgbClr val="FF0000"/>
                </a:solidFill>
                <a:latin typeface="Open sans" panose="020B0606030504020204" pitchFamily="34" charset="0"/>
                <a:ea typeface="Open sans" panose="020B0606030504020204" pitchFamily="34" charset="0"/>
                <a:cs typeface="Open sans" panose="020B0606030504020204" pitchFamily="34" charset="0"/>
              </a:rPr>
            </a:br>
            <a:endParaRPr lang="en-US" sz="11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marL="228600" indent="-228600">
              <a:lnSpc>
                <a:spcPct val="150000"/>
              </a:lnSpc>
              <a:buAutoNum type="arabicPeriod"/>
            </a:pPr>
            <a:r>
              <a:rPr lang="en-US" sz="1100" b="1" dirty="0">
                <a:latin typeface="Open sans" panose="020B0606030504020204" pitchFamily="34" charset="0"/>
                <a:ea typeface="Open sans" panose="020B0606030504020204" pitchFamily="34" charset="0"/>
                <a:cs typeface="Open sans" panose="020B0606030504020204" pitchFamily="34" charset="0"/>
              </a:rPr>
              <a:t>List the </a:t>
            </a:r>
            <a:r>
              <a:rPr lang="en-US" sz="1100" b="1" i="1" dirty="0">
                <a:latin typeface="Open sans" panose="020B0606030504020204" pitchFamily="34" charset="0"/>
                <a:ea typeface="Open sans" panose="020B0606030504020204" pitchFamily="34" charset="0"/>
                <a:cs typeface="Open sans" panose="020B0606030504020204" pitchFamily="34" charset="0"/>
              </a:rPr>
              <a:t>types of data </a:t>
            </a:r>
            <a:r>
              <a:rPr lang="en-US" sz="1100" b="1" dirty="0">
                <a:latin typeface="Open sans" panose="020B0606030504020204" pitchFamily="34" charset="0"/>
                <a:ea typeface="Open sans" panose="020B0606030504020204" pitchFamily="34" charset="0"/>
                <a:cs typeface="Open sans" panose="020B0606030504020204" pitchFamily="34" charset="0"/>
              </a:rPr>
              <a:t>that Lauren uses to help track storms and monitor changes along the coastline </a:t>
            </a:r>
            <a:br>
              <a:rPr lang="en-US" sz="1100" dirty="0">
                <a:latin typeface="Open sans" panose="020B0606030504020204" pitchFamily="34" charset="0"/>
                <a:ea typeface="Open sans" panose="020B0606030504020204" pitchFamily="34" charset="0"/>
                <a:cs typeface="Open sans" panose="020B0606030504020204" pitchFamily="34" charset="0"/>
              </a:rPr>
            </a:br>
            <a:r>
              <a:rPr lang="en-US" sz="1100" dirty="0">
                <a:latin typeface="Open sans" panose="020B0606030504020204" pitchFamily="34" charset="0"/>
                <a:ea typeface="Open sans" panose="020B0606030504020204" pitchFamily="34" charset="0"/>
                <a:cs typeface="Open sans" panose="020B0606030504020204" pitchFamily="34" charset="0"/>
              </a:rPr>
              <a:t>………………………………………………………………………………………………………………………………………………………………………………………………………………………………………………………………………………………………………………………………………………………………………………………………………………………………………………………………………………………………</a:t>
            </a:r>
            <a:br>
              <a:rPr lang="en-US" sz="1100" dirty="0">
                <a:latin typeface="Open sans" panose="020B0606030504020204" pitchFamily="34" charset="0"/>
                <a:ea typeface="Open sans" panose="020B0606030504020204" pitchFamily="34" charset="0"/>
                <a:cs typeface="Open sans" panose="020B0606030504020204" pitchFamily="34" charset="0"/>
              </a:rPr>
            </a:br>
            <a:endParaRPr lang="en-US" sz="1100" dirty="0">
              <a:latin typeface="Open sans" panose="020B0606030504020204" pitchFamily="34" charset="0"/>
              <a:ea typeface="Open sans" panose="020B0606030504020204" pitchFamily="34" charset="0"/>
              <a:cs typeface="Open sans" panose="020B0606030504020204" pitchFamily="34" charset="0"/>
            </a:endParaRPr>
          </a:p>
          <a:p>
            <a:pPr marL="228600" indent="-228600">
              <a:lnSpc>
                <a:spcPct val="150000"/>
              </a:lnSpc>
              <a:buAutoNum type="arabicPeriod"/>
            </a:pPr>
            <a:r>
              <a:rPr lang="en-US" sz="1100" b="1" dirty="0">
                <a:latin typeface="Open sans" panose="020B0606030504020204" pitchFamily="34" charset="0"/>
                <a:ea typeface="Open sans" panose="020B0606030504020204" pitchFamily="34" charset="0"/>
                <a:cs typeface="Open sans" panose="020B0606030504020204" pitchFamily="34" charset="0"/>
              </a:rPr>
              <a:t>What key geographical skills does Lauren use in her work as a Project Engineer ? Tick all that apply </a:t>
            </a:r>
          </a:p>
          <a:p>
            <a:pPr marL="171450" indent="-171450">
              <a:lnSpc>
                <a:spcPct val="150000"/>
              </a:lnSpc>
              <a:buFont typeface="Wingdings" panose="05000000000000000000" pitchFamily="2" charset="2"/>
              <a:buChar char="q"/>
            </a:pPr>
            <a:r>
              <a:rPr lang="en-US" sz="1100" dirty="0">
                <a:latin typeface="Open sans" panose="020B0606030504020204" pitchFamily="34" charset="0"/>
                <a:ea typeface="Open sans" panose="020B0606030504020204" pitchFamily="34" charset="0"/>
                <a:cs typeface="Open sans" panose="020B0606030504020204" pitchFamily="34" charset="0"/>
              </a:rPr>
              <a:t>Collecting and recording data in the field</a:t>
            </a:r>
          </a:p>
          <a:p>
            <a:pPr marL="171450" indent="-171450">
              <a:lnSpc>
                <a:spcPct val="150000"/>
              </a:lnSpc>
              <a:buFont typeface="Wingdings" panose="05000000000000000000" pitchFamily="2" charset="2"/>
              <a:buChar char="q"/>
            </a:pPr>
            <a:r>
              <a:rPr lang="en-US" sz="1100" dirty="0">
                <a:latin typeface="Open sans" panose="020B0606030504020204" pitchFamily="34" charset="0"/>
                <a:ea typeface="Open sans" panose="020B0606030504020204" pitchFamily="34" charset="0"/>
                <a:cs typeface="Open sans" panose="020B0606030504020204" pitchFamily="34" charset="0"/>
              </a:rPr>
              <a:t>Calculating percentage increase and decrease </a:t>
            </a:r>
          </a:p>
          <a:p>
            <a:pPr marL="171450" indent="-171450">
              <a:lnSpc>
                <a:spcPct val="150000"/>
              </a:lnSpc>
              <a:buFont typeface="Wingdings" panose="05000000000000000000" pitchFamily="2" charset="2"/>
              <a:buChar char="q"/>
            </a:pPr>
            <a:r>
              <a:rPr lang="en-US" sz="1100" dirty="0">
                <a:latin typeface="Open sans" panose="020B0606030504020204" pitchFamily="34" charset="0"/>
                <a:ea typeface="Open sans" panose="020B0606030504020204" pitchFamily="34" charset="0"/>
                <a:cs typeface="Open sans" panose="020B0606030504020204" pitchFamily="34" charset="0"/>
              </a:rPr>
              <a:t>Problem solving </a:t>
            </a:r>
          </a:p>
          <a:p>
            <a:pPr marL="171450" indent="-171450">
              <a:lnSpc>
                <a:spcPct val="150000"/>
              </a:lnSpc>
              <a:buFont typeface="Wingdings" panose="05000000000000000000" pitchFamily="2" charset="2"/>
              <a:buChar char="q"/>
            </a:pPr>
            <a:r>
              <a:rPr lang="en-US" sz="1100" dirty="0">
                <a:latin typeface="Open sans" panose="020B0606030504020204" pitchFamily="34" charset="0"/>
                <a:ea typeface="Open sans" panose="020B0606030504020204" pitchFamily="34" charset="0"/>
                <a:cs typeface="Open sans" panose="020B0606030504020204" pitchFamily="34" charset="0"/>
              </a:rPr>
              <a:t>Communicating ideas</a:t>
            </a:r>
          </a:p>
          <a:p>
            <a:br>
              <a:rPr lang="en-US" sz="1100" b="1" dirty="0">
                <a:latin typeface="Open sans" panose="020B0606030504020204" pitchFamily="34" charset="0"/>
                <a:ea typeface="Open sans" panose="020B0606030504020204" pitchFamily="34" charset="0"/>
                <a:cs typeface="Open sans" panose="020B0606030504020204" pitchFamily="34" charset="0"/>
              </a:rPr>
            </a:br>
            <a:r>
              <a:rPr lang="en-US" sz="1100" b="1" dirty="0">
                <a:latin typeface="Open sans" panose="020B0606030504020204" pitchFamily="34" charset="0"/>
                <a:ea typeface="Open sans" panose="020B0606030504020204" pitchFamily="34" charset="0"/>
                <a:cs typeface="Open sans" panose="020B0606030504020204" pitchFamily="34" charset="0"/>
              </a:rPr>
              <a:t>4.  Write one piece of advice Lauren has for aspiring geographers </a:t>
            </a:r>
          </a:p>
          <a:p>
            <a:endParaRPr lang="en-US" sz="1200" b="1"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US" sz="1100" dirty="0">
                <a:latin typeface="Open sans" panose="020B0606030504020204" pitchFamily="34" charset="0"/>
                <a:ea typeface="Open sans" panose="020B0606030504020204" pitchFamily="34" charset="0"/>
                <a:cs typeface="Open sans" panose="020B0606030504020204" pitchFamily="34" charset="0"/>
              </a:rPr>
              <a:t>…………………………………………………………………………………………………………………………………………………………………………………………………………………………………………………………………………………………………………………………………………</a:t>
            </a:r>
            <a:endParaRPr lang="en-US" sz="11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5A2B910A-B4E7-ED4D-1658-AB9A01EEC55C}"/>
              </a:ext>
            </a:extLst>
          </p:cNvPr>
          <p:cNvSpPr txBox="1"/>
          <p:nvPr/>
        </p:nvSpPr>
        <p:spPr>
          <a:xfrm>
            <a:off x="101704" y="65861"/>
            <a:ext cx="9838572" cy="523220"/>
          </a:xfrm>
          <a:prstGeom prst="rect">
            <a:avLst/>
          </a:prstGeom>
          <a:noFill/>
        </p:spPr>
        <p:txBody>
          <a:bodyPr wrap="square" rtlCol="0">
            <a:spAutoFit/>
          </a:bodyPr>
          <a:lstStyle/>
          <a:p>
            <a:r>
              <a:rPr lang="en-US" sz="2800" b="1" dirty="0">
                <a:latin typeface="Open sans" panose="020B0606030504020204" pitchFamily="34" charset="0"/>
                <a:ea typeface="Open sans" panose="020B0606030504020204" pitchFamily="34" charset="0"/>
                <a:cs typeface="Open sans" panose="020B0606030504020204" pitchFamily="34" charset="0"/>
              </a:rPr>
              <a:t>Geographical careers in coastal landscapes</a:t>
            </a:r>
            <a:endParaRPr lang="en-GB" sz="28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a:extLst>
              <a:ext uri="{FF2B5EF4-FFF2-40B4-BE49-F238E27FC236}">
                <a16:creationId xmlns:a16="http://schemas.microsoft.com/office/drawing/2014/main" id="{98AF0D3B-E38A-E468-1822-B4F36BDAFF79}"/>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902757" y="111468"/>
            <a:ext cx="2137688" cy="1515125"/>
          </a:xfrm>
          <a:prstGeom prst="rect">
            <a:avLst/>
          </a:prstGeom>
        </p:spPr>
      </p:pic>
      <p:cxnSp>
        <p:nvCxnSpPr>
          <p:cNvPr id="14" name="Straight Connector 13">
            <a:extLst>
              <a:ext uri="{FF2B5EF4-FFF2-40B4-BE49-F238E27FC236}">
                <a16:creationId xmlns:a16="http://schemas.microsoft.com/office/drawing/2014/main" id="{C64AB31B-C0F4-111A-544D-52D95D99AC7A}"/>
              </a:ext>
            </a:extLst>
          </p:cNvPr>
          <p:cNvCxnSpPr>
            <a:cxnSpLocks/>
          </p:cNvCxnSpPr>
          <p:nvPr/>
        </p:nvCxnSpPr>
        <p:spPr>
          <a:xfrm>
            <a:off x="4747585" y="1210271"/>
            <a:ext cx="0" cy="5333272"/>
          </a:xfrm>
          <a:prstGeom prst="line">
            <a:avLst/>
          </a:prstGeom>
          <a:ln w="635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D22034D3-022F-7432-E8A3-DB2A86E9B9EE}"/>
              </a:ext>
            </a:extLst>
          </p:cNvPr>
          <p:cNvSpPr txBox="1"/>
          <p:nvPr/>
        </p:nvSpPr>
        <p:spPr>
          <a:xfrm>
            <a:off x="151555" y="499698"/>
            <a:ext cx="6108192" cy="461665"/>
          </a:xfrm>
          <a:prstGeom prst="rect">
            <a:avLst/>
          </a:prstGeom>
          <a:noFill/>
        </p:spPr>
        <p:txBody>
          <a:bodyPr wrap="square">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Student Activity, page 1</a:t>
            </a:r>
            <a:endParaRPr lang="en-GB" sz="2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B10C5550-620F-083D-E358-402F347B9B59}"/>
              </a:ext>
            </a:extLst>
          </p:cNvPr>
          <p:cNvSpPr txBox="1"/>
          <p:nvPr/>
        </p:nvSpPr>
        <p:spPr>
          <a:xfrm>
            <a:off x="8420528" y="4468367"/>
            <a:ext cx="6109854" cy="1080937"/>
          </a:xfrm>
          <a:prstGeom prst="rect">
            <a:avLst/>
          </a:prstGeom>
          <a:noFill/>
        </p:spPr>
        <p:txBody>
          <a:bodyPr wrap="square">
            <a:spAutoFit/>
          </a:bodyPr>
          <a:lstStyle/>
          <a:p>
            <a:pPr marL="171450" indent="-171450">
              <a:lnSpc>
                <a:spcPct val="150000"/>
              </a:lnSpc>
              <a:buFont typeface="Wingdings" panose="05000000000000000000" pitchFamily="2" charset="2"/>
              <a:buChar char="q"/>
            </a:pPr>
            <a:r>
              <a:rPr lang="en-US" sz="1100" dirty="0">
                <a:latin typeface="Open sans" panose="020B0606030504020204" pitchFamily="34" charset="0"/>
                <a:ea typeface="Open sans" panose="020B0606030504020204" pitchFamily="34" charset="0"/>
                <a:cs typeface="Open sans" panose="020B0606030504020204" pitchFamily="34" charset="0"/>
              </a:rPr>
              <a:t>Interpreting OS maps and digital maps</a:t>
            </a:r>
          </a:p>
          <a:p>
            <a:pPr marL="171450" indent="-171450">
              <a:lnSpc>
                <a:spcPct val="150000"/>
              </a:lnSpc>
              <a:buFont typeface="Wingdings" panose="05000000000000000000" pitchFamily="2" charset="2"/>
              <a:buChar char="q"/>
            </a:pPr>
            <a:r>
              <a:rPr lang="en-US" sz="1100" dirty="0">
                <a:latin typeface="Open sans" panose="020B0606030504020204" pitchFamily="34" charset="0"/>
                <a:ea typeface="Open sans" panose="020B0606030504020204" pitchFamily="34" charset="0"/>
                <a:cs typeface="Open sans" panose="020B0606030504020204" pitchFamily="34" charset="0"/>
              </a:rPr>
              <a:t>Drawing field sketches </a:t>
            </a:r>
          </a:p>
          <a:p>
            <a:pPr marL="171450" indent="-171450">
              <a:lnSpc>
                <a:spcPct val="150000"/>
              </a:lnSpc>
              <a:buFont typeface="Wingdings" panose="05000000000000000000" pitchFamily="2" charset="2"/>
              <a:buChar char="q"/>
            </a:pPr>
            <a:r>
              <a:rPr lang="en-US" sz="1100" dirty="0">
                <a:latin typeface="Open sans" panose="020B0606030504020204" pitchFamily="34" charset="0"/>
                <a:ea typeface="Open sans" panose="020B0606030504020204" pitchFamily="34" charset="0"/>
                <a:cs typeface="Open sans" panose="020B0606030504020204" pitchFamily="34" charset="0"/>
              </a:rPr>
              <a:t>Writing an extended argument</a:t>
            </a:r>
          </a:p>
          <a:p>
            <a:pPr marL="171450" indent="-171450">
              <a:lnSpc>
                <a:spcPct val="150000"/>
              </a:lnSpc>
              <a:buFont typeface="Wingdings" panose="05000000000000000000" pitchFamily="2" charset="2"/>
              <a:buChar char="q"/>
            </a:pPr>
            <a:r>
              <a:rPr lang="en-US" sz="1100" dirty="0">
                <a:latin typeface="Open sans" panose="020B0606030504020204" pitchFamily="34" charset="0"/>
                <a:ea typeface="Open sans" panose="020B0606030504020204" pitchFamily="34" charset="0"/>
                <a:cs typeface="Open sans" panose="020B0606030504020204" pitchFamily="34" charset="0"/>
              </a:rPr>
              <a:t>Using geospatial data like remote sensing </a:t>
            </a:r>
          </a:p>
        </p:txBody>
      </p:sp>
    </p:spTree>
    <p:extLst>
      <p:ext uri="{BB962C8B-B14F-4D97-AF65-F5344CB8AC3E}">
        <p14:creationId xmlns:p14="http://schemas.microsoft.com/office/powerpoint/2010/main" val="3896048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7FECC-0F0D-1E87-1293-8C11024FF6F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6808B42-41AA-EE9F-A6E6-9155CA2BD14E}"/>
              </a:ext>
            </a:extLst>
          </p:cNvPr>
          <p:cNvSpPr txBox="1"/>
          <p:nvPr/>
        </p:nvSpPr>
        <p:spPr>
          <a:xfrm>
            <a:off x="101704" y="1395200"/>
            <a:ext cx="5994296" cy="6878806"/>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Tracer pebbles </a:t>
            </a:r>
          </a:p>
          <a:p>
            <a:endParaRPr lang="en-US" sz="1100" b="1" dirty="0">
              <a:latin typeface="Open sans" panose="020B0606030504020204" pitchFamily="34" charset="0"/>
              <a:ea typeface="Open sans" panose="020B0606030504020204" pitchFamily="34" charset="0"/>
              <a:cs typeface="Open sans" panose="020B0606030504020204" pitchFamily="34" charset="0"/>
            </a:endParaRPr>
          </a:p>
          <a:p>
            <a:r>
              <a:rPr lang="en-US" sz="1100" b="1" dirty="0">
                <a:latin typeface="Open sans" panose="020B0606030504020204" pitchFamily="34" charset="0"/>
                <a:ea typeface="Open sans" panose="020B0606030504020204" pitchFamily="34" charset="0"/>
                <a:cs typeface="Open sans" panose="020B0606030504020204" pitchFamily="34" charset="0"/>
              </a:rPr>
              <a:t>Lauren’s </a:t>
            </a:r>
            <a:r>
              <a:rPr lang="en-US" sz="1100" b="1" dirty="0" err="1">
                <a:latin typeface="Open sans" panose="020B0606030504020204" pitchFamily="34" charset="0"/>
                <a:ea typeface="Open sans" panose="020B0606030504020204" pitchFamily="34" charset="0"/>
                <a:cs typeface="Open sans" panose="020B0606030504020204" pitchFamily="34" charset="0"/>
              </a:rPr>
              <a:t>favourite</a:t>
            </a:r>
            <a:r>
              <a:rPr lang="en-US" sz="1100" b="1" dirty="0">
                <a:latin typeface="Open sans" panose="020B0606030504020204" pitchFamily="34" charset="0"/>
                <a:ea typeface="Open sans" panose="020B0606030504020204" pitchFamily="34" charset="0"/>
                <a:cs typeface="Open sans" panose="020B0606030504020204" pitchFamily="34" charset="0"/>
              </a:rPr>
              <a:t> project has been using tracer pebbles to track the movement of sediment. Read box 3 and answer the following questions: </a:t>
            </a:r>
            <a:br>
              <a:rPr lang="en-US" sz="1100" b="1" dirty="0">
                <a:latin typeface="Open sans" panose="020B0606030504020204" pitchFamily="34" charset="0"/>
                <a:ea typeface="Open sans" panose="020B0606030504020204" pitchFamily="34" charset="0"/>
                <a:cs typeface="Open sans" panose="020B0606030504020204" pitchFamily="34" charset="0"/>
              </a:rPr>
            </a:br>
            <a:br>
              <a:rPr lang="en-US" sz="1100" b="1" dirty="0">
                <a:latin typeface="Open sans" panose="020B0606030504020204" pitchFamily="34" charset="0"/>
                <a:ea typeface="Open sans" panose="020B0606030504020204" pitchFamily="34" charset="0"/>
                <a:cs typeface="Open sans" panose="020B0606030504020204" pitchFamily="34" charset="0"/>
              </a:rPr>
            </a:br>
            <a:r>
              <a:rPr lang="en-US" sz="1100" b="1" dirty="0">
                <a:latin typeface="Open sans" panose="020B0606030504020204" pitchFamily="34" charset="0"/>
                <a:ea typeface="Open sans" panose="020B0606030504020204" pitchFamily="34" charset="0"/>
                <a:cs typeface="Open sans" panose="020B0606030504020204" pitchFamily="34" charset="0"/>
              </a:rPr>
              <a:t>1. Tracer pebbles are an example of a </a:t>
            </a:r>
            <a:r>
              <a:rPr lang="en-US" sz="1100" b="1" u="sng" dirty="0">
                <a:latin typeface="Open sans" panose="020B0606030504020204" pitchFamily="34" charset="0"/>
                <a:ea typeface="Open sans" panose="020B0606030504020204" pitchFamily="34" charset="0"/>
                <a:cs typeface="Open sans" panose="020B0606030504020204" pitchFamily="34" charset="0"/>
              </a:rPr>
              <a:t>hard/soft </a:t>
            </a:r>
            <a:r>
              <a:rPr lang="en-US" sz="1100" b="1" dirty="0">
                <a:latin typeface="Open sans" panose="020B0606030504020204" pitchFamily="34" charset="0"/>
                <a:ea typeface="Open sans" panose="020B0606030504020204" pitchFamily="34" charset="0"/>
                <a:cs typeface="Open sans" panose="020B0606030504020204" pitchFamily="34" charset="0"/>
              </a:rPr>
              <a:t>engineering strategy (circle correct keyword)</a:t>
            </a:r>
            <a:br>
              <a:rPr lang="en-US" sz="1100" dirty="0">
                <a:latin typeface="Open sans" panose="020B0606030504020204" pitchFamily="34" charset="0"/>
                <a:ea typeface="Open sans" panose="020B0606030504020204" pitchFamily="34" charset="0"/>
                <a:cs typeface="Open sans" panose="020B0606030504020204" pitchFamily="34" charset="0"/>
              </a:rPr>
            </a:br>
            <a:endParaRPr lang="en-US" sz="1100" dirty="0">
              <a:latin typeface="Open sans" panose="020B0606030504020204" pitchFamily="34" charset="0"/>
              <a:ea typeface="Open sans" panose="020B0606030504020204" pitchFamily="34" charset="0"/>
              <a:cs typeface="Open sans" panose="020B0606030504020204" pitchFamily="34" charset="0"/>
            </a:endParaRP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r>
              <a:rPr lang="en-US" sz="1100" b="1" dirty="0">
                <a:latin typeface="Open sans" panose="020B0606030504020204" pitchFamily="34" charset="0"/>
                <a:ea typeface="Open sans" panose="020B0606030504020204" pitchFamily="34" charset="0"/>
                <a:cs typeface="Open sans" panose="020B0606030504020204" pitchFamily="34" charset="0"/>
              </a:rPr>
              <a:t>2. Tracer pebbles involve tagging individual pebbles with location data.</a:t>
            </a:r>
            <a:br>
              <a:rPr lang="en-US" sz="1100" b="1" dirty="0">
                <a:latin typeface="Open sans" panose="020B0606030504020204" pitchFamily="34" charset="0"/>
                <a:ea typeface="Open sans" panose="020B0606030504020204" pitchFamily="34" charset="0"/>
                <a:cs typeface="Open sans" panose="020B0606030504020204" pitchFamily="34" charset="0"/>
              </a:rPr>
            </a:br>
            <a:r>
              <a:rPr lang="en-US" sz="1100" b="1" dirty="0">
                <a:latin typeface="Open sans" panose="020B0606030504020204" pitchFamily="34" charset="0"/>
                <a:ea typeface="Open sans" panose="020B0606030504020204" pitchFamily="34" charset="0"/>
                <a:cs typeface="Open sans" panose="020B0606030504020204" pitchFamily="34" charset="0"/>
              </a:rPr>
              <a:t> True or False? </a:t>
            </a: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US" sz="1100" b="1" dirty="0">
                <a:latin typeface="Open sans" panose="020B0606030504020204" pitchFamily="34" charset="0"/>
                <a:ea typeface="Open sans" panose="020B0606030504020204" pitchFamily="34" charset="0"/>
                <a:cs typeface="Open sans" panose="020B0606030504020204" pitchFamily="34" charset="0"/>
              </a:rPr>
              <a:t>3. Sort the statements below into advantages and disadvantages of tracer pebbles </a:t>
            </a:r>
            <a:br>
              <a:rPr lang="en-US" sz="1100" dirty="0">
                <a:latin typeface="Open sans" panose="020B0606030504020204" pitchFamily="34" charset="0"/>
                <a:ea typeface="Open sans" panose="020B0606030504020204" pitchFamily="34" charset="0"/>
                <a:cs typeface="Open sans" panose="020B0606030504020204" pitchFamily="34" charset="0"/>
              </a:rPr>
            </a:br>
            <a:r>
              <a:rPr lang="en-US" sz="1100" dirty="0">
                <a:latin typeface="Open sans" panose="020B0606030504020204" pitchFamily="34" charset="0"/>
                <a:ea typeface="Open sans" panose="020B0606030504020204" pitchFamily="34" charset="0"/>
                <a:cs typeface="Open sans" panose="020B0606030504020204" pitchFamily="34" charset="0"/>
              </a:rPr>
              <a:t>a. Tracer pebbles have high average detection rates of approx. 75% over a two-week period </a:t>
            </a:r>
            <a:br>
              <a:rPr lang="en-US" sz="1100" dirty="0">
                <a:latin typeface="Open sans" panose="020B0606030504020204" pitchFamily="34" charset="0"/>
                <a:ea typeface="Open sans" panose="020B0606030504020204" pitchFamily="34" charset="0"/>
                <a:cs typeface="Open sans" panose="020B0606030504020204" pitchFamily="34" charset="0"/>
              </a:rPr>
            </a:br>
            <a:r>
              <a:rPr lang="en-US" sz="1100" dirty="0">
                <a:latin typeface="Open sans" panose="020B0606030504020204" pitchFamily="34" charset="0"/>
                <a:ea typeface="Open sans" panose="020B0606030504020204" pitchFamily="34" charset="0"/>
                <a:cs typeface="Open sans" panose="020B0606030504020204" pitchFamily="34" charset="0"/>
              </a:rPr>
              <a:t>b. They rely on people surveying the beach with handheld antennas, so some areas of the beach may be missed </a:t>
            </a:r>
          </a:p>
          <a:p>
            <a:pPr>
              <a:lnSpc>
                <a:spcPct val="150000"/>
              </a:lnSpc>
            </a:pPr>
            <a:r>
              <a:rPr lang="en-US" sz="1100" dirty="0">
                <a:latin typeface="Open sans" panose="020B0606030504020204" pitchFamily="34" charset="0"/>
                <a:ea typeface="Open sans" panose="020B0606030504020204" pitchFamily="34" charset="0"/>
                <a:cs typeface="Open sans" panose="020B0606030504020204" pitchFamily="34" charset="0"/>
              </a:rPr>
              <a:t>c. Tracer tags do not use power so can be left in the field for long periods of time </a:t>
            </a:r>
          </a:p>
          <a:p>
            <a:pPr>
              <a:lnSpc>
                <a:spcPct val="150000"/>
              </a:lnSpc>
            </a:pPr>
            <a:r>
              <a:rPr lang="en-US" sz="1100" dirty="0">
                <a:latin typeface="Open sans" panose="020B0606030504020204" pitchFamily="34" charset="0"/>
                <a:ea typeface="Open sans" panose="020B0606030504020204" pitchFamily="34" charset="0"/>
                <a:cs typeface="Open sans" panose="020B0606030504020204" pitchFamily="34" charset="0"/>
              </a:rPr>
              <a:t>d. Tracers are not easier visible, so are less likely to be disturb by people using the beach </a:t>
            </a:r>
            <a:br>
              <a:rPr lang="en-US" sz="1100" dirty="0">
                <a:latin typeface="Open sans" panose="020B0606030504020204" pitchFamily="34" charset="0"/>
                <a:ea typeface="Open sans" panose="020B0606030504020204" pitchFamily="34" charset="0"/>
                <a:cs typeface="Open sans" panose="020B0606030504020204" pitchFamily="34" charset="0"/>
              </a:rPr>
            </a:br>
            <a:r>
              <a:rPr lang="en-US" sz="1100" dirty="0">
                <a:latin typeface="Open sans" panose="020B0606030504020204" pitchFamily="34" charset="0"/>
                <a:ea typeface="Open sans" panose="020B0606030504020204" pitchFamily="34" charset="0"/>
                <a:cs typeface="Open sans" panose="020B0606030504020204" pitchFamily="34" charset="0"/>
              </a:rPr>
              <a:t>e. Tracer pebbles are useful for detecting longshore drift </a:t>
            </a:r>
            <a:br>
              <a:rPr lang="en-US" sz="1100" dirty="0">
                <a:latin typeface="Open sans" panose="020B0606030504020204" pitchFamily="34" charset="0"/>
                <a:ea typeface="Open sans" panose="020B0606030504020204" pitchFamily="34" charset="0"/>
                <a:cs typeface="Open sans" panose="020B0606030504020204" pitchFamily="34" charset="0"/>
              </a:rPr>
            </a:br>
            <a:endParaRPr lang="en-US" sz="1100" dirty="0">
              <a:latin typeface="Open sans" panose="020B0606030504020204" pitchFamily="34" charset="0"/>
              <a:ea typeface="Open sans" panose="020B0606030504020204" pitchFamily="34" charset="0"/>
              <a:cs typeface="Open sans" panose="020B0606030504020204" pitchFamily="34" charset="0"/>
            </a:endParaRP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FCFAFF28-BC18-E592-5B49-A057958FF0D4}"/>
              </a:ext>
            </a:extLst>
          </p:cNvPr>
          <p:cNvSpPr txBox="1"/>
          <p:nvPr/>
        </p:nvSpPr>
        <p:spPr>
          <a:xfrm>
            <a:off x="101704" y="65861"/>
            <a:ext cx="9838572" cy="523220"/>
          </a:xfrm>
          <a:prstGeom prst="rect">
            <a:avLst/>
          </a:prstGeom>
          <a:noFill/>
        </p:spPr>
        <p:txBody>
          <a:bodyPr wrap="square" rtlCol="0">
            <a:spAutoFit/>
          </a:bodyPr>
          <a:lstStyle/>
          <a:p>
            <a:r>
              <a:rPr lang="en-US" sz="2800" b="1" dirty="0">
                <a:latin typeface="Open sans" panose="020B0606030504020204" pitchFamily="34" charset="0"/>
                <a:ea typeface="Open sans" panose="020B0606030504020204" pitchFamily="34" charset="0"/>
                <a:cs typeface="Open sans" panose="020B0606030504020204" pitchFamily="34" charset="0"/>
              </a:rPr>
              <a:t>Geographical careers in coastal landscapes</a:t>
            </a:r>
            <a:endParaRPr lang="en-GB" sz="28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a:extLst>
              <a:ext uri="{FF2B5EF4-FFF2-40B4-BE49-F238E27FC236}">
                <a16:creationId xmlns:a16="http://schemas.microsoft.com/office/drawing/2014/main" id="{03DB75EC-15FD-0562-A085-1BE1AA27C0F7}"/>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902757" y="111468"/>
            <a:ext cx="2137688" cy="1515125"/>
          </a:xfrm>
          <a:prstGeom prst="rect">
            <a:avLst/>
          </a:prstGeom>
        </p:spPr>
      </p:pic>
      <p:sp>
        <p:nvSpPr>
          <p:cNvPr id="5" name="TextBox 4">
            <a:extLst>
              <a:ext uri="{FF2B5EF4-FFF2-40B4-BE49-F238E27FC236}">
                <a16:creationId xmlns:a16="http://schemas.microsoft.com/office/drawing/2014/main" id="{8763E86A-6416-363F-3EAA-2B9587B566D4}"/>
              </a:ext>
            </a:extLst>
          </p:cNvPr>
          <p:cNvSpPr txBox="1"/>
          <p:nvPr/>
        </p:nvSpPr>
        <p:spPr>
          <a:xfrm>
            <a:off x="151555" y="499698"/>
            <a:ext cx="6108192" cy="461665"/>
          </a:xfrm>
          <a:prstGeom prst="rect">
            <a:avLst/>
          </a:prstGeom>
          <a:noFill/>
        </p:spPr>
        <p:txBody>
          <a:bodyPr wrap="square">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Student Activity, page 2</a:t>
            </a:r>
            <a:endParaRPr lang="en-GB" sz="2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79F421A4-0D76-22CB-0DD2-5EBF026BBFFF}"/>
              </a:ext>
            </a:extLst>
          </p:cNvPr>
          <p:cNvSpPr txBox="1"/>
          <p:nvPr/>
        </p:nvSpPr>
        <p:spPr>
          <a:xfrm>
            <a:off x="0" y="6358302"/>
            <a:ext cx="11653349" cy="577081"/>
          </a:xfrm>
          <a:prstGeom prst="rect">
            <a:avLst/>
          </a:prstGeom>
          <a:noFill/>
        </p:spPr>
        <p:txBody>
          <a:bodyPr wrap="square">
            <a:spAutoFit/>
          </a:bodyPr>
          <a:lstStyle/>
          <a:p>
            <a:r>
              <a:rPr lang="en-GB" sz="1050" dirty="0">
                <a:latin typeface="Open sans" panose="020B0606030504020204" pitchFamily="34" charset="0"/>
                <a:ea typeface="Open sans" panose="020B0606030504020204" pitchFamily="34" charset="0"/>
                <a:cs typeface="Open sans" panose="020B0606030504020204" pitchFamily="34" charset="0"/>
              </a:rPr>
              <a:t>For more information on tracer pebbles, and to read more about the geographers behind the project, visit </a:t>
            </a:r>
            <a:r>
              <a:rPr lang="en-GB" sz="1050" i="1" dirty="0">
                <a:latin typeface="Open sans" panose="020B0606030504020204" pitchFamily="34" charset="0"/>
                <a:ea typeface="Open sans" panose="020B0606030504020204" pitchFamily="34" charset="0"/>
                <a:cs typeface="Open sans" panose="020B0606030504020204" pitchFamily="34" charset="0"/>
                <a:hlinkClick r:id="rId3"/>
              </a:rPr>
              <a:t>https://coastalpartners.org.uk/services/tracer-pebbles/</a:t>
            </a:r>
            <a:r>
              <a:rPr lang="en-GB" sz="1050" i="1" dirty="0">
                <a:latin typeface="Open sans" panose="020B0606030504020204" pitchFamily="34" charset="0"/>
                <a:ea typeface="Open sans" panose="020B0606030504020204" pitchFamily="34" charset="0"/>
                <a:cs typeface="Open sans" panose="020B0606030504020204" pitchFamily="34" charset="0"/>
              </a:rPr>
              <a:t>, </a:t>
            </a:r>
            <a:r>
              <a:rPr lang="en-GB" sz="1050" i="1" dirty="0">
                <a:latin typeface="Open sans" panose="020B0606030504020204" pitchFamily="34" charset="0"/>
                <a:ea typeface="Open sans" panose="020B0606030504020204" pitchFamily="34" charset="0"/>
                <a:cs typeface="Open sans" panose="020B0606030504020204" pitchFamily="34" charset="0"/>
                <a:hlinkClick r:id="rId4"/>
              </a:rPr>
              <a:t>https://coastalpartners.org.uk/teams/capital-programme-delivery-service/</a:t>
            </a:r>
            <a:r>
              <a:rPr lang="en-GB" sz="1050" i="1" dirty="0">
                <a:latin typeface="Open sans" panose="020B0606030504020204" pitchFamily="34" charset="0"/>
                <a:ea typeface="Open sans" panose="020B0606030504020204" pitchFamily="34" charset="0"/>
                <a:cs typeface="Open sans" panose="020B0606030504020204" pitchFamily="34" charset="0"/>
              </a:rPr>
              <a:t> - scroll through the different teams</a:t>
            </a:r>
            <a:br>
              <a:rPr lang="en-GB" sz="1050" i="1" dirty="0">
                <a:latin typeface="Open sans" panose="020B0606030504020204" pitchFamily="34" charset="0"/>
                <a:ea typeface="Open sans" panose="020B0606030504020204" pitchFamily="34" charset="0"/>
                <a:cs typeface="Open sans" panose="020B0606030504020204" pitchFamily="34" charset="0"/>
              </a:rPr>
            </a:br>
            <a:endParaRPr lang="en-GB" sz="1050" i="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7D064ECE-EBCE-8682-2350-7FF48A75A2B6}"/>
              </a:ext>
            </a:extLst>
          </p:cNvPr>
          <p:cNvSpPr txBox="1"/>
          <p:nvPr/>
        </p:nvSpPr>
        <p:spPr>
          <a:xfrm>
            <a:off x="6259747" y="1834545"/>
            <a:ext cx="5690515" cy="4324261"/>
          </a:xfrm>
          <a:prstGeom prst="rect">
            <a:avLst/>
          </a:prstGeom>
          <a:noFill/>
        </p:spPr>
        <p:txBody>
          <a:bodyPr wrap="square">
            <a:spAutoFit/>
          </a:bodyPr>
          <a:lstStyle/>
          <a:p>
            <a:r>
              <a:rPr lang="en-US" sz="1100" b="1" dirty="0">
                <a:latin typeface="Open sans" panose="020B0606030504020204" pitchFamily="34" charset="0"/>
                <a:ea typeface="Open sans" panose="020B0606030504020204" pitchFamily="34" charset="0"/>
                <a:cs typeface="Open sans" panose="020B0606030504020204" pitchFamily="34" charset="0"/>
              </a:rPr>
              <a:t>4. Explain how tracer pebbles can be used to manage the coastline </a:t>
            </a: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US" sz="1100" dirty="0">
                <a:latin typeface="Open sans" panose="020B0606030504020204" pitchFamily="34" charset="0"/>
                <a:ea typeface="Open sans" panose="020B0606030504020204" pitchFamily="34" charset="0"/>
                <a:cs typeface="Open sans" panose="020B0606030504020204" pitchFamily="34" charset="0"/>
              </a:rPr>
              <a:t>………………………………………………………………………………………………………………………………………....................................................................................................................................................................................................................................................................................................................................................................................................................................................................................................................................................................................................................</a:t>
            </a: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r>
              <a:rPr lang="en-US" sz="1100" b="1" dirty="0">
                <a:latin typeface="Open sans" panose="020B0606030504020204" pitchFamily="34" charset="0"/>
                <a:ea typeface="Open sans" panose="020B0606030504020204" pitchFamily="34" charset="0"/>
                <a:cs typeface="Open sans" panose="020B0606030504020204" pitchFamily="34" charset="0"/>
              </a:rPr>
              <a:t>5. Suggest</a:t>
            </a:r>
            <a:r>
              <a:rPr lang="en-US" sz="1100" dirty="0">
                <a:latin typeface="Open sans" panose="020B0606030504020204" pitchFamily="34" charset="0"/>
                <a:ea typeface="Open sans" panose="020B0606030504020204" pitchFamily="34" charset="0"/>
                <a:cs typeface="Open sans" panose="020B0606030504020204" pitchFamily="34" charset="0"/>
              </a:rPr>
              <a:t> </a:t>
            </a:r>
            <a:r>
              <a:rPr lang="en-US" sz="1100" b="1" dirty="0">
                <a:latin typeface="Open sans" panose="020B0606030504020204" pitchFamily="34" charset="0"/>
                <a:ea typeface="Open sans" panose="020B0606030504020204" pitchFamily="34" charset="0"/>
                <a:cs typeface="Open sans" panose="020B0606030504020204" pitchFamily="34" charset="0"/>
              </a:rPr>
              <a:t>one reason why tracer pebbles are needed to help manage the coastline </a:t>
            </a: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US" sz="1100" dirty="0">
                <a:latin typeface="Open sans" panose="020B0606030504020204" pitchFamily="34" charset="0"/>
                <a:ea typeface="Open sans" panose="020B0606030504020204" pitchFamily="34" charset="0"/>
                <a:cs typeface="Open sans" panose="020B0606030504020204" pitchFamily="34" charset="0"/>
              </a:rPr>
              <a:t>………………………………………………………………………………………………………………………………………....................................................................................................................................................................................................................................................................................................................................................................................................................................................................................................................................................................................................................</a:t>
            </a:r>
          </a:p>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75302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1635</Words>
  <Application>Microsoft Office PowerPoint</Application>
  <PresentationFormat>Widescreen</PresentationFormat>
  <Paragraphs>95</Paragraphs>
  <Slides>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Aptos</vt:lpstr>
      <vt:lpstr>Aptos Display</vt:lpstr>
      <vt:lpstr>Arial</vt:lpstr>
      <vt:lpstr>Open sans</vt:lpstr>
      <vt:lpstr>Wingdings</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Alice Matthews</dc:creator>
  <cp:lastModifiedBy>Alice Matthews</cp:lastModifiedBy>
  <cp:revision>62</cp:revision>
  <dcterms:created xsi:type="dcterms:W3CDTF">2026-01-09T16:58:18Z</dcterms:created>
  <dcterms:modified xsi:type="dcterms:W3CDTF">2026-04-02T14:38:57Z</dcterms:modified>
</cp:coreProperties>
</file>