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341" r:id="rId5"/>
    <p:sldId id="327" r:id="rId6"/>
    <p:sldId id="338" r:id="rId7"/>
    <p:sldId id="339" r:id="rId8"/>
    <p:sldId id="352" r:id="rId9"/>
    <p:sldId id="348" r:id="rId10"/>
    <p:sldId id="342" r:id="rId11"/>
    <p:sldId id="343" r:id="rId12"/>
    <p:sldId id="340" r:id="rId13"/>
    <p:sldId id="344" r:id="rId14"/>
    <p:sldId id="345" r:id="rId15"/>
    <p:sldId id="346" r:id="rId16"/>
    <p:sldId id="349" r:id="rId17"/>
    <p:sldId id="315" r:id="rId18"/>
    <p:sldId id="351" r:id="rId19"/>
    <p:sldId id="353" r:id="rId20"/>
    <p:sldId id="354" r:id="rId21"/>
    <p:sldId id="355" r:id="rId22"/>
    <p:sldId id="356" r:id="rId23"/>
    <p:sldId id="357" r:id="rId24"/>
    <p:sldId id="25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73" d="100"/>
          <a:sy n="73" d="100"/>
        </p:scale>
        <p:origin x="52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Brown" userId="9f19065e-62d3-4dfd-ae7a-4e29e714addb" providerId="ADAL" clId="{44A93E90-0FC1-4601-BB4D-AF1A8FA54292}"/>
    <pc:docChg chg="custSel modSld">
      <pc:chgData name="Claire Brown" userId="9f19065e-62d3-4dfd-ae7a-4e29e714addb" providerId="ADAL" clId="{44A93E90-0FC1-4601-BB4D-AF1A8FA54292}" dt="2025-12-12T12:02:30.836" v="3" actId="14100"/>
      <pc:docMkLst>
        <pc:docMk/>
      </pc:docMkLst>
      <pc:sldChg chg="delSp modSp mod">
        <pc:chgData name="Claire Brown" userId="9f19065e-62d3-4dfd-ae7a-4e29e714addb" providerId="ADAL" clId="{44A93E90-0FC1-4601-BB4D-AF1A8FA54292}" dt="2025-12-12T12:02:30.836" v="3" actId="14100"/>
        <pc:sldMkLst>
          <pc:docMk/>
          <pc:sldMk cId="2871855645" sldId="348"/>
        </pc:sldMkLst>
        <pc:spChg chg="mod">
          <ac:chgData name="Claire Brown" userId="9f19065e-62d3-4dfd-ae7a-4e29e714addb" providerId="ADAL" clId="{44A93E90-0FC1-4601-BB4D-AF1A8FA54292}" dt="2025-12-12T12:02:30.836" v="3" actId="14100"/>
          <ac:spMkLst>
            <pc:docMk/>
            <pc:sldMk cId="2871855645" sldId="348"/>
            <ac:spMk id="5" creationId="{02FA1561-2A54-E690-5CDD-1CBB619FC42D}"/>
          </ac:spMkLst>
        </pc:spChg>
        <pc:picChg chg="del">
          <ac:chgData name="Claire Brown" userId="9f19065e-62d3-4dfd-ae7a-4e29e714addb" providerId="ADAL" clId="{44A93E90-0FC1-4601-BB4D-AF1A8FA54292}" dt="2025-12-12T12:02:23.479" v="0" actId="478"/>
          <ac:picMkLst>
            <pc:docMk/>
            <pc:sldMk cId="2871855645" sldId="348"/>
            <ac:picMk id="8" creationId="{61F5CD30-42BB-AE6E-8490-642211417DF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8F080-C098-4D7C-9D0B-993D24327376}" type="datetimeFigureOut">
              <a:rPr lang="en-GB" smtClean="0"/>
              <a:t>12/12/2025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E3C62-4410-4ADB-BB6A-056D62832CA3}" type="slidenum">
              <a:rPr lang="en-GB" smtClean="0"/>
              <a:t>‹#›</a:t>
            </a:fld>
            <a:endParaRPr lang="en-GB"/>
          </a:p>
        </p:txBody>
      </p:sp>
    </p:spTree>
    <p:extLst>
      <p:ext uri="{BB962C8B-B14F-4D97-AF65-F5344CB8AC3E}">
        <p14:creationId xmlns:p14="http://schemas.microsoft.com/office/powerpoint/2010/main" val="2155446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BE3C62-4410-4ADB-BB6A-056D62832CA3}" type="slidenum">
              <a:rPr lang="en-GB" smtClean="0"/>
              <a:t>8</a:t>
            </a:fld>
            <a:endParaRPr lang="en-GB"/>
          </a:p>
        </p:txBody>
      </p:sp>
    </p:spTree>
    <p:extLst>
      <p:ext uri="{BB962C8B-B14F-4D97-AF65-F5344CB8AC3E}">
        <p14:creationId xmlns:p14="http://schemas.microsoft.com/office/powerpoint/2010/main" val="49494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91446-E8CF-C6E0-D755-E654E598AA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6866FE7-11F8-95B2-1115-7A415A81C5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ABE88F3-8B41-8BBC-C5E7-DFF34FD9B612}"/>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CDAF3629-67A3-B3A8-03FA-1C821E2481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98FA26-87B4-A2BF-BF51-9DD706CEA66F}"/>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3013042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478C2-7381-6549-A22A-474E2C1DC47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DD69E59-3849-E604-7046-5D749F74D6A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992CE3C-101A-BB13-F3C4-15CEF6079A4D}"/>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18139EA4-8993-5583-9AFA-F102EAEF92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D90CC-B448-32E7-9EDF-9EFF798B3282}"/>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84442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7FA37A-D876-7FD8-58CC-E3DEF682E4F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AA86E22-7FAA-3F99-FD7E-79C9B8306AB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794489-45C0-5216-4375-00AE75093075}"/>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80ACEFA6-8D96-C211-4B38-95A4304605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EDF7AC-3F47-68DB-B642-1CF50728EE8C}"/>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1935998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74B6B-90B6-BDA1-8E20-F30D22E1A8D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FDF5A16-015E-B7E4-3F20-C90F5412A5B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48C0BD9-4DD5-38F2-C3B4-A7C7D712EFA6}"/>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5877EC8F-1C8D-F18F-D16C-9432AD205F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8856DB-D839-0279-DB30-3E4B2F2A1937}"/>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497035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C62FE-5338-481C-51C4-83BD87B989E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6E64F6F-C47D-7BA5-C3FF-7601E991B3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D302BB-DB81-BA4C-930F-CFC90D674B4B}"/>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B7898522-8409-D2CB-7ECC-877500F2BA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9FA32F-2620-C8E8-702C-75DB711EF465}"/>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305337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C7FD-85F1-C99B-AE68-CC76198EDFD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14E0ADC-81CC-9014-280D-F6B3C1F531E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6E2B0E5-59B6-A443-4EA2-931E67B335B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863B671-18AF-6ECE-727D-1091F5C6498C}"/>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6" name="Footer Placeholder 5">
            <a:extLst>
              <a:ext uri="{FF2B5EF4-FFF2-40B4-BE49-F238E27FC236}">
                <a16:creationId xmlns:a16="http://schemas.microsoft.com/office/drawing/2014/main" id="{8E807891-D5D2-D4A8-5A62-42EB6ABC2B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A0C78C-8574-5066-88BA-F954BBBA314A}"/>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49079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2C4C-3F29-C1F2-52CC-253446A4148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0BB3C05-7089-02CF-0600-1801377840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ADE2F56-9C1E-7E84-0082-DB5B2B52D75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AA0E549-B77B-61CE-1A5F-A26F514630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86B67AB-A1C4-36B1-69B3-EEC86DC7746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2AA5FA3-E6A4-7522-B0DF-A73AF1553310}"/>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8" name="Footer Placeholder 7">
            <a:extLst>
              <a:ext uri="{FF2B5EF4-FFF2-40B4-BE49-F238E27FC236}">
                <a16:creationId xmlns:a16="http://schemas.microsoft.com/office/drawing/2014/main" id="{75A21B17-1B1B-6A48-7C02-6544AAAACF8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7F3D099-99C2-AA48-1CA4-6DF03BCE6247}"/>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1099798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76F0C-9D8A-F5FB-06FB-D1CDA01BD6F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31B7F39-E4FE-6F56-FBFE-B861E2C694D2}"/>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4" name="Footer Placeholder 3">
            <a:extLst>
              <a:ext uri="{FF2B5EF4-FFF2-40B4-BE49-F238E27FC236}">
                <a16:creationId xmlns:a16="http://schemas.microsoft.com/office/drawing/2014/main" id="{F5DA19EA-7614-9572-C7EB-9A4F2ED1E27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411EDE2-7A1E-5551-DC1C-D9B7BF900AF5}"/>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433515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D3B0B-CF67-D09A-8232-F99029822963}"/>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3" name="Footer Placeholder 2">
            <a:extLst>
              <a:ext uri="{FF2B5EF4-FFF2-40B4-BE49-F238E27FC236}">
                <a16:creationId xmlns:a16="http://schemas.microsoft.com/office/drawing/2014/main" id="{BF45BF07-3C3B-03B9-5C4A-0F157DB9E1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1577262-B746-3815-FA00-C3ED01FB0D80}"/>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517967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7FF5D-ADAC-795F-A918-0C5554DD0CD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DAD9D9E-4AB6-3E83-84C8-83B232F350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8BF8736-D3D9-72BB-7E64-C84D1837F8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E7B51AB-F033-6F46-3A2C-230214DBD202}"/>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6" name="Footer Placeholder 5">
            <a:extLst>
              <a:ext uri="{FF2B5EF4-FFF2-40B4-BE49-F238E27FC236}">
                <a16:creationId xmlns:a16="http://schemas.microsoft.com/office/drawing/2014/main" id="{2BCE115B-E329-D3EF-8317-6EF83DC2DB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932364-CA0D-4CB9-EB16-BB5E875A3FD6}"/>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402004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D854-A33D-ADE0-C40F-6590F7F9FA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8D18CEC-FE40-1AC0-DADC-5CFCFC1A42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5F441B8-4DDA-B931-89B8-4B7D8CC12E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66B4CAC-D4D0-A64A-B16C-C8352D8EADF5}"/>
              </a:ext>
            </a:extLst>
          </p:cNvPr>
          <p:cNvSpPr>
            <a:spLocks noGrp="1"/>
          </p:cNvSpPr>
          <p:nvPr>
            <p:ph type="dt" sz="half" idx="10"/>
          </p:nvPr>
        </p:nvSpPr>
        <p:spPr/>
        <p:txBody>
          <a:bodyPr/>
          <a:lstStyle/>
          <a:p>
            <a:fld id="{EAEA9029-DF54-475B-8C71-4B93DCF5992B}" type="datetimeFigureOut">
              <a:rPr lang="en-GB" smtClean="0"/>
              <a:t>12/12/2025</a:t>
            </a:fld>
            <a:endParaRPr lang="en-GB"/>
          </a:p>
        </p:txBody>
      </p:sp>
      <p:sp>
        <p:nvSpPr>
          <p:cNvPr id="6" name="Footer Placeholder 5">
            <a:extLst>
              <a:ext uri="{FF2B5EF4-FFF2-40B4-BE49-F238E27FC236}">
                <a16:creationId xmlns:a16="http://schemas.microsoft.com/office/drawing/2014/main" id="{2D5E8248-EEA4-AB82-108A-0F9DFE082A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4A54D3-D5C6-F0C0-9989-A67484F3A054}"/>
              </a:ext>
            </a:extLst>
          </p:cNvPr>
          <p:cNvSpPr>
            <a:spLocks noGrp="1"/>
          </p:cNvSpPr>
          <p:nvPr>
            <p:ph type="sldNum" sz="quarter" idx="12"/>
          </p:nvPr>
        </p:nvSpPr>
        <p:spPr/>
        <p:txBody>
          <a:bodyPr/>
          <a:lstStyle/>
          <a:p>
            <a:fld id="{A39309A8-460B-4CE0-BBDD-32C6C54EE9B5}" type="slidenum">
              <a:rPr lang="en-GB" smtClean="0"/>
              <a:t>‹#›</a:t>
            </a:fld>
            <a:endParaRPr lang="en-GB"/>
          </a:p>
        </p:txBody>
      </p:sp>
    </p:spTree>
    <p:extLst>
      <p:ext uri="{BB962C8B-B14F-4D97-AF65-F5344CB8AC3E}">
        <p14:creationId xmlns:p14="http://schemas.microsoft.com/office/powerpoint/2010/main" val="2247515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0A85D7-D2FE-6318-1EBA-E07D787106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E706CB2-CA1D-02D0-7E42-9222DD58D5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A2265DA-1201-271A-F23A-761FA04DCD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EA9029-DF54-475B-8C71-4B93DCF5992B}" type="datetimeFigureOut">
              <a:rPr lang="en-GB" smtClean="0"/>
              <a:t>12/12/2025</a:t>
            </a:fld>
            <a:endParaRPr lang="en-GB"/>
          </a:p>
        </p:txBody>
      </p:sp>
      <p:sp>
        <p:nvSpPr>
          <p:cNvPr id="5" name="Footer Placeholder 4">
            <a:extLst>
              <a:ext uri="{FF2B5EF4-FFF2-40B4-BE49-F238E27FC236}">
                <a16:creationId xmlns:a16="http://schemas.microsoft.com/office/drawing/2014/main" id="{FDCEC4EE-DF70-2AA7-0C29-52F64BA6A5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917F0FA-7F98-2F65-B411-7EF0DCA5E3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9309A8-460B-4CE0-BBDD-32C6C54EE9B5}" type="slidenum">
              <a:rPr lang="en-GB" smtClean="0"/>
              <a:t>‹#›</a:t>
            </a:fld>
            <a:endParaRPr lang="en-GB"/>
          </a:p>
        </p:txBody>
      </p:sp>
    </p:spTree>
    <p:extLst>
      <p:ext uri="{BB962C8B-B14F-4D97-AF65-F5344CB8AC3E}">
        <p14:creationId xmlns:p14="http://schemas.microsoft.com/office/powerpoint/2010/main" val="3250006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bc.co.uk/news/world-asia-2044248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hyperlink" Target="https://worldexplorer-games.com/games"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www.metmuseum.org/essays/europe-and-the-age-of-exploration" TargetMode="External"/><Relationship Id="rId5" Type="http://schemas.openxmlformats.org/officeDocument/2006/relationships/hyperlink" Target="https://www.bbc.co.uk/news/world-asia-20442487" TargetMode="External"/><Relationship Id="rId4" Type="http://schemas.openxmlformats.org/officeDocument/2006/relationships/hyperlink" Target="https://www.natgeokids.com/uk/discover/history/general-history/captain-coo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J6lz3hM8FI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J6lz3hM8FI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158E80-FF6E-D7CA-DA4B-1E207995EDFB}"/>
              </a:ext>
            </a:extLst>
          </p:cNvPr>
          <p:cNvSpPr>
            <a:spLocks noGrp="1"/>
          </p:cNvSpPr>
          <p:nvPr>
            <p:ph idx="1"/>
          </p:nvPr>
        </p:nvSpPr>
        <p:spPr>
          <a:xfrm>
            <a:off x="2855160" y="2605885"/>
            <a:ext cx="7482840" cy="2923876"/>
          </a:xfrm>
          <a:solidFill>
            <a:schemeClr val="tx2">
              <a:lumMod val="10000"/>
              <a:lumOff val="90000"/>
            </a:schemeClr>
          </a:solidFill>
        </p:spPr>
        <p:txBody>
          <a:bodyPr>
            <a:normAutofit/>
          </a:bodyPr>
          <a:lstStyle/>
          <a:p>
            <a:pPr marL="0" indent="0">
              <a:buNone/>
            </a:pPr>
            <a:r>
              <a:rPr lang="en-GB" sz="3200" dirty="0"/>
              <a:t>"Little islands are all large prisons; one cannot look at the sea without wishing for the wings of a swallow.“</a:t>
            </a:r>
          </a:p>
          <a:p>
            <a:pPr marL="0" indent="0">
              <a:buNone/>
            </a:pPr>
            <a:endParaRPr lang="en-GB" sz="3200" dirty="0"/>
          </a:p>
          <a:p>
            <a:pPr marL="0" indent="0">
              <a:buNone/>
            </a:pPr>
            <a:r>
              <a:rPr lang="en-GB" sz="2400" dirty="0"/>
              <a:t>~ Sir Richard Francis Burton (1821-1890)</a:t>
            </a:r>
          </a:p>
        </p:txBody>
      </p:sp>
      <p:sp>
        <p:nvSpPr>
          <p:cNvPr id="4" name="Title 1">
            <a:extLst>
              <a:ext uri="{FF2B5EF4-FFF2-40B4-BE49-F238E27FC236}">
                <a16:creationId xmlns:a16="http://schemas.microsoft.com/office/drawing/2014/main" id="{C75FCDC6-6C8A-0F21-9B09-C1F1FB6D3A01}"/>
              </a:ext>
            </a:extLst>
          </p:cNvPr>
          <p:cNvSpPr txBox="1">
            <a:spLocks/>
          </p:cNvSpPr>
          <p:nvPr/>
        </p:nvSpPr>
        <p:spPr>
          <a:xfrm>
            <a:off x="0" y="-35201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t>Starter</a:t>
            </a:r>
            <a:endParaRPr lang="en-GB" dirty="0"/>
          </a:p>
        </p:txBody>
      </p:sp>
      <p:sp>
        <p:nvSpPr>
          <p:cNvPr id="5" name="Content Placeholder 2">
            <a:extLst>
              <a:ext uri="{FF2B5EF4-FFF2-40B4-BE49-F238E27FC236}">
                <a16:creationId xmlns:a16="http://schemas.microsoft.com/office/drawing/2014/main" id="{AF3FDCC2-336E-C502-C35F-23C33EDF422D}"/>
              </a:ext>
            </a:extLst>
          </p:cNvPr>
          <p:cNvSpPr txBox="1">
            <a:spLocks/>
          </p:cNvSpPr>
          <p:nvPr/>
        </p:nvSpPr>
        <p:spPr>
          <a:xfrm>
            <a:off x="0" y="619735"/>
            <a:ext cx="121485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What does this quote make you think about? </a:t>
            </a:r>
          </a:p>
          <a:p>
            <a:pPr marL="0" indent="0">
              <a:buFont typeface="Arial" panose="020B0604020202020204" pitchFamily="34" charset="0"/>
              <a:buNone/>
            </a:pPr>
            <a:r>
              <a:rPr lang="en-GB" dirty="0"/>
              <a:t>How does it make you feel? </a:t>
            </a:r>
          </a:p>
          <a:p>
            <a:pPr marL="0" indent="0">
              <a:buFont typeface="Arial" panose="020B0604020202020204" pitchFamily="34" charset="0"/>
              <a:buNone/>
            </a:pPr>
            <a:r>
              <a:rPr lang="en-GB" dirty="0"/>
              <a:t>How might it link to today’s lesson?</a:t>
            </a:r>
          </a:p>
        </p:txBody>
      </p:sp>
    </p:spTree>
    <p:extLst>
      <p:ext uri="{BB962C8B-B14F-4D97-AF65-F5344CB8AC3E}">
        <p14:creationId xmlns:p14="http://schemas.microsoft.com/office/powerpoint/2010/main" val="149258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A56921-D8EC-262A-F2B0-5F5E45BB5601}"/>
              </a:ext>
            </a:extLst>
          </p:cNvPr>
          <p:cNvSpPr>
            <a:spLocks noGrp="1"/>
          </p:cNvSpPr>
          <p:nvPr>
            <p:ph idx="1"/>
          </p:nvPr>
        </p:nvSpPr>
        <p:spPr>
          <a:xfrm>
            <a:off x="215789" y="2761291"/>
            <a:ext cx="3324447" cy="3809631"/>
          </a:xfrm>
          <a:solidFill>
            <a:schemeClr val="bg1"/>
          </a:solidFill>
        </p:spPr>
        <p:txBody>
          <a:bodyPr>
            <a:normAutofit lnSpcReduction="10000"/>
          </a:bodyPr>
          <a:lstStyle/>
          <a:p>
            <a:pPr marL="0" indent="0">
              <a:buNone/>
            </a:pPr>
            <a:r>
              <a:rPr lang="en-GB" dirty="0"/>
              <a:t>Sometimes an island is so small that it won’t be shown on a wide-scale map. </a:t>
            </a:r>
          </a:p>
          <a:p>
            <a:pPr marL="0" indent="0">
              <a:buNone/>
            </a:pPr>
            <a:r>
              <a:rPr lang="en-GB" dirty="0"/>
              <a:t>For example, we looked at Jersey in our first lesson - it’s too small to be on this world map.</a:t>
            </a:r>
          </a:p>
        </p:txBody>
      </p:sp>
      <p:sp>
        <p:nvSpPr>
          <p:cNvPr id="2" name="Title 1">
            <a:extLst>
              <a:ext uri="{FF2B5EF4-FFF2-40B4-BE49-F238E27FC236}">
                <a16:creationId xmlns:a16="http://schemas.microsoft.com/office/drawing/2014/main" id="{008F8D7F-CD71-206F-5C9F-94F7CC5CD3D2}"/>
              </a:ext>
            </a:extLst>
          </p:cNvPr>
          <p:cNvSpPr>
            <a:spLocks noGrp="1"/>
          </p:cNvSpPr>
          <p:nvPr>
            <p:ph type="title"/>
          </p:nvPr>
        </p:nvSpPr>
        <p:spPr>
          <a:xfrm>
            <a:off x="-1" y="0"/>
            <a:ext cx="11976211" cy="669851"/>
          </a:xfrm>
          <a:solidFill>
            <a:srgbClr val="FFFFFF">
              <a:alpha val="30196"/>
            </a:srgbClr>
          </a:solidFill>
        </p:spPr>
        <p:txBody>
          <a:bodyPr>
            <a:normAutofit fontScale="90000"/>
          </a:bodyPr>
          <a:lstStyle/>
          <a:p>
            <a:r>
              <a:rPr lang="en-GB" dirty="0"/>
              <a:t>Why are islands not always shown on maps?</a:t>
            </a:r>
          </a:p>
        </p:txBody>
      </p:sp>
      <p:sp>
        <p:nvSpPr>
          <p:cNvPr id="4" name="Rectangle 3">
            <a:extLst>
              <a:ext uri="{FF2B5EF4-FFF2-40B4-BE49-F238E27FC236}">
                <a16:creationId xmlns:a16="http://schemas.microsoft.com/office/drawing/2014/main" id="{5FFEA1F5-F17E-A855-92DC-13FB1EB3611C}"/>
              </a:ext>
            </a:extLst>
          </p:cNvPr>
          <p:cNvSpPr/>
          <p:nvPr/>
        </p:nvSpPr>
        <p:spPr>
          <a:xfrm>
            <a:off x="5874487" y="2761291"/>
            <a:ext cx="4960089" cy="308661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i="1" dirty="0">
                <a:solidFill>
                  <a:sysClr val="windowText" lastClr="000000"/>
                </a:solidFill>
              </a:rPr>
              <a:t>Include world map</a:t>
            </a:r>
          </a:p>
        </p:txBody>
      </p:sp>
    </p:spTree>
    <p:extLst>
      <p:ext uri="{BB962C8B-B14F-4D97-AF65-F5344CB8AC3E}">
        <p14:creationId xmlns:p14="http://schemas.microsoft.com/office/powerpoint/2010/main" val="582078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1AA95-372E-85B7-AED4-86036D314BC9}"/>
              </a:ext>
            </a:extLst>
          </p:cNvPr>
          <p:cNvSpPr>
            <a:spLocks noGrp="1"/>
          </p:cNvSpPr>
          <p:nvPr>
            <p:ph type="title"/>
          </p:nvPr>
        </p:nvSpPr>
        <p:spPr>
          <a:xfrm>
            <a:off x="55037" y="72730"/>
            <a:ext cx="10515600" cy="1325563"/>
          </a:xfrm>
        </p:spPr>
        <p:txBody>
          <a:bodyPr/>
          <a:lstStyle/>
          <a:p>
            <a:r>
              <a:rPr lang="en-GB" dirty="0"/>
              <a:t>The island that never actually existed…</a:t>
            </a:r>
          </a:p>
        </p:txBody>
      </p:sp>
      <p:sp>
        <p:nvSpPr>
          <p:cNvPr id="3" name="Content Placeholder 2">
            <a:extLst>
              <a:ext uri="{FF2B5EF4-FFF2-40B4-BE49-F238E27FC236}">
                <a16:creationId xmlns:a16="http://schemas.microsoft.com/office/drawing/2014/main" id="{6F5C4E1F-BD6A-D7AF-E6C8-2A5B6EE225A3}"/>
              </a:ext>
            </a:extLst>
          </p:cNvPr>
          <p:cNvSpPr>
            <a:spLocks noGrp="1"/>
          </p:cNvSpPr>
          <p:nvPr>
            <p:ph idx="1"/>
          </p:nvPr>
        </p:nvSpPr>
        <p:spPr>
          <a:xfrm>
            <a:off x="55037" y="1570443"/>
            <a:ext cx="6312195" cy="4351338"/>
          </a:xfrm>
        </p:spPr>
        <p:txBody>
          <a:bodyPr>
            <a:normAutofit lnSpcReduction="10000"/>
          </a:bodyPr>
          <a:lstStyle/>
          <a:p>
            <a:pPr marL="0" indent="0">
              <a:buNone/>
            </a:pPr>
            <a:r>
              <a:rPr lang="en-GB" dirty="0"/>
              <a:t>Some islands might also disappear due to changes in knowledge and technology over time?</a:t>
            </a:r>
          </a:p>
          <a:p>
            <a:pPr marL="0" indent="0">
              <a:buNone/>
            </a:pPr>
            <a:r>
              <a:rPr lang="en-GB" dirty="0"/>
              <a:t>Previously, before satellite imagery, we didn’t know what the world looked like &amp; what the locations of the world are. </a:t>
            </a:r>
          </a:p>
          <a:p>
            <a:pPr marL="0" indent="0">
              <a:buNone/>
            </a:pPr>
            <a:r>
              <a:rPr lang="en-GB" dirty="0"/>
              <a:t>Some of these changes are even more recent than you might think.</a:t>
            </a:r>
          </a:p>
          <a:p>
            <a:pPr marL="0" indent="0">
              <a:buNone/>
            </a:pPr>
            <a:r>
              <a:rPr lang="en-GB" dirty="0"/>
              <a:t>What might the impacts of news articles like this, be on how we understand the world?</a:t>
            </a:r>
          </a:p>
        </p:txBody>
      </p:sp>
      <p:sp>
        <p:nvSpPr>
          <p:cNvPr id="5" name="TextBox 4">
            <a:extLst>
              <a:ext uri="{FF2B5EF4-FFF2-40B4-BE49-F238E27FC236}">
                <a16:creationId xmlns:a16="http://schemas.microsoft.com/office/drawing/2014/main" id="{4A263D98-3700-EEF9-02E6-61FDB8A210F8}"/>
              </a:ext>
            </a:extLst>
          </p:cNvPr>
          <p:cNvSpPr txBox="1"/>
          <p:nvPr/>
        </p:nvSpPr>
        <p:spPr>
          <a:xfrm>
            <a:off x="55037" y="5809882"/>
            <a:ext cx="6095114" cy="369332"/>
          </a:xfrm>
          <a:prstGeom prst="rect">
            <a:avLst/>
          </a:prstGeom>
          <a:noFill/>
        </p:spPr>
        <p:txBody>
          <a:bodyPr wrap="square">
            <a:spAutoFit/>
          </a:bodyPr>
          <a:lstStyle/>
          <a:p>
            <a:r>
              <a:rPr lang="en-GB" dirty="0">
                <a:hlinkClick r:id="rId2"/>
              </a:rPr>
              <a:t>South Pacific Sandy Island 'proven not to exist' - BBC News</a:t>
            </a:r>
            <a:endParaRPr lang="en-GB" dirty="0"/>
          </a:p>
        </p:txBody>
      </p:sp>
      <p:sp>
        <p:nvSpPr>
          <p:cNvPr id="7" name="Rectangle 6">
            <a:extLst>
              <a:ext uri="{FF2B5EF4-FFF2-40B4-BE49-F238E27FC236}">
                <a16:creationId xmlns:a16="http://schemas.microsoft.com/office/drawing/2014/main" id="{1054812F-9A0E-7854-7149-A1B8C4D44231}"/>
              </a:ext>
            </a:extLst>
          </p:cNvPr>
          <p:cNvSpPr/>
          <p:nvPr/>
        </p:nvSpPr>
        <p:spPr>
          <a:xfrm>
            <a:off x="7432159" y="2163725"/>
            <a:ext cx="4423143" cy="330672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i="1" dirty="0">
                <a:solidFill>
                  <a:sysClr val="windowText" lastClr="000000"/>
                </a:solidFill>
              </a:rPr>
              <a:t>Use satellite image, found in the news article</a:t>
            </a:r>
          </a:p>
        </p:txBody>
      </p:sp>
    </p:spTree>
    <p:extLst>
      <p:ext uri="{BB962C8B-B14F-4D97-AF65-F5344CB8AC3E}">
        <p14:creationId xmlns:p14="http://schemas.microsoft.com/office/powerpoint/2010/main" val="1603450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D405E-A878-E966-159F-CE421A63F66C}"/>
              </a:ext>
            </a:extLst>
          </p:cNvPr>
          <p:cNvSpPr>
            <a:spLocks noGrp="1"/>
          </p:cNvSpPr>
          <p:nvPr>
            <p:ph type="title"/>
          </p:nvPr>
        </p:nvSpPr>
        <p:spPr>
          <a:xfrm>
            <a:off x="152400" y="129598"/>
            <a:ext cx="10515600" cy="1325563"/>
          </a:xfrm>
        </p:spPr>
        <p:txBody>
          <a:bodyPr/>
          <a:lstStyle/>
          <a:p>
            <a:r>
              <a:rPr lang="en-GB" dirty="0"/>
              <a:t>‘Disappearing’ Islands</a:t>
            </a:r>
          </a:p>
        </p:txBody>
      </p:sp>
      <p:sp>
        <p:nvSpPr>
          <p:cNvPr id="3" name="Content Placeholder 2">
            <a:extLst>
              <a:ext uri="{FF2B5EF4-FFF2-40B4-BE49-F238E27FC236}">
                <a16:creationId xmlns:a16="http://schemas.microsoft.com/office/drawing/2014/main" id="{4A8ECE8B-D3E1-CB86-36C2-BC64E9AE1421}"/>
              </a:ext>
            </a:extLst>
          </p:cNvPr>
          <p:cNvSpPr>
            <a:spLocks noGrp="1"/>
          </p:cNvSpPr>
          <p:nvPr>
            <p:ph idx="1"/>
          </p:nvPr>
        </p:nvSpPr>
        <p:spPr>
          <a:xfrm>
            <a:off x="325582" y="1455161"/>
            <a:ext cx="10342418" cy="5354992"/>
          </a:xfrm>
        </p:spPr>
        <p:txBody>
          <a:bodyPr>
            <a:normAutofit/>
          </a:bodyPr>
          <a:lstStyle/>
          <a:p>
            <a:pPr marL="0" indent="0">
              <a:buNone/>
            </a:pPr>
            <a:r>
              <a:rPr lang="en-GB" dirty="0"/>
              <a:t>Using your atlases, find these islands which are at risk of ‘disappearing’ because of rising sea levels. </a:t>
            </a:r>
          </a:p>
          <a:p>
            <a:pPr marL="0" indent="0">
              <a:buNone/>
            </a:pPr>
            <a:r>
              <a:rPr lang="en-GB" dirty="0"/>
              <a:t>Plot them on your blank copy of the world map. </a:t>
            </a:r>
          </a:p>
          <a:p>
            <a:r>
              <a:rPr lang="en-GB" dirty="0"/>
              <a:t>Kiribati</a:t>
            </a:r>
          </a:p>
          <a:p>
            <a:r>
              <a:rPr lang="en-GB" dirty="0"/>
              <a:t>Maldives</a:t>
            </a:r>
          </a:p>
          <a:p>
            <a:r>
              <a:rPr lang="en-GB" dirty="0"/>
              <a:t>Fiji</a:t>
            </a:r>
          </a:p>
          <a:p>
            <a:r>
              <a:rPr lang="en-GB" dirty="0"/>
              <a:t>Seychelles</a:t>
            </a:r>
          </a:p>
          <a:p>
            <a:r>
              <a:rPr lang="en-GB" dirty="0"/>
              <a:t>Solomon islands</a:t>
            </a:r>
          </a:p>
          <a:p>
            <a:r>
              <a:rPr lang="en-GB" dirty="0"/>
              <a:t>Tuvalu</a:t>
            </a:r>
          </a:p>
        </p:txBody>
      </p:sp>
      <p:sp>
        <p:nvSpPr>
          <p:cNvPr id="4" name="TextBox 3">
            <a:extLst>
              <a:ext uri="{FF2B5EF4-FFF2-40B4-BE49-F238E27FC236}">
                <a16:creationId xmlns:a16="http://schemas.microsoft.com/office/drawing/2014/main" id="{F422430D-FEBE-0D3A-EB15-40EC8C9AC614}"/>
              </a:ext>
            </a:extLst>
          </p:cNvPr>
          <p:cNvSpPr txBox="1"/>
          <p:nvPr/>
        </p:nvSpPr>
        <p:spPr>
          <a:xfrm>
            <a:off x="7671391" y="3989217"/>
            <a:ext cx="3658969" cy="2308324"/>
          </a:xfrm>
          <a:prstGeom prst="rect">
            <a:avLst/>
          </a:prstGeom>
          <a:solidFill>
            <a:schemeClr val="accent6">
              <a:lumMod val="20000"/>
              <a:lumOff val="80000"/>
            </a:schemeClr>
          </a:solidFill>
        </p:spPr>
        <p:txBody>
          <a:bodyPr wrap="square" rtlCol="0">
            <a:spAutoFit/>
          </a:bodyPr>
          <a:lstStyle/>
          <a:p>
            <a:r>
              <a:rPr lang="en-GB" dirty="0"/>
              <a:t>You might not be able to see the outline of these islands on your world map.</a:t>
            </a:r>
          </a:p>
          <a:p>
            <a:endParaRPr lang="en-GB" dirty="0"/>
          </a:p>
          <a:p>
            <a:r>
              <a:rPr lang="en-GB" dirty="0"/>
              <a:t> Why might this be? </a:t>
            </a:r>
          </a:p>
          <a:p>
            <a:endParaRPr lang="en-GB" dirty="0"/>
          </a:p>
          <a:p>
            <a:r>
              <a:rPr lang="en-GB" dirty="0"/>
              <a:t>Does this count as a ‘disappearing’ island?</a:t>
            </a:r>
          </a:p>
        </p:txBody>
      </p:sp>
    </p:spTree>
    <p:extLst>
      <p:ext uri="{BB962C8B-B14F-4D97-AF65-F5344CB8AC3E}">
        <p14:creationId xmlns:p14="http://schemas.microsoft.com/office/powerpoint/2010/main" val="3200023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8DDE-A659-F8B0-EFF5-4C2298C20E8A}"/>
              </a:ext>
            </a:extLst>
          </p:cNvPr>
          <p:cNvSpPr>
            <a:spLocks noGrp="1"/>
          </p:cNvSpPr>
          <p:nvPr>
            <p:ph type="title"/>
          </p:nvPr>
        </p:nvSpPr>
        <p:spPr>
          <a:xfrm>
            <a:off x="40758" y="72730"/>
            <a:ext cx="10515600" cy="1325563"/>
          </a:xfrm>
        </p:spPr>
        <p:txBody>
          <a:bodyPr/>
          <a:lstStyle/>
          <a:p>
            <a:r>
              <a:rPr lang="en-GB" dirty="0"/>
              <a:t>Debate Time</a:t>
            </a:r>
          </a:p>
        </p:txBody>
      </p:sp>
      <p:sp>
        <p:nvSpPr>
          <p:cNvPr id="3" name="Content Placeholder 2">
            <a:extLst>
              <a:ext uri="{FF2B5EF4-FFF2-40B4-BE49-F238E27FC236}">
                <a16:creationId xmlns:a16="http://schemas.microsoft.com/office/drawing/2014/main" id="{4261EA95-258D-B521-0E22-3869B7472EEC}"/>
              </a:ext>
            </a:extLst>
          </p:cNvPr>
          <p:cNvSpPr>
            <a:spLocks noGrp="1"/>
          </p:cNvSpPr>
          <p:nvPr>
            <p:ph idx="1"/>
          </p:nvPr>
        </p:nvSpPr>
        <p:spPr>
          <a:xfrm>
            <a:off x="219739" y="1315948"/>
            <a:ext cx="11931503" cy="4351338"/>
          </a:xfrm>
        </p:spPr>
        <p:txBody>
          <a:bodyPr/>
          <a:lstStyle/>
          <a:p>
            <a:pPr marL="0" indent="0">
              <a:buNone/>
            </a:pPr>
            <a:r>
              <a:rPr lang="en-GB" dirty="0"/>
              <a:t>In your pairs, you will now be having a debate regarding the following question. You should choose one side of the argument to focus on each. Use information from the last few lessons &amp; throughout everything you have learned in Geography, to help you answer it. </a:t>
            </a:r>
          </a:p>
          <a:p>
            <a:pPr marL="0" indent="0">
              <a:buNone/>
            </a:pPr>
            <a:r>
              <a:rPr lang="en-GB" dirty="0"/>
              <a:t>You have 5 minutes planning time on your whiteboards &amp; then 5 minutes debating time. </a:t>
            </a:r>
          </a:p>
          <a:p>
            <a:pPr marL="0" indent="0">
              <a:buNone/>
            </a:pPr>
            <a:r>
              <a:rPr lang="en-GB" dirty="0"/>
              <a:t>Try to think of questions to challenge your partner on their ideas. </a:t>
            </a:r>
          </a:p>
        </p:txBody>
      </p:sp>
      <p:sp>
        <p:nvSpPr>
          <p:cNvPr id="7" name="TextBox 6">
            <a:extLst>
              <a:ext uri="{FF2B5EF4-FFF2-40B4-BE49-F238E27FC236}">
                <a16:creationId xmlns:a16="http://schemas.microsoft.com/office/drawing/2014/main" id="{D7F63A0A-DEA0-846F-9A0E-8E12FB775CB9}"/>
              </a:ext>
            </a:extLst>
          </p:cNvPr>
          <p:cNvSpPr txBox="1"/>
          <p:nvPr/>
        </p:nvSpPr>
        <p:spPr>
          <a:xfrm>
            <a:off x="1647604" y="4941887"/>
            <a:ext cx="8908754" cy="1200329"/>
          </a:xfrm>
          <a:prstGeom prst="rect">
            <a:avLst/>
          </a:prstGeom>
          <a:solidFill>
            <a:schemeClr val="accent5">
              <a:lumMod val="20000"/>
              <a:lumOff val="80000"/>
            </a:schemeClr>
          </a:solidFill>
        </p:spPr>
        <p:txBody>
          <a:bodyPr wrap="square">
            <a:spAutoFit/>
          </a:bodyPr>
          <a:lstStyle/>
          <a:p>
            <a:pPr algn="ctr"/>
            <a:r>
              <a:rPr lang="en-GB" sz="2400" dirty="0"/>
              <a:t>"Should governments prioritize efforts to protect and preserve disappearing islands, or should they focus on adapting to the emergence of new islands and the opportunities they present?"</a:t>
            </a:r>
          </a:p>
        </p:txBody>
      </p:sp>
      <p:sp>
        <p:nvSpPr>
          <p:cNvPr id="4" name="TextBox 3">
            <a:extLst>
              <a:ext uri="{FF2B5EF4-FFF2-40B4-BE49-F238E27FC236}">
                <a16:creationId xmlns:a16="http://schemas.microsoft.com/office/drawing/2014/main" id="{4C58B7D9-08EF-9A83-2264-77756620ECA6}"/>
              </a:ext>
            </a:extLst>
          </p:cNvPr>
          <p:cNvSpPr txBox="1"/>
          <p:nvPr/>
        </p:nvSpPr>
        <p:spPr>
          <a:xfrm>
            <a:off x="1348563" y="6257260"/>
            <a:ext cx="9494873" cy="430887"/>
          </a:xfrm>
          <a:prstGeom prst="rect">
            <a:avLst/>
          </a:prstGeom>
          <a:noFill/>
        </p:spPr>
        <p:txBody>
          <a:bodyPr wrap="square">
            <a:spAutoFit/>
          </a:bodyPr>
          <a:lstStyle/>
          <a:p>
            <a:pPr algn="ctr"/>
            <a:r>
              <a:rPr lang="en-GB" sz="1100" i="1" dirty="0"/>
              <a:t>This encourages you to consider the environmental, social, and economic implications of both preserving existing islands and adapting to new ones. You should explore the challenges and opportunities associated with these changes.</a:t>
            </a:r>
          </a:p>
        </p:txBody>
      </p:sp>
    </p:spTree>
    <p:extLst>
      <p:ext uri="{BB962C8B-B14F-4D97-AF65-F5344CB8AC3E}">
        <p14:creationId xmlns:p14="http://schemas.microsoft.com/office/powerpoint/2010/main" val="3514094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C8D7F-E22B-AB69-26DD-D192DC149B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99BEB-BFB1-5AD8-6AA9-80E3C40BB217}"/>
              </a:ext>
            </a:extLst>
          </p:cNvPr>
          <p:cNvSpPr>
            <a:spLocks noGrp="1"/>
          </p:cNvSpPr>
          <p:nvPr>
            <p:ph idx="1"/>
          </p:nvPr>
        </p:nvSpPr>
        <p:spPr>
          <a:xfrm>
            <a:off x="0" y="74428"/>
            <a:ext cx="11935047" cy="5873935"/>
          </a:xfrm>
        </p:spPr>
        <p:txBody>
          <a:bodyPr>
            <a:normAutofit/>
          </a:bodyPr>
          <a:lstStyle/>
          <a:p>
            <a:pPr marL="0" indent="0">
              <a:buNone/>
            </a:pPr>
            <a:r>
              <a:rPr lang="en-GB" sz="2400" dirty="0"/>
              <a:t>Return to your A3 sheet from last lesson. What information can you add?</a:t>
            </a:r>
          </a:p>
          <a:p>
            <a:pPr marL="0" indent="0">
              <a:buNone/>
            </a:pPr>
            <a:r>
              <a:rPr lang="en-GB" sz="2400" dirty="0"/>
              <a:t>Make sure to include enough room for the next few lessons, as we will be adding to it each time. </a:t>
            </a:r>
          </a:p>
        </p:txBody>
      </p:sp>
      <p:sp>
        <p:nvSpPr>
          <p:cNvPr id="4" name="Cloud 3">
            <a:extLst>
              <a:ext uri="{FF2B5EF4-FFF2-40B4-BE49-F238E27FC236}">
                <a16:creationId xmlns:a16="http://schemas.microsoft.com/office/drawing/2014/main" id="{6A2F9ACD-47CF-CA0B-24A2-0C9CBFF27E16}"/>
              </a:ext>
            </a:extLst>
          </p:cNvPr>
          <p:cNvSpPr/>
          <p:nvPr/>
        </p:nvSpPr>
        <p:spPr>
          <a:xfrm>
            <a:off x="4117901" y="3242929"/>
            <a:ext cx="3918098" cy="2339163"/>
          </a:xfrm>
          <a:prstGeom prst="cloud">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ISLANDS</a:t>
            </a:r>
          </a:p>
        </p:txBody>
      </p:sp>
      <p:sp>
        <p:nvSpPr>
          <p:cNvPr id="5" name="TextBox 4">
            <a:extLst>
              <a:ext uri="{FF2B5EF4-FFF2-40B4-BE49-F238E27FC236}">
                <a16:creationId xmlns:a16="http://schemas.microsoft.com/office/drawing/2014/main" id="{BD29620E-A5E3-5EDE-0A41-4787FD0C430D}"/>
              </a:ext>
            </a:extLst>
          </p:cNvPr>
          <p:cNvSpPr txBox="1"/>
          <p:nvPr/>
        </p:nvSpPr>
        <p:spPr>
          <a:xfrm>
            <a:off x="8798442" y="3827721"/>
            <a:ext cx="2505751" cy="369332"/>
          </a:xfrm>
          <a:prstGeom prst="rect">
            <a:avLst/>
          </a:prstGeom>
          <a:noFill/>
        </p:spPr>
        <p:txBody>
          <a:bodyPr wrap="none" rtlCol="0">
            <a:spAutoFit/>
          </a:bodyPr>
          <a:lstStyle/>
          <a:p>
            <a:r>
              <a:rPr lang="en-GB" dirty="0"/>
              <a:t>Jersey, Channel Islands</a:t>
            </a:r>
          </a:p>
        </p:txBody>
      </p:sp>
      <p:sp>
        <p:nvSpPr>
          <p:cNvPr id="6" name="TextBox 5">
            <a:extLst>
              <a:ext uri="{FF2B5EF4-FFF2-40B4-BE49-F238E27FC236}">
                <a16:creationId xmlns:a16="http://schemas.microsoft.com/office/drawing/2014/main" id="{9FBE4AF4-B45E-0979-ACCE-52AFD1B2AAE8}"/>
              </a:ext>
            </a:extLst>
          </p:cNvPr>
          <p:cNvSpPr txBox="1"/>
          <p:nvPr/>
        </p:nvSpPr>
        <p:spPr>
          <a:xfrm>
            <a:off x="7748800" y="6088415"/>
            <a:ext cx="3671454" cy="369332"/>
          </a:xfrm>
          <a:prstGeom prst="rect">
            <a:avLst/>
          </a:prstGeom>
          <a:noFill/>
        </p:spPr>
        <p:txBody>
          <a:bodyPr wrap="none" rtlCol="0">
            <a:spAutoFit/>
          </a:bodyPr>
          <a:lstStyle/>
          <a:p>
            <a:r>
              <a:rPr lang="en-GB" dirty="0"/>
              <a:t>A body of land surrounded by water</a:t>
            </a:r>
          </a:p>
        </p:txBody>
      </p:sp>
      <p:sp>
        <p:nvSpPr>
          <p:cNvPr id="7" name="TextBox 6">
            <a:extLst>
              <a:ext uri="{FF2B5EF4-FFF2-40B4-BE49-F238E27FC236}">
                <a16:creationId xmlns:a16="http://schemas.microsoft.com/office/drawing/2014/main" id="{F9B53944-D3EB-9D38-943A-E7A57EF245B6}"/>
              </a:ext>
            </a:extLst>
          </p:cNvPr>
          <p:cNvSpPr txBox="1"/>
          <p:nvPr/>
        </p:nvSpPr>
        <p:spPr>
          <a:xfrm>
            <a:off x="326064" y="5250053"/>
            <a:ext cx="2773327" cy="1200329"/>
          </a:xfrm>
          <a:prstGeom prst="rect">
            <a:avLst/>
          </a:prstGeom>
          <a:noFill/>
        </p:spPr>
        <p:txBody>
          <a:bodyPr wrap="square" rtlCol="0">
            <a:spAutoFit/>
          </a:bodyPr>
          <a:lstStyle/>
          <a:p>
            <a:r>
              <a:rPr lang="en-GB" dirty="0"/>
              <a:t>An estimated 670,000 islands. </a:t>
            </a:r>
          </a:p>
          <a:p>
            <a:r>
              <a:rPr lang="en-GB" dirty="0"/>
              <a:t>11,000 of which are permanently inhabited.</a:t>
            </a:r>
          </a:p>
        </p:txBody>
      </p:sp>
      <p:cxnSp>
        <p:nvCxnSpPr>
          <p:cNvPr id="9" name="Straight Arrow Connector 8">
            <a:extLst>
              <a:ext uri="{FF2B5EF4-FFF2-40B4-BE49-F238E27FC236}">
                <a16:creationId xmlns:a16="http://schemas.microsoft.com/office/drawing/2014/main" id="{B981760B-0BFD-6F39-A6BE-BE4E8597E076}"/>
              </a:ext>
            </a:extLst>
          </p:cNvPr>
          <p:cNvCxnSpPr/>
          <p:nvPr/>
        </p:nvCxnSpPr>
        <p:spPr>
          <a:xfrm flipH="1">
            <a:off x="2519915" y="4997303"/>
            <a:ext cx="1727791" cy="781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95B6CCA-EE03-A8F6-63CA-6FEF28525AB5}"/>
              </a:ext>
            </a:extLst>
          </p:cNvPr>
          <p:cNvCxnSpPr>
            <a:cxnSpLocks/>
            <a:endCxn id="5" idx="1"/>
          </p:cNvCxnSpPr>
          <p:nvPr/>
        </p:nvCxnSpPr>
        <p:spPr>
          <a:xfrm flipV="1">
            <a:off x="7930115" y="4012387"/>
            <a:ext cx="868327" cy="9000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DAE22AA0-A1CC-17E8-854B-965B3F167334}"/>
              </a:ext>
            </a:extLst>
          </p:cNvPr>
          <p:cNvCxnSpPr>
            <a:cxnSpLocks/>
          </p:cNvCxnSpPr>
          <p:nvPr/>
        </p:nvCxnSpPr>
        <p:spPr>
          <a:xfrm>
            <a:off x="7495951" y="4887248"/>
            <a:ext cx="669854" cy="11992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44007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D94E8B-DC39-93DE-508B-7FF8CE9E8D18}"/>
              </a:ext>
            </a:extLst>
          </p:cNvPr>
          <p:cNvSpPr>
            <a:spLocks noGrp="1"/>
          </p:cNvSpPr>
          <p:nvPr>
            <p:ph type="title"/>
          </p:nvPr>
        </p:nvSpPr>
        <p:spPr>
          <a:xfrm>
            <a:off x="640080" y="325369"/>
            <a:ext cx="4368602" cy="1956841"/>
          </a:xfrm>
        </p:spPr>
        <p:txBody>
          <a:bodyPr anchor="b">
            <a:normAutofit/>
          </a:bodyPr>
          <a:lstStyle/>
          <a:p>
            <a:r>
              <a:rPr lang="en-GB" sz="5400"/>
              <a:t>Opinion Line</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F9C5033-D35C-EE6F-2228-CF5110BCE464}"/>
              </a:ext>
            </a:extLst>
          </p:cNvPr>
          <p:cNvSpPr>
            <a:spLocks noGrp="1"/>
          </p:cNvSpPr>
          <p:nvPr>
            <p:ph idx="1"/>
          </p:nvPr>
        </p:nvSpPr>
        <p:spPr>
          <a:xfrm>
            <a:off x="640080" y="2872899"/>
            <a:ext cx="4243589" cy="3320668"/>
          </a:xfrm>
        </p:spPr>
        <p:txBody>
          <a:bodyPr>
            <a:normAutofit/>
          </a:bodyPr>
          <a:lstStyle/>
          <a:p>
            <a:pPr marL="0" indent="0">
              <a:buNone/>
            </a:pPr>
            <a:r>
              <a:rPr lang="en-GB" sz="2200" dirty="0"/>
              <a:t>Write your name on </a:t>
            </a:r>
            <a:r>
              <a:rPr lang="en-GB" sz="2200"/>
              <a:t>your post-stick note.</a:t>
            </a:r>
            <a:endParaRPr lang="en-GB" sz="2200" dirty="0"/>
          </a:p>
          <a:p>
            <a:pPr marL="0" indent="0">
              <a:buNone/>
            </a:pPr>
            <a:r>
              <a:rPr lang="en-GB" sz="2200" dirty="0"/>
              <a:t>On the board, I will put up a selection of different statements, and you need to stick your post-stick note depending on how much you agree/disagree with the statement. </a:t>
            </a:r>
          </a:p>
        </p:txBody>
      </p:sp>
      <p:pic>
        <p:nvPicPr>
          <p:cNvPr id="6" name="Picture 5" descr="A yellow post-it note with a red push pin&#10;&#10;AI-generated content may be incorrect.">
            <a:extLst>
              <a:ext uri="{FF2B5EF4-FFF2-40B4-BE49-F238E27FC236}">
                <a16:creationId xmlns:a16="http://schemas.microsoft.com/office/drawing/2014/main" id="{FBF4D9B2-EC1B-3B38-27AD-4CE786B66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3749" y="-74428"/>
            <a:ext cx="6482953" cy="6858000"/>
          </a:xfrm>
          <a:prstGeom prst="rect">
            <a:avLst/>
          </a:prstGeom>
        </p:spPr>
      </p:pic>
    </p:spTree>
    <p:extLst>
      <p:ext uri="{BB962C8B-B14F-4D97-AF65-F5344CB8AC3E}">
        <p14:creationId xmlns:p14="http://schemas.microsoft.com/office/powerpoint/2010/main" val="2462839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70C76-42E9-EEEC-60B7-D775DE670B48}"/>
              </a:ext>
            </a:extLst>
          </p:cNvPr>
          <p:cNvSpPr>
            <a:spLocks noGrp="1"/>
          </p:cNvSpPr>
          <p:nvPr>
            <p:ph type="title"/>
          </p:nvPr>
        </p:nvSpPr>
        <p:spPr/>
        <p:txBody>
          <a:bodyPr/>
          <a:lstStyle/>
          <a:p>
            <a:r>
              <a:rPr lang="en-GB" dirty="0"/>
              <a:t>Opinion line</a:t>
            </a:r>
          </a:p>
        </p:txBody>
      </p:sp>
      <p:sp>
        <p:nvSpPr>
          <p:cNvPr id="3" name="Content Placeholder 2">
            <a:extLst>
              <a:ext uri="{FF2B5EF4-FFF2-40B4-BE49-F238E27FC236}">
                <a16:creationId xmlns:a16="http://schemas.microsoft.com/office/drawing/2014/main" id="{E932C03D-0C96-656F-32AD-18F624BE12C5}"/>
              </a:ext>
            </a:extLst>
          </p:cNvPr>
          <p:cNvSpPr>
            <a:spLocks noGrp="1"/>
          </p:cNvSpPr>
          <p:nvPr>
            <p:ph idx="1"/>
          </p:nvPr>
        </p:nvSpPr>
        <p:spPr/>
        <p:txBody>
          <a:bodyPr/>
          <a:lstStyle/>
          <a:p>
            <a:pPr marL="0" indent="0">
              <a:buNone/>
            </a:pPr>
            <a:r>
              <a:rPr lang="en-GB" dirty="0"/>
              <a:t>Governments should prioritize efforts to protect and preserve disappearing islands, rather than focusing on adapting to the emergence of new islands and the opportunities they present</a:t>
            </a:r>
          </a:p>
        </p:txBody>
      </p:sp>
      <p:cxnSp>
        <p:nvCxnSpPr>
          <p:cNvPr id="5" name="Straight Connector 4">
            <a:extLst>
              <a:ext uri="{FF2B5EF4-FFF2-40B4-BE49-F238E27FC236}">
                <a16:creationId xmlns:a16="http://schemas.microsoft.com/office/drawing/2014/main" id="{BCEC0B16-8033-630F-B6F4-F50F5EE46EF8}"/>
              </a:ext>
            </a:extLst>
          </p:cNvPr>
          <p:cNvCxnSpPr>
            <a:cxnSpLocks/>
          </p:cNvCxnSpPr>
          <p:nvPr/>
        </p:nvCxnSpPr>
        <p:spPr>
          <a:xfrm>
            <a:off x="482009" y="4359348"/>
            <a:ext cx="11227981"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094BAB5A-A7B8-86BD-4786-2E757037FE55}"/>
              </a:ext>
            </a:extLst>
          </p:cNvPr>
          <p:cNvCxnSpPr>
            <a:cxnSpLocks/>
          </p:cNvCxnSpPr>
          <p:nvPr/>
        </p:nvCxnSpPr>
        <p:spPr>
          <a:xfrm flipV="1">
            <a:off x="490869" y="4343400"/>
            <a:ext cx="0" cy="350875"/>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AD9CE4EA-1C02-43E0-76FD-5EF2762A00F1}"/>
              </a:ext>
            </a:extLst>
          </p:cNvPr>
          <p:cNvCxnSpPr>
            <a:cxnSpLocks/>
          </p:cNvCxnSpPr>
          <p:nvPr/>
        </p:nvCxnSpPr>
        <p:spPr>
          <a:xfrm flipV="1">
            <a:off x="11720622" y="4343400"/>
            <a:ext cx="0" cy="350875"/>
          </a:xfrm>
          <a:prstGeom prst="line">
            <a:avLst/>
          </a:prstGeom>
          <a:ln w="38100"/>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B2F054D0-D905-9283-9340-9B4F2DE9F8F5}"/>
              </a:ext>
            </a:extLst>
          </p:cNvPr>
          <p:cNvSpPr txBox="1"/>
          <p:nvPr/>
        </p:nvSpPr>
        <p:spPr>
          <a:xfrm>
            <a:off x="88605" y="4758070"/>
            <a:ext cx="1244008" cy="646331"/>
          </a:xfrm>
          <a:prstGeom prst="rect">
            <a:avLst/>
          </a:prstGeom>
          <a:solidFill>
            <a:schemeClr val="accent2">
              <a:lumMod val="40000"/>
              <a:lumOff val="60000"/>
            </a:schemeClr>
          </a:solidFill>
        </p:spPr>
        <p:txBody>
          <a:bodyPr wrap="square" rtlCol="0">
            <a:spAutoFit/>
          </a:bodyPr>
          <a:lstStyle/>
          <a:p>
            <a:pPr algn="ctr"/>
            <a:r>
              <a:rPr lang="en-GB" dirty="0"/>
              <a:t>Strongly </a:t>
            </a:r>
            <a:r>
              <a:rPr lang="en-GB" b="1" dirty="0"/>
              <a:t>disagree</a:t>
            </a:r>
          </a:p>
        </p:txBody>
      </p:sp>
      <p:sp>
        <p:nvSpPr>
          <p:cNvPr id="12" name="TextBox 11">
            <a:extLst>
              <a:ext uri="{FF2B5EF4-FFF2-40B4-BE49-F238E27FC236}">
                <a16:creationId xmlns:a16="http://schemas.microsoft.com/office/drawing/2014/main" id="{0504BF72-583E-1680-812D-9DC4D22F74E2}"/>
              </a:ext>
            </a:extLst>
          </p:cNvPr>
          <p:cNvSpPr txBox="1"/>
          <p:nvPr/>
        </p:nvSpPr>
        <p:spPr>
          <a:xfrm>
            <a:off x="10731796" y="4758069"/>
            <a:ext cx="1244008" cy="646331"/>
          </a:xfrm>
          <a:prstGeom prst="rect">
            <a:avLst/>
          </a:prstGeom>
          <a:solidFill>
            <a:schemeClr val="accent3">
              <a:lumMod val="40000"/>
              <a:lumOff val="60000"/>
            </a:schemeClr>
          </a:solidFill>
        </p:spPr>
        <p:txBody>
          <a:bodyPr wrap="square" rtlCol="0">
            <a:spAutoFit/>
          </a:bodyPr>
          <a:lstStyle/>
          <a:p>
            <a:pPr algn="ctr"/>
            <a:r>
              <a:rPr lang="en-GB" dirty="0"/>
              <a:t>Strongly </a:t>
            </a:r>
            <a:r>
              <a:rPr lang="en-GB" b="1" dirty="0"/>
              <a:t>agree</a:t>
            </a:r>
          </a:p>
        </p:txBody>
      </p:sp>
    </p:spTree>
    <p:extLst>
      <p:ext uri="{BB962C8B-B14F-4D97-AF65-F5344CB8AC3E}">
        <p14:creationId xmlns:p14="http://schemas.microsoft.com/office/powerpoint/2010/main" val="1817158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6873E-A0E6-5B08-D31E-B58B367A8B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AB1E8-695F-790C-D57D-9DBBC14B0196}"/>
              </a:ext>
            </a:extLst>
          </p:cNvPr>
          <p:cNvSpPr>
            <a:spLocks noGrp="1"/>
          </p:cNvSpPr>
          <p:nvPr>
            <p:ph type="title"/>
          </p:nvPr>
        </p:nvSpPr>
        <p:spPr/>
        <p:txBody>
          <a:bodyPr/>
          <a:lstStyle/>
          <a:p>
            <a:r>
              <a:rPr lang="en-GB" dirty="0"/>
              <a:t>Opinion line</a:t>
            </a:r>
          </a:p>
        </p:txBody>
      </p:sp>
      <p:sp>
        <p:nvSpPr>
          <p:cNvPr id="3" name="Content Placeholder 2">
            <a:extLst>
              <a:ext uri="{FF2B5EF4-FFF2-40B4-BE49-F238E27FC236}">
                <a16:creationId xmlns:a16="http://schemas.microsoft.com/office/drawing/2014/main" id="{49F4BD19-1EA7-39E4-B394-B92A978BBE0A}"/>
              </a:ext>
            </a:extLst>
          </p:cNvPr>
          <p:cNvSpPr>
            <a:spLocks noGrp="1"/>
          </p:cNvSpPr>
          <p:nvPr>
            <p:ph idx="1"/>
          </p:nvPr>
        </p:nvSpPr>
        <p:spPr/>
        <p:txBody>
          <a:bodyPr/>
          <a:lstStyle/>
          <a:p>
            <a:pPr marL="0" indent="0">
              <a:buNone/>
            </a:pPr>
            <a:r>
              <a:rPr lang="en-GB" dirty="0"/>
              <a:t>Artificial islands are a waste of money that could be invested into preserving the current islands. </a:t>
            </a:r>
          </a:p>
        </p:txBody>
      </p:sp>
      <p:cxnSp>
        <p:nvCxnSpPr>
          <p:cNvPr id="5" name="Straight Connector 4">
            <a:extLst>
              <a:ext uri="{FF2B5EF4-FFF2-40B4-BE49-F238E27FC236}">
                <a16:creationId xmlns:a16="http://schemas.microsoft.com/office/drawing/2014/main" id="{D1F2C731-002A-6595-E161-6DEB42749F74}"/>
              </a:ext>
            </a:extLst>
          </p:cNvPr>
          <p:cNvCxnSpPr>
            <a:cxnSpLocks/>
          </p:cNvCxnSpPr>
          <p:nvPr/>
        </p:nvCxnSpPr>
        <p:spPr>
          <a:xfrm>
            <a:off x="482009" y="4359348"/>
            <a:ext cx="11227981"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0464ECE9-6A93-14FD-BCA3-2E00C1B94DBC}"/>
              </a:ext>
            </a:extLst>
          </p:cNvPr>
          <p:cNvCxnSpPr>
            <a:cxnSpLocks/>
          </p:cNvCxnSpPr>
          <p:nvPr/>
        </p:nvCxnSpPr>
        <p:spPr>
          <a:xfrm flipV="1">
            <a:off x="490869" y="4343400"/>
            <a:ext cx="0" cy="350875"/>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D2BB9B42-6D55-EF65-0F7A-34E0640344BE}"/>
              </a:ext>
            </a:extLst>
          </p:cNvPr>
          <p:cNvCxnSpPr>
            <a:cxnSpLocks/>
          </p:cNvCxnSpPr>
          <p:nvPr/>
        </p:nvCxnSpPr>
        <p:spPr>
          <a:xfrm flipV="1">
            <a:off x="11720622" y="4343400"/>
            <a:ext cx="0" cy="350875"/>
          </a:xfrm>
          <a:prstGeom prst="line">
            <a:avLst/>
          </a:prstGeom>
          <a:ln w="38100"/>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ABC1A448-44B0-2A5D-6A01-A34666546CE7}"/>
              </a:ext>
            </a:extLst>
          </p:cNvPr>
          <p:cNvSpPr txBox="1"/>
          <p:nvPr/>
        </p:nvSpPr>
        <p:spPr>
          <a:xfrm>
            <a:off x="88605" y="4758070"/>
            <a:ext cx="1244008" cy="646331"/>
          </a:xfrm>
          <a:prstGeom prst="rect">
            <a:avLst/>
          </a:prstGeom>
          <a:solidFill>
            <a:schemeClr val="accent2">
              <a:lumMod val="40000"/>
              <a:lumOff val="60000"/>
            </a:schemeClr>
          </a:solidFill>
        </p:spPr>
        <p:txBody>
          <a:bodyPr wrap="square" rtlCol="0">
            <a:spAutoFit/>
          </a:bodyPr>
          <a:lstStyle/>
          <a:p>
            <a:pPr algn="ctr"/>
            <a:r>
              <a:rPr lang="en-GB" dirty="0"/>
              <a:t>Strongly </a:t>
            </a:r>
            <a:r>
              <a:rPr lang="en-GB" b="1" dirty="0"/>
              <a:t>disagree</a:t>
            </a:r>
          </a:p>
        </p:txBody>
      </p:sp>
      <p:sp>
        <p:nvSpPr>
          <p:cNvPr id="12" name="TextBox 11">
            <a:extLst>
              <a:ext uri="{FF2B5EF4-FFF2-40B4-BE49-F238E27FC236}">
                <a16:creationId xmlns:a16="http://schemas.microsoft.com/office/drawing/2014/main" id="{E5B1CA61-5A31-761A-F0E4-F4F2CA4B460D}"/>
              </a:ext>
            </a:extLst>
          </p:cNvPr>
          <p:cNvSpPr txBox="1"/>
          <p:nvPr/>
        </p:nvSpPr>
        <p:spPr>
          <a:xfrm>
            <a:off x="10731796" y="4758069"/>
            <a:ext cx="1244008" cy="646331"/>
          </a:xfrm>
          <a:prstGeom prst="rect">
            <a:avLst/>
          </a:prstGeom>
          <a:solidFill>
            <a:schemeClr val="accent3">
              <a:lumMod val="40000"/>
              <a:lumOff val="60000"/>
            </a:schemeClr>
          </a:solidFill>
        </p:spPr>
        <p:txBody>
          <a:bodyPr wrap="square" rtlCol="0">
            <a:spAutoFit/>
          </a:bodyPr>
          <a:lstStyle/>
          <a:p>
            <a:pPr algn="ctr"/>
            <a:r>
              <a:rPr lang="en-GB" dirty="0"/>
              <a:t>Strongly </a:t>
            </a:r>
            <a:r>
              <a:rPr lang="en-GB" b="1" dirty="0"/>
              <a:t>agree</a:t>
            </a:r>
          </a:p>
        </p:txBody>
      </p:sp>
    </p:spTree>
    <p:extLst>
      <p:ext uri="{BB962C8B-B14F-4D97-AF65-F5344CB8AC3E}">
        <p14:creationId xmlns:p14="http://schemas.microsoft.com/office/powerpoint/2010/main" val="2159838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B42B3-C5E4-3E5A-F54F-0602771AD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841C91-BD6E-DADB-B2AB-D4CA8E8436FE}"/>
              </a:ext>
            </a:extLst>
          </p:cNvPr>
          <p:cNvSpPr>
            <a:spLocks noGrp="1"/>
          </p:cNvSpPr>
          <p:nvPr>
            <p:ph type="title"/>
          </p:nvPr>
        </p:nvSpPr>
        <p:spPr/>
        <p:txBody>
          <a:bodyPr/>
          <a:lstStyle/>
          <a:p>
            <a:r>
              <a:rPr lang="en-GB" dirty="0"/>
              <a:t>Opinion line</a:t>
            </a:r>
          </a:p>
        </p:txBody>
      </p:sp>
      <p:sp>
        <p:nvSpPr>
          <p:cNvPr id="3" name="Content Placeholder 2">
            <a:extLst>
              <a:ext uri="{FF2B5EF4-FFF2-40B4-BE49-F238E27FC236}">
                <a16:creationId xmlns:a16="http://schemas.microsoft.com/office/drawing/2014/main" id="{6460176D-0DE8-098E-9EDF-816427F19D95}"/>
              </a:ext>
            </a:extLst>
          </p:cNvPr>
          <p:cNvSpPr>
            <a:spLocks noGrp="1"/>
          </p:cNvSpPr>
          <p:nvPr>
            <p:ph idx="1"/>
          </p:nvPr>
        </p:nvSpPr>
        <p:spPr/>
        <p:txBody>
          <a:bodyPr/>
          <a:lstStyle/>
          <a:p>
            <a:pPr marL="0" indent="0">
              <a:buNone/>
            </a:pPr>
            <a:r>
              <a:rPr lang="en-GB" dirty="0"/>
              <a:t>GIS systems such as Google Maps &amp; Google Earth are a useful tool for studying the world as we know it. </a:t>
            </a:r>
          </a:p>
        </p:txBody>
      </p:sp>
      <p:cxnSp>
        <p:nvCxnSpPr>
          <p:cNvPr id="5" name="Straight Connector 4">
            <a:extLst>
              <a:ext uri="{FF2B5EF4-FFF2-40B4-BE49-F238E27FC236}">
                <a16:creationId xmlns:a16="http://schemas.microsoft.com/office/drawing/2014/main" id="{D4A4E6FB-E258-38AC-6E52-A0B242054EEC}"/>
              </a:ext>
            </a:extLst>
          </p:cNvPr>
          <p:cNvCxnSpPr>
            <a:cxnSpLocks/>
          </p:cNvCxnSpPr>
          <p:nvPr/>
        </p:nvCxnSpPr>
        <p:spPr>
          <a:xfrm>
            <a:off x="482009" y="4359348"/>
            <a:ext cx="11227981"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A5E1D4B6-5164-E76D-40D2-8F3B4CFA5A0E}"/>
              </a:ext>
            </a:extLst>
          </p:cNvPr>
          <p:cNvCxnSpPr>
            <a:cxnSpLocks/>
          </p:cNvCxnSpPr>
          <p:nvPr/>
        </p:nvCxnSpPr>
        <p:spPr>
          <a:xfrm flipV="1">
            <a:off x="490869" y="4343400"/>
            <a:ext cx="0" cy="350875"/>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9AB1357-C4BC-687E-C411-7706E565D998}"/>
              </a:ext>
            </a:extLst>
          </p:cNvPr>
          <p:cNvCxnSpPr>
            <a:cxnSpLocks/>
          </p:cNvCxnSpPr>
          <p:nvPr/>
        </p:nvCxnSpPr>
        <p:spPr>
          <a:xfrm flipV="1">
            <a:off x="11720622" y="4343400"/>
            <a:ext cx="0" cy="350875"/>
          </a:xfrm>
          <a:prstGeom prst="line">
            <a:avLst/>
          </a:prstGeom>
          <a:ln w="38100"/>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28552808-BEB7-43B4-2649-7D9443C217C8}"/>
              </a:ext>
            </a:extLst>
          </p:cNvPr>
          <p:cNvSpPr txBox="1"/>
          <p:nvPr/>
        </p:nvSpPr>
        <p:spPr>
          <a:xfrm>
            <a:off x="88605" y="4758070"/>
            <a:ext cx="1244008" cy="646331"/>
          </a:xfrm>
          <a:prstGeom prst="rect">
            <a:avLst/>
          </a:prstGeom>
          <a:solidFill>
            <a:schemeClr val="accent2">
              <a:lumMod val="40000"/>
              <a:lumOff val="60000"/>
            </a:schemeClr>
          </a:solidFill>
        </p:spPr>
        <p:txBody>
          <a:bodyPr wrap="square" rtlCol="0">
            <a:spAutoFit/>
          </a:bodyPr>
          <a:lstStyle/>
          <a:p>
            <a:pPr algn="ctr"/>
            <a:r>
              <a:rPr lang="en-GB" dirty="0"/>
              <a:t>Strongly </a:t>
            </a:r>
            <a:r>
              <a:rPr lang="en-GB" b="1" dirty="0"/>
              <a:t>disagree</a:t>
            </a:r>
          </a:p>
        </p:txBody>
      </p:sp>
      <p:sp>
        <p:nvSpPr>
          <p:cNvPr id="12" name="TextBox 11">
            <a:extLst>
              <a:ext uri="{FF2B5EF4-FFF2-40B4-BE49-F238E27FC236}">
                <a16:creationId xmlns:a16="http://schemas.microsoft.com/office/drawing/2014/main" id="{DFD90CE2-9E46-0F3A-BD4B-A5CBC8530C00}"/>
              </a:ext>
            </a:extLst>
          </p:cNvPr>
          <p:cNvSpPr txBox="1"/>
          <p:nvPr/>
        </p:nvSpPr>
        <p:spPr>
          <a:xfrm>
            <a:off x="10731796" y="4758069"/>
            <a:ext cx="1244008" cy="646331"/>
          </a:xfrm>
          <a:prstGeom prst="rect">
            <a:avLst/>
          </a:prstGeom>
          <a:solidFill>
            <a:schemeClr val="accent3">
              <a:lumMod val="40000"/>
              <a:lumOff val="60000"/>
            </a:schemeClr>
          </a:solidFill>
        </p:spPr>
        <p:txBody>
          <a:bodyPr wrap="square" rtlCol="0">
            <a:spAutoFit/>
          </a:bodyPr>
          <a:lstStyle/>
          <a:p>
            <a:pPr algn="ctr"/>
            <a:r>
              <a:rPr lang="en-GB" dirty="0"/>
              <a:t>Strongly </a:t>
            </a:r>
            <a:r>
              <a:rPr lang="en-GB" b="1" dirty="0"/>
              <a:t>agree</a:t>
            </a:r>
          </a:p>
        </p:txBody>
      </p:sp>
    </p:spTree>
    <p:extLst>
      <p:ext uri="{BB962C8B-B14F-4D97-AF65-F5344CB8AC3E}">
        <p14:creationId xmlns:p14="http://schemas.microsoft.com/office/powerpoint/2010/main" val="3986434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47B20-5EA7-4951-4887-C299666E5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C3D8FA-38FE-A1A8-393D-C67FDA860854}"/>
              </a:ext>
            </a:extLst>
          </p:cNvPr>
          <p:cNvSpPr>
            <a:spLocks noGrp="1"/>
          </p:cNvSpPr>
          <p:nvPr>
            <p:ph type="title"/>
          </p:nvPr>
        </p:nvSpPr>
        <p:spPr/>
        <p:txBody>
          <a:bodyPr/>
          <a:lstStyle/>
          <a:p>
            <a:r>
              <a:rPr lang="en-GB" dirty="0"/>
              <a:t>Opinion line</a:t>
            </a:r>
          </a:p>
        </p:txBody>
      </p:sp>
      <p:sp>
        <p:nvSpPr>
          <p:cNvPr id="3" name="Content Placeholder 2">
            <a:extLst>
              <a:ext uri="{FF2B5EF4-FFF2-40B4-BE49-F238E27FC236}">
                <a16:creationId xmlns:a16="http://schemas.microsoft.com/office/drawing/2014/main" id="{A1EBF0C1-CA0A-FFC1-941E-EC9F32AC0328}"/>
              </a:ext>
            </a:extLst>
          </p:cNvPr>
          <p:cNvSpPr>
            <a:spLocks noGrp="1"/>
          </p:cNvSpPr>
          <p:nvPr>
            <p:ph idx="1"/>
          </p:nvPr>
        </p:nvSpPr>
        <p:spPr/>
        <p:txBody>
          <a:bodyPr/>
          <a:lstStyle/>
          <a:p>
            <a:pPr marL="0" indent="0">
              <a:buNone/>
            </a:pPr>
            <a:r>
              <a:rPr lang="en-GB" dirty="0"/>
              <a:t>The use of ‘old’ maps are a useful tool for helping us to understand the world. </a:t>
            </a:r>
          </a:p>
        </p:txBody>
      </p:sp>
      <p:cxnSp>
        <p:nvCxnSpPr>
          <p:cNvPr id="5" name="Straight Connector 4">
            <a:extLst>
              <a:ext uri="{FF2B5EF4-FFF2-40B4-BE49-F238E27FC236}">
                <a16:creationId xmlns:a16="http://schemas.microsoft.com/office/drawing/2014/main" id="{8CC52240-7044-BB25-2BD7-D8F87CF5CCA3}"/>
              </a:ext>
            </a:extLst>
          </p:cNvPr>
          <p:cNvCxnSpPr>
            <a:cxnSpLocks/>
          </p:cNvCxnSpPr>
          <p:nvPr/>
        </p:nvCxnSpPr>
        <p:spPr>
          <a:xfrm>
            <a:off x="482009" y="4359348"/>
            <a:ext cx="11227981"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26BC3077-57DB-10A1-41CF-046DCCB148E9}"/>
              </a:ext>
            </a:extLst>
          </p:cNvPr>
          <p:cNvCxnSpPr>
            <a:cxnSpLocks/>
          </p:cNvCxnSpPr>
          <p:nvPr/>
        </p:nvCxnSpPr>
        <p:spPr>
          <a:xfrm flipV="1">
            <a:off x="490869" y="4343400"/>
            <a:ext cx="0" cy="350875"/>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7A4C2CC-BF0C-140A-7CD7-C865CC987E80}"/>
              </a:ext>
            </a:extLst>
          </p:cNvPr>
          <p:cNvCxnSpPr>
            <a:cxnSpLocks/>
          </p:cNvCxnSpPr>
          <p:nvPr/>
        </p:nvCxnSpPr>
        <p:spPr>
          <a:xfrm flipV="1">
            <a:off x="11720622" y="4343400"/>
            <a:ext cx="0" cy="350875"/>
          </a:xfrm>
          <a:prstGeom prst="line">
            <a:avLst/>
          </a:prstGeom>
          <a:ln w="38100"/>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9BB39A24-85C6-6F65-1C96-61C0A6A0E9BA}"/>
              </a:ext>
            </a:extLst>
          </p:cNvPr>
          <p:cNvSpPr txBox="1"/>
          <p:nvPr/>
        </p:nvSpPr>
        <p:spPr>
          <a:xfrm>
            <a:off x="88605" y="4758070"/>
            <a:ext cx="1244008" cy="646331"/>
          </a:xfrm>
          <a:prstGeom prst="rect">
            <a:avLst/>
          </a:prstGeom>
          <a:solidFill>
            <a:schemeClr val="accent2">
              <a:lumMod val="40000"/>
              <a:lumOff val="60000"/>
            </a:schemeClr>
          </a:solidFill>
        </p:spPr>
        <p:txBody>
          <a:bodyPr wrap="square" rtlCol="0">
            <a:spAutoFit/>
          </a:bodyPr>
          <a:lstStyle/>
          <a:p>
            <a:pPr algn="ctr"/>
            <a:r>
              <a:rPr lang="en-GB" dirty="0"/>
              <a:t>Strongly </a:t>
            </a:r>
            <a:r>
              <a:rPr lang="en-GB" b="1" dirty="0"/>
              <a:t>disagree</a:t>
            </a:r>
          </a:p>
        </p:txBody>
      </p:sp>
      <p:sp>
        <p:nvSpPr>
          <p:cNvPr id="12" name="TextBox 11">
            <a:extLst>
              <a:ext uri="{FF2B5EF4-FFF2-40B4-BE49-F238E27FC236}">
                <a16:creationId xmlns:a16="http://schemas.microsoft.com/office/drawing/2014/main" id="{BB1C7C2C-D2F3-2F43-79E8-590979CCC869}"/>
              </a:ext>
            </a:extLst>
          </p:cNvPr>
          <p:cNvSpPr txBox="1"/>
          <p:nvPr/>
        </p:nvSpPr>
        <p:spPr>
          <a:xfrm>
            <a:off x="10731796" y="4758069"/>
            <a:ext cx="1244008" cy="646331"/>
          </a:xfrm>
          <a:prstGeom prst="rect">
            <a:avLst/>
          </a:prstGeom>
          <a:solidFill>
            <a:schemeClr val="accent3">
              <a:lumMod val="40000"/>
              <a:lumOff val="60000"/>
            </a:schemeClr>
          </a:solidFill>
        </p:spPr>
        <p:txBody>
          <a:bodyPr wrap="square" rtlCol="0">
            <a:spAutoFit/>
          </a:bodyPr>
          <a:lstStyle/>
          <a:p>
            <a:pPr algn="ctr"/>
            <a:r>
              <a:rPr lang="en-GB" dirty="0"/>
              <a:t>Strongly </a:t>
            </a:r>
            <a:r>
              <a:rPr lang="en-GB" b="1" dirty="0"/>
              <a:t>agree</a:t>
            </a:r>
          </a:p>
        </p:txBody>
      </p:sp>
    </p:spTree>
    <p:extLst>
      <p:ext uri="{BB962C8B-B14F-4D97-AF65-F5344CB8AC3E}">
        <p14:creationId xmlns:p14="http://schemas.microsoft.com/office/powerpoint/2010/main" val="172830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341BC-9F5A-2667-E04F-D0A9F51E4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94C84-E65F-0F93-54F9-6B6F7560084A}"/>
              </a:ext>
            </a:extLst>
          </p:cNvPr>
          <p:cNvSpPr>
            <a:spLocks noGrp="1"/>
          </p:cNvSpPr>
          <p:nvPr>
            <p:ph type="ctrTitle"/>
          </p:nvPr>
        </p:nvSpPr>
        <p:spPr/>
        <p:txBody>
          <a:bodyPr/>
          <a:lstStyle/>
          <a:p>
            <a:r>
              <a:rPr lang="en-GB" dirty="0"/>
              <a:t>Old and New</a:t>
            </a:r>
          </a:p>
        </p:txBody>
      </p:sp>
      <p:sp>
        <p:nvSpPr>
          <p:cNvPr id="3" name="Subtitle 2">
            <a:extLst>
              <a:ext uri="{FF2B5EF4-FFF2-40B4-BE49-F238E27FC236}">
                <a16:creationId xmlns:a16="http://schemas.microsoft.com/office/drawing/2014/main" id="{94CBE490-C9C5-B751-C489-117D0147E965}"/>
              </a:ext>
            </a:extLst>
          </p:cNvPr>
          <p:cNvSpPr>
            <a:spLocks noGrp="1"/>
          </p:cNvSpPr>
          <p:nvPr>
            <p:ph type="subTitle" idx="1"/>
          </p:nvPr>
        </p:nvSpPr>
        <p:spPr/>
        <p:txBody>
          <a:bodyPr/>
          <a:lstStyle/>
          <a:p>
            <a:r>
              <a:rPr lang="en-GB" dirty="0"/>
              <a:t>L:O – to understand how islands have appeared &amp; disappeared over time, linking to what has been learned in the topic so far.  </a:t>
            </a:r>
          </a:p>
        </p:txBody>
      </p:sp>
      <p:sp>
        <p:nvSpPr>
          <p:cNvPr id="4" name="Date Placeholder 3">
            <a:extLst>
              <a:ext uri="{FF2B5EF4-FFF2-40B4-BE49-F238E27FC236}">
                <a16:creationId xmlns:a16="http://schemas.microsoft.com/office/drawing/2014/main" id="{5981A669-8D26-CFC6-6EFA-181AF3E5BFE8}"/>
              </a:ext>
            </a:extLst>
          </p:cNvPr>
          <p:cNvSpPr>
            <a:spLocks noGrp="1"/>
          </p:cNvSpPr>
          <p:nvPr>
            <p:ph type="dt" sz="half" idx="10"/>
          </p:nvPr>
        </p:nvSpPr>
        <p:spPr>
          <a:xfrm>
            <a:off x="10197353" y="41611"/>
            <a:ext cx="2743200" cy="365125"/>
          </a:xfrm>
        </p:spPr>
        <p:txBody>
          <a:bodyPr/>
          <a:lstStyle/>
          <a:p>
            <a:fld id="{E7FC7BAB-1F56-4B06-9D98-1B51DCD5C135}" type="datetime1">
              <a:rPr lang="en-GB" sz="2400" smtClean="0">
                <a:solidFill>
                  <a:schemeClr val="tx1"/>
                </a:solidFill>
              </a:rPr>
              <a:t>12/12/2025</a:t>
            </a:fld>
            <a:endParaRPr lang="en-GB" sz="2400" dirty="0">
              <a:solidFill>
                <a:schemeClr val="tx1"/>
              </a:solidFill>
            </a:endParaRPr>
          </a:p>
        </p:txBody>
      </p:sp>
    </p:spTree>
    <p:extLst>
      <p:ext uri="{BB962C8B-B14F-4D97-AF65-F5344CB8AC3E}">
        <p14:creationId xmlns:p14="http://schemas.microsoft.com/office/powerpoint/2010/main" val="3738018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71516-A119-9CF3-417A-DD93F13EF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D2645-DCEC-16A1-DC81-A3249E35ED2D}"/>
              </a:ext>
            </a:extLst>
          </p:cNvPr>
          <p:cNvSpPr>
            <a:spLocks noGrp="1"/>
          </p:cNvSpPr>
          <p:nvPr>
            <p:ph type="title"/>
          </p:nvPr>
        </p:nvSpPr>
        <p:spPr/>
        <p:txBody>
          <a:bodyPr/>
          <a:lstStyle/>
          <a:p>
            <a:r>
              <a:rPr lang="en-GB" dirty="0"/>
              <a:t>Opinion line</a:t>
            </a:r>
          </a:p>
        </p:txBody>
      </p:sp>
      <p:sp>
        <p:nvSpPr>
          <p:cNvPr id="3" name="Content Placeholder 2">
            <a:extLst>
              <a:ext uri="{FF2B5EF4-FFF2-40B4-BE49-F238E27FC236}">
                <a16:creationId xmlns:a16="http://schemas.microsoft.com/office/drawing/2014/main" id="{9B27EE46-8227-9D3E-3993-8EAEEFC913DE}"/>
              </a:ext>
            </a:extLst>
          </p:cNvPr>
          <p:cNvSpPr>
            <a:spLocks noGrp="1"/>
          </p:cNvSpPr>
          <p:nvPr>
            <p:ph idx="1"/>
          </p:nvPr>
        </p:nvSpPr>
        <p:spPr/>
        <p:txBody>
          <a:bodyPr/>
          <a:lstStyle/>
          <a:p>
            <a:pPr marL="0" indent="0">
              <a:buNone/>
            </a:pPr>
            <a:r>
              <a:rPr lang="en-GB" dirty="0"/>
              <a:t>We can’t always trust what we see on our maps. </a:t>
            </a:r>
          </a:p>
        </p:txBody>
      </p:sp>
      <p:cxnSp>
        <p:nvCxnSpPr>
          <p:cNvPr id="5" name="Straight Connector 4">
            <a:extLst>
              <a:ext uri="{FF2B5EF4-FFF2-40B4-BE49-F238E27FC236}">
                <a16:creationId xmlns:a16="http://schemas.microsoft.com/office/drawing/2014/main" id="{468FF92B-BA43-4B0C-4D4E-97AAC73B79EF}"/>
              </a:ext>
            </a:extLst>
          </p:cNvPr>
          <p:cNvCxnSpPr>
            <a:cxnSpLocks/>
          </p:cNvCxnSpPr>
          <p:nvPr/>
        </p:nvCxnSpPr>
        <p:spPr>
          <a:xfrm>
            <a:off x="482009" y="4359348"/>
            <a:ext cx="11227981"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7C940426-B87E-93F3-C50B-E8E14A8CEA93}"/>
              </a:ext>
            </a:extLst>
          </p:cNvPr>
          <p:cNvCxnSpPr>
            <a:cxnSpLocks/>
          </p:cNvCxnSpPr>
          <p:nvPr/>
        </p:nvCxnSpPr>
        <p:spPr>
          <a:xfrm flipV="1">
            <a:off x="490869" y="4343400"/>
            <a:ext cx="0" cy="350875"/>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751B3F8E-D78E-3869-E1FD-A946AE53721B}"/>
              </a:ext>
            </a:extLst>
          </p:cNvPr>
          <p:cNvCxnSpPr>
            <a:cxnSpLocks/>
          </p:cNvCxnSpPr>
          <p:nvPr/>
        </p:nvCxnSpPr>
        <p:spPr>
          <a:xfrm flipV="1">
            <a:off x="11720622" y="4343400"/>
            <a:ext cx="0" cy="350875"/>
          </a:xfrm>
          <a:prstGeom prst="line">
            <a:avLst/>
          </a:prstGeom>
          <a:ln w="38100"/>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A8345395-8C7B-837B-7CC7-E837B26B3C18}"/>
              </a:ext>
            </a:extLst>
          </p:cNvPr>
          <p:cNvSpPr txBox="1"/>
          <p:nvPr/>
        </p:nvSpPr>
        <p:spPr>
          <a:xfrm>
            <a:off x="88605" y="4758070"/>
            <a:ext cx="1244008" cy="646331"/>
          </a:xfrm>
          <a:prstGeom prst="rect">
            <a:avLst/>
          </a:prstGeom>
          <a:solidFill>
            <a:schemeClr val="accent2">
              <a:lumMod val="40000"/>
              <a:lumOff val="60000"/>
            </a:schemeClr>
          </a:solidFill>
        </p:spPr>
        <p:txBody>
          <a:bodyPr wrap="square" rtlCol="0">
            <a:spAutoFit/>
          </a:bodyPr>
          <a:lstStyle/>
          <a:p>
            <a:pPr algn="ctr"/>
            <a:r>
              <a:rPr lang="en-GB" dirty="0"/>
              <a:t>Strongly </a:t>
            </a:r>
            <a:r>
              <a:rPr lang="en-GB" b="1" dirty="0"/>
              <a:t>disagree</a:t>
            </a:r>
          </a:p>
        </p:txBody>
      </p:sp>
      <p:sp>
        <p:nvSpPr>
          <p:cNvPr id="12" name="TextBox 11">
            <a:extLst>
              <a:ext uri="{FF2B5EF4-FFF2-40B4-BE49-F238E27FC236}">
                <a16:creationId xmlns:a16="http://schemas.microsoft.com/office/drawing/2014/main" id="{A27C310D-6B97-EED3-A205-D3F5B496F0F0}"/>
              </a:ext>
            </a:extLst>
          </p:cNvPr>
          <p:cNvSpPr txBox="1"/>
          <p:nvPr/>
        </p:nvSpPr>
        <p:spPr>
          <a:xfrm>
            <a:off x="10731796" y="4758069"/>
            <a:ext cx="1244008" cy="646331"/>
          </a:xfrm>
          <a:prstGeom prst="rect">
            <a:avLst/>
          </a:prstGeom>
          <a:solidFill>
            <a:schemeClr val="accent3">
              <a:lumMod val="40000"/>
              <a:lumOff val="60000"/>
            </a:schemeClr>
          </a:solidFill>
        </p:spPr>
        <p:txBody>
          <a:bodyPr wrap="square" rtlCol="0">
            <a:spAutoFit/>
          </a:bodyPr>
          <a:lstStyle/>
          <a:p>
            <a:pPr algn="ctr"/>
            <a:r>
              <a:rPr lang="en-GB" dirty="0"/>
              <a:t>Strongly </a:t>
            </a:r>
            <a:r>
              <a:rPr lang="en-GB" b="1" dirty="0"/>
              <a:t>agree</a:t>
            </a:r>
          </a:p>
        </p:txBody>
      </p:sp>
    </p:spTree>
    <p:extLst>
      <p:ext uri="{BB962C8B-B14F-4D97-AF65-F5344CB8AC3E}">
        <p14:creationId xmlns:p14="http://schemas.microsoft.com/office/powerpoint/2010/main" val="2428828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CC">
            <a:alpha val="20000"/>
          </a:srgbClr>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685800" cy="6858000"/>
            <a:chOff x="0" y="0"/>
            <a:chExt cx="270933" cy="2709333"/>
          </a:xfrm>
        </p:grpSpPr>
        <p:sp>
          <p:nvSpPr>
            <p:cNvPr id="3" name="Freeform 3"/>
            <p:cNvSpPr/>
            <p:nvPr/>
          </p:nvSpPr>
          <p:spPr>
            <a:xfrm>
              <a:off x="0" y="0"/>
              <a:ext cx="270933" cy="2709333"/>
            </a:xfrm>
            <a:custGeom>
              <a:avLst/>
              <a:gdLst/>
              <a:ahLst/>
              <a:cxnLst/>
              <a:rect l="l" t="t" r="r" b="b"/>
              <a:pathLst>
                <a:path w="270933" h="2709333">
                  <a:moveTo>
                    <a:pt x="0" y="0"/>
                  </a:moveTo>
                  <a:lnTo>
                    <a:pt x="270933" y="0"/>
                  </a:lnTo>
                  <a:lnTo>
                    <a:pt x="270933" y="2709333"/>
                  </a:lnTo>
                  <a:lnTo>
                    <a:pt x="0" y="2709333"/>
                  </a:lnTo>
                  <a:close/>
                </a:path>
              </a:pathLst>
            </a:custGeom>
            <a:solidFill>
              <a:srgbClr val="FEFCF1"/>
            </a:solidFill>
            <a:ln w="19050" cap="sq">
              <a:solidFill>
                <a:srgbClr val="000000"/>
              </a:solidFill>
              <a:prstDash val="solid"/>
              <a:miter/>
            </a:ln>
          </p:spPr>
          <p:txBody>
            <a:bodyPr/>
            <a:lstStyle/>
            <a:p>
              <a:endParaRPr lang="en-GB" sz="1200"/>
            </a:p>
          </p:txBody>
        </p:sp>
        <p:sp>
          <p:nvSpPr>
            <p:cNvPr id="4" name="TextBox 4"/>
            <p:cNvSpPr txBox="1"/>
            <p:nvPr/>
          </p:nvSpPr>
          <p:spPr>
            <a:xfrm>
              <a:off x="0" y="-66675"/>
              <a:ext cx="270933" cy="2776008"/>
            </a:xfrm>
            <a:prstGeom prst="rect">
              <a:avLst/>
            </a:prstGeom>
          </p:spPr>
          <p:txBody>
            <a:bodyPr lIns="33867" tIns="33867" rIns="33867" bIns="33867" rtlCol="0" anchor="ctr"/>
            <a:lstStyle/>
            <a:p>
              <a:pPr algn="ctr">
                <a:lnSpc>
                  <a:spcPts val="1773"/>
                </a:lnSpc>
                <a:spcBef>
                  <a:spcPct val="0"/>
                </a:spcBef>
              </a:pPr>
              <a:endParaRPr sz="1200"/>
            </a:p>
          </p:txBody>
        </p:sp>
      </p:grpSp>
      <p:grpSp>
        <p:nvGrpSpPr>
          <p:cNvPr id="5" name="Group 5"/>
          <p:cNvGrpSpPr/>
          <p:nvPr/>
        </p:nvGrpSpPr>
        <p:grpSpPr>
          <a:xfrm>
            <a:off x="187805" y="685800"/>
            <a:ext cx="310190" cy="310190"/>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7" name="TextBox 7"/>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8" name="TextBox 8"/>
          <p:cNvSpPr txBox="1"/>
          <p:nvPr/>
        </p:nvSpPr>
        <p:spPr>
          <a:xfrm>
            <a:off x="873605" y="-167470"/>
            <a:ext cx="9079036" cy="1242776"/>
          </a:xfrm>
          <a:prstGeom prst="rect">
            <a:avLst/>
          </a:prstGeom>
        </p:spPr>
        <p:txBody>
          <a:bodyPr lIns="0" tIns="0" rIns="0" bIns="0" rtlCol="0" anchor="t">
            <a:spAutoFit/>
          </a:bodyPr>
          <a:lstStyle/>
          <a:p>
            <a:pPr>
              <a:lnSpc>
                <a:spcPts val="11063"/>
              </a:lnSpc>
              <a:spcBef>
                <a:spcPct val="0"/>
              </a:spcBef>
            </a:pPr>
            <a:r>
              <a:rPr lang="en-US" sz="48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WANT TO KNOW MORE?</a:t>
            </a:r>
          </a:p>
        </p:txBody>
      </p:sp>
      <p:grpSp>
        <p:nvGrpSpPr>
          <p:cNvPr id="9" name="Group 9"/>
          <p:cNvGrpSpPr/>
          <p:nvPr/>
        </p:nvGrpSpPr>
        <p:grpSpPr>
          <a:xfrm>
            <a:off x="187805" y="3273905"/>
            <a:ext cx="310190" cy="310190"/>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1" name="TextBox 11"/>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12" name="Group 12"/>
          <p:cNvGrpSpPr/>
          <p:nvPr/>
        </p:nvGrpSpPr>
        <p:grpSpPr>
          <a:xfrm>
            <a:off x="187805" y="5863746"/>
            <a:ext cx="310190" cy="310190"/>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4" name="TextBox 14"/>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15" name="Freeform 15"/>
          <p:cNvSpPr/>
          <p:nvPr/>
        </p:nvSpPr>
        <p:spPr>
          <a:xfrm rot="10410470">
            <a:off x="9591150" y="194483"/>
            <a:ext cx="2688592" cy="767471"/>
          </a:xfrm>
          <a:custGeom>
            <a:avLst/>
            <a:gdLst/>
            <a:ahLst/>
            <a:cxnLst/>
            <a:rect l="l" t="t" r="r" b="b"/>
            <a:pathLst>
              <a:path w="4032888" h="1151206">
                <a:moveTo>
                  <a:pt x="0" y="0"/>
                </a:moveTo>
                <a:lnTo>
                  <a:pt x="4032888" y="0"/>
                </a:lnTo>
                <a:lnTo>
                  <a:pt x="4032888" y="1151206"/>
                </a:lnTo>
                <a:lnTo>
                  <a:pt x="0" y="11512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sz="1200"/>
          </a:p>
        </p:txBody>
      </p:sp>
      <p:sp>
        <p:nvSpPr>
          <p:cNvPr id="16" name="TextBox 16"/>
          <p:cNvSpPr txBox="1"/>
          <p:nvPr/>
        </p:nvSpPr>
        <p:spPr>
          <a:xfrm>
            <a:off x="9334033" y="266823"/>
            <a:ext cx="2298767" cy="433517"/>
          </a:xfrm>
          <a:prstGeom prst="rect">
            <a:avLst/>
          </a:prstGeom>
        </p:spPr>
        <p:txBody>
          <a:bodyPr lIns="0" tIns="0" rIns="0" bIns="0" rtlCol="0" anchor="t">
            <a:spAutoFit/>
          </a:bodyPr>
          <a:lstStyle/>
          <a:p>
            <a:pPr algn="r">
              <a:lnSpc>
                <a:spcPts val="3878"/>
              </a:lnSpc>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LESSON TWO</a:t>
            </a:r>
          </a:p>
        </p:txBody>
      </p:sp>
      <p:grpSp>
        <p:nvGrpSpPr>
          <p:cNvPr id="17" name="Group 17"/>
          <p:cNvGrpSpPr/>
          <p:nvPr/>
        </p:nvGrpSpPr>
        <p:grpSpPr>
          <a:xfrm>
            <a:off x="1453589" y="2884792"/>
            <a:ext cx="1884055" cy="3280098"/>
            <a:chOff x="0" y="0"/>
            <a:chExt cx="630897" cy="1098378"/>
          </a:xfrm>
        </p:grpSpPr>
        <p:sp>
          <p:nvSpPr>
            <p:cNvPr id="18" name="Freeform 18"/>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dirty="0">
                <a:latin typeface="Trebuchet MS" panose="020B0603020202020204" pitchFamily="34" charset="0"/>
                <a:ea typeface="True Typewriter" panose="020B0604020202020204" charset="0"/>
                <a:cs typeface="True Typewriter" panose="020B0604020202020204" charset="0"/>
              </a:endParaRPr>
            </a:p>
          </p:txBody>
        </p:sp>
        <p:sp>
          <p:nvSpPr>
            <p:cNvPr id="19" name="TextBox 19"/>
            <p:cNvSpPr txBox="1"/>
            <p:nvPr/>
          </p:nvSpPr>
          <p:spPr>
            <a:xfrm>
              <a:off x="0" y="-66675"/>
              <a:ext cx="630897" cy="1165053"/>
            </a:xfrm>
            <a:prstGeom prst="rect">
              <a:avLst/>
            </a:prstGeom>
          </p:spPr>
          <p:txBody>
            <a:bodyPr lIns="33867" tIns="33867" rIns="33867" bIns="33867" rtlCol="0" anchor="ctr"/>
            <a:lstStyle/>
            <a:p>
              <a:pPr marL="285750" lvl="0" indent="-285750">
                <a:buFont typeface="Arial" panose="020B0604020202020204" pitchFamily="34" charset="0"/>
                <a:buChar char="•"/>
              </a:pPr>
              <a:r>
                <a:rPr lang="en-GB" sz="1200" u="sng" dirty="0">
                  <a:latin typeface="True Typewriter" panose="020B0604020202020204"/>
                  <a:hlinkClick r:id="rId4"/>
                </a:rPr>
                <a:t>European Explorers: The adventures of Captain Cook!</a:t>
              </a:r>
              <a:endParaRPr lang="en-GB" sz="1200" dirty="0">
                <a:latin typeface="True Typewriter" panose="020B0604020202020204"/>
              </a:endParaRPr>
            </a:p>
            <a:p>
              <a:pPr marL="285750" lvl="0" indent="-285750">
                <a:buFont typeface="Arial" panose="020B0604020202020204" pitchFamily="34" charset="0"/>
                <a:buChar char="•"/>
              </a:pPr>
              <a:r>
                <a:rPr lang="en-GB" sz="1200" u="sng" dirty="0">
                  <a:latin typeface="True Typewriter" panose="020B0604020202020204"/>
                  <a:hlinkClick r:id="rId5"/>
                </a:rPr>
                <a:t>South Pacific Sandy Island 'proven not to exist' - BBC News</a:t>
              </a:r>
              <a:endParaRPr lang="en-GB" sz="1200" dirty="0">
                <a:latin typeface="True Typewriter" panose="020B0604020202020204"/>
              </a:endParaRPr>
            </a:p>
            <a:p>
              <a:pPr marL="285750" indent="-285750">
                <a:buFont typeface="Arial" panose="020B0604020202020204" pitchFamily="34" charset="0"/>
                <a:buChar char="•"/>
              </a:pPr>
              <a:r>
                <a:rPr lang="en-GB" sz="1200" u="sng" dirty="0">
                  <a:latin typeface="True Typewriter" panose="020B0604020202020204"/>
                  <a:hlinkClick r:id="rId6"/>
                </a:rPr>
                <a:t>Europe and the Age of Exploration - The Metropolitan Museum of Art</a:t>
              </a:r>
              <a:endParaRPr lang="en-US" sz="1050" dirty="0">
                <a:solidFill>
                  <a:srgbClr val="000000"/>
                </a:solidFill>
                <a:latin typeface="True Typewriter" panose="020B0604020202020204"/>
                <a:ea typeface="True Typewriter" panose="020B0604020202020204" charset="0"/>
                <a:cs typeface="True Typewriter" panose="020B0604020202020204" charset="0"/>
                <a:sym typeface="True Typewriter"/>
              </a:endParaRPr>
            </a:p>
          </p:txBody>
        </p:sp>
      </p:grpSp>
      <p:grpSp>
        <p:nvGrpSpPr>
          <p:cNvPr id="20" name="Group 20"/>
          <p:cNvGrpSpPr/>
          <p:nvPr/>
        </p:nvGrpSpPr>
        <p:grpSpPr>
          <a:xfrm>
            <a:off x="1453589" y="1787016"/>
            <a:ext cx="1884055" cy="990065"/>
            <a:chOff x="0" y="0"/>
            <a:chExt cx="630897" cy="331534"/>
          </a:xfrm>
        </p:grpSpPr>
        <p:sp>
          <p:nvSpPr>
            <p:cNvPr id="21" name="Freeform 21"/>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2" name="TextBox 22"/>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3" name="Group 23"/>
          <p:cNvGrpSpPr/>
          <p:nvPr/>
        </p:nvGrpSpPr>
        <p:grpSpPr>
          <a:xfrm>
            <a:off x="3476197" y="1787016"/>
            <a:ext cx="1884055" cy="990065"/>
            <a:chOff x="0" y="0"/>
            <a:chExt cx="630897" cy="331534"/>
          </a:xfrm>
        </p:grpSpPr>
        <p:sp>
          <p:nvSpPr>
            <p:cNvPr id="24" name="Freeform 24"/>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5" name="TextBox 25"/>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6" name="Group 26"/>
          <p:cNvGrpSpPr/>
          <p:nvPr/>
        </p:nvGrpSpPr>
        <p:grpSpPr>
          <a:xfrm>
            <a:off x="5498807" y="1787016"/>
            <a:ext cx="1884055" cy="990065"/>
            <a:chOff x="0" y="0"/>
            <a:chExt cx="630897" cy="331534"/>
          </a:xfrm>
        </p:grpSpPr>
        <p:sp>
          <p:nvSpPr>
            <p:cNvPr id="27" name="Freeform 27"/>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8" name="TextBox 28"/>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9" name="Group 29"/>
          <p:cNvGrpSpPr/>
          <p:nvPr/>
        </p:nvGrpSpPr>
        <p:grpSpPr>
          <a:xfrm>
            <a:off x="7521415" y="1787016"/>
            <a:ext cx="1884055" cy="990065"/>
            <a:chOff x="0" y="0"/>
            <a:chExt cx="630897" cy="331534"/>
          </a:xfrm>
        </p:grpSpPr>
        <p:sp>
          <p:nvSpPr>
            <p:cNvPr id="30" name="Freeform 30"/>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1" name="TextBox 31"/>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2" name="Group 32"/>
          <p:cNvGrpSpPr/>
          <p:nvPr/>
        </p:nvGrpSpPr>
        <p:grpSpPr>
          <a:xfrm>
            <a:off x="9544025" y="1787016"/>
            <a:ext cx="1884055" cy="990065"/>
            <a:chOff x="0" y="0"/>
            <a:chExt cx="630897" cy="331534"/>
          </a:xfrm>
        </p:grpSpPr>
        <p:sp>
          <p:nvSpPr>
            <p:cNvPr id="33" name="Freeform 33"/>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4" name="TextBox 34"/>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5" name="Group 35"/>
          <p:cNvGrpSpPr/>
          <p:nvPr/>
        </p:nvGrpSpPr>
        <p:grpSpPr>
          <a:xfrm>
            <a:off x="3476197" y="2875745"/>
            <a:ext cx="1884055" cy="3280098"/>
            <a:chOff x="0" y="0"/>
            <a:chExt cx="630897" cy="1098378"/>
          </a:xfrm>
        </p:grpSpPr>
        <p:sp>
          <p:nvSpPr>
            <p:cNvPr id="36" name="Freeform 36"/>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7" name="TextBox 37"/>
            <p:cNvSpPr txBox="1"/>
            <p:nvPr/>
          </p:nvSpPr>
          <p:spPr>
            <a:xfrm>
              <a:off x="0" y="-66675"/>
              <a:ext cx="630897" cy="1165053"/>
            </a:xfrm>
            <a:prstGeom prst="rect">
              <a:avLst/>
            </a:prstGeom>
          </p:spPr>
          <p:txBody>
            <a:bodyPr lIns="33867" tIns="33867" rIns="33867" bIns="33867" rtlCol="0" anchor="ctr"/>
            <a:lstStyle/>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Geologist</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Volcanologist</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Oceanographer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Cartographer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Explorer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Historian</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Art historian</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Travel writer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Environmental scientist</a:t>
              </a:r>
            </a:p>
            <a:p>
              <a:pPr marL="273486" lvl="1" indent="-136744" algn="just">
                <a:lnSpc>
                  <a:spcPts val="1773"/>
                </a:lnSpc>
                <a:buFont typeface="Arial"/>
                <a:buChar char="•"/>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Teacher </a:t>
              </a:r>
              <a:endPar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endParaRPr>
            </a:p>
          </p:txBody>
        </p:sp>
      </p:grpSp>
      <p:grpSp>
        <p:nvGrpSpPr>
          <p:cNvPr id="38" name="Group 38"/>
          <p:cNvGrpSpPr/>
          <p:nvPr/>
        </p:nvGrpSpPr>
        <p:grpSpPr>
          <a:xfrm>
            <a:off x="5498807" y="2893838"/>
            <a:ext cx="1884055" cy="3280098"/>
            <a:chOff x="0" y="0"/>
            <a:chExt cx="630897" cy="1098378"/>
          </a:xfrm>
        </p:grpSpPr>
        <p:sp>
          <p:nvSpPr>
            <p:cNvPr id="39" name="Freeform 39"/>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050">
                <a:latin typeface="Trebuchet MS" panose="020B0603020202020204" pitchFamily="34" charset="0"/>
                <a:ea typeface="True Typewriter" panose="020B0604020202020204" charset="0"/>
                <a:cs typeface="True Typewriter" panose="020B0604020202020204" charset="0"/>
              </a:endParaRPr>
            </a:p>
          </p:txBody>
        </p:sp>
        <p:sp>
          <p:nvSpPr>
            <p:cNvPr id="40" name="TextBox 40"/>
            <p:cNvSpPr txBox="1"/>
            <p:nvPr/>
          </p:nvSpPr>
          <p:spPr>
            <a:xfrm>
              <a:off x="0" y="-66675"/>
              <a:ext cx="630897" cy="1165053"/>
            </a:xfrm>
            <a:prstGeom prst="rect">
              <a:avLst/>
            </a:prstGeom>
          </p:spPr>
          <p:txBody>
            <a:bodyPr lIns="33867" tIns="33867" rIns="33867" bIns="33867" rtlCol="0" anchor="ctr"/>
            <a:lstStyle/>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Volcanic eruption</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Tectonics</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Subduction zone</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Magma</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Hotspot</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Convection currents</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Crust</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Mantle </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Inner core</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Outer core</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Lava</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Ridge</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Continental drift</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Erosion </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Rising sea levels</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Subsidence</a:t>
              </a:r>
            </a:p>
            <a:p>
              <a:pPr marL="273486" lvl="1" indent="-136744" algn="just">
                <a:buFont typeface="Arial"/>
                <a:buChar char="•"/>
              </a:pPr>
              <a:r>
                <a:rPr lang="en-US" sz="1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Coral bleaching </a:t>
              </a:r>
            </a:p>
          </p:txBody>
        </p:sp>
      </p:grpSp>
      <p:grpSp>
        <p:nvGrpSpPr>
          <p:cNvPr id="41" name="Group 41"/>
          <p:cNvGrpSpPr/>
          <p:nvPr/>
        </p:nvGrpSpPr>
        <p:grpSpPr>
          <a:xfrm>
            <a:off x="7521415" y="2884792"/>
            <a:ext cx="1884055" cy="3280098"/>
            <a:chOff x="0" y="0"/>
            <a:chExt cx="630897" cy="1098378"/>
          </a:xfrm>
        </p:grpSpPr>
        <p:sp>
          <p:nvSpPr>
            <p:cNvPr id="42" name="Freeform 42"/>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3" name="TextBox 43"/>
            <p:cNvSpPr txBox="1"/>
            <p:nvPr/>
          </p:nvSpPr>
          <p:spPr>
            <a:xfrm>
              <a:off x="0" y="-66675"/>
              <a:ext cx="630897" cy="1165053"/>
            </a:xfrm>
            <a:prstGeom prst="rect">
              <a:avLst/>
            </a:prstGeom>
          </p:spPr>
          <p:txBody>
            <a:bodyPr lIns="33867" tIns="33867" rIns="33867" bIns="33867" rtlCol="0" anchor="ctr"/>
            <a:lstStyle/>
            <a:p>
              <a:pPr algn="ctr">
                <a:lnSpc>
                  <a:spcPts val="1773"/>
                </a:lnSpc>
              </a:pPr>
              <a:r>
                <a:rPr lang="en-US" sz="1266" dirty="0">
                  <a:solidFill>
                    <a:srgbClr val="000000"/>
                  </a:solidFill>
                  <a:latin typeface="True Typewriter" panose="020B0604020202020204"/>
                  <a:ea typeface="True Typewriter" panose="020B0604020202020204" charset="0"/>
                  <a:cs typeface="True Typewriter" panose="020B0604020202020204" charset="0"/>
                  <a:sym typeface="True Typewriter"/>
                </a:rPr>
                <a:t>Explorer game - </a:t>
              </a:r>
              <a:r>
                <a:rPr lang="en-GB" sz="1100" dirty="0">
                  <a:latin typeface="True Typewriter" panose="020B0604020202020204"/>
                  <a:hlinkClick r:id="rId7"/>
                </a:rPr>
                <a:t>World Explorer - Games</a:t>
              </a:r>
              <a:endParaRPr lang="en-US" sz="1266" dirty="0">
                <a:solidFill>
                  <a:srgbClr val="000000"/>
                </a:solidFill>
                <a:latin typeface="True Typewriter" panose="020B0604020202020204"/>
                <a:ea typeface="True Typewriter" panose="020B0604020202020204" charset="0"/>
                <a:cs typeface="True Typewriter" panose="020B0604020202020204" charset="0"/>
                <a:sym typeface="True Typewriter"/>
              </a:endParaRPr>
            </a:p>
          </p:txBody>
        </p:sp>
      </p:grpSp>
      <p:grpSp>
        <p:nvGrpSpPr>
          <p:cNvPr id="44" name="Group 44"/>
          <p:cNvGrpSpPr/>
          <p:nvPr/>
        </p:nvGrpSpPr>
        <p:grpSpPr>
          <a:xfrm>
            <a:off x="9544025" y="2893838"/>
            <a:ext cx="1884055" cy="3280098"/>
            <a:chOff x="0" y="0"/>
            <a:chExt cx="630897" cy="1098378"/>
          </a:xfrm>
        </p:grpSpPr>
        <p:sp>
          <p:nvSpPr>
            <p:cNvPr id="45" name="Freeform 45"/>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6" name="TextBox 46"/>
            <p:cNvSpPr txBox="1"/>
            <p:nvPr/>
          </p:nvSpPr>
          <p:spPr>
            <a:xfrm>
              <a:off x="0" y="-66675"/>
              <a:ext cx="630897" cy="1165053"/>
            </a:xfrm>
            <a:prstGeom prst="rect">
              <a:avLst/>
            </a:prstGeom>
          </p:spPr>
          <p:txBody>
            <a:bodyPr lIns="33867" tIns="33867" rIns="33867" bIns="33867" rtlCol="0" anchor="ctr"/>
            <a:lstStyle/>
            <a:p>
              <a:pPr marL="342900" indent="-342900" algn="ctr">
                <a:lnSpc>
                  <a:spcPts val="1773"/>
                </a:lnSpc>
                <a:buAutoNum type="arabicParen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Imagine that you are an explorer that has just found a new island. Write a letter to people at home, from the perspective of the explorer. </a:t>
              </a:r>
            </a:p>
            <a:p>
              <a:pPr marL="342900" indent="-342900" algn="ctr">
                <a:lnSpc>
                  <a:spcPts val="1773"/>
                </a:lnSpc>
                <a:buAutoNum type="arabicParen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Research a famous explorer. Create a comic strip/story board, surrounding their story. </a:t>
              </a:r>
            </a:p>
          </p:txBody>
        </p:sp>
      </p:grpSp>
      <p:sp>
        <p:nvSpPr>
          <p:cNvPr id="47" name="TextBox 47"/>
          <p:cNvSpPr txBox="1"/>
          <p:nvPr/>
        </p:nvSpPr>
        <p:spPr>
          <a:xfrm>
            <a:off x="1481281" y="1800239"/>
            <a:ext cx="1856363" cy="322332"/>
          </a:xfrm>
          <a:prstGeom prst="rect">
            <a:avLst/>
          </a:prstGeom>
        </p:spPr>
        <p:txBody>
          <a:bodyPr lIns="0" tIns="0" rIns="0" bIns="0" rtlCol="0" anchor="t">
            <a:spAutoFit/>
          </a:bodyPr>
          <a:lstStyle/>
          <a:p>
            <a:pPr algn="ctr">
              <a:lnSpc>
                <a:spcPts val="2799"/>
              </a:lnSpc>
              <a:spcBef>
                <a:spcPct val="0"/>
              </a:spcBef>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USEFUL WEBSITES</a:t>
            </a:r>
          </a:p>
        </p:txBody>
      </p:sp>
      <p:sp>
        <p:nvSpPr>
          <p:cNvPr id="48" name="TextBox 48"/>
          <p:cNvSpPr txBox="1"/>
          <p:nvPr/>
        </p:nvSpPr>
        <p:spPr>
          <a:xfrm>
            <a:off x="3488555"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CAREERS</a:t>
            </a:r>
          </a:p>
        </p:txBody>
      </p:sp>
      <p:sp>
        <p:nvSpPr>
          <p:cNvPr id="49" name="TextBox 49"/>
          <p:cNvSpPr txBox="1"/>
          <p:nvPr/>
        </p:nvSpPr>
        <p:spPr>
          <a:xfrm>
            <a:off x="5510018" y="1787539"/>
            <a:ext cx="1871698" cy="386131"/>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TIER 3 VOCAB</a:t>
            </a:r>
          </a:p>
        </p:txBody>
      </p:sp>
      <p:sp>
        <p:nvSpPr>
          <p:cNvPr id="50" name="TextBox 50"/>
          <p:cNvSpPr txBox="1"/>
          <p:nvPr/>
        </p:nvSpPr>
        <p:spPr>
          <a:xfrm>
            <a:off x="7535262"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GAME</a:t>
            </a:r>
          </a:p>
        </p:txBody>
      </p:sp>
      <p:sp>
        <p:nvSpPr>
          <p:cNvPr id="51" name="TextBox 51"/>
          <p:cNvSpPr txBox="1"/>
          <p:nvPr/>
        </p:nvSpPr>
        <p:spPr>
          <a:xfrm>
            <a:off x="9556382" y="1812939"/>
            <a:ext cx="1871698" cy="262444"/>
          </a:xfrm>
          <a:prstGeom prst="rect">
            <a:avLst/>
          </a:prstGeom>
        </p:spPr>
        <p:txBody>
          <a:bodyPr lIns="0" tIns="0" rIns="0" bIns="0" rtlCol="0" anchor="t">
            <a:spAutoFit/>
          </a:bodyPr>
          <a:lstStyle/>
          <a:p>
            <a:pPr algn="ctr">
              <a:lnSpc>
                <a:spcPts val="2333"/>
              </a:lnSpc>
              <a:spcBef>
                <a:spcPct val="0"/>
              </a:spcBef>
            </a:pPr>
            <a:r>
              <a:rPr lang="en-US" sz="14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EXTENSION ACTIVITY</a:t>
            </a:r>
          </a:p>
        </p:txBody>
      </p:sp>
      <p:sp>
        <p:nvSpPr>
          <p:cNvPr id="52" name="TextBox 52"/>
          <p:cNvSpPr txBox="1"/>
          <p:nvPr/>
        </p:nvSpPr>
        <p:spPr>
          <a:xfrm>
            <a:off x="1468581" y="2221591"/>
            <a:ext cx="1854070" cy="392159"/>
          </a:xfrm>
          <a:prstGeom prst="rect">
            <a:avLst/>
          </a:prstGeom>
        </p:spPr>
        <p:txBody>
          <a:bodyPr lIns="0" tIns="0" rIns="0" bIns="0" rtlCol="0" anchor="t">
            <a:spAutoFit/>
          </a:bodyPr>
          <a:lstStyle/>
          <a:p>
            <a:pPr algn="ctr">
              <a:lnSpc>
                <a:spcPts val="1586"/>
              </a:lnSpc>
              <a:spcBef>
                <a:spcPct val="0"/>
              </a:spcBef>
            </a:pPr>
            <a:r>
              <a:rPr lang="en-US" sz="1133"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Follow the links to learn more about the topic!</a:t>
            </a:r>
          </a:p>
        </p:txBody>
      </p:sp>
      <p:sp>
        <p:nvSpPr>
          <p:cNvPr id="53" name="TextBox 53"/>
          <p:cNvSpPr txBox="1"/>
          <p:nvPr/>
        </p:nvSpPr>
        <p:spPr>
          <a:xfrm>
            <a:off x="3491190" y="2221590"/>
            <a:ext cx="1854070" cy="367729"/>
          </a:xfrm>
          <a:prstGeom prst="rect">
            <a:avLst/>
          </a:prstGeom>
        </p:spPr>
        <p:txBody>
          <a:bodyPr lIns="0" tIns="0" rIns="0" bIns="0" rtlCol="0" anchor="t">
            <a:spAutoFit/>
          </a:bodyPr>
          <a:lstStyle/>
          <a:p>
            <a:pPr algn="ctr">
              <a:lnSpc>
                <a:spcPts val="1493"/>
              </a:lnSpc>
              <a:spcBef>
                <a:spcPct val="0"/>
              </a:spcBef>
            </a:pPr>
            <a:r>
              <a:rPr lang="en-US" sz="10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Which possible future careers can todays lesson lead to?</a:t>
            </a:r>
          </a:p>
        </p:txBody>
      </p:sp>
      <p:sp>
        <p:nvSpPr>
          <p:cNvPr id="54" name="TextBox 54"/>
          <p:cNvSpPr txBox="1"/>
          <p:nvPr/>
        </p:nvSpPr>
        <p:spPr>
          <a:xfrm>
            <a:off x="5512652"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Write a definition for the following words</a:t>
            </a:r>
          </a:p>
        </p:txBody>
      </p:sp>
      <p:sp>
        <p:nvSpPr>
          <p:cNvPr id="55" name="TextBox 55"/>
          <p:cNvSpPr txBox="1"/>
          <p:nvPr/>
        </p:nvSpPr>
        <p:spPr>
          <a:xfrm>
            <a:off x="7536408"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Play this game, to test your knowledge</a:t>
            </a:r>
          </a:p>
        </p:txBody>
      </p:sp>
      <p:sp>
        <p:nvSpPr>
          <p:cNvPr id="56" name="TextBox 56"/>
          <p:cNvSpPr txBox="1"/>
          <p:nvPr/>
        </p:nvSpPr>
        <p:spPr>
          <a:xfrm>
            <a:off x="9556382" y="2261956"/>
            <a:ext cx="1854070" cy="367601"/>
          </a:xfrm>
          <a:prstGeom prst="rect">
            <a:avLst/>
          </a:prstGeom>
        </p:spPr>
        <p:txBody>
          <a:bodyPr lIns="0" tIns="0" rIns="0" bIns="0" rtlCol="0" anchor="t">
            <a:spAutoFit/>
          </a:bodyPr>
          <a:lstStyle/>
          <a:p>
            <a:pPr algn="ctr">
              <a:lnSpc>
                <a:spcPts val="1493"/>
              </a:lnSpc>
              <a:spcBef>
                <a:spcPct val="0"/>
              </a:spcBef>
            </a:pPr>
            <a:r>
              <a:rPr lang="en-US" sz="105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complete this activity to stretch your learning further</a:t>
            </a:r>
          </a:p>
        </p:txBody>
      </p:sp>
      <p:sp>
        <p:nvSpPr>
          <p:cNvPr id="58" name="TextBox 57">
            <a:extLst>
              <a:ext uri="{FF2B5EF4-FFF2-40B4-BE49-F238E27FC236}">
                <a16:creationId xmlns:a16="http://schemas.microsoft.com/office/drawing/2014/main" id="{C0690415-06C7-4411-0E92-958774E402C5}"/>
              </a:ext>
            </a:extLst>
          </p:cNvPr>
          <p:cNvSpPr txBox="1"/>
          <p:nvPr/>
        </p:nvSpPr>
        <p:spPr>
          <a:xfrm>
            <a:off x="873604" y="923397"/>
            <a:ext cx="8682777" cy="861774"/>
          </a:xfrm>
          <a:prstGeom prst="rect">
            <a:avLst/>
          </a:prstGeom>
          <a:noFill/>
        </p:spPr>
        <p:txBody>
          <a:bodyPr wrap="square">
            <a:spAutoFit/>
          </a:bodyPr>
          <a:lstStyle/>
          <a:p>
            <a:r>
              <a:rPr lang="en-GB" sz="1600" dirty="0">
                <a:latin typeface="True Typewriter" panose="020B0604020202020204" charset="0"/>
                <a:ea typeface="True Typewriter" panose="020B0604020202020204" charset="0"/>
                <a:cs typeface="True Typewriter" panose="020B0604020202020204" charset="0"/>
              </a:rPr>
              <a:t>“</a:t>
            </a:r>
            <a:r>
              <a:rPr lang="en-GB" sz="1600" dirty="0"/>
              <a:t>Little islands are all large prisons; one cannot look at the sea without wishing for the wings of a swallow</a:t>
            </a:r>
            <a:r>
              <a:rPr lang="en-GB" sz="1600" dirty="0">
                <a:latin typeface="True Typewriter" panose="020B0604020202020204" charset="0"/>
                <a:ea typeface="True Typewriter" panose="020B0604020202020204" charset="0"/>
                <a:cs typeface="True Typewriter" panose="020B0604020202020204" charset="0"/>
              </a:rPr>
              <a:t>”.</a:t>
            </a:r>
          </a:p>
          <a:p>
            <a:pPr marL="0" indent="0">
              <a:buNone/>
            </a:pPr>
            <a:r>
              <a:rPr lang="en-GB" sz="1600" b="1" dirty="0">
                <a:latin typeface="True Typewriter" panose="020B0604020202020204" charset="0"/>
                <a:ea typeface="True Typewriter" panose="020B0604020202020204" charset="0"/>
                <a:cs typeface="True Typewriter" panose="020B0604020202020204" charset="0"/>
              </a:rPr>
              <a:t>Sir Richard Francis Burton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A7CD6-433B-CBE8-138C-D1D02ABCCC3F}"/>
              </a:ext>
            </a:extLst>
          </p:cNvPr>
          <p:cNvSpPr>
            <a:spLocks noGrp="1"/>
          </p:cNvSpPr>
          <p:nvPr>
            <p:ph type="title"/>
          </p:nvPr>
        </p:nvSpPr>
        <p:spPr>
          <a:xfrm>
            <a:off x="157716" y="83363"/>
            <a:ext cx="10515600" cy="1325563"/>
          </a:xfrm>
        </p:spPr>
        <p:txBody>
          <a:bodyPr/>
          <a:lstStyle/>
          <a:p>
            <a:r>
              <a:rPr lang="en-GB" dirty="0"/>
              <a:t>How do new islands form?</a:t>
            </a:r>
          </a:p>
        </p:txBody>
      </p:sp>
      <p:sp>
        <p:nvSpPr>
          <p:cNvPr id="3" name="Content Placeholder 2">
            <a:extLst>
              <a:ext uri="{FF2B5EF4-FFF2-40B4-BE49-F238E27FC236}">
                <a16:creationId xmlns:a16="http://schemas.microsoft.com/office/drawing/2014/main" id="{C7C4DD7B-1B7A-E8BD-686D-15C73CF54076}"/>
              </a:ext>
            </a:extLst>
          </p:cNvPr>
          <p:cNvSpPr>
            <a:spLocks noGrp="1"/>
          </p:cNvSpPr>
          <p:nvPr>
            <p:ph idx="1"/>
          </p:nvPr>
        </p:nvSpPr>
        <p:spPr>
          <a:xfrm>
            <a:off x="2086639" y="3834845"/>
            <a:ext cx="8018721" cy="2709236"/>
          </a:xfrm>
        </p:spPr>
        <p:txBody>
          <a:bodyPr numCol="3">
            <a:normAutofit/>
          </a:bodyPr>
          <a:lstStyle/>
          <a:p>
            <a:r>
              <a:rPr lang="en-GB" sz="1900" dirty="0"/>
              <a:t>Volcanic eruption</a:t>
            </a:r>
          </a:p>
          <a:p>
            <a:r>
              <a:rPr lang="en-GB" sz="1900" dirty="0"/>
              <a:t>Tectonic plates</a:t>
            </a:r>
          </a:p>
          <a:p>
            <a:r>
              <a:rPr lang="en-GB" sz="1900" dirty="0"/>
              <a:t>Subduction zone</a:t>
            </a:r>
          </a:p>
          <a:p>
            <a:r>
              <a:rPr lang="en-GB" sz="1900" dirty="0"/>
              <a:t>Magma</a:t>
            </a:r>
          </a:p>
          <a:p>
            <a:r>
              <a:rPr lang="en-GB" sz="1900" dirty="0"/>
              <a:t>Hotspot</a:t>
            </a:r>
          </a:p>
          <a:p>
            <a:r>
              <a:rPr lang="en-GB" sz="1900" dirty="0"/>
              <a:t>Convection currents</a:t>
            </a:r>
          </a:p>
          <a:p>
            <a:r>
              <a:rPr lang="en-GB" sz="1900" dirty="0"/>
              <a:t>Structure of the earth</a:t>
            </a:r>
          </a:p>
          <a:p>
            <a:r>
              <a:rPr lang="en-GB" sz="1900" dirty="0"/>
              <a:t>Crust</a:t>
            </a:r>
          </a:p>
          <a:p>
            <a:r>
              <a:rPr lang="en-GB" sz="1900" dirty="0"/>
              <a:t>Mantle</a:t>
            </a:r>
          </a:p>
          <a:p>
            <a:r>
              <a:rPr lang="en-GB" sz="1900" dirty="0"/>
              <a:t>Inner core</a:t>
            </a:r>
          </a:p>
          <a:p>
            <a:r>
              <a:rPr lang="en-GB" sz="1900" dirty="0"/>
              <a:t>Outer core</a:t>
            </a:r>
          </a:p>
          <a:p>
            <a:r>
              <a:rPr lang="en-GB" sz="1900" dirty="0"/>
              <a:t>Lava</a:t>
            </a:r>
          </a:p>
          <a:p>
            <a:r>
              <a:rPr lang="en-GB" sz="1900" dirty="0"/>
              <a:t>Ridge</a:t>
            </a:r>
          </a:p>
          <a:p>
            <a:r>
              <a:rPr lang="en-GB" sz="1900" dirty="0"/>
              <a:t>Rocks </a:t>
            </a:r>
          </a:p>
          <a:p>
            <a:r>
              <a:rPr lang="en-GB" sz="1900" dirty="0"/>
              <a:t>Coral growth</a:t>
            </a:r>
          </a:p>
          <a:p>
            <a:r>
              <a:rPr lang="en-GB" sz="1900" dirty="0"/>
              <a:t>Continental drift</a:t>
            </a:r>
          </a:p>
          <a:p>
            <a:r>
              <a:rPr lang="en-GB" sz="1900" dirty="0"/>
              <a:t>Erosion</a:t>
            </a:r>
          </a:p>
          <a:p>
            <a:endParaRPr lang="en-GB" sz="1900" dirty="0"/>
          </a:p>
          <a:p>
            <a:pPr marL="0" indent="0">
              <a:buNone/>
            </a:pPr>
            <a:endParaRPr lang="en-GB" dirty="0"/>
          </a:p>
        </p:txBody>
      </p:sp>
      <p:sp>
        <p:nvSpPr>
          <p:cNvPr id="4" name="Content Placeholder 2">
            <a:extLst>
              <a:ext uri="{FF2B5EF4-FFF2-40B4-BE49-F238E27FC236}">
                <a16:creationId xmlns:a16="http://schemas.microsoft.com/office/drawing/2014/main" id="{EF568EDB-C63A-4436-3551-07AC0E44B6DC}"/>
              </a:ext>
            </a:extLst>
          </p:cNvPr>
          <p:cNvSpPr txBox="1">
            <a:spLocks/>
          </p:cNvSpPr>
          <p:nvPr/>
        </p:nvSpPr>
        <p:spPr>
          <a:xfrm>
            <a:off x="157716" y="1138053"/>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Thing back to the topics you have studied </a:t>
            </a:r>
            <a:r>
              <a:rPr lang="en-GB"/>
              <a:t>in Geography, </a:t>
            </a:r>
            <a:r>
              <a:rPr lang="en-GB" dirty="0"/>
              <a:t>as well as the past few lessons. </a:t>
            </a:r>
            <a:br>
              <a:rPr lang="en-GB" dirty="0"/>
            </a:br>
            <a:r>
              <a:rPr lang="en-GB" dirty="0"/>
              <a:t>What do we already know about islands forming? </a:t>
            </a:r>
          </a:p>
          <a:p>
            <a:pPr marL="0" indent="0">
              <a:buFont typeface="Arial" panose="020B0604020202020204" pitchFamily="34" charset="0"/>
              <a:buNone/>
            </a:pPr>
            <a:endParaRPr lang="en-GB" dirty="0"/>
          </a:p>
        </p:txBody>
      </p:sp>
      <p:sp>
        <p:nvSpPr>
          <p:cNvPr id="6" name="TextBox 5">
            <a:extLst>
              <a:ext uri="{FF2B5EF4-FFF2-40B4-BE49-F238E27FC236}">
                <a16:creationId xmlns:a16="http://schemas.microsoft.com/office/drawing/2014/main" id="{134E246A-0F8E-9323-AF22-FAA726BCA4A3}"/>
              </a:ext>
            </a:extLst>
          </p:cNvPr>
          <p:cNvSpPr txBox="1"/>
          <p:nvPr/>
        </p:nvSpPr>
        <p:spPr>
          <a:xfrm>
            <a:off x="2046768" y="2957511"/>
            <a:ext cx="8197702" cy="707886"/>
          </a:xfrm>
          <a:prstGeom prst="rect">
            <a:avLst/>
          </a:prstGeom>
          <a:solidFill>
            <a:schemeClr val="tx2">
              <a:lumMod val="10000"/>
              <a:lumOff val="90000"/>
            </a:schemeClr>
          </a:solidFill>
        </p:spPr>
        <p:txBody>
          <a:bodyPr wrap="square">
            <a:spAutoFit/>
          </a:bodyPr>
          <a:lstStyle/>
          <a:p>
            <a:pPr marL="0" indent="0">
              <a:buNone/>
            </a:pPr>
            <a:r>
              <a:rPr lang="en-GB" sz="2000" b="1" dirty="0"/>
              <a:t>Task: </a:t>
            </a:r>
            <a:r>
              <a:rPr lang="en-GB" sz="2000" dirty="0"/>
              <a:t>Using at least 5 of the key terminology below, write a few sentences in your book explaining how islands can form. </a:t>
            </a:r>
          </a:p>
        </p:txBody>
      </p:sp>
    </p:spTree>
    <p:extLst>
      <p:ext uri="{BB962C8B-B14F-4D97-AF65-F5344CB8AC3E}">
        <p14:creationId xmlns:p14="http://schemas.microsoft.com/office/powerpoint/2010/main" val="694090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FD9A1-C874-1685-B7DC-435CF1550A99}"/>
              </a:ext>
            </a:extLst>
          </p:cNvPr>
          <p:cNvSpPr>
            <a:spLocks noGrp="1"/>
          </p:cNvSpPr>
          <p:nvPr>
            <p:ph type="title"/>
          </p:nvPr>
        </p:nvSpPr>
        <p:spPr>
          <a:xfrm>
            <a:off x="341571" y="246762"/>
            <a:ext cx="10515600" cy="1325563"/>
          </a:xfrm>
        </p:spPr>
        <p:txBody>
          <a:bodyPr/>
          <a:lstStyle/>
          <a:p>
            <a:r>
              <a:rPr lang="en-GB" dirty="0"/>
              <a:t>Birth of an island</a:t>
            </a:r>
          </a:p>
        </p:txBody>
      </p:sp>
      <p:sp>
        <p:nvSpPr>
          <p:cNvPr id="5" name="TextBox 4">
            <a:extLst>
              <a:ext uri="{FF2B5EF4-FFF2-40B4-BE49-F238E27FC236}">
                <a16:creationId xmlns:a16="http://schemas.microsoft.com/office/drawing/2014/main" id="{F1070770-AE61-83BF-3C9F-0841B79A93F1}"/>
              </a:ext>
            </a:extLst>
          </p:cNvPr>
          <p:cNvSpPr txBox="1"/>
          <p:nvPr/>
        </p:nvSpPr>
        <p:spPr>
          <a:xfrm>
            <a:off x="481420" y="1572325"/>
            <a:ext cx="6095114" cy="369332"/>
          </a:xfrm>
          <a:prstGeom prst="rect">
            <a:avLst/>
          </a:prstGeom>
          <a:noFill/>
        </p:spPr>
        <p:txBody>
          <a:bodyPr wrap="square">
            <a:spAutoFit/>
          </a:bodyPr>
          <a:lstStyle/>
          <a:p>
            <a:r>
              <a:rPr lang="en-GB" dirty="0">
                <a:hlinkClick r:id="rId2"/>
              </a:rPr>
              <a:t>Birth of an Island | Explorers in the Field - YouTube</a:t>
            </a:r>
            <a:endParaRPr lang="en-GB" dirty="0"/>
          </a:p>
        </p:txBody>
      </p:sp>
      <p:sp>
        <p:nvSpPr>
          <p:cNvPr id="3" name="TextBox 2">
            <a:extLst>
              <a:ext uri="{FF2B5EF4-FFF2-40B4-BE49-F238E27FC236}">
                <a16:creationId xmlns:a16="http://schemas.microsoft.com/office/drawing/2014/main" id="{D4DF1938-71E3-BE2C-1E64-B93C15ABB7F3}"/>
              </a:ext>
            </a:extLst>
          </p:cNvPr>
          <p:cNvSpPr txBox="1"/>
          <p:nvPr/>
        </p:nvSpPr>
        <p:spPr>
          <a:xfrm>
            <a:off x="1190847" y="2737883"/>
            <a:ext cx="10201940" cy="2831544"/>
          </a:xfrm>
          <a:prstGeom prst="rect">
            <a:avLst/>
          </a:prstGeom>
          <a:noFill/>
        </p:spPr>
        <p:txBody>
          <a:bodyPr wrap="square" rtlCol="0">
            <a:spAutoFit/>
          </a:bodyPr>
          <a:lstStyle/>
          <a:p>
            <a:r>
              <a:rPr lang="en-GB" b="1" dirty="0"/>
              <a:t>As we watch this video, answer the following questions. </a:t>
            </a:r>
          </a:p>
          <a:p>
            <a:endParaRPr lang="en-GB" sz="1600" dirty="0"/>
          </a:p>
          <a:p>
            <a:r>
              <a:rPr lang="en-GB" sz="1600" dirty="0"/>
              <a:t>Which two tectonic plates was he between? </a:t>
            </a:r>
          </a:p>
          <a:p>
            <a:endParaRPr lang="en-GB" sz="1600" dirty="0"/>
          </a:p>
          <a:p>
            <a:r>
              <a:rPr lang="en-GB" sz="1600" dirty="0"/>
              <a:t>What distance are these plates spreading open yearly?</a:t>
            </a:r>
          </a:p>
          <a:p>
            <a:endParaRPr lang="en-GB" sz="1600" dirty="0"/>
          </a:p>
          <a:p>
            <a:r>
              <a:rPr lang="en-GB" sz="1600" dirty="0"/>
              <a:t>What is the structure of the earth? Name the different layers. </a:t>
            </a:r>
            <a:endParaRPr lang="en-GB" sz="1600" dirty="0">
              <a:solidFill>
                <a:srgbClr val="FF0000"/>
              </a:solidFill>
            </a:endParaRPr>
          </a:p>
          <a:p>
            <a:endParaRPr lang="en-GB" sz="1600" dirty="0"/>
          </a:p>
          <a:p>
            <a:r>
              <a:rPr lang="en-GB" sz="1600" dirty="0"/>
              <a:t>What is another name for the hot spring geysers? </a:t>
            </a:r>
            <a:endParaRPr lang="en-GB" sz="1600" dirty="0">
              <a:solidFill>
                <a:srgbClr val="FF0000"/>
              </a:solidFill>
            </a:endParaRPr>
          </a:p>
          <a:p>
            <a:endParaRPr lang="en-GB" sz="1600" dirty="0"/>
          </a:p>
          <a:p>
            <a:r>
              <a:rPr lang="en-GB" sz="1600" dirty="0"/>
              <a:t>In what year did the island of </a:t>
            </a:r>
            <a:r>
              <a:rPr lang="en-GB" sz="1600" dirty="0" err="1"/>
              <a:t>Surtsey</a:t>
            </a:r>
            <a:r>
              <a:rPr lang="en-GB" sz="1600" dirty="0"/>
              <a:t> start to form? </a:t>
            </a:r>
            <a:endParaRPr lang="en-GB" dirty="0"/>
          </a:p>
        </p:txBody>
      </p:sp>
    </p:spTree>
    <p:extLst>
      <p:ext uri="{BB962C8B-B14F-4D97-AF65-F5344CB8AC3E}">
        <p14:creationId xmlns:p14="http://schemas.microsoft.com/office/powerpoint/2010/main" val="4077600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B8663-2E25-470F-DE14-4D36C2B2B4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AD45D0-EA32-D86F-DBAD-FC297770C609}"/>
              </a:ext>
            </a:extLst>
          </p:cNvPr>
          <p:cNvSpPr>
            <a:spLocks noGrp="1"/>
          </p:cNvSpPr>
          <p:nvPr>
            <p:ph type="title"/>
          </p:nvPr>
        </p:nvSpPr>
        <p:spPr>
          <a:xfrm>
            <a:off x="341571" y="246762"/>
            <a:ext cx="10515600" cy="1325563"/>
          </a:xfrm>
        </p:spPr>
        <p:txBody>
          <a:bodyPr/>
          <a:lstStyle/>
          <a:p>
            <a:r>
              <a:rPr lang="en-GB" dirty="0"/>
              <a:t>Birth of an island</a:t>
            </a:r>
          </a:p>
        </p:txBody>
      </p:sp>
      <p:sp>
        <p:nvSpPr>
          <p:cNvPr id="5" name="TextBox 4">
            <a:extLst>
              <a:ext uri="{FF2B5EF4-FFF2-40B4-BE49-F238E27FC236}">
                <a16:creationId xmlns:a16="http://schemas.microsoft.com/office/drawing/2014/main" id="{47EBCD7F-D164-8179-9A1F-883CE2823897}"/>
              </a:ext>
            </a:extLst>
          </p:cNvPr>
          <p:cNvSpPr txBox="1"/>
          <p:nvPr/>
        </p:nvSpPr>
        <p:spPr>
          <a:xfrm>
            <a:off x="481420" y="1572325"/>
            <a:ext cx="6095114" cy="369332"/>
          </a:xfrm>
          <a:prstGeom prst="rect">
            <a:avLst/>
          </a:prstGeom>
          <a:noFill/>
        </p:spPr>
        <p:txBody>
          <a:bodyPr wrap="square">
            <a:spAutoFit/>
          </a:bodyPr>
          <a:lstStyle/>
          <a:p>
            <a:r>
              <a:rPr lang="en-GB" dirty="0">
                <a:hlinkClick r:id="rId2"/>
              </a:rPr>
              <a:t>Birth of an Island | Explorers in the Field - YouTube</a:t>
            </a:r>
            <a:endParaRPr lang="en-GB" dirty="0"/>
          </a:p>
        </p:txBody>
      </p:sp>
      <p:sp>
        <p:nvSpPr>
          <p:cNvPr id="3" name="TextBox 2">
            <a:extLst>
              <a:ext uri="{FF2B5EF4-FFF2-40B4-BE49-F238E27FC236}">
                <a16:creationId xmlns:a16="http://schemas.microsoft.com/office/drawing/2014/main" id="{63C0B3B2-00EE-94AC-0515-291B66758329}"/>
              </a:ext>
            </a:extLst>
          </p:cNvPr>
          <p:cNvSpPr txBox="1"/>
          <p:nvPr/>
        </p:nvSpPr>
        <p:spPr>
          <a:xfrm>
            <a:off x="2025504" y="2599660"/>
            <a:ext cx="9766004" cy="3108543"/>
          </a:xfrm>
          <a:prstGeom prst="rect">
            <a:avLst/>
          </a:prstGeom>
          <a:noFill/>
        </p:spPr>
        <p:txBody>
          <a:bodyPr wrap="square" rtlCol="0">
            <a:spAutoFit/>
          </a:bodyPr>
          <a:lstStyle/>
          <a:p>
            <a:r>
              <a:rPr lang="en-GB" b="1" dirty="0"/>
              <a:t>As we watch this video, answer the following questions. </a:t>
            </a:r>
          </a:p>
          <a:p>
            <a:endParaRPr lang="en-GB" sz="1600" dirty="0"/>
          </a:p>
          <a:p>
            <a:r>
              <a:rPr lang="en-GB" sz="1600" dirty="0"/>
              <a:t>Which two tectonic plates was he between? </a:t>
            </a:r>
            <a:r>
              <a:rPr lang="en-GB" sz="1600" dirty="0">
                <a:solidFill>
                  <a:srgbClr val="FF0000"/>
                </a:solidFill>
              </a:rPr>
              <a:t>North American &amp; Eurasian plate</a:t>
            </a:r>
          </a:p>
          <a:p>
            <a:endParaRPr lang="en-GB" sz="1600" dirty="0"/>
          </a:p>
          <a:p>
            <a:r>
              <a:rPr lang="en-GB" sz="1600" dirty="0"/>
              <a:t>What distance are these plates spreading open yearly? </a:t>
            </a:r>
            <a:r>
              <a:rPr lang="en-GB" sz="1600" dirty="0">
                <a:solidFill>
                  <a:srgbClr val="FF0000"/>
                </a:solidFill>
              </a:rPr>
              <a:t>1 inch</a:t>
            </a:r>
          </a:p>
          <a:p>
            <a:endParaRPr lang="en-GB" sz="1600" dirty="0"/>
          </a:p>
          <a:p>
            <a:r>
              <a:rPr lang="en-GB" sz="1600" dirty="0"/>
              <a:t>What is the structure of the earth? Name the different layers. </a:t>
            </a:r>
            <a:r>
              <a:rPr lang="en-GB" sz="1600" dirty="0">
                <a:solidFill>
                  <a:srgbClr val="FF0000"/>
                </a:solidFill>
              </a:rPr>
              <a:t>Inner core, outer core, mantle, crust</a:t>
            </a:r>
          </a:p>
          <a:p>
            <a:endParaRPr lang="en-GB" sz="1600" dirty="0"/>
          </a:p>
          <a:p>
            <a:r>
              <a:rPr lang="en-GB" sz="1600" dirty="0"/>
              <a:t>What is another name for the hot spring geysers? </a:t>
            </a:r>
            <a:r>
              <a:rPr lang="en-GB" sz="1600" dirty="0">
                <a:solidFill>
                  <a:srgbClr val="FF0000"/>
                </a:solidFill>
              </a:rPr>
              <a:t>Hydrothermal vents</a:t>
            </a:r>
          </a:p>
          <a:p>
            <a:endParaRPr lang="en-GB" sz="1600" dirty="0"/>
          </a:p>
          <a:p>
            <a:r>
              <a:rPr lang="en-GB" sz="1600" dirty="0"/>
              <a:t>In what year did the island of </a:t>
            </a:r>
            <a:r>
              <a:rPr lang="en-GB" sz="1600" dirty="0" err="1"/>
              <a:t>Surtsey</a:t>
            </a:r>
            <a:r>
              <a:rPr lang="en-GB" sz="1600" dirty="0"/>
              <a:t> start to form? </a:t>
            </a:r>
            <a:r>
              <a:rPr lang="en-GB" sz="1600" dirty="0">
                <a:solidFill>
                  <a:srgbClr val="FF0000"/>
                </a:solidFill>
              </a:rPr>
              <a:t>1963</a:t>
            </a:r>
          </a:p>
          <a:p>
            <a:endParaRPr lang="en-GB" dirty="0"/>
          </a:p>
        </p:txBody>
      </p:sp>
    </p:spTree>
    <p:extLst>
      <p:ext uri="{BB962C8B-B14F-4D97-AF65-F5344CB8AC3E}">
        <p14:creationId xmlns:p14="http://schemas.microsoft.com/office/powerpoint/2010/main" val="3362291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41C0-A1B6-B28A-5396-E86ADF7A26D6}"/>
              </a:ext>
            </a:extLst>
          </p:cNvPr>
          <p:cNvSpPr>
            <a:spLocks noGrp="1"/>
          </p:cNvSpPr>
          <p:nvPr>
            <p:ph type="title"/>
          </p:nvPr>
        </p:nvSpPr>
        <p:spPr>
          <a:xfrm>
            <a:off x="0" y="18255"/>
            <a:ext cx="10515600" cy="1325563"/>
          </a:xfrm>
        </p:spPr>
        <p:txBody>
          <a:bodyPr/>
          <a:lstStyle/>
          <a:p>
            <a:r>
              <a:rPr lang="en-GB" dirty="0"/>
              <a:t>Islands over time…</a:t>
            </a:r>
          </a:p>
        </p:txBody>
      </p:sp>
      <p:sp>
        <p:nvSpPr>
          <p:cNvPr id="3" name="Content Placeholder 2">
            <a:extLst>
              <a:ext uri="{FF2B5EF4-FFF2-40B4-BE49-F238E27FC236}">
                <a16:creationId xmlns:a16="http://schemas.microsoft.com/office/drawing/2014/main" id="{ED77C7D9-305D-E5F3-177B-4AF7F367C9B7}"/>
              </a:ext>
            </a:extLst>
          </p:cNvPr>
          <p:cNvSpPr>
            <a:spLocks noGrp="1"/>
          </p:cNvSpPr>
          <p:nvPr>
            <p:ph idx="1"/>
          </p:nvPr>
        </p:nvSpPr>
        <p:spPr>
          <a:xfrm>
            <a:off x="120502" y="943123"/>
            <a:ext cx="9820940" cy="4351338"/>
          </a:xfrm>
        </p:spPr>
        <p:txBody>
          <a:bodyPr>
            <a:normAutofit/>
          </a:bodyPr>
          <a:lstStyle/>
          <a:p>
            <a:pPr marL="0" indent="0">
              <a:buNone/>
            </a:pPr>
            <a:r>
              <a:rPr lang="en-GB" dirty="0"/>
              <a:t>These maps are an example of how people used to think the world might look. </a:t>
            </a:r>
          </a:p>
          <a:p>
            <a:pPr marL="0" indent="0">
              <a:buNone/>
            </a:pPr>
            <a:r>
              <a:rPr lang="en-GB" dirty="0"/>
              <a:t>How has our understanding of the world improved over time? Explain. </a:t>
            </a:r>
          </a:p>
        </p:txBody>
      </p:sp>
      <p:sp>
        <p:nvSpPr>
          <p:cNvPr id="4" name="TextBox 3">
            <a:extLst>
              <a:ext uri="{FF2B5EF4-FFF2-40B4-BE49-F238E27FC236}">
                <a16:creationId xmlns:a16="http://schemas.microsoft.com/office/drawing/2014/main" id="{2D40AC6C-5553-FDB7-8BF7-3434F282B166}"/>
              </a:ext>
            </a:extLst>
          </p:cNvPr>
          <p:cNvSpPr txBox="1"/>
          <p:nvPr/>
        </p:nvSpPr>
        <p:spPr>
          <a:xfrm>
            <a:off x="1663994" y="6219329"/>
            <a:ext cx="7899727" cy="584775"/>
          </a:xfrm>
          <a:prstGeom prst="rect">
            <a:avLst/>
          </a:prstGeom>
          <a:solidFill>
            <a:srgbClr val="FFFFFF"/>
          </a:solidFill>
        </p:spPr>
        <p:txBody>
          <a:bodyPr wrap="none" rtlCol="0">
            <a:spAutoFit/>
          </a:bodyPr>
          <a:lstStyle/>
          <a:p>
            <a:r>
              <a:rPr lang="en-GB" sz="3200" dirty="0"/>
              <a:t>Does this count as new islands ‘appearing’?</a:t>
            </a:r>
          </a:p>
        </p:txBody>
      </p:sp>
      <p:sp>
        <p:nvSpPr>
          <p:cNvPr id="5" name="Rectangle 4">
            <a:extLst>
              <a:ext uri="{FF2B5EF4-FFF2-40B4-BE49-F238E27FC236}">
                <a16:creationId xmlns:a16="http://schemas.microsoft.com/office/drawing/2014/main" id="{02FA1561-2A54-E690-5CDD-1CBB619FC42D}"/>
              </a:ext>
            </a:extLst>
          </p:cNvPr>
          <p:cNvSpPr/>
          <p:nvPr/>
        </p:nvSpPr>
        <p:spPr>
          <a:xfrm>
            <a:off x="230370" y="2732690"/>
            <a:ext cx="11541215" cy="336331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Include multiple maps from history, that depict the world differently to how we know it today.</a:t>
            </a:r>
          </a:p>
        </p:txBody>
      </p:sp>
    </p:spTree>
    <p:extLst>
      <p:ext uri="{BB962C8B-B14F-4D97-AF65-F5344CB8AC3E}">
        <p14:creationId xmlns:p14="http://schemas.microsoft.com/office/powerpoint/2010/main" val="2871855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4431-9773-BCFD-4C17-A776D1943FF5}"/>
              </a:ext>
            </a:extLst>
          </p:cNvPr>
          <p:cNvSpPr>
            <a:spLocks noGrp="1"/>
          </p:cNvSpPr>
          <p:nvPr>
            <p:ph type="title"/>
          </p:nvPr>
        </p:nvSpPr>
        <p:spPr>
          <a:xfrm>
            <a:off x="14177" y="0"/>
            <a:ext cx="10515600" cy="1325563"/>
          </a:xfrm>
        </p:spPr>
        <p:txBody>
          <a:bodyPr/>
          <a:lstStyle/>
          <a:p>
            <a:r>
              <a:rPr lang="en-GB" dirty="0"/>
              <a:t>Explorers</a:t>
            </a:r>
          </a:p>
        </p:txBody>
      </p:sp>
      <p:sp>
        <p:nvSpPr>
          <p:cNvPr id="3" name="Content Placeholder 2">
            <a:extLst>
              <a:ext uri="{FF2B5EF4-FFF2-40B4-BE49-F238E27FC236}">
                <a16:creationId xmlns:a16="http://schemas.microsoft.com/office/drawing/2014/main" id="{A06B5FCA-7E7E-BE93-23E7-828AB7D47CC2}"/>
              </a:ext>
            </a:extLst>
          </p:cNvPr>
          <p:cNvSpPr>
            <a:spLocks noGrp="1"/>
          </p:cNvSpPr>
          <p:nvPr>
            <p:ph idx="1"/>
          </p:nvPr>
        </p:nvSpPr>
        <p:spPr>
          <a:xfrm>
            <a:off x="65569" y="1325562"/>
            <a:ext cx="12060864" cy="1922684"/>
          </a:xfrm>
        </p:spPr>
        <p:txBody>
          <a:bodyPr>
            <a:normAutofit fontScale="92500"/>
          </a:bodyPr>
          <a:lstStyle/>
          <a:p>
            <a:pPr marL="0" indent="0">
              <a:buNone/>
            </a:pPr>
            <a:r>
              <a:rPr lang="en-GB" dirty="0"/>
              <a:t>Explorers have played a crucial role in expanding our understanding of the world as we know it. They have deepened human knowledge &amp; inspired generations. </a:t>
            </a:r>
          </a:p>
          <a:p>
            <a:pPr marL="0" indent="0">
              <a:buNone/>
            </a:pPr>
            <a:endParaRPr lang="en-GB" dirty="0"/>
          </a:p>
          <a:p>
            <a:pPr marL="0" indent="0">
              <a:buNone/>
            </a:pPr>
            <a:r>
              <a:rPr lang="en-GB" dirty="0"/>
              <a:t>Can you name the following explorers?</a:t>
            </a:r>
          </a:p>
        </p:txBody>
      </p:sp>
      <p:sp>
        <p:nvSpPr>
          <p:cNvPr id="4" name="TextBox 3">
            <a:extLst>
              <a:ext uri="{FF2B5EF4-FFF2-40B4-BE49-F238E27FC236}">
                <a16:creationId xmlns:a16="http://schemas.microsoft.com/office/drawing/2014/main" id="{864B93B9-B0FD-2C8B-61AD-A483FF13249A}"/>
              </a:ext>
            </a:extLst>
          </p:cNvPr>
          <p:cNvSpPr txBox="1"/>
          <p:nvPr/>
        </p:nvSpPr>
        <p:spPr>
          <a:xfrm>
            <a:off x="482320" y="6304236"/>
            <a:ext cx="2228495" cy="369332"/>
          </a:xfrm>
          <a:prstGeom prst="rect">
            <a:avLst/>
          </a:prstGeom>
          <a:solidFill>
            <a:schemeClr val="bg1"/>
          </a:solidFill>
        </p:spPr>
        <p:txBody>
          <a:bodyPr wrap="none" rtlCol="0">
            <a:spAutoFit/>
          </a:bodyPr>
          <a:lstStyle/>
          <a:p>
            <a:r>
              <a:rPr lang="en-GB" dirty="0"/>
              <a:t>Captain James Cook</a:t>
            </a:r>
          </a:p>
        </p:txBody>
      </p:sp>
      <p:sp>
        <p:nvSpPr>
          <p:cNvPr id="5" name="TextBox 4">
            <a:extLst>
              <a:ext uri="{FF2B5EF4-FFF2-40B4-BE49-F238E27FC236}">
                <a16:creationId xmlns:a16="http://schemas.microsoft.com/office/drawing/2014/main" id="{F06095A6-3BAF-4CA1-B5B2-5BA8B7175822}"/>
              </a:ext>
            </a:extLst>
          </p:cNvPr>
          <p:cNvSpPr txBox="1"/>
          <p:nvPr/>
        </p:nvSpPr>
        <p:spPr>
          <a:xfrm>
            <a:off x="5461901" y="6314735"/>
            <a:ext cx="1417439" cy="369332"/>
          </a:xfrm>
          <a:prstGeom prst="rect">
            <a:avLst/>
          </a:prstGeom>
          <a:solidFill>
            <a:schemeClr val="bg1"/>
          </a:solidFill>
        </p:spPr>
        <p:txBody>
          <a:bodyPr wrap="none" rtlCol="0">
            <a:spAutoFit/>
          </a:bodyPr>
          <a:lstStyle/>
          <a:p>
            <a:r>
              <a:rPr lang="en-GB" dirty="0"/>
              <a:t>Isabella Bird</a:t>
            </a:r>
          </a:p>
        </p:txBody>
      </p:sp>
      <p:sp>
        <p:nvSpPr>
          <p:cNvPr id="6" name="TextBox 5">
            <a:extLst>
              <a:ext uri="{FF2B5EF4-FFF2-40B4-BE49-F238E27FC236}">
                <a16:creationId xmlns:a16="http://schemas.microsoft.com/office/drawing/2014/main" id="{CE3B8FE6-DE6F-11F1-129B-CA0F4FAA1A33}"/>
              </a:ext>
            </a:extLst>
          </p:cNvPr>
          <p:cNvSpPr txBox="1"/>
          <p:nvPr/>
        </p:nvSpPr>
        <p:spPr>
          <a:xfrm>
            <a:off x="9300562" y="6196139"/>
            <a:ext cx="2458430" cy="369332"/>
          </a:xfrm>
          <a:prstGeom prst="rect">
            <a:avLst/>
          </a:prstGeom>
          <a:solidFill>
            <a:schemeClr val="bg1"/>
          </a:solidFill>
        </p:spPr>
        <p:txBody>
          <a:bodyPr wrap="none" rtlCol="0">
            <a:spAutoFit/>
          </a:bodyPr>
          <a:lstStyle/>
          <a:p>
            <a:r>
              <a:rPr lang="en-GB" dirty="0"/>
              <a:t>Christopher Columbus</a:t>
            </a:r>
          </a:p>
        </p:txBody>
      </p:sp>
      <p:sp>
        <p:nvSpPr>
          <p:cNvPr id="7" name="TextBox 6">
            <a:extLst>
              <a:ext uri="{FF2B5EF4-FFF2-40B4-BE49-F238E27FC236}">
                <a16:creationId xmlns:a16="http://schemas.microsoft.com/office/drawing/2014/main" id="{5298B13F-7318-E173-BE9D-A03638E9CC4A}"/>
              </a:ext>
            </a:extLst>
          </p:cNvPr>
          <p:cNvSpPr txBox="1"/>
          <p:nvPr/>
        </p:nvSpPr>
        <p:spPr>
          <a:xfrm>
            <a:off x="5608674" y="113684"/>
            <a:ext cx="6474611" cy="646331"/>
          </a:xfrm>
          <a:prstGeom prst="rect">
            <a:avLst/>
          </a:prstGeom>
          <a:solidFill>
            <a:schemeClr val="bg1">
              <a:lumMod val="85000"/>
            </a:schemeClr>
          </a:solidFill>
        </p:spPr>
        <p:txBody>
          <a:bodyPr wrap="square" rtlCol="0">
            <a:spAutoFit/>
          </a:bodyPr>
          <a:lstStyle/>
          <a:p>
            <a:r>
              <a:rPr lang="en-GB" b="1" dirty="0"/>
              <a:t>Challenge: </a:t>
            </a:r>
            <a:r>
              <a:rPr lang="en-GB" dirty="0"/>
              <a:t>Which places did each of these explorers find?</a:t>
            </a:r>
          </a:p>
          <a:p>
            <a:r>
              <a:rPr lang="en-GB" dirty="0"/>
              <a:t>Find the names of 3 </a:t>
            </a:r>
            <a:r>
              <a:rPr lang="en-GB" i="1" dirty="0"/>
              <a:t>more</a:t>
            </a:r>
            <a:r>
              <a:rPr lang="en-GB" dirty="0"/>
              <a:t> explorers &amp; information about them.</a:t>
            </a:r>
          </a:p>
        </p:txBody>
      </p:sp>
      <p:sp>
        <p:nvSpPr>
          <p:cNvPr id="9" name="TextBox 8">
            <a:extLst>
              <a:ext uri="{FF2B5EF4-FFF2-40B4-BE49-F238E27FC236}">
                <a16:creationId xmlns:a16="http://schemas.microsoft.com/office/drawing/2014/main" id="{6181D253-C8B2-D054-22DB-23C5EBA40A47}"/>
              </a:ext>
            </a:extLst>
          </p:cNvPr>
          <p:cNvSpPr txBox="1"/>
          <p:nvPr/>
        </p:nvSpPr>
        <p:spPr>
          <a:xfrm>
            <a:off x="373469" y="4332109"/>
            <a:ext cx="2566433" cy="1200329"/>
          </a:xfrm>
          <a:prstGeom prst="rect">
            <a:avLst/>
          </a:prstGeom>
          <a:noFill/>
          <a:ln>
            <a:solidFill>
              <a:schemeClr val="tx1"/>
            </a:solidFill>
          </a:ln>
        </p:spPr>
        <p:txBody>
          <a:bodyPr wrap="square">
            <a:spAutoFit/>
          </a:bodyPr>
          <a:lstStyle/>
          <a:p>
            <a:pPr algn="ctr"/>
            <a:r>
              <a:rPr lang="en-GB" sz="1200" i="1" u="sng" dirty="0">
                <a:solidFill>
                  <a:schemeClr val="tx1"/>
                </a:solidFill>
              </a:rPr>
              <a:t>Including painting of portraits</a:t>
            </a:r>
          </a:p>
          <a:p>
            <a:pPr algn="ctr"/>
            <a:endParaRPr lang="en-GB" sz="1200" i="1" u="sng" dirty="0"/>
          </a:p>
          <a:p>
            <a:pPr algn="ctr"/>
            <a:endParaRPr lang="en-GB" sz="1200" i="1" u="sng" dirty="0">
              <a:solidFill>
                <a:schemeClr val="tx1"/>
              </a:solidFill>
            </a:endParaRPr>
          </a:p>
          <a:p>
            <a:pPr algn="ctr"/>
            <a:endParaRPr lang="en-GB" sz="1200" i="1" u="sng" dirty="0"/>
          </a:p>
          <a:p>
            <a:pPr algn="ctr"/>
            <a:endParaRPr lang="en-GB" sz="1200" i="1" u="sng" dirty="0">
              <a:solidFill>
                <a:schemeClr val="tx1"/>
              </a:solidFill>
            </a:endParaRPr>
          </a:p>
          <a:p>
            <a:pPr algn="ctr"/>
            <a:endParaRPr lang="en-GB" sz="1200" i="1" u="sng" dirty="0">
              <a:solidFill>
                <a:schemeClr val="tx1"/>
              </a:solidFill>
            </a:endParaRPr>
          </a:p>
        </p:txBody>
      </p:sp>
      <p:sp>
        <p:nvSpPr>
          <p:cNvPr id="8" name="TextBox 7">
            <a:extLst>
              <a:ext uri="{FF2B5EF4-FFF2-40B4-BE49-F238E27FC236}">
                <a16:creationId xmlns:a16="http://schemas.microsoft.com/office/drawing/2014/main" id="{DF5A2975-A931-5893-B207-2FACFC00F6FB}"/>
              </a:ext>
            </a:extLst>
          </p:cNvPr>
          <p:cNvSpPr txBox="1"/>
          <p:nvPr/>
        </p:nvSpPr>
        <p:spPr>
          <a:xfrm>
            <a:off x="4783014" y="4332109"/>
            <a:ext cx="2566433" cy="1200329"/>
          </a:xfrm>
          <a:prstGeom prst="rect">
            <a:avLst/>
          </a:prstGeom>
          <a:noFill/>
          <a:ln>
            <a:solidFill>
              <a:schemeClr val="tx1"/>
            </a:solidFill>
          </a:ln>
        </p:spPr>
        <p:txBody>
          <a:bodyPr wrap="square">
            <a:spAutoFit/>
          </a:bodyPr>
          <a:lstStyle/>
          <a:p>
            <a:pPr algn="ctr"/>
            <a:r>
              <a:rPr lang="en-GB" sz="1200" i="1" u="sng" dirty="0">
                <a:solidFill>
                  <a:schemeClr val="tx1"/>
                </a:solidFill>
              </a:rPr>
              <a:t>Including painting of portraits</a:t>
            </a:r>
          </a:p>
          <a:p>
            <a:pPr algn="ctr"/>
            <a:endParaRPr lang="en-GB" sz="1200" i="1" u="sng" dirty="0"/>
          </a:p>
          <a:p>
            <a:pPr algn="ctr"/>
            <a:endParaRPr lang="en-GB" sz="1200" i="1" u="sng" dirty="0">
              <a:solidFill>
                <a:schemeClr val="tx1"/>
              </a:solidFill>
            </a:endParaRPr>
          </a:p>
          <a:p>
            <a:pPr algn="ctr"/>
            <a:endParaRPr lang="en-GB" sz="1200" i="1" u="sng" dirty="0"/>
          </a:p>
          <a:p>
            <a:pPr algn="ctr"/>
            <a:endParaRPr lang="en-GB" sz="1200" i="1" u="sng" dirty="0">
              <a:solidFill>
                <a:schemeClr val="tx1"/>
              </a:solidFill>
            </a:endParaRPr>
          </a:p>
          <a:p>
            <a:pPr algn="ctr"/>
            <a:endParaRPr lang="en-GB" sz="1200" i="1" u="sng" dirty="0">
              <a:solidFill>
                <a:schemeClr val="tx1"/>
              </a:solidFill>
            </a:endParaRPr>
          </a:p>
        </p:txBody>
      </p:sp>
      <p:sp>
        <p:nvSpPr>
          <p:cNvPr id="10" name="TextBox 9">
            <a:extLst>
              <a:ext uri="{FF2B5EF4-FFF2-40B4-BE49-F238E27FC236}">
                <a16:creationId xmlns:a16="http://schemas.microsoft.com/office/drawing/2014/main" id="{4AE4D38F-0FB6-A4AC-0530-45140B18090C}"/>
              </a:ext>
            </a:extLst>
          </p:cNvPr>
          <p:cNvSpPr txBox="1"/>
          <p:nvPr/>
        </p:nvSpPr>
        <p:spPr>
          <a:xfrm>
            <a:off x="9192559" y="4332109"/>
            <a:ext cx="2566433" cy="1200329"/>
          </a:xfrm>
          <a:prstGeom prst="rect">
            <a:avLst/>
          </a:prstGeom>
          <a:noFill/>
          <a:ln>
            <a:solidFill>
              <a:schemeClr val="tx1"/>
            </a:solidFill>
          </a:ln>
        </p:spPr>
        <p:txBody>
          <a:bodyPr wrap="square">
            <a:spAutoFit/>
          </a:bodyPr>
          <a:lstStyle/>
          <a:p>
            <a:pPr algn="ctr"/>
            <a:r>
              <a:rPr lang="en-GB" sz="1200" i="1" u="sng" dirty="0">
                <a:solidFill>
                  <a:schemeClr val="tx1"/>
                </a:solidFill>
              </a:rPr>
              <a:t>Including painting of portraits</a:t>
            </a:r>
          </a:p>
          <a:p>
            <a:pPr algn="ctr"/>
            <a:endParaRPr lang="en-GB" sz="1200" i="1" u="sng" dirty="0"/>
          </a:p>
          <a:p>
            <a:pPr algn="ctr"/>
            <a:endParaRPr lang="en-GB" sz="1200" i="1" u="sng" dirty="0">
              <a:solidFill>
                <a:schemeClr val="tx1"/>
              </a:solidFill>
            </a:endParaRPr>
          </a:p>
          <a:p>
            <a:pPr algn="ctr"/>
            <a:endParaRPr lang="en-GB" sz="1200" i="1" u="sng" dirty="0"/>
          </a:p>
          <a:p>
            <a:pPr algn="ctr"/>
            <a:endParaRPr lang="en-GB" sz="1200" i="1" u="sng" dirty="0">
              <a:solidFill>
                <a:schemeClr val="tx1"/>
              </a:solidFill>
            </a:endParaRPr>
          </a:p>
          <a:p>
            <a:pPr algn="ctr"/>
            <a:endParaRPr lang="en-GB" sz="1200" i="1" u="sng" dirty="0">
              <a:solidFill>
                <a:schemeClr val="tx1"/>
              </a:solidFill>
            </a:endParaRPr>
          </a:p>
        </p:txBody>
      </p:sp>
    </p:spTree>
    <p:extLst>
      <p:ext uri="{BB962C8B-B14F-4D97-AF65-F5344CB8AC3E}">
        <p14:creationId xmlns:p14="http://schemas.microsoft.com/office/powerpoint/2010/main" val="123297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2567B8-BC00-2DDC-FAAF-792664DEAD36}"/>
              </a:ext>
            </a:extLst>
          </p:cNvPr>
          <p:cNvSpPr>
            <a:spLocks noGrp="1"/>
          </p:cNvSpPr>
          <p:nvPr>
            <p:ph idx="1"/>
          </p:nvPr>
        </p:nvSpPr>
        <p:spPr>
          <a:xfrm>
            <a:off x="230372" y="1085866"/>
            <a:ext cx="4759036" cy="4686268"/>
          </a:xfrm>
        </p:spPr>
        <p:txBody>
          <a:bodyPr>
            <a:normAutofit/>
          </a:bodyPr>
          <a:lstStyle/>
          <a:p>
            <a:r>
              <a:rPr lang="en-GB" sz="2400" dirty="0"/>
              <a:t>What can we infer from this painting?</a:t>
            </a:r>
          </a:p>
          <a:p>
            <a:r>
              <a:rPr lang="en-GB" sz="2400" dirty="0"/>
              <a:t>What questions does it make you want to ask?</a:t>
            </a:r>
          </a:p>
          <a:p>
            <a:r>
              <a:rPr lang="en-GB" sz="2400" dirty="0"/>
              <a:t>How can it link to what we have looked at so far?</a:t>
            </a:r>
          </a:p>
          <a:p>
            <a:r>
              <a:rPr lang="en-GB" sz="2400" dirty="0"/>
              <a:t>Where do you think this might be?</a:t>
            </a:r>
          </a:p>
          <a:p>
            <a:r>
              <a:rPr lang="en-GB" sz="2400" dirty="0"/>
              <a:t>When do you think this was painted?</a:t>
            </a:r>
          </a:p>
          <a:p>
            <a:r>
              <a:rPr lang="en-GB" sz="2400" dirty="0"/>
              <a:t>What key points can you pick out from the painting?</a:t>
            </a:r>
          </a:p>
        </p:txBody>
      </p:sp>
      <p:sp>
        <p:nvSpPr>
          <p:cNvPr id="9" name="TextBox 8">
            <a:extLst>
              <a:ext uri="{FF2B5EF4-FFF2-40B4-BE49-F238E27FC236}">
                <a16:creationId xmlns:a16="http://schemas.microsoft.com/office/drawing/2014/main" id="{34E4DE42-1987-3EBE-D60C-2731085ECA6A}"/>
              </a:ext>
            </a:extLst>
          </p:cNvPr>
          <p:cNvSpPr txBox="1"/>
          <p:nvPr/>
        </p:nvSpPr>
        <p:spPr>
          <a:xfrm>
            <a:off x="5759302" y="5762105"/>
            <a:ext cx="6096000" cy="369332"/>
          </a:xfrm>
          <a:prstGeom prst="rect">
            <a:avLst/>
          </a:prstGeom>
          <a:noFill/>
        </p:spPr>
        <p:txBody>
          <a:bodyPr wrap="square">
            <a:spAutoFit/>
          </a:bodyPr>
          <a:lstStyle/>
          <a:p>
            <a:r>
              <a:rPr lang="en-GB" dirty="0"/>
              <a:t>‘The Founding of Australia 1788’, by Algernon </a:t>
            </a:r>
            <a:r>
              <a:rPr lang="en-GB" dirty="0" err="1"/>
              <a:t>Tamage</a:t>
            </a:r>
            <a:r>
              <a:rPr lang="en-GB" dirty="0"/>
              <a:t> (1937)</a:t>
            </a:r>
          </a:p>
        </p:txBody>
      </p:sp>
      <p:sp>
        <p:nvSpPr>
          <p:cNvPr id="2" name="Rectangle 1">
            <a:extLst>
              <a:ext uri="{FF2B5EF4-FFF2-40B4-BE49-F238E27FC236}">
                <a16:creationId xmlns:a16="http://schemas.microsoft.com/office/drawing/2014/main" id="{F3A18603-F708-1866-98A4-07E7436A90F3}"/>
              </a:ext>
            </a:extLst>
          </p:cNvPr>
          <p:cNvSpPr/>
          <p:nvPr/>
        </p:nvSpPr>
        <p:spPr>
          <a:xfrm>
            <a:off x="5645888" y="1467293"/>
            <a:ext cx="6315740" cy="405632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i="1" dirty="0">
                <a:solidFill>
                  <a:schemeClr val="tx1"/>
                </a:solidFill>
              </a:rPr>
              <a:t>Including painting here</a:t>
            </a:r>
          </a:p>
        </p:txBody>
      </p:sp>
    </p:spTree>
    <p:extLst>
      <p:ext uri="{BB962C8B-B14F-4D97-AF65-F5344CB8AC3E}">
        <p14:creationId xmlns:p14="http://schemas.microsoft.com/office/powerpoint/2010/main" val="896149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3F67B-4DB2-3E5F-328F-91F943D47E24}"/>
              </a:ext>
            </a:extLst>
          </p:cNvPr>
          <p:cNvSpPr>
            <a:spLocks noGrp="1"/>
          </p:cNvSpPr>
          <p:nvPr>
            <p:ph type="title"/>
          </p:nvPr>
        </p:nvSpPr>
        <p:spPr>
          <a:xfrm>
            <a:off x="107990" y="115260"/>
            <a:ext cx="10515600" cy="1325563"/>
          </a:xfrm>
        </p:spPr>
        <p:txBody>
          <a:bodyPr/>
          <a:lstStyle/>
          <a:p>
            <a:r>
              <a:rPr lang="en-GB" dirty="0"/>
              <a:t>How do islands ‘disappear’?</a:t>
            </a:r>
          </a:p>
        </p:txBody>
      </p:sp>
      <p:sp>
        <p:nvSpPr>
          <p:cNvPr id="3" name="Content Placeholder 2">
            <a:extLst>
              <a:ext uri="{FF2B5EF4-FFF2-40B4-BE49-F238E27FC236}">
                <a16:creationId xmlns:a16="http://schemas.microsoft.com/office/drawing/2014/main" id="{4CF62E6E-C684-A964-1A39-4CC678477B0F}"/>
              </a:ext>
            </a:extLst>
          </p:cNvPr>
          <p:cNvSpPr>
            <a:spLocks noGrp="1"/>
          </p:cNvSpPr>
          <p:nvPr>
            <p:ph idx="1"/>
          </p:nvPr>
        </p:nvSpPr>
        <p:spPr>
          <a:xfrm>
            <a:off x="157716" y="1253331"/>
            <a:ext cx="12034284" cy="4351338"/>
          </a:xfrm>
        </p:spPr>
        <p:txBody>
          <a:bodyPr/>
          <a:lstStyle/>
          <a:p>
            <a:pPr marL="0" indent="0">
              <a:buNone/>
            </a:pPr>
            <a:r>
              <a:rPr lang="en-GB" dirty="0"/>
              <a:t>On the board are some images. Each of these link to a different cause of islands disappearing. </a:t>
            </a:r>
          </a:p>
          <a:p>
            <a:pPr marL="0" indent="0">
              <a:buNone/>
            </a:pPr>
            <a:r>
              <a:rPr lang="en-GB" dirty="0"/>
              <a:t>What do you think each of these represent?</a:t>
            </a:r>
          </a:p>
        </p:txBody>
      </p:sp>
      <p:sp>
        <p:nvSpPr>
          <p:cNvPr id="6" name="TextBox 5">
            <a:extLst>
              <a:ext uri="{FF2B5EF4-FFF2-40B4-BE49-F238E27FC236}">
                <a16:creationId xmlns:a16="http://schemas.microsoft.com/office/drawing/2014/main" id="{9549F0E6-EA50-D833-9A4F-1D6C11DE1D79}"/>
              </a:ext>
            </a:extLst>
          </p:cNvPr>
          <p:cNvSpPr txBox="1"/>
          <p:nvPr/>
        </p:nvSpPr>
        <p:spPr>
          <a:xfrm>
            <a:off x="935666" y="5392823"/>
            <a:ext cx="933332" cy="369332"/>
          </a:xfrm>
          <a:prstGeom prst="rect">
            <a:avLst/>
          </a:prstGeom>
          <a:noFill/>
        </p:spPr>
        <p:txBody>
          <a:bodyPr wrap="none" rtlCol="0">
            <a:spAutoFit/>
          </a:bodyPr>
          <a:lstStyle/>
          <a:p>
            <a:r>
              <a:rPr lang="en-GB" dirty="0"/>
              <a:t>Erosion</a:t>
            </a:r>
          </a:p>
        </p:txBody>
      </p:sp>
      <p:sp>
        <p:nvSpPr>
          <p:cNvPr id="7" name="TextBox 6">
            <a:extLst>
              <a:ext uri="{FF2B5EF4-FFF2-40B4-BE49-F238E27FC236}">
                <a16:creationId xmlns:a16="http://schemas.microsoft.com/office/drawing/2014/main" id="{8AC604B9-C637-5238-D720-8CA6E274F2C6}"/>
              </a:ext>
            </a:extLst>
          </p:cNvPr>
          <p:cNvSpPr txBox="1"/>
          <p:nvPr/>
        </p:nvSpPr>
        <p:spPr>
          <a:xfrm>
            <a:off x="3586866" y="5392823"/>
            <a:ext cx="1885131" cy="369332"/>
          </a:xfrm>
          <a:prstGeom prst="rect">
            <a:avLst/>
          </a:prstGeom>
          <a:noFill/>
        </p:spPr>
        <p:txBody>
          <a:bodyPr wrap="none" rtlCol="0">
            <a:spAutoFit/>
          </a:bodyPr>
          <a:lstStyle/>
          <a:p>
            <a:r>
              <a:rPr lang="en-GB" dirty="0"/>
              <a:t>Rising Sea Levels</a:t>
            </a:r>
          </a:p>
        </p:txBody>
      </p:sp>
      <p:sp>
        <p:nvSpPr>
          <p:cNvPr id="8" name="TextBox 7">
            <a:extLst>
              <a:ext uri="{FF2B5EF4-FFF2-40B4-BE49-F238E27FC236}">
                <a16:creationId xmlns:a16="http://schemas.microsoft.com/office/drawing/2014/main" id="{2671073E-D19F-2BA9-279B-3DB8C2457331}"/>
              </a:ext>
            </a:extLst>
          </p:cNvPr>
          <p:cNvSpPr txBox="1"/>
          <p:nvPr/>
        </p:nvSpPr>
        <p:spPr>
          <a:xfrm>
            <a:off x="6825064" y="5381499"/>
            <a:ext cx="1361270" cy="369332"/>
          </a:xfrm>
          <a:prstGeom prst="rect">
            <a:avLst/>
          </a:prstGeom>
          <a:noFill/>
        </p:spPr>
        <p:txBody>
          <a:bodyPr wrap="none" rtlCol="0">
            <a:spAutoFit/>
          </a:bodyPr>
          <a:lstStyle/>
          <a:p>
            <a:r>
              <a:rPr lang="en-GB" dirty="0"/>
              <a:t>Subsidence</a:t>
            </a:r>
          </a:p>
        </p:txBody>
      </p:sp>
      <p:sp>
        <p:nvSpPr>
          <p:cNvPr id="9" name="TextBox 8">
            <a:extLst>
              <a:ext uri="{FF2B5EF4-FFF2-40B4-BE49-F238E27FC236}">
                <a16:creationId xmlns:a16="http://schemas.microsoft.com/office/drawing/2014/main" id="{4DE0C894-74D0-0996-2E83-A2DDD9EA5B28}"/>
              </a:ext>
            </a:extLst>
          </p:cNvPr>
          <p:cNvSpPr txBox="1"/>
          <p:nvPr/>
        </p:nvSpPr>
        <p:spPr>
          <a:xfrm>
            <a:off x="9814358" y="5375491"/>
            <a:ext cx="1756763" cy="369332"/>
          </a:xfrm>
          <a:prstGeom prst="rect">
            <a:avLst/>
          </a:prstGeom>
          <a:noFill/>
        </p:spPr>
        <p:txBody>
          <a:bodyPr wrap="none" rtlCol="0">
            <a:spAutoFit/>
          </a:bodyPr>
          <a:lstStyle/>
          <a:p>
            <a:r>
              <a:rPr lang="en-GB" dirty="0"/>
              <a:t>Coral Bleaching</a:t>
            </a:r>
          </a:p>
        </p:txBody>
      </p:sp>
      <p:sp>
        <p:nvSpPr>
          <p:cNvPr id="10" name="TextBox 9">
            <a:extLst>
              <a:ext uri="{FF2B5EF4-FFF2-40B4-BE49-F238E27FC236}">
                <a16:creationId xmlns:a16="http://schemas.microsoft.com/office/drawing/2014/main" id="{BA146353-4FAB-CF71-01BE-A7663FBE5CCC}"/>
              </a:ext>
            </a:extLst>
          </p:cNvPr>
          <p:cNvSpPr txBox="1"/>
          <p:nvPr/>
        </p:nvSpPr>
        <p:spPr>
          <a:xfrm>
            <a:off x="195437" y="5995952"/>
            <a:ext cx="8269251" cy="830997"/>
          </a:xfrm>
          <a:prstGeom prst="rect">
            <a:avLst/>
          </a:prstGeom>
          <a:noFill/>
        </p:spPr>
        <p:txBody>
          <a:bodyPr wrap="none" rtlCol="0">
            <a:spAutoFit/>
          </a:bodyPr>
          <a:lstStyle/>
          <a:p>
            <a:r>
              <a:rPr lang="en-GB" sz="2400" dirty="0"/>
              <a:t>Which of these do you think might be the biggest issue? Why?</a:t>
            </a:r>
          </a:p>
          <a:p>
            <a:r>
              <a:rPr lang="en-GB" sz="2400" dirty="0"/>
              <a:t>Write a few sentences in your book, explaining your ideas. </a:t>
            </a:r>
          </a:p>
        </p:txBody>
      </p:sp>
      <p:sp>
        <p:nvSpPr>
          <p:cNvPr id="11" name="Rectangle 10">
            <a:extLst>
              <a:ext uri="{FF2B5EF4-FFF2-40B4-BE49-F238E27FC236}">
                <a16:creationId xmlns:a16="http://schemas.microsoft.com/office/drawing/2014/main" id="{CF014E2A-C269-90B4-3477-5AB2EFC0CA74}"/>
              </a:ext>
            </a:extLst>
          </p:cNvPr>
          <p:cNvSpPr/>
          <p:nvPr/>
        </p:nvSpPr>
        <p:spPr>
          <a:xfrm>
            <a:off x="281763" y="3184451"/>
            <a:ext cx="2371060" cy="213182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654E9648-E656-591F-510D-939B3B0D34BC}"/>
              </a:ext>
            </a:extLst>
          </p:cNvPr>
          <p:cNvSpPr/>
          <p:nvPr/>
        </p:nvSpPr>
        <p:spPr>
          <a:xfrm>
            <a:off x="3390014" y="3184451"/>
            <a:ext cx="2371060" cy="213182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14377C9A-D75B-4D32-5FDA-8DD148473770}"/>
              </a:ext>
            </a:extLst>
          </p:cNvPr>
          <p:cNvSpPr/>
          <p:nvPr/>
        </p:nvSpPr>
        <p:spPr>
          <a:xfrm>
            <a:off x="6430928" y="3184451"/>
            <a:ext cx="2371060" cy="213182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D5182C64-F6D5-D8CB-CFD0-E451093193AF}"/>
              </a:ext>
            </a:extLst>
          </p:cNvPr>
          <p:cNvSpPr/>
          <p:nvPr/>
        </p:nvSpPr>
        <p:spPr>
          <a:xfrm>
            <a:off x="9438060" y="3184451"/>
            <a:ext cx="2371060" cy="213182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86363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cec95c1-0a4f-46f0-b811-456aabb6a3e2">
      <Terms xmlns="http://schemas.microsoft.com/office/infopath/2007/PartnerControls"/>
    </lcf76f155ced4ddcb4097134ff3c332f>
    <Mark xmlns="8cec95c1-0a4f-46f0-b811-456aabb6a3e2" xsi:nil="true"/>
    <Feedback xmlns="8cec95c1-0a4f-46f0-b811-456aabb6a3e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5903A31DFEAD48AD1F3CC9F596B05B" ma:contentTypeVersion="13" ma:contentTypeDescription="Create a new document." ma:contentTypeScope="" ma:versionID="c9c02d892ed7067dbc200b2761b44bf4">
  <xsd:schema xmlns:xsd="http://www.w3.org/2001/XMLSchema" xmlns:xs="http://www.w3.org/2001/XMLSchema" xmlns:p="http://schemas.microsoft.com/office/2006/metadata/properties" xmlns:ns2="8cec95c1-0a4f-46f0-b811-456aabb6a3e2" targetNamespace="http://schemas.microsoft.com/office/2006/metadata/properties" ma:root="true" ma:fieldsID="b9583d029a049444d549c87b52febfa1" ns2:_="">
    <xsd:import namespace="8cec95c1-0a4f-46f0-b811-456aabb6a3e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ark" minOccurs="0"/>
                <xsd:element ref="ns2:Feedba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c95c1-0a4f-46f0-b811-456aabb6a3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8661125-99c8-487d-84bf-1ca27cde5d8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ark" ma:index="19" nillable="true" ma:displayName="Mark" ma:description="7&#10;good examples and evidence throughout. Would be nice to see some of the ideas thought out more and weighed against eachother. Did use additional references though." ma:format="Dropdown" ma:internalName="Mark">
      <xsd:simpleType>
        <xsd:restriction base="dms:Note">
          <xsd:maxLength value="255"/>
        </xsd:restriction>
      </xsd:simpleType>
    </xsd:element>
    <xsd:element name="Feedback" ma:index="20" nillable="true" ma:displayName="Feedback" ma:format="Dropdown" ma:internalName="Feedback">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B2ACB-2C57-40E7-ACD6-9EB84D87F663}">
  <ds:schemaRefs>
    <ds:schemaRef ds:uri="http://schemas.microsoft.com/office/2006/metadata/properties"/>
    <ds:schemaRef ds:uri="http://schemas.microsoft.com/office/infopath/2007/PartnerControls"/>
    <ds:schemaRef ds:uri="8cec95c1-0a4f-46f0-b811-456aabb6a3e2"/>
  </ds:schemaRefs>
</ds:datastoreItem>
</file>

<file path=customXml/itemProps2.xml><?xml version="1.0" encoding="utf-8"?>
<ds:datastoreItem xmlns:ds="http://schemas.openxmlformats.org/officeDocument/2006/customXml" ds:itemID="{B22C7C0F-0D78-4146-BF30-17642C7341D8}">
  <ds:schemaRefs>
    <ds:schemaRef ds:uri="http://schemas.microsoft.com/sharepoint/v3/contenttype/forms"/>
  </ds:schemaRefs>
</ds:datastoreItem>
</file>

<file path=customXml/itemProps3.xml><?xml version="1.0" encoding="utf-8"?>
<ds:datastoreItem xmlns:ds="http://schemas.openxmlformats.org/officeDocument/2006/customXml" ds:itemID="{8D8B0DB6-9B45-4264-9B8D-0740F784EB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ec95c1-0a4f-46f0-b811-456aabb6a3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1442</Words>
  <Application>Microsoft Office PowerPoint</Application>
  <PresentationFormat>Widescreen</PresentationFormat>
  <Paragraphs>208</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Aptos Display</vt:lpstr>
      <vt:lpstr>Arial</vt:lpstr>
      <vt:lpstr>Trebuchet MS</vt:lpstr>
      <vt:lpstr>True Typewriter</vt:lpstr>
      <vt:lpstr>Office Theme</vt:lpstr>
      <vt:lpstr>PowerPoint Presentation</vt:lpstr>
      <vt:lpstr>Old and New</vt:lpstr>
      <vt:lpstr>How do new islands form?</vt:lpstr>
      <vt:lpstr>Birth of an island</vt:lpstr>
      <vt:lpstr>Birth of an island</vt:lpstr>
      <vt:lpstr>Islands over time…</vt:lpstr>
      <vt:lpstr>Explorers</vt:lpstr>
      <vt:lpstr>PowerPoint Presentation</vt:lpstr>
      <vt:lpstr>How do islands ‘disappear’?</vt:lpstr>
      <vt:lpstr>Why are islands not always shown on maps?</vt:lpstr>
      <vt:lpstr>The island that never actually existed…</vt:lpstr>
      <vt:lpstr>‘Disappearing’ Islands</vt:lpstr>
      <vt:lpstr>Debate Time</vt:lpstr>
      <vt:lpstr>PowerPoint Presentation</vt:lpstr>
      <vt:lpstr>Opinion Line</vt:lpstr>
      <vt:lpstr>Opinion line</vt:lpstr>
      <vt:lpstr>Opinion line</vt:lpstr>
      <vt:lpstr>Opinion line</vt:lpstr>
      <vt:lpstr>Opinion line</vt:lpstr>
      <vt:lpstr>Opinion line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Emelia Welch</dc:creator>
  <cp:lastModifiedBy>Claire Brown</cp:lastModifiedBy>
  <cp:revision>1</cp:revision>
  <dcterms:created xsi:type="dcterms:W3CDTF">2025-05-27T10:38:09Z</dcterms:created>
  <dcterms:modified xsi:type="dcterms:W3CDTF">2025-12-12T12:02:32Z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0x010100835903A31DFEAD48AD1F3CC9F596B05B</vt:lpwstr>
  </property>
</Properties>
</file>