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71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Yt5Vs6aazatN2/WZIMYYDgpHX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000587-84C4-4D86-ACDD-DBF529FED84B}" v="2" dt="2025-07-30T17:02:40.305"/>
  </p1510:revLst>
</p1510:revInfo>
</file>

<file path=ppt/tableStyles.xml><?xml version="1.0" encoding="utf-8"?>
<a:tblStyleLst xmlns:a="http://schemas.openxmlformats.org/drawingml/2006/main" def="{D804B888-294A-4410-9579-A8EC0D0643C9}">
  <a:tblStyle styleId="{D804B888-294A-4410-9579-A8EC0D0643C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4F73A86-46B1-48C3-B763-C67C16ACE70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Brown" userId="9f19065e-62d3-4dfd-ae7a-4e29e714addb" providerId="ADAL" clId="{B8000587-84C4-4D86-ACDD-DBF529FED84B}"/>
    <pc:docChg chg="modSld">
      <pc:chgData name="Claire Brown" userId="9f19065e-62d3-4dfd-ae7a-4e29e714addb" providerId="ADAL" clId="{B8000587-84C4-4D86-ACDD-DBF529FED84B}" dt="2025-07-30T17:02:57.026" v="6" actId="115"/>
      <pc:docMkLst>
        <pc:docMk/>
      </pc:docMkLst>
      <pc:sldChg chg="addSp modSp mod">
        <pc:chgData name="Claire Brown" userId="9f19065e-62d3-4dfd-ae7a-4e29e714addb" providerId="ADAL" clId="{B8000587-84C4-4D86-ACDD-DBF529FED84B}" dt="2025-07-30T17:02:57.026" v="6" actId="115"/>
        <pc:sldMkLst>
          <pc:docMk/>
          <pc:sldMk cId="0" sldId="264"/>
        </pc:sldMkLst>
        <pc:spChg chg="add mod">
          <ac:chgData name="Claire Brown" userId="9f19065e-62d3-4dfd-ae7a-4e29e714addb" providerId="ADAL" clId="{B8000587-84C4-4D86-ACDD-DBF529FED84B}" dt="2025-07-30T17:02:57.026" v="6" actId="115"/>
          <ac:spMkLst>
            <pc:docMk/>
            <pc:sldMk cId="0" sldId="264"/>
            <ac:spMk id="3" creationId="{DC81EA7B-D84F-D0E9-4B63-38713040A71B}"/>
          </ac:spMkLst>
        </pc:spChg>
      </pc:sldChg>
    </pc:docChg>
  </pc:docChgLst>
  <pc:docChgLst>
    <pc:chgData name="Liam Saddington" userId="b24ccab2-09e2-469b-a069-f959191242d4" providerId="ADAL" clId="{D1007663-818B-41EA-93EC-08707EAF50EE}"/>
    <pc:docChg chg="custSel modSld">
      <pc:chgData name="Liam Saddington" userId="b24ccab2-09e2-469b-a069-f959191242d4" providerId="ADAL" clId="{D1007663-818B-41EA-93EC-08707EAF50EE}" dt="2025-07-25T14:51:15.340" v="0" actId="478"/>
      <pc:docMkLst>
        <pc:docMk/>
      </pc:docMkLst>
      <pc:sldChg chg="delSp mod">
        <pc:chgData name="Liam Saddington" userId="b24ccab2-09e2-469b-a069-f959191242d4" providerId="ADAL" clId="{D1007663-818B-41EA-93EC-08707EAF50EE}" dt="2025-07-25T14:51:15.340" v="0" actId="478"/>
        <pc:sldMkLst>
          <pc:docMk/>
          <pc:sldMk cId="2952079460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aaccd6389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2aaccd6389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DE94CCA7-D9A7-1C99-5A79-9DF18A96A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>
            <a:extLst>
              <a:ext uri="{FF2B5EF4-FFF2-40B4-BE49-F238E27FC236}">
                <a16:creationId xmlns:a16="http://schemas.microsoft.com/office/drawing/2014/main" id="{AFA3AB53-66CE-E240-712E-6DA39D71EE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4:notes">
            <a:extLst>
              <a:ext uri="{FF2B5EF4-FFF2-40B4-BE49-F238E27FC236}">
                <a16:creationId xmlns:a16="http://schemas.microsoft.com/office/drawing/2014/main" id="{841479F0-0A36-D0E0-4913-2938A96EA2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5557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aaccd6389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2aaccd6389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accd6389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accd6389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accd6389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2aaccd6389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accd6389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2aaccd6389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accd6389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2aaccd6389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aaccd6389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2aaccd6389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aaccd6389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2aaccd6389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exels.com/@pixabay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accd6389d_0_5"/>
          <p:cNvSpPr txBox="1">
            <a:spLocks noGrp="1"/>
          </p:cNvSpPr>
          <p:nvPr>
            <p:ph type="title"/>
          </p:nvPr>
        </p:nvSpPr>
        <p:spPr>
          <a:xfrm>
            <a:off x="733975" y="9070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What is fieldwork?</a:t>
            </a:r>
            <a:endParaRPr dirty="0"/>
          </a:p>
        </p:txBody>
      </p:sp>
      <p:sp>
        <p:nvSpPr>
          <p:cNvPr id="91" name="Google Shape;91;g2aaccd6389d_0_5"/>
          <p:cNvSpPr txBox="1">
            <a:spLocks noGrp="1"/>
          </p:cNvSpPr>
          <p:nvPr>
            <p:ph type="body" idx="1"/>
          </p:nvPr>
        </p:nvSpPr>
        <p:spPr>
          <a:xfrm>
            <a:off x="838200" y="2015225"/>
            <a:ext cx="10515600" cy="21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3346"/>
              <a:buNone/>
            </a:pPr>
            <a:r>
              <a:rPr lang="en-GB" sz="3400" dirty="0"/>
              <a:t>Fieldwork is where geographers go the area they are studying and conducting research to find out something new about the area.</a:t>
            </a:r>
            <a:endParaRPr sz="9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57142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57142"/>
              <a:buNone/>
            </a:pPr>
            <a:endParaRPr dirty="0"/>
          </a:p>
        </p:txBody>
      </p:sp>
      <p:sp>
        <p:nvSpPr>
          <p:cNvPr id="95" name="Google Shape;95;g2aaccd6389d_0_5"/>
          <p:cNvSpPr/>
          <p:nvPr/>
        </p:nvSpPr>
        <p:spPr>
          <a:xfrm>
            <a:off x="0" y="57510"/>
            <a:ext cx="12192000" cy="573861"/>
          </a:xfrm>
          <a:prstGeom prst="rightArrow">
            <a:avLst>
              <a:gd name="adj1" fmla="val 100000"/>
              <a:gd name="adj2" fmla="val 50730"/>
            </a:avLst>
          </a:prstGeom>
          <a:gradFill>
            <a:gsLst>
              <a:gs pos="0">
                <a:srgbClr val="66FF33"/>
              </a:gs>
              <a:gs pos="18000">
                <a:srgbClr val="66FF33"/>
              </a:gs>
              <a:gs pos="56000">
                <a:srgbClr val="FFFF00"/>
              </a:gs>
              <a:gs pos="91000">
                <a:srgbClr val="FF722C"/>
              </a:gs>
              <a:gs pos="100000">
                <a:srgbClr val="FF722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How do geographers find out about the world?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5091B0-57F1-409C-1C93-FAD104FED863}"/>
              </a:ext>
            </a:extLst>
          </p:cNvPr>
          <p:cNvSpPr txBox="1"/>
          <p:nvPr/>
        </p:nvSpPr>
        <p:spPr>
          <a:xfrm>
            <a:off x="1006701" y="4151825"/>
            <a:ext cx="6221184" cy="155016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SzPts val="1800"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Task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you name any methods that geographers might use when conducting fieldwork?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B0A2E471-8DDE-5EC3-F3F0-42F5208A1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>
            <a:extLst>
              <a:ext uri="{FF2B5EF4-FFF2-40B4-BE49-F238E27FC236}">
                <a16:creationId xmlns:a16="http://schemas.microsoft.com/office/drawing/2014/main" id="{F3AD5F5E-C0DC-0065-8288-4D3F0200A7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314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What are our methods?</a:t>
            </a:r>
            <a:endParaRPr/>
          </a:p>
        </p:txBody>
      </p:sp>
      <p:sp>
        <p:nvSpPr>
          <p:cNvPr id="152" name="Google Shape;152;p4">
            <a:extLst>
              <a:ext uri="{FF2B5EF4-FFF2-40B4-BE49-F238E27FC236}">
                <a16:creationId xmlns:a16="http://schemas.microsoft.com/office/drawing/2014/main" id="{6DE2546D-9ABE-EFA0-5713-A1158F6591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7482" y="1964985"/>
            <a:ext cx="3956700" cy="185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400" b="1" dirty="0"/>
              <a:t>Interview</a:t>
            </a:r>
            <a:r>
              <a:rPr lang="en-GB" dirty="0"/>
              <a:t>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b="1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 dirty="0"/>
              <a:t>Create three interview questions related to climate justice</a:t>
            </a:r>
            <a:endParaRPr sz="2200" dirty="0"/>
          </a:p>
        </p:txBody>
      </p:sp>
      <p:sp>
        <p:nvSpPr>
          <p:cNvPr id="153" name="Google Shape;153;p4">
            <a:extLst>
              <a:ext uri="{FF2B5EF4-FFF2-40B4-BE49-F238E27FC236}">
                <a16:creationId xmlns:a16="http://schemas.microsoft.com/office/drawing/2014/main" id="{EBEB680A-4AA6-0937-F99A-304878D97D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39591" y="2043656"/>
            <a:ext cx="395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b="1" dirty="0"/>
              <a:t>What</a:t>
            </a:r>
            <a:r>
              <a:rPr lang="en-US" sz="2200" b="1" dirty="0"/>
              <a:t> is a photo collection</a:t>
            </a:r>
            <a:r>
              <a:rPr lang="en-US" sz="2200" dirty="0"/>
              <a:t>?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2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 dirty="0"/>
              <a:t>Plan three areas you could gather image on climate justice </a:t>
            </a:r>
            <a:endParaRPr sz="2200" dirty="0"/>
          </a:p>
        </p:txBody>
      </p:sp>
      <p:sp>
        <p:nvSpPr>
          <p:cNvPr id="154" name="Google Shape;154;p4">
            <a:extLst>
              <a:ext uri="{FF2B5EF4-FFF2-40B4-BE49-F238E27FC236}">
                <a16:creationId xmlns:a16="http://schemas.microsoft.com/office/drawing/2014/main" id="{2113A056-F255-E60F-6007-F8AA2C1186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71700" y="1957175"/>
            <a:ext cx="3956700" cy="186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b="1" dirty="0"/>
              <a:t>What is a survey?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 b="1" dirty="0"/>
              <a:t>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 dirty="0"/>
              <a:t> Design two questions you would like to ask a classmate or other students </a:t>
            </a:r>
            <a:endParaRPr sz="2200" dirty="0"/>
          </a:p>
        </p:txBody>
      </p:sp>
      <p:sp>
        <p:nvSpPr>
          <p:cNvPr id="2" name="Google Shape;124;g2aaccd6389d_0_36">
            <a:extLst>
              <a:ext uri="{FF2B5EF4-FFF2-40B4-BE49-F238E27FC236}">
                <a16:creationId xmlns:a16="http://schemas.microsoft.com/office/drawing/2014/main" id="{C83476C3-78A3-7F0A-46E8-BDD6A63A9B7C}"/>
              </a:ext>
            </a:extLst>
          </p:cNvPr>
          <p:cNvSpPr/>
          <p:nvPr/>
        </p:nvSpPr>
        <p:spPr>
          <a:xfrm>
            <a:off x="0" y="0"/>
            <a:ext cx="12192000" cy="623665"/>
          </a:xfrm>
          <a:prstGeom prst="rightArrow">
            <a:avLst>
              <a:gd name="adj1" fmla="val 100000"/>
              <a:gd name="adj2" fmla="val 50730"/>
            </a:avLst>
          </a:prstGeom>
          <a:gradFill>
            <a:gsLst>
              <a:gs pos="0">
                <a:srgbClr val="66FF33"/>
              </a:gs>
              <a:gs pos="18000">
                <a:srgbClr val="66FF33"/>
              </a:gs>
              <a:gs pos="56000">
                <a:srgbClr val="FFFF00"/>
              </a:gs>
              <a:gs pos="91000">
                <a:srgbClr val="FF722C"/>
              </a:gs>
              <a:gs pos="100000">
                <a:srgbClr val="FF722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How do geographers find out about the world?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E7C31-3ABE-A221-02F3-1DF215CD2599}"/>
              </a:ext>
            </a:extLst>
          </p:cNvPr>
          <p:cNvSpPr txBox="1"/>
          <p:nvPr/>
        </p:nvSpPr>
        <p:spPr>
          <a:xfrm>
            <a:off x="375037" y="3807067"/>
            <a:ext cx="2781819" cy="230832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Interview- three in-depth interviews can be done with classmates or members of the local community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0D2EE4-8352-DBFF-AC3F-86640A205F4C}"/>
              </a:ext>
            </a:extLst>
          </p:cNvPr>
          <p:cNvSpPr txBox="1"/>
          <p:nvPr/>
        </p:nvSpPr>
        <p:spPr>
          <a:xfrm>
            <a:off x="8679026" y="3807067"/>
            <a:ext cx="2220686" cy="193899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 questions can be asked to each student in the class.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A88CE-5B94-6E43-323F-0D3711B7AA9F}"/>
              </a:ext>
            </a:extLst>
          </p:cNvPr>
          <p:cNvSpPr txBox="1"/>
          <p:nvPr/>
        </p:nvSpPr>
        <p:spPr>
          <a:xfrm>
            <a:off x="4146419" y="4953782"/>
            <a:ext cx="2220686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can be set as homework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1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EC3F-FA58-76E8-2498-AA60434B4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 9 </a:t>
            </a:r>
            <a:br>
              <a:rPr lang="en-US" dirty="0"/>
            </a:br>
            <a:r>
              <a:rPr lang="en-US" dirty="0"/>
              <a:t>Data Collection and Write 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07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 txBox="1"/>
          <p:nvPr/>
        </p:nvSpPr>
        <p:spPr>
          <a:xfrm>
            <a:off x="107503" y="116632"/>
            <a:ext cx="11639019" cy="2769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community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 txBox="1"/>
          <p:nvPr/>
        </p:nvSpPr>
        <p:spPr>
          <a:xfrm>
            <a:off x="107503" y="825679"/>
            <a:ext cx="4248472" cy="121571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FIELDWORK ENQUIRY QUESTION: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this location suitable for our human fieldwork enquiry?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6409189" y="581779"/>
            <a:ext cx="5195862" cy="178510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the risks you experienced on your fieldwork trip and how these could be reduced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–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–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–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–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0" name="Google Shape;170;p1"/>
          <p:cNvGraphicFramePr/>
          <p:nvPr/>
        </p:nvGraphicFramePr>
        <p:xfrm>
          <a:off x="177567" y="2195600"/>
          <a:ext cx="5978550" cy="2180450"/>
        </p:xfrm>
        <a:graphic>
          <a:graphicData uri="http://schemas.openxmlformats.org/drawingml/2006/table">
            <a:tbl>
              <a:tblPr firstRow="1" firstCol="1" bandRow="1">
                <a:noFill/>
                <a:tableStyleId>{D4F73A86-46B1-48C3-B763-C67C16ACE70A}</a:tableStyleId>
              </a:tblPr>
              <a:tblGrid>
                <a:gridCol w="597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/>
                        <a:t>Data Collection Method 1: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/>
                        <a:t>Sampling Method:                                       Sample Size: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sng" strike="noStrike" cap="none"/>
                        <a:t>Description of method: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 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r>
                        <a:rPr lang="en-GB" sz="10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1" name="Google Shape;171;p1"/>
          <p:cNvGraphicFramePr/>
          <p:nvPr/>
        </p:nvGraphicFramePr>
        <p:xfrm>
          <a:off x="6409189" y="2642532"/>
          <a:ext cx="5195850" cy="3825900"/>
        </p:xfrm>
        <a:graphic>
          <a:graphicData uri="http://schemas.openxmlformats.org/drawingml/2006/table">
            <a:tbl>
              <a:tblPr firstRow="1" firstCol="1" bandRow="1">
                <a:noFill/>
                <a:tableStyleId>{D4F73A86-46B1-48C3-B763-C67C16ACE70A}</a:tableStyleId>
              </a:tblPr>
              <a:tblGrid>
                <a:gridCol w="519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/>
                        <a:t>DATA PRESENTATION METHODS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sng" strike="noStrike" cap="none"/>
                        <a:t>Method 1: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sng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Method 2: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sng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2" name="Google Shape;172;p1"/>
          <p:cNvGraphicFramePr/>
          <p:nvPr/>
        </p:nvGraphicFramePr>
        <p:xfrm>
          <a:off x="177567" y="4530261"/>
          <a:ext cx="5978550" cy="2180450"/>
        </p:xfrm>
        <a:graphic>
          <a:graphicData uri="http://schemas.openxmlformats.org/drawingml/2006/table">
            <a:tbl>
              <a:tblPr firstRow="1" firstCol="1" bandRow="1">
                <a:noFill/>
                <a:tableStyleId>{D4F73A86-46B1-48C3-B763-C67C16ACE70A}</a:tableStyleId>
              </a:tblPr>
              <a:tblGrid>
                <a:gridCol w="597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/>
                        <a:t>Data Collection Method 2: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/>
                        <a:t>Sampling Method:                                       Sample Size: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sng" strike="noStrike" cap="none"/>
                        <a:t>Description of method: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 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r>
                        <a:rPr lang="en-GB" sz="10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 txBox="1"/>
          <p:nvPr/>
        </p:nvSpPr>
        <p:spPr>
          <a:xfrm>
            <a:off x="1661978" y="200745"/>
            <a:ext cx="8868043" cy="2769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change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4549726" y="477744"/>
            <a:ext cx="7035469" cy="270843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"/>
          <p:cNvSpPr txBox="1"/>
          <p:nvPr/>
        </p:nvSpPr>
        <p:spPr>
          <a:xfrm>
            <a:off x="4517087" y="3601676"/>
            <a:ext cx="7087353" cy="255454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"/>
          <p:cNvSpPr txBox="1"/>
          <p:nvPr/>
        </p:nvSpPr>
        <p:spPr>
          <a:xfrm>
            <a:off x="107503" y="477744"/>
            <a:ext cx="4290214" cy="57861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"/>
          <p:cNvSpPr txBox="1"/>
          <p:nvPr/>
        </p:nvSpPr>
        <p:spPr>
          <a:xfrm>
            <a:off x="1661978" y="200745"/>
            <a:ext cx="8868043" cy="2769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change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4543028" y="574453"/>
            <a:ext cx="7035469" cy="270843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Interview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"/>
          <p:cNvSpPr txBox="1"/>
          <p:nvPr/>
        </p:nvSpPr>
        <p:spPr>
          <a:xfrm>
            <a:off x="4517087" y="3601676"/>
            <a:ext cx="7087353" cy="240065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93225" y="477750"/>
            <a:ext cx="4279500" cy="8204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en-GB" sz="1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words you associate with climate change </a:t>
            </a: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en-GB" sz="1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thing you are worried about in terms of climate change </a:t>
            </a: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GB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GB" sz="1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thing you are hopeful about climate change </a:t>
            </a: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GB" sz="1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two of your own questions .</a:t>
            </a: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en-GB" sz="1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_________________________________________________________________________________________________________________</a:t>
            </a: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en-GB" sz="1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__________________________________________________________________________________________________________________</a:t>
            </a: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accd6389d_0_13"/>
          <p:cNvSpPr txBox="1">
            <a:spLocks noGrp="1"/>
          </p:cNvSpPr>
          <p:nvPr>
            <p:ph type="title"/>
          </p:nvPr>
        </p:nvSpPr>
        <p:spPr>
          <a:xfrm>
            <a:off x="0" y="353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Common Fieldwork Methods</a:t>
            </a:r>
            <a:endParaRPr dirty="0"/>
          </a:p>
        </p:txBody>
      </p:sp>
      <p:sp>
        <p:nvSpPr>
          <p:cNvPr id="101" name="Google Shape;101;g2aaccd6389d_0_13"/>
          <p:cNvSpPr txBox="1">
            <a:spLocks noGrp="1"/>
          </p:cNvSpPr>
          <p:nvPr>
            <p:ph type="body" idx="1"/>
          </p:nvPr>
        </p:nvSpPr>
        <p:spPr>
          <a:xfrm>
            <a:off x="381000" y="1291668"/>
            <a:ext cx="10515600" cy="22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dirty="0"/>
              <a:t>There are a number of different methods that geographers can use to collect data on specific topics. When geographers collect data themselves or as part of a team it is called </a:t>
            </a:r>
            <a:r>
              <a:rPr lang="en-GB" sz="2400" b="1" dirty="0"/>
              <a:t>primary data. </a:t>
            </a:r>
            <a:endParaRPr sz="2400" dirty="0"/>
          </a:p>
        </p:txBody>
      </p:sp>
      <p:graphicFrame>
        <p:nvGraphicFramePr>
          <p:cNvPr id="102" name="Google Shape;102;g2aaccd6389d_0_13"/>
          <p:cNvGraphicFramePr/>
          <p:nvPr>
            <p:extLst>
              <p:ext uri="{D42A27DB-BD31-4B8C-83A1-F6EECF244321}">
                <p14:modId xmlns:p14="http://schemas.microsoft.com/office/powerpoint/2010/main" val="3617291801"/>
              </p:ext>
            </p:extLst>
          </p:nvPr>
        </p:nvGraphicFramePr>
        <p:xfrm>
          <a:off x="250600" y="3358825"/>
          <a:ext cx="11690800" cy="3053130"/>
        </p:xfrm>
        <a:graphic>
          <a:graphicData uri="http://schemas.openxmlformats.org/drawingml/2006/table">
            <a:tbl>
              <a:tblPr>
                <a:noFill/>
                <a:tableStyleId>{D804B888-294A-4410-9579-A8EC0D0643C9}</a:tableStyleId>
              </a:tblPr>
              <a:tblGrid>
                <a:gridCol w="292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  <a:endParaRPr sz="1800" b="1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Topic</a:t>
                      </a:r>
                      <a:endParaRPr sz="1800" b="1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  <a:endParaRPr sz="1800" b="1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Topic</a:t>
                      </a:r>
                      <a:endParaRPr sz="1800" b="1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Measuring pebble size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Measuring rainfall using a rain gauge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Surveys and interviews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Litter count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Completing a land use map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Completing a field sketch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Surveys about traffic in an area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Measuring the velocity of a river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95;g2aaccd6389d_0_5">
            <a:extLst>
              <a:ext uri="{FF2B5EF4-FFF2-40B4-BE49-F238E27FC236}">
                <a16:creationId xmlns:a16="http://schemas.microsoft.com/office/drawing/2014/main" id="{525C1CB6-EF9E-5D75-264A-23DDA11F8C34}"/>
              </a:ext>
            </a:extLst>
          </p:cNvPr>
          <p:cNvSpPr/>
          <p:nvPr/>
        </p:nvSpPr>
        <p:spPr>
          <a:xfrm>
            <a:off x="0" y="57510"/>
            <a:ext cx="12192000" cy="573861"/>
          </a:xfrm>
          <a:prstGeom prst="rightArrow">
            <a:avLst>
              <a:gd name="adj1" fmla="val 100000"/>
              <a:gd name="adj2" fmla="val 50730"/>
            </a:avLst>
          </a:prstGeom>
          <a:gradFill>
            <a:gsLst>
              <a:gs pos="0">
                <a:srgbClr val="66FF33"/>
              </a:gs>
              <a:gs pos="18000">
                <a:srgbClr val="66FF33"/>
              </a:gs>
              <a:gs pos="56000">
                <a:srgbClr val="FFFF00"/>
              </a:gs>
              <a:gs pos="91000">
                <a:srgbClr val="FF722C"/>
              </a:gs>
              <a:gs pos="100000">
                <a:srgbClr val="FF722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How do geographers find out about the world?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5B3689-7F00-B12D-2F63-EA6548FEBE38}"/>
              </a:ext>
            </a:extLst>
          </p:cNvPr>
          <p:cNvSpPr txBox="1"/>
          <p:nvPr/>
        </p:nvSpPr>
        <p:spPr>
          <a:xfrm>
            <a:off x="4805816" y="2153763"/>
            <a:ext cx="6221184" cy="10895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Task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See if you can work out which topics in geography the following fieldwork methods might be used to investigate.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accd6389d_0_25"/>
          <p:cNvSpPr txBox="1">
            <a:spLocks noGrp="1"/>
          </p:cNvSpPr>
          <p:nvPr>
            <p:ph type="title"/>
          </p:nvPr>
        </p:nvSpPr>
        <p:spPr>
          <a:xfrm>
            <a:off x="1109200" y="8587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Common Fieldwork Methods</a:t>
            </a:r>
            <a:endParaRPr/>
          </a:p>
        </p:txBody>
      </p:sp>
      <p:graphicFrame>
        <p:nvGraphicFramePr>
          <p:cNvPr id="109" name="Google Shape;109;g2aaccd6389d_0_25"/>
          <p:cNvGraphicFramePr/>
          <p:nvPr>
            <p:extLst>
              <p:ext uri="{D42A27DB-BD31-4B8C-83A1-F6EECF244321}">
                <p14:modId xmlns:p14="http://schemas.microsoft.com/office/powerpoint/2010/main" val="366059174"/>
              </p:ext>
            </p:extLst>
          </p:nvPr>
        </p:nvGraphicFramePr>
        <p:xfrm>
          <a:off x="250600" y="2184400"/>
          <a:ext cx="11690800" cy="3053130"/>
        </p:xfrm>
        <a:graphic>
          <a:graphicData uri="http://schemas.openxmlformats.org/drawingml/2006/table">
            <a:tbl>
              <a:tblPr>
                <a:noFill/>
                <a:tableStyleId>{D804B888-294A-4410-9579-A8EC0D0643C9}</a:tableStyleId>
              </a:tblPr>
              <a:tblGrid>
                <a:gridCol w="292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  <a:endParaRPr sz="1800" b="1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Topic</a:t>
                      </a:r>
                      <a:endParaRPr sz="1800" b="1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  <a:endParaRPr sz="1800" b="1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Topic</a:t>
                      </a:r>
                      <a:endParaRPr sz="1800" b="1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Measuring pebble size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Coasts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Measuring rainfall using a rain gauge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Weather and climate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Surveys and interviews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Any topic! 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Litter count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Urban geography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Completing a land use map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Urban geography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Completing a field sketch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Any topic! 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Surveys about traffic in an area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Urban geography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Measuring the velocity of a river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Rivers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95;g2aaccd6389d_0_5">
            <a:extLst>
              <a:ext uri="{FF2B5EF4-FFF2-40B4-BE49-F238E27FC236}">
                <a16:creationId xmlns:a16="http://schemas.microsoft.com/office/drawing/2014/main" id="{3E8FE4D1-EC4C-4AD2-52C7-94DDF6C62944}"/>
              </a:ext>
            </a:extLst>
          </p:cNvPr>
          <p:cNvSpPr/>
          <p:nvPr/>
        </p:nvSpPr>
        <p:spPr>
          <a:xfrm>
            <a:off x="0" y="57510"/>
            <a:ext cx="12192000" cy="573861"/>
          </a:xfrm>
          <a:prstGeom prst="rightArrow">
            <a:avLst>
              <a:gd name="adj1" fmla="val 100000"/>
              <a:gd name="adj2" fmla="val 50730"/>
            </a:avLst>
          </a:prstGeom>
          <a:gradFill>
            <a:gsLst>
              <a:gs pos="0">
                <a:srgbClr val="66FF33"/>
              </a:gs>
              <a:gs pos="18000">
                <a:srgbClr val="66FF33"/>
              </a:gs>
              <a:gs pos="56000">
                <a:srgbClr val="FFFF00"/>
              </a:gs>
              <a:gs pos="91000">
                <a:srgbClr val="FF722C"/>
              </a:gs>
              <a:gs pos="100000">
                <a:srgbClr val="FF722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How do geographers find out about the world?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accd6389d_0_31"/>
          <p:cNvSpPr txBox="1">
            <a:spLocks noGrp="1"/>
          </p:cNvSpPr>
          <p:nvPr>
            <p:ph type="title"/>
          </p:nvPr>
        </p:nvSpPr>
        <p:spPr>
          <a:xfrm>
            <a:off x="838200" y="499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Research Questions</a:t>
            </a:r>
            <a:endParaRPr dirty="0"/>
          </a:p>
        </p:txBody>
      </p:sp>
      <p:sp>
        <p:nvSpPr>
          <p:cNvPr id="116" name="Google Shape;116;g2aaccd6389d_0_31"/>
          <p:cNvSpPr txBox="1">
            <a:spLocks noGrp="1"/>
          </p:cNvSpPr>
          <p:nvPr>
            <p:ph type="body" idx="1"/>
          </p:nvPr>
        </p:nvSpPr>
        <p:spPr>
          <a:xfrm>
            <a:off x="489858" y="141196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dirty="0"/>
              <a:t>Before starting a fieldwork enquiry, geographers must decide what they want to research and develop either a research question or a hypothesis.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dirty="0"/>
              <a:t>A </a:t>
            </a:r>
            <a:r>
              <a:rPr lang="en-GB" sz="2400" b="1" dirty="0"/>
              <a:t>research question </a:t>
            </a:r>
            <a:r>
              <a:rPr lang="en-GB" sz="2400" dirty="0"/>
              <a:t>is a geographical question you want answered, for example ‘What area in London has the most road traffic during rush hour?’. A poor research question would be ‘is London good?’ as it is too vague.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/>
          </a:p>
        </p:txBody>
      </p:sp>
      <p:sp>
        <p:nvSpPr>
          <p:cNvPr id="3" name="Google Shape;95;g2aaccd6389d_0_5">
            <a:extLst>
              <a:ext uri="{FF2B5EF4-FFF2-40B4-BE49-F238E27FC236}">
                <a16:creationId xmlns:a16="http://schemas.microsoft.com/office/drawing/2014/main" id="{C1D57970-BC0C-8C70-B15F-3A5D84136C6E}"/>
              </a:ext>
            </a:extLst>
          </p:cNvPr>
          <p:cNvSpPr/>
          <p:nvPr/>
        </p:nvSpPr>
        <p:spPr>
          <a:xfrm>
            <a:off x="0" y="57510"/>
            <a:ext cx="12192000" cy="573861"/>
          </a:xfrm>
          <a:prstGeom prst="rightArrow">
            <a:avLst>
              <a:gd name="adj1" fmla="val 100000"/>
              <a:gd name="adj2" fmla="val 50730"/>
            </a:avLst>
          </a:prstGeom>
          <a:gradFill>
            <a:gsLst>
              <a:gs pos="0">
                <a:srgbClr val="66FF33"/>
              </a:gs>
              <a:gs pos="18000">
                <a:srgbClr val="66FF33"/>
              </a:gs>
              <a:gs pos="56000">
                <a:srgbClr val="FFFF00"/>
              </a:gs>
              <a:gs pos="91000">
                <a:srgbClr val="FF722C"/>
              </a:gs>
              <a:gs pos="100000">
                <a:srgbClr val="FF722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How do geographers find out about the world?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0B423-EBFC-8D72-E8DB-178A79C2FF33}"/>
              </a:ext>
            </a:extLst>
          </p:cNvPr>
          <p:cNvSpPr txBox="1"/>
          <p:nvPr/>
        </p:nvSpPr>
        <p:spPr>
          <a:xfrm>
            <a:off x="353559" y="4113191"/>
            <a:ext cx="7821612" cy="234320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SzPts val="1800"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Task</a:t>
            </a:r>
          </a:p>
          <a:p>
            <a:pPr>
              <a:lnSpc>
                <a:spcPct val="90000"/>
              </a:lnSpc>
              <a:spcBef>
                <a:spcPts val="1000"/>
              </a:spcBef>
              <a:buSzPts val="1800"/>
              <a:defRPr/>
            </a:pPr>
            <a:r>
              <a:rPr lang="en-US" sz="2400" dirty="0"/>
              <a:t>In pairs try and come up with 3 research questions for </a:t>
            </a:r>
            <a:r>
              <a:rPr lang="en-US" sz="2400" b="1" dirty="0"/>
              <a:t>any </a:t>
            </a:r>
            <a:r>
              <a:rPr lang="en-US" sz="2400" dirty="0"/>
              <a:t>geographical topic you’d like to know more about! They can be about a place, a process (like erosion) or a landscape (like a beach or river)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accd6389d_0_36"/>
          <p:cNvSpPr txBox="1">
            <a:spLocks noGrp="1"/>
          </p:cNvSpPr>
          <p:nvPr>
            <p:ph type="title"/>
          </p:nvPr>
        </p:nvSpPr>
        <p:spPr>
          <a:xfrm>
            <a:off x="838200" y="7194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Hypothesis</a:t>
            </a:r>
            <a:endParaRPr dirty="0"/>
          </a:p>
        </p:txBody>
      </p:sp>
      <p:sp>
        <p:nvSpPr>
          <p:cNvPr id="123" name="Google Shape;123;g2aaccd6389d_0_36"/>
          <p:cNvSpPr txBox="1">
            <a:spLocks noGrp="1"/>
          </p:cNvSpPr>
          <p:nvPr>
            <p:ph type="body" idx="1"/>
          </p:nvPr>
        </p:nvSpPr>
        <p:spPr>
          <a:xfrm>
            <a:off x="838200" y="17873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600" dirty="0"/>
              <a:t>A </a:t>
            </a:r>
            <a:r>
              <a:rPr lang="en-GB" sz="2600" b="1" dirty="0"/>
              <a:t>hypothesis </a:t>
            </a:r>
            <a:r>
              <a:rPr lang="en-GB" sz="2600" dirty="0"/>
              <a:t>is something that can be tested in the field. This is usually a statement that can be proven true or false.</a:t>
            </a:r>
            <a:endParaRPr sz="2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600" dirty="0"/>
              <a:t>A good hypothesis might look like ‘pebble size increases at the beach as you move away from the shoreline’</a:t>
            </a:r>
            <a:endParaRPr sz="2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600" dirty="0"/>
              <a:t>A bad hypothesis might be ‘rivers get faster’</a:t>
            </a:r>
            <a:endParaRPr sz="2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 dirty="0"/>
          </a:p>
        </p:txBody>
      </p:sp>
      <p:sp>
        <p:nvSpPr>
          <p:cNvPr id="124" name="Google Shape;124;g2aaccd6389d_0_36"/>
          <p:cNvSpPr/>
          <p:nvPr/>
        </p:nvSpPr>
        <p:spPr>
          <a:xfrm>
            <a:off x="0" y="0"/>
            <a:ext cx="12192000" cy="623665"/>
          </a:xfrm>
          <a:prstGeom prst="rightArrow">
            <a:avLst>
              <a:gd name="adj1" fmla="val 100000"/>
              <a:gd name="adj2" fmla="val 50730"/>
            </a:avLst>
          </a:prstGeom>
          <a:gradFill>
            <a:gsLst>
              <a:gs pos="0">
                <a:srgbClr val="66FF33"/>
              </a:gs>
              <a:gs pos="18000">
                <a:srgbClr val="66FF33"/>
              </a:gs>
              <a:gs pos="56000">
                <a:srgbClr val="FFFF00"/>
              </a:gs>
              <a:gs pos="91000">
                <a:srgbClr val="FF722C"/>
              </a:gs>
              <a:gs pos="100000">
                <a:srgbClr val="FF722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How do geographers find out about the world?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F6DFA-7B24-596B-2D43-783E05C968B7}"/>
              </a:ext>
            </a:extLst>
          </p:cNvPr>
          <p:cNvSpPr txBox="1"/>
          <p:nvPr/>
        </p:nvSpPr>
        <p:spPr>
          <a:xfrm>
            <a:off x="1227251" y="4376719"/>
            <a:ext cx="7821612" cy="188256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SzPts val="1800"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Task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SzPts val="1800"/>
              <a:defRPr/>
            </a:pPr>
            <a:r>
              <a:rPr lang="en-GB" sz="2400" dirty="0"/>
              <a:t>In pairs try and come up with 3 hypotheses for </a:t>
            </a:r>
            <a:r>
              <a:rPr lang="en-GB" sz="2400" b="1" dirty="0"/>
              <a:t>any </a:t>
            </a:r>
            <a:r>
              <a:rPr lang="en-GB" sz="2400" dirty="0"/>
              <a:t>geographical topic you’d like to know more about! They can be about a place, a process (like erosion) or a landscape (like a beach or river)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accd6389d_0_41"/>
          <p:cNvSpPr txBox="1">
            <a:spLocks noGrp="1"/>
          </p:cNvSpPr>
          <p:nvPr>
            <p:ph type="title"/>
          </p:nvPr>
        </p:nvSpPr>
        <p:spPr>
          <a:xfrm>
            <a:off x="838200" y="9279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What should we research?</a:t>
            </a:r>
            <a:endParaRPr/>
          </a:p>
        </p:txBody>
      </p:sp>
      <p:sp>
        <p:nvSpPr>
          <p:cNvPr id="130" name="Google Shape;130;g2aaccd6389d_0_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Think about what we have learned over the last few lessons, what would you like to research?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" name="Google Shape;124;g2aaccd6389d_0_36">
            <a:extLst>
              <a:ext uri="{FF2B5EF4-FFF2-40B4-BE49-F238E27FC236}">
                <a16:creationId xmlns:a16="http://schemas.microsoft.com/office/drawing/2014/main" id="{EF011ED3-8A5B-5A7F-E5FE-5DC12B0F5E5F}"/>
              </a:ext>
            </a:extLst>
          </p:cNvPr>
          <p:cNvSpPr/>
          <p:nvPr/>
        </p:nvSpPr>
        <p:spPr>
          <a:xfrm>
            <a:off x="0" y="0"/>
            <a:ext cx="12192000" cy="623665"/>
          </a:xfrm>
          <a:prstGeom prst="rightArrow">
            <a:avLst>
              <a:gd name="adj1" fmla="val 100000"/>
              <a:gd name="adj2" fmla="val 50730"/>
            </a:avLst>
          </a:prstGeom>
          <a:gradFill>
            <a:gsLst>
              <a:gs pos="0">
                <a:srgbClr val="66FF33"/>
              </a:gs>
              <a:gs pos="18000">
                <a:srgbClr val="66FF33"/>
              </a:gs>
              <a:gs pos="56000">
                <a:srgbClr val="FFFF00"/>
              </a:gs>
              <a:gs pos="91000">
                <a:srgbClr val="FF722C"/>
              </a:gs>
              <a:gs pos="100000">
                <a:srgbClr val="FF722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How do geographers find out about the world?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B6E37-4B14-76B1-CCA8-663425BA4FD9}"/>
              </a:ext>
            </a:extLst>
          </p:cNvPr>
          <p:cNvSpPr txBox="1"/>
          <p:nvPr/>
        </p:nvSpPr>
        <p:spPr>
          <a:xfrm>
            <a:off x="1746931" y="3732191"/>
            <a:ext cx="7821612" cy="20108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SzPts val="1800"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Task </a:t>
            </a:r>
          </a:p>
          <a:p>
            <a:pPr>
              <a:lnSpc>
                <a:spcPct val="90000"/>
              </a:lnSpc>
              <a:spcBef>
                <a:spcPts val="1000"/>
              </a:spcBef>
              <a:buSzPts val="1800"/>
              <a:defRPr/>
            </a:pPr>
            <a:r>
              <a:rPr lang="en-US" sz="2400" dirty="0"/>
              <a:t>Come up with three ideas you’d like to research or find out more about to do with climate change and climate justice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aaccd6389d_0_46"/>
          <p:cNvSpPr txBox="1">
            <a:spLocks noGrp="1"/>
          </p:cNvSpPr>
          <p:nvPr>
            <p:ph type="title"/>
          </p:nvPr>
        </p:nvSpPr>
        <p:spPr>
          <a:xfrm>
            <a:off x="968829" y="1632857"/>
            <a:ext cx="10515600" cy="855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research question: W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 does climate justice look like in my community?</a:t>
            </a:r>
            <a:br>
              <a:rPr lang="en-US" i="1" dirty="0"/>
            </a:br>
            <a:endParaRPr dirty="0"/>
          </a:p>
        </p:txBody>
      </p:sp>
      <p:sp>
        <p:nvSpPr>
          <p:cNvPr id="137" name="Google Shape;137;g2aaccd6389d_0_46"/>
          <p:cNvSpPr txBox="1">
            <a:spLocks noGrp="1"/>
          </p:cNvSpPr>
          <p:nvPr>
            <p:ph type="body" idx="1"/>
          </p:nvPr>
        </p:nvSpPr>
        <p:spPr>
          <a:xfrm>
            <a:off x="707571" y="2488475"/>
            <a:ext cx="10515600" cy="262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How might we research this?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What are our aims for the research?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" name="Google Shape;124;g2aaccd6389d_0_36">
            <a:extLst>
              <a:ext uri="{FF2B5EF4-FFF2-40B4-BE49-F238E27FC236}">
                <a16:creationId xmlns:a16="http://schemas.microsoft.com/office/drawing/2014/main" id="{9C2E1B87-B738-2305-640B-C3D2A6C27825}"/>
              </a:ext>
            </a:extLst>
          </p:cNvPr>
          <p:cNvSpPr/>
          <p:nvPr/>
        </p:nvSpPr>
        <p:spPr>
          <a:xfrm>
            <a:off x="0" y="0"/>
            <a:ext cx="12192000" cy="623665"/>
          </a:xfrm>
          <a:prstGeom prst="rightArrow">
            <a:avLst>
              <a:gd name="adj1" fmla="val 100000"/>
              <a:gd name="adj2" fmla="val 50730"/>
            </a:avLst>
          </a:prstGeom>
          <a:gradFill>
            <a:gsLst>
              <a:gs pos="0">
                <a:srgbClr val="66FF33"/>
              </a:gs>
              <a:gs pos="18000">
                <a:srgbClr val="66FF33"/>
              </a:gs>
              <a:gs pos="56000">
                <a:srgbClr val="FFFF00"/>
              </a:gs>
              <a:gs pos="91000">
                <a:srgbClr val="FF722C"/>
              </a:gs>
              <a:gs pos="100000">
                <a:srgbClr val="FF722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How do geographers find out about the world?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aaccd6389d_0_18"/>
          <p:cNvSpPr txBox="1">
            <a:spLocks noGrp="1"/>
          </p:cNvSpPr>
          <p:nvPr>
            <p:ph type="title"/>
          </p:nvPr>
        </p:nvSpPr>
        <p:spPr>
          <a:xfrm>
            <a:off x="4376056" y="844550"/>
            <a:ext cx="6977743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Data collection </a:t>
            </a:r>
            <a:endParaRPr dirty="0"/>
          </a:p>
        </p:txBody>
      </p:sp>
      <p:sp>
        <p:nvSpPr>
          <p:cNvPr id="144" name="Google Shape;144;g2aaccd6389d_0_18"/>
          <p:cNvSpPr txBox="1">
            <a:spLocks noGrp="1"/>
          </p:cNvSpPr>
          <p:nvPr>
            <p:ph type="body" idx="1"/>
          </p:nvPr>
        </p:nvSpPr>
        <p:spPr>
          <a:xfrm>
            <a:off x="566057" y="1847396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dirty="0"/>
              <a:t>The method you use to collect data should suit your research.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dirty="0"/>
              <a:t>What methods could you use in our local area?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 </a:t>
            </a:r>
            <a:endParaRPr dirty="0"/>
          </a:p>
        </p:txBody>
      </p:sp>
      <p:pic>
        <p:nvPicPr>
          <p:cNvPr id="145" name="Google Shape;145;g2aaccd6389d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4857" y="3086163"/>
            <a:ext cx="6406352" cy="32031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4;g2aaccd6389d_0_36">
            <a:extLst>
              <a:ext uri="{FF2B5EF4-FFF2-40B4-BE49-F238E27FC236}">
                <a16:creationId xmlns:a16="http://schemas.microsoft.com/office/drawing/2014/main" id="{A2AE89E5-EC1C-AEE2-9F49-3844EAB449B7}"/>
              </a:ext>
            </a:extLst>
          </p:cNvPr>
          <p:cNvSpPr/>
          <p:nvPr/>
        </p:nvSpPr>
        <p:spPr>
          <a:xfrm>
            <a:off x="0" y="0"/>
            <a:ext cx="12192000" cy="623665"/>
          </a:xfrm>
          <a:prstGeom prst="rightArrow">
            <a:avLst>
              <a:gd name="adj1" fmla="val 100000"/>
              <a:gd name="adj2" fmla="val 50730"/>
            </a:avLst>
          </a:prstGeom>
          <a:gradFill>
            <a:gsLst>
              <a:gs pos="0">
                <a:srgbClr val="66FF33"/>
              </a:gs>
              <a:gs pos="18000">
                <a:srgbClr val="66FF33"/>
              </a:gs>
              <a:gs pos="56000">
                <a:srgbClr val="FFFF00"/>
              </a:gs>
              <a:gs pos="91000">
                <a:srgbClr val="FF722C"/>
              </a:gs>
              <a:gs pos="100000">
                <a:srgbClr val="FF722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How do geographers find out about the world?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1EA7B-D84F-D0E9-4B63-38713040A71B}"/>
              </a:ext>
            </a:extLst>
          </p:cNvPr>
          <p:cNvSpPr txBox="1"/>
          <p:nvPr/>
        </p:nvSpPr>
        <p:spPr>
          <a:xfrm>
            <a:off x="2394857" y="6334780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GB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>
            <a:spLocks noGrp="1"/>
          </p:cNvSpPr>
          <p:nvPr>
            <p:ph type="title"/>
          </p:nvPr>
        </p:nvSpPr>
        <p:spPr>
          <a:xfrm>
            <a:off x="838200" y="6314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What are our methods?</a:t>
            </a:r>
            <a:endParaRPr/>
          </a:p>
        </p:txBody>
      </p:sp>
      <p:sp>
        <p:nvSpPr>
          <p:cNvPr id="152" name="Google Shape;152;p4"/>
          <p:cNvSpPr txBox="1">
            <a:spLocks noGrp="1"/>
          </p:cNvSpPr>
          <p:nvPr>
            <p:ph type="body" idx="1"/>
          </p:nvPr>
        </p:nvSpPr>
        <p:spPr>
          <a:xfrm>
            <a:off x="107482" y="1964985"/>
            <a:ext cx="395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4100" b="1" dirty="0"/>
              <a:t>Interview</a:t>
            </a:r>
            <a:r>
              <a:rPr lang="en-GB" dirty="0"/>
              <a:t>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What is an interview? </a:t>
            </a:r>
            <a:r>
              <a:rPr lang="en-US" dirty="0"/>
              <a:t> An interview is a formal conversation where one person asks questions and to learn about someone’s experiences, opinions, or skills.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Why use interviews? </a:t>
            </a:r>
            <a:r>
              <a:rPr lang="en-US" dirty="0"/>
              <a:t> They help gather detailed, first-hand information from people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How to do it well?</a:t>
            </a:r>
            <a:r>
              <a:rPr lang="en-US" dirty="0"/>
              <a:t> Prepare clear questions in advance, listen carefully, and take notes or record the answers</a:t>
            </a:r>
            <a:endParaRPr dirty="0"/>
          </a:p>
        </p:txBody>
      </p:sp>
      <p:sp>
        <p:nvSpPr>
          <p:cNvPr id="153" name="Google Shape;153;p4"/>
          <p:cNvSpPr txBox="1">
            <a:spLocks noGrp="1"/>
          </p:cNvSpPr>
          <p:nvPr>
            <p:ph type="body" idx="1"/>
          </p:nvPr>
        </p:nvSpPr>
        <p:spPr>
          <a:xfrm>
            <a:off x="3939591" y="2043656"/>
            <a:ext cx="395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 b="1" dirty="0"/>
              <a:t>What is a photo collection</a:t>
            </a:r>
            <a:r>
              <a:rPr lang="en-US" sz="2200" dirty="0"/>
              <a:t>? a group of images gathered to show or explore a particular theme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2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 b="1" dirty="0"/>
              <a:t>Why use photo collections?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 dirty="0"/>
              <a:t> They help visually tell a story, capture emotions, and provide evidence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2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 b="1" dirty="0"/>
              <a:t>How to do it well? </a:t>
            </a:r>
            <a:r>
              <a:rPr lang="en-US" sz="2200" dirty="0"/>
              <a:t> Choose clear, relevant images.</a:t>
            </a:r>
            <a:endParaRPr sz="22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7771700" y="1957175"/>
            <a:ext cx="395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 b="1" dirty="0"/>
              <a:t>What is a survey?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 dirty="0"/>
              <a:t> A survey is a set of questions used to collect information or opinions from people.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 b="1" dirty="0"/>
              <a:t>Why use surveys? </a:t>
            </a:r>
            <a:r>
              <a:rPr lang="en-US" sz="2200" dirty="0"/>
              <a:t>–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 dirty="0"/>
              <a:t>They help gather data from quickly, that allows researchers to spot patterns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 b="1" dirty="0"/>
              <a:t>How to do it well? </a:t>
            </a:r>
            <a:r>
              <a:rPr lang="en-US" sz="2200" dirty="0"/>
              <a:t>– Ask clear, simple and shot questions</a:t>
            </a:r>
            <a:endParaRPr sz="2200" dirty="0"/>
          </a:p>
        </p:txBody>
      </p:sp>
      <p:sp>
        <p:nvSpPr>
          <p:cNvPr id="2" name="Google Shape;124;g2aaccd6389d_0_36">
            <a:extLst>
              <a:ext uri="{FF2B5EF4-FFF2-40B4-BE49-F238E27FC236}">
                <a16:creationId xmlns:a16="http://schemas.microsoft.com/office/drawing/2014/main" id="{D163BDB8-97D9-E297-AA80-12990B323EAE}"/>
              </a:ext>
            </a:extLst>
          </p:cNvPr>
          <p:cNvSpPr/>
          <p:nvPr/>
        </p:nvSpPr>
        <p:spPr>
          <a:xfrm>
            <a:off x="0" y="0"/>
            <a:ext cx="12192000" cy="623665"/>
          </a:xfrm>
          <a:prstGeom prst="rightArrow">
            <a:avLst>
              <a:gd name="adj1" fmla="val 100000"/>
              <a:gd name="adj2" fmla="val 50730"/>
            </a:avLst>
          </a:prstGeom>
          <a:gradFill>
            <a:gsLst>
              <a:gs pos="0">
                <a:srgbClr val="66FF33"/>
              </a:gs>
              <a:gs pos="18000">
                <a:srgbClr val="66FF33"/>
              </a:gs>
              <a:gs pos="56000">
                <a:srgbClr val="FFFF00"/>
              </a:gs>
              <a:gs pos="91000">
                <a:srgbClr val="FF722C"/>
              </a:gs>
              <a:gs pos="100000">
                <a:srgbClr val="FF722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How do geographers find out about the world?</a:t>
            </a:r>
            <a:endParaRPr sz="2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1002</Words>
  <Application>Microsoft Office PowerPoint</Application>
  <PresentationFormat>Widescreen</PresentationFormat>
  <Paragraphs>293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What is fieldwork?</vt:lpstr>
      <vt:lpstr>Common Fieldwork Methods</vt:lpstr>
      <vt:lpstr>Common Fieldwork Methods</vt:lpstr>
      <vt:lpstr>Research Questions</vt:lpstr>
      <vt:lpstr>Hypothesis</vt:lpstr>
      <vt:lpstr>What should we research?</vt:lpstr>
      <vt:lpstr>Our research question: What does climate justice look like in my community? </vt:lpstr>
      <vt:lpstr>Data collection </vt:lpstr>
      <vt:lpstr>What are our methods?</vt:lpstr>
      <vt:lpstr>What are our methods?</vt:lpstr>
      <vt:lpstr>Lesson 9  Data Collection and Write Up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Gerard Reilly</dc:creator>
  <cp:lastModifiedBy>Claire Brown</cp:lastModifiedBy>
  <cp:revision>7</cp:revision>
  <dcterms:created xsi:type="dcterms:W3CDTF">2023-12-15T10:42:55Z</dcterms:created>
  <dcterms:modified xsi:type="dcterms:W3CDTF">2025-07-30T17:03:04Z</dcterms:modified>
</cp:coreProperties>
</file>