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99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8" r:id="rId12"/>
    <p:sldId id="339" r:id="rId13"/>
    <p:sldId id="341" r:id="rId14"/>
    <p:sldId id="342" r:id="rId15"/>
    <p:sldId id="343" r:id="rId16"/>
    <p:sldId id="344" r:id="rId17"/>
    <p:sldId id="345" r:id="rId18"/>
    <p:sldId id="347" r:id="rId19"/>
    <p:sldId id="346" r:id="rId20"/>
    <p:sldId id="349" r:id="rId21"/>
    <p:sldId id="348" r:id="rId2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9">
          <p15:clr>
            <a:srgbClr val="A4A3A4"/>
          </p15:clr>
        </p15:guide>
        <p15:guide id="2" pos="93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15B"/>
    <a:srgbClr val="1F5F79"/>
    <a:srgbClr val="ABB033"/>
    <a:srgbClr val="33738D"/>
    <a:srgbClr val="979C1F"/>
    <a:srgbClr val="797E01"/>
    <a:srgbClr val="740160"/>
    <a:srgbClr val="B7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11" autoAdjust="0"/>
    <p:restoredTop sz="94151" autoAdjust="0"/>
  </p:normalViewPr>
  <p:slideViewPr>
    <p:cSldViewPr>
      <p:cViewPr varScale="1">
        <p:scale>
          <a:sx n="44" d="100"/>
          <a:sy n="44" d="100"/>
        </p:scale>
        <p:origin x="54" y="474"/>
      </p:cViewPr>
      <p:guideLst>
        <p:guide orient="horz" pos="119"/>
        <p:guide pos="9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88640"/>
            <a:ext cx="5542334" cy="1542033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0D366B-4FA2-4690-929B-E6A06363AF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4C0299-B88E-4A8C-99F6-931AFC7B49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674640-DBB7-4B68-83DB-895B44D201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C5348-DD93-4000-9BE7-8D80C4D72B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14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rgs">
            <a:extLst>
              <a:ext uri="{FF2B5EF4-FFF2-40B4-BE49-F238E27FC236}">
                <a16:creationId xmlns:a16="http://schemas.microsoft.com/office/drawing/2014/main" id="{01B7FB79-8713-4AB2-901D-431F5538FB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90501"/>
            <a:ext cx="5496272" cy="143829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BC0CB43-DB2D-422F-808C-EBEBF8D30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AE7CC99-E642-453A-BDDB-70F44BADE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FDBE2EB-364B-4E3F-A249-EBBE4E7ED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DCBF8-AC88-4841-8B73-9B64B504F5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8191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rgs">
            <a:extLst>
              <a:ext uri="{FF2B5EF4-FFF2-40B4-BE49-F238E27FC236}">
                <a16:creationId xmlns:a16="http://schemas.microsoft.com/office/drawing/2014/main" id="{67F5F25F-0A30-4237-A0CA-5E3FE06DB3C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90500"/>
            <a:ext cx="5424264" cy="14383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44825"/>
            <a:ext cx="3429000" cy="41749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844825"/>
            <a:ext cx="3429000" cy="41749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B7E2B10-DD5A-42A6-8646-BA04B8FB2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03676F4-32FD-4BCB-A86D-11976CA41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4210CB8-DB94-4B39-B8AF-171E81564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CDCFB-C589-4398-94B7-2DC0252834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6050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5" descr="rgs">
            <a:extLst>
              <a:ext uri="{FF2B5EF4-FFF2-40B4-BE49-F238E27FC236}">
                <a16:creationId xmlns:a16="http://schemas.microsoft.com/office/drawing/2014/main" id="{14E75266-A2A5-41EF-A730-6369010CAD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88912"/>
            <a:ext cx="5472608" cy="1439887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12578"/>
            <a:ext cx="4040188" cy="36807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728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12578"/>
            <a:ext cx="4041775" cy="36807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E907F787-B83D-4353-9E26-6B38AA5EF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42383E2D-7B7F-4E77-BA76-2B66BFB64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FB30C37A-B354-4471-BAB8-74813A6D8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5B52F-4E06-4CE8-A293-9A6095A710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652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 descr="rgs">
            <a:extLst>
              <a:ext uri="{FF2B5EF4-FFF2-40B4-BE49-F238E27FC236}">
                <a16:creationId xmlns:a16="http://schemas.microsoft.com/office/drawing/2014/main" id="{190A83A7-BA0E-48C5-B1D9-07210E134C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206902"/>
            <a:ext cx="5424264" cy="1421898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9EEABDEE-CA5C-4E58-AFE5-A8796406E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1F6DFB8B-266E-4BDA-A135-C511E80F4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9F8A851B-BAAD-4234-8BBD-62A7AF9E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1AC89-A69F-4DCB-BFD3-C4F50EA950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3318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E7D103B-4B0F-4EDB-A674-483DE115C9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197895-1CA5-4077-87D1-11A531A606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E90772F-2F0C-4A6A-9736-133D631663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EF529-E163-4CA8-AD51-102C27DFB4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000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7028184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8913"/>
            <a:ext cx="5227984" cy="45386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7028184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C2940F-3A38-4197-9BB2-50169A57C2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39915A-EB7B-4EC8-9996-46933A2D7A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1573B0-4D9E-457A-B996-038F2C6EC2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8C26B-1FDC-41D7-936B-7D8221AB55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789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D85E58-3FEA-49E1-9250-6A3899C23F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62F150-350F-4D14-8CA1-3AD3363842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291B3C-BD7F-46F6-86A1-6611B55FAE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E288F-A74F-446C-A6D4-63CDF6DEB8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9648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88913"/>
            <a:ext cx="5471889" cy="1439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85925" y="1844824"/>
            <a:ext cx="3429000" cy="41749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25" y="1844824"/>
            <a:ext cx="3429000" cy="41749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F9BBA4-D1B4-4947-863B-D8BAFD32B2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FCCDF9-E871-4BD0-85A7-7C2DC29CE8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6869F3-66BA-43E2-AE53-E46FEBECF2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642D6-648D-4EE5-8D97-D7B6760439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495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E8EAE50-3785-4B94-A670-C842E2CC43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188913"/>
            <a:ext cx="5472113" cy="141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9D9D494-8F87-4791-8FC7-41EA2CDA2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060575"/>
            <a:ext cx="7010400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61453485-22B7-470E-B513-4DA922AAC87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CCB9F378-3F7E-4A94-9478-4E0A47873B9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6086" name="Rectangle 6">
            <a:extLst>
              <a:ext uri="{FF2B5EF4-FFF2-40B4-BE49-F238E27FC236}">
                <a16:creationId xmlns:a16="http://schemas.microsoft.com/office/drawing/2014/main" id="{98D5647A-E185-4D1D-9439-BEFDDDAF339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19FEE878-26B7-4679-AEAD-D307DC271F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A803B3C9-D15C-466F-8E65-F18E2E4119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2" name="Oval 8">
            <a:extLst>
              <a:ext uri="{FF2B5EF4-FFF2-40B4-BE49-F238E27FC236}">
                <a16:creationId xmlns:a16="http://schemas.microsoft.com/office/drawing/2014/main" id="{B30612CF-1FE0-4D38-9CD1-0562C8954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rgbClr val="F54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3" name="Oval 9">
            <a:extLst>
              <a:ext uri="{FF2B5EF4-FFF2-40B4-BE49-F238E27FC236}">
                <a16:creationId xmlns:a16="http://schemas.microsoft.com/office/drawing/2014/main" id="{7E805BAB-0615-444C-A66D-3496F8ECB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rgbClr val="01415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4" name="Oval 10">
            <a:extLst>
              <a:ext uri="{FF2B5EF4-FFF2-40B4-BE49-F238E27FC236}">
                <a16:creationId xmlns:a16="http://schemas.microsoft.com/office/drawing/2014/main" id="{A34F9782-C951-4B16-87E4-EB50A7BF5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rgbClr val="B7000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1035" name="Picture 15" descr="rgs">
            <a:extLst>
              <a:ext uri="{FF2B5EF4-FFF2-40B4-BE49-F238E27FC236}">
                <a16:creationId xmlns:a16="http://schemas.microsoft.com/office/drawing/2014/main" id="{3776E597-4035-4C44-863D-E25B0BA90F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7" r:id="rId2"/>
    <p:sldLayoutId id="2147483698" r:id="rId3"/>
    <p:sldLayoutId id="2147483699" r:id="rId4"/>
    <p:sldLayoutId id="2147483700" r:id="rId5"/>
    <p:sldLayoutId id="2147483693" r:id="rId6"/>
    <p:sldLayoutId id="2147483694" r:id="rId7"/>
    <p:sldLayoutId id="2147483695" r:id="rId8"/>
    <p:sldLayoutId id="2147483696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54C00"/>
        </a:buClr>
        <a:buSzPct val="70000"/>
        <a:buFont typeface="Wingdings" panose="05000000000000000000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1415B"/>
        </a:buClr>
        <a:buSzPct val="75000"/>
        <a:buFont typeface="Wingdings" panose="05000000000000000000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70005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97E0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B0F35F1-D9A2-4639-BBE0-7A4626B8A5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188913"/>
            <a:ext cx="5472113" cy="1439862"/>
          </a:xfrm>
        </p:spPr>
        <p:txBody>
          <a:bodyPr/>
          <a:lstStyle/>
          <a:p>
            <a:pPr eaLnBrk="1" hangingPunct="1"/>
            <a:endParaRPr lang="en-US" altLang="en-US" sz="3200" b="1" dirty="0"/>
          </a:p>
        </p:txBody>
      </p:sp>
      <p:sp>
        <p:nvSpPr>
          <p:cNvPr id="6148" name="Oval 6">
            <a:extLst>
              <a:ext uri="{FF2B5EF4-FFF2-40B4-BE49-F238E27FC236}">
                <a16:creationId xmlns:a16="http://schemas.microsoft.com/office/drawing/2014/main" id="{EA763A54-7D71-45BE-BAE3-A579D84AC0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66118" y="1536123"/>
            <a:ext cx="4982370" cy="4792230"/>
          </a:xfrm>
          <a:prstGeom prst="ellipse">
            <a:avLst/>
          </a:prstGeom>
          <a:solidFill>
            <a:srgbClr val="01415B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54C00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1415B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70005"/>
              </a:buClr>
              <a:buChar char="•"/>
              <a:defRPr sz="2400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97E01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150" name="Text Box 13">
            <a:extLst>
              <a:ext uri="{FF2B5EF4-FFF2-40B4-BE49-F238E27FC236}">
                <a16:creationId xmlns:a16="http://schemas.microsoft.com/office/drawing/2014/main" id="{F0E332B6-F84B-4442-B7E8-E5C207F32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1752" y="3165874"/>
            <a:ext cx="3751101" cy="1532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F54C00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1415B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70005"/>
              </a:buClr>
              <a:buChar char="•"/>
              <a:defRPr sz="2400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97E01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Land and Sea Breezes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1C1F2C7-CEB1-4BBC-95EE-F7B3AEE925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772817"/>
            <a:ext cx="7827413" cy="4455992"/>
          </a:xfrm>
          <a:prstGeom prst="rect">
            <a:avLst/>
          </a:prstGeom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2800" b="1" dirty="0">
                <a:solidFill>
                  <a:schemeClr val="bg1"/>
                </a:solidFill>
              </a:rPr>
              <a:t>  Land and </a:t>
            </a:r>
            <a:r>
              <a:rPr lang="en-GB" altLang="en-US" sz="2800" b="1">
                <a:solidFill>
                  <a:schemeClr val="bg1"/>
                </a:solidFill>
              </a:rPr>
              <a:t>Sea Breezes</a:t>
            </a:r>
            <a:endParaRPr lang="en-GB" alt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E58F93-3FD8-4FD2-8065-D6CA6BAF7E8A}"/>
              </a:ext>
            </a:extLst>
          </p:cNvPr>
          <p:cNvSpPr txBox="1"/>
          <p:nvPr/>
        </p:nvSpPr>
        <p:spPr>
          <a:xfrm>
            <a:off x="3275856" y="2708920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1F5F79"/>
                </a:solidFill>
              </a:rPr>
              <a:t>Warm air rises off the land, creating an area of low pressure there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27A2F4-1B88-451C-AB07-A4952B5F3F91}"/>
              </a:ext>
            </a:extLst>
          </p:cNvPr>
          <p:cNvSpPr txBox="1"/>
          <p:nvPr/>
        </p:nvSpPr>
        <p:spPr>
          <a:xfrm>
            <a:off x="2277245" y="4437112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1F5F79"/>
                </a:solidFill>
              </a:rPr>
              <a:t>LOW</a:t>
            </a:r>
          </a:p>
        </p:txBody>
      </p:sp>
    </p:spTree>
    <p:extLst>
      <p:ext uri="{BB962C8B-B14F-4D97-AF65-F5344CB8AC3E}">
        <p14:creationId xmlns:p14="http://schemas.microsoft.com/office/powerpoint/2010/main" val="443383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550FDDE-13C1-45F4-BA75-9BE0D6B0F1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910" y="1772817"/>
            <a:ext cx="7837096" cy="4461504"/>
          </a:xfrm>
          <a:prstGeom prst="rect">
            <a:avLst/>
          </a:prstGeom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2800" b="1" dirty="0">
                <a:solidFill>
                  <a:schemeClr val="bg1"/>
                </a:solidFill>
              </a:rPr>
              <a:t>  Land and </a:t>
            </a:r>
            <a:r>
              <a:rPr lang="en-GB" altLang="en-US" sz="2800" b="1">
                <a:solidFill>
                  <a:schemeClr val="bg1"/>
                </a:solidFill>
              </a:rPr>
              <a:t>Sea Breezes</a:t>
            </a:r>
            <a:endParaRPr lang="en-GB" alt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E58F93-3FD8-4FD2-8065-D6CA6BAF7E8A}"/>
              </a:ext>
            </a:extLst>
          </p:cNvPr>
          <p:cNvSpPr txBox="1"/>
          <p:nvPr/>
        </p:nvSpPr>
        <p:spPr>
          <a:xfrm>
            <a:off x="4427984" y="3284984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>
                <a:solidFill>
                  <a:srgbClr val="1F5F79"/>
                </a:solidFill>
              </a:rPr>
              <a:t>Cooler air from above the sea rushes to replace the rising warm air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27A2F4-1B88-451C-AB07-A4952B5F3F91}"/>
              </a:ext>
            </a:extLst>
          </p:cNvPr>
          <p:cNvSpPr txBox="1"/>
          <p:nvPr/>
        </p:nvSpPr>
        <p:spPr>
          <a:xfrm>
            <a:off x="2277245" y="4437112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1F5F79"/>
                </a:solidFill>
              </a:rPr>
              <a:t>LOW</a:t>
            </a:r>
          </a:p>
        </p:txBody>
      </p:sp>
    </p:spTree>
    <p:extLst>
      <p:ext uri="{BB962C8B-B14F-4D97-AF65-F5344CB8AC3E}">
        <p14:creationId xmlns:p14="http://schemas.microsoft.com/office/powerpoint/2010/main" val="2638332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F2D4644-72BC-4BFC-A152-55B52F4FEE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910" y="1772817"/>
            <a:ext cx="7837096" cy="4461504"/>
          </a:xfrm>
          <a:prstGeom prst="rect">
            <a:avLst/>
          </a:prstGeom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2800" b="1" dirty="0">
                <a:solidFill>
                  <a:schemeClr val="bg1"/>
                </a:solidFill>
              </a:rPr>
              <a:t>  Land and </a:t>
            </a:r>
            <a:r>
              <a:rPr lang="en-GB" altLang="en-US" sz="2800" b="1">
                <a:solidFill>
                  <a:schemeClr val="bg1"/>
                </a:solidFill>
              </a:rPr>
              <a:t>Sea Breezes</a:t>
            </a:r>
            <a:endParaRPr lang="en-GB" alt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E58F93-3FD8-4FD2-8065-D6CA6BAF7E8A}"/>
              </a:ext>
            </a:extLst>
          </p:cNvPr>
          <p:cNvSpPr txBox="1"/>
          <p:nvPr/>
        </p:nvSpPr>
        <p:spPr>
          <a:xfrm>
            <a:off x="-16647" y="6110330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>
                <a:solidFill>
                  <a:srgbClr val="1F5F79"/>
                </a:solidFill>
              </a:rPr>
              <a:t>This is known as a </a:t>
            </a:r>
            <a:r>
              <a:rPr lang="en-GB" sz="2800" b="1" dirty="0">
                <a:solidFill>
                  <a:srgbClr val="01415B"/>
                </a:solidFill>
              </a:rPr>
              <a:t>Sea Breeze</a:t>
            </a:r>
            <a:endParaRPr lang="en-GB" sz="2400" b="1" dirty="0">
              <a:solidFill>
                <a:srgbClr val="01415B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27A2F4-1B88-451C-AB07-A4952B5F3F91}"/>
              </a:ext>
            </a:extLst>
          </p:cNvPr>
          <p:cNvSpPr txBox="1"/>
          <p:nvPr/>
        </p:nvSpPr>
        <p:spPr>
          <a:xfrm>
            <a:off x="2277245" y="4437112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1F5F79"/>
                </a:solidFill>
              </a:rPr>
              <a:t>LOW</a:t>
            </a:r>
          </a:p>
        </p:txBody>
      </p:sp>
    </p:spTree>
    <p:extLst>
      <p:ext uri="{BB962C8B-B14F-4D97-AF65-F5344CB8AC3E}">
        <p14:creationId xmlns:p14="http://schemas.microsoft.com/office/powerpoint/2010/main" val="18249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EDAFEAE-A12C-4DDE-8A00-B2EECDA348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48" t="8126" r="5761" b="-3818"/>
          <a:stretch/>
        </p:blipFill>
        <p:spPr>
          <a:xfrm>
            <a:off x="1115616" y="1772816"/>
            <a:ext cx="7255075" cy="4680520"/>
          </a:xfrm>
          <a:prstGeom prst="rect">
            <a:avLst/>
          </a:prstGeom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2800" b="1" dirty="0">
                <a:solidFill>
                  <a:schemeClr val="bg1"/>
                </a:solidFill>
              </a:rPr>
              <a:t>  Land and </a:t>
            </a:r>
            <a:r>
              <a:rPr lang="en-GB" altLang="en-US" sz="2800" b="1">
                <a:solidFill>
                  <a:schemeClr val="bg1"/>
                </a:solidFill>
              </a:rPr>
              <a:t>Sea Breezes</a:t>
            </a:r>
            <a:endParaRPr lang="en-GB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108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F4CF8E1-68BC-488D-94EF-F13D0F2D54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816" r="6306"/>
          <a:stretch/>
        </p:blipFill>
        <p:spPr>
          <a:xfrm>
            <a:off x="827585" y="1772816"/>
            <a:ext cx="7488832" cy="4469011"/>
          </a:xfrm>
          <a:prstGeom prst="rect">
            <a:avLst/>
          </a:prstGeom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2800" b="1" dirty="0">
                <a:solidFill>
                  <a:schemeClr val="bg1"/>
                </a:solidFill>
              </a:rPr>
              <a:t>  Land and </a:t>
            </a:r>
            <a:r>
              <a:rPr lang="en-GB" altLang="en-US" sz="2800" b="1">
                <a:solidFill>
                  <a:schemeClr val="bg1"/>
                </a:solidFill>
              </a:rPr>
              <a:t>Sea Breezes</a:t>
            </a:r>
            <a:endParaRPr lang="en-GB" altLang="en-US" b="1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85697B-5330-480D-A55C-1720A05C37F7}"/>
              </a:ext>
            </a:extLst>
          </p:cNvPr>
          <p:cNvSpPr txBox="1"/>
          <p:nvPr/>
        </p:nvSpPr>
        <p:spPr>
          <a:xfrm>
            <a:off x="179512" y="1700808"/>
            <a:ext cx="3816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1F5F79"/>
                </a:solidFill>
              </a:rPr>
              <a:t>During the night, the land and sea cool down</a:t>
            </a:r>
          </a:p>
        </p:txBody>
      </p:sp>
    </p:spTree>
    <p:extLst>
      <p:ext uri="{BB962C8B-B14F-4D97-AF65-F5344CB8AC3E}">
        <p14:creationId xmlns:p14="http://schemas.microsoft.com/office/powerpoint/2010/main" val="558321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AB809B6-0C99-4EEF-92F2-122A164D37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068" r="5808"/>
          <a:stretch/>
        </p:blipFill>
        <p:spPr>
          <a:xfrm>
            <a:off x="827584" y="1755512"/>
            <a:ext cx="7488831" cy="4481800"/>
          </a:xfrm>
          <a:prstGeom prst="rect">
            <a:avLst/>
          </a:prstGeom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2800" b="1" dirty="0">
                <a:solidFill>
                  <a:schemeClr val="bg1"/>
                </a:solidFill>
              </a:rPr>
              <a:t>  Land and </a:t>
            </a:r>
            <a:r>
              <a:rPr lang="en-GB" altLang="en-US" sz="2800" b="1">
                <a:solidFill>
                  <a:schemeClr val="bg1"/>
                </a:solidFill>
              </a:rPr>
              <a:t>Sea Breezes</a:t>
            </a:r>
            <a:endParaRPr lang="en-GB" alt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2D67DA-F4DD-4CDE-940F-56A0ABFEDECC}"/>
              </a:ext>
            </a:extLst>
          </p:cNvPr>
          <p:cNvSpPr txBox="1"/>
          <p:nvPr/>
        </p:nvSpPr>
        <p:spPr>
          <a:xfrm>
            <a:off x="107504" y="5541039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1F5F79"/>
                </a:solidFill>
              </a:rPr>
              <a:t>The land cools down faster than the sea and is </a:t>
            </a:r>
            <a:r>
              <a:rPr lang="en-GB" sz="2400" b="1">
                <a:solidFill>
                  <a:srgbClr val="1F5F79"/>
                </a:solidFill>
              </a:rPr>
              <a:t>therefore colder</a:t>
            </a:r>
            <a:endParaRPr lang="en-GB" sz="2400" b="1" dirty="0">
              <a:solidFill>
                <a:srgbClr val="1F5F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53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1EFFE60-CBE4-4D4A-AE56-EEBD49755C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172" r="5992"/>
          <a:stretch/>
        </p:blipFill>
        <p:spPr>
          <a:xfrm>
            <a:off x="827584" y="1800706"/>
            <a:ext cx="7488832" cy="4436606"/>
          </a:xfrm>
          <a:prstGeom prst="rect">
            <a:avLst/>
          </a:prstGeom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2800" b="1" dirty="0">
                <a:solidFill>
                  <a:schemeClr val="bg1"/>
                </a:solidFill>
              </a:rPr>
              <a:t>  Land and </a:t>
            </a:r>
            <a:r>
              <a:rPr lang="en-GB" altLang="en-US" sz="2800" b="1">
                <a:solidFill>
                  <a:schemeClr val="bg1"/>
                </a:solidFill>
              </a:rPr>
              <a:t>Sea Breezes</a:t>
            </a:r>
            <a:endParaRPr lang="en-GB" alt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2D67DA-F4DD-4CDE-940F-56A0ABFEDECC}"/>
              </a:ext>
            </a:extLst>
          </p:cNvPr>
          <p:cNvSpPr txBox="1"/>
          <p:nvPr/>
        </p:nvSpPr>
        <p:spPr>
          <a:xfrm>
            <a:off x="3491880" y="3188012"/>
            <a:ext cx="4464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1F5F79"/>
                </a:solidFill>
              </a:rPr>
              <a:t>This creates an area of high pressure over the land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60DAD0-13CB-4CE8-BC0F-D01C3D05DFAE}"/>
              </a:ext>
            </a:extLst>
          </p:cNvPr>
          <p:cNvSpPr txBox="1"/>
          <p:nvPr/>
        </p:nvSpPr>
        <p:spPr>
          <a:xfrm>
            <a:off x="1763688" y="4365104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1F5F79"/>
                </a:solidFill>
              </a:rPr>
              <a:t>HIGH</a:t>
            </a:r>
          </a:p>
        </p:txBody>
      </p:sp>
    </p:spTree>
    <p:extLst>
      <p:ext uri="{BB962C8B-B14F-4D97-AF65-F5344CB8AC3E}">
        <p14:creationId xmlns:p14="http://schemas.microsoft.com/office/powerpoint/2010/main" val="329189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65B7EF0-3FCB-4D45-8771-005DF3BC93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068" r="5808"/>
          <a:stretch/>
        </p:blipFill>
        <p:spPr>
          <a:xfrm>
            <a:off x="811127" y="1772817"/>
            <a:ext cx="7488833" cy="4481802"/>
          </a:xfrm>
          <a:prstGeom prst="rect">
            <a:avLst/>
          </a:prstGeom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2800" b="1" dirty="0">
                <a:solidFill>
                  <a:schemeClr val="bg1"/>
                </a:solidFill>
              </a:rPr>
              <a:t>  Land and </a:t>
            </a:r>
            <a:r>
              <a:rPr lang="en-GB" altLang="en-US" sz="2800" b="1">
                <a:solidFill>
                  <a:schemeClr val="bg1"/>
                </a:solidFill>
              </a:rPr>
              <a:t>Sea Breezes</a:t>
            </a:r>
            <a:endParaRPr lang="en-GB" alt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2D67DA-F4DD-4CDE-940F-56A0ABFEDECC}"/>
              </a:ext>
            </a:extLst>
          </p:cNvPr>
          <p:cNvSpPr txBox="1"/>
          <p:nvPr/>
        </p:nvSpPr>
        <p:spPr>
          <a:xfrm>
            <a:off x="3707904" y="3188012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>
                <a:solidFill>
                  <a:srgbClr val="1F5F79"/>
                </a:solidFill>
              </a:rPr>
              <a:t>Air moves from a high pressure area to one of lower pressure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E47707-C299-4D15-8639-5B0BAAAABACF}"/>
              </a:ext>
            </a:extLst>
          </p:cNvPr>
          <p:cNvSpPr txBox="1"/>
          <p:nvPr/>
        </p:nvSpPr>
        <p:spPr>
          <a:xfrm>
            <a:off x="1763688" y="4365104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1F5F79"/>
                </a:solidFill>
              </a:rPr>
              <a:t>HIGH</a:t>
            </a:r>
          </a:p>
        </p:txBody>
      </p:sp>
    </p:spTree>
    <p:extLst>
      <p:ext uri="{BB962C8B-B14F-4D97-AF65-F5344CB8AC3E}">
        <p14:creationId xmlns:p14="http://schemas.microsoft.com/office/powerpoint/2010/main" val="3495713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D1993EF-6706-4E8E-8A6D-2842DE482E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793468"/>
            <a:ext cx="7505289" cy="4443844"/>
          </a:xfrm>
          <a:prstGeom prst="rect">
            <a:avLst/>
          </a:prstGeom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2800" b="1" dirty="0">
                <a:solidFill>
                  <a:schemeClr val="bg1"/>
                </a:solidFill>
              </a:rPr>
              <a:t>  Land and </a:t>
            </a:r>
            <a:r>
              <a:rPr lang="en-GB" altLang="en-US" sz="2800" b="1">
                <a:solidFill>
                  <a:schemeClr val="bg1"/>
                </a:solidFill>
              </a:rPr>
              <a:t>Sea Breezes</a:t>
            </a:r>
            <a:endParaRPr lang="en-GB" altLang="en-US" b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699147-EDC4-41AB-AFB1-83DB30E1A1A9}"/>
              </a:ext>
            </a:extLst>
          </p:cNvPr>
          <p:cNvSpPr txBox="1"/>
          <p:nvPr/>
        </p:nvSpPr>
        <p:spPr>
          <a:xfrm>
            <a:off x="-16647" y="6110330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1F5F79"/>
                </a:solidFill>
              </a:rPr>
              <a:t>This is known as a </a:t>
            </a:r>
            <a:r>
              <a:rPr lang="en-GB" sz="2800" b="1" dirty="0">
                <a:solidFill>
                  <a:srgbClr val="01415B"/>
                </a:solidFill>
              </a:rPr>
              <a:t>Land Breeze</a:t>
            </a:r>
            <a:endParaRPr lang="en-GB" sz="2400" b="1" dirty="0">
              <a:solidFill>
                <a:srgbClr val="01415B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06A808-217A-46BE-AE4C-E8D0F44B791C}"/>
              </a:ext>
            </a:extLst>
          </p:cNvPr>
          <p:cNvSpPr txBox="1"/>
          <p:nvPr/>
        </p:nvSpPr>
        <p:spPr>
          <a:xfrm>
            <a:off x="1763688" y="4365104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1F5F79"/>
                </a:solidFill>
              </a:rPr>
              <a:t>HIGH</a:t>
            </a:r>
          </a:p>
        </p:txBody>
      </p:sp>
    </p:spTree>
    <p:extLst>
      <p:ext uri="{BB962C8B-B14F-4D97-AF65-F5344CB8AC3E}">
        <p14:creationId xmlns:p14="http://schemas.microsoft.com/office/powerpoint/2010/main" val="2120264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2800" b="1" dirty="0">
                <a:solidFill>
                  <a:schemeClr val="bg1"/>
                </a:solidFill>
              </a:rPr>
              <a:t>  Land and </a:t>
            </a:r>
            <a:r>
              <a:rPr lang="en-GB" altLang="en-US" sz="2800" b="1">
                <a:solidFill>
                  <a:schemeClr val="bg1"/>
                </a:solidFill>
              </a:rPr>
              <a:t>Sea Breezes</a:t>
            </a:r>
            <a:endParaRPr lang="en-GB" altLang="en-US" b="1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27A2F4-1B88-451C-AB07-A4952B5F3F91}"/>
              </a:ext>
            </a:extLst>
          </p:cNvPr>
          <p:cNvSpPr txBox="1"/>
          <p:nvPr/>
        </p:nvSpPr>
        <p:spPr>
          <a:xfrm>
            <a:off x="323528" y="2050970"/>
            <a:ext cx="86409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1415B"/>
                </a:solidFill>
              </a:rPr>
              <a:t>Land and Sea Breezes </a:t>
            </a:r>
            <a:r>
              <a:rPr lang="en-GB" sz="2800" b="1" dirty="0">
                <a:solidFill>
                  <a:srgbClr val="1F5F79"/>
                </a:solidFill>
              </a:rPr>
              <a:t>have a significant effect on coastal temperatures.</a:t>
            </a:r>
          </a:p>
          <a:p>
            <a:endParaRPr lang="en-GB" sz="2800" b="1" dirty="0">
              <a:solidFill>
                <a:srgbClr val="1F5F79"/>
              </a:solidFill>
            </a:endParaRPr>
          </a:p>
          <a:p>
            <a:endParaRPr lang="en-GB" sz="2800" b="1" dirty="0">
              <a:solidFill>
                <a:srgbClr val="1F5F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157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2800" b="1" dirty="0">
                <a:solidFill>
                  <a:schemeClr val="bg1"/>
                </a:solidFill>
              </a:rPr>
              <a:t>  Land and </a:t>
            </a:r>
            <a:r>
              <a:rPr lang="en-GB" altLang="en-US" sz="2800" b="1">
                <a:solidFill>
                  <a:schemeClr val="bg1"/>
                </a:solidFill>
              </a:rPr>
              <a:t>Sea Breezes</a:t>
            </a:r>
            <a:endParaRPr lang="en-GB" altLang="en-US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5504" y="1986568"/>
            <a:ext cx="9813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Defence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95936" y="1988840"/>
            <a:ext cx="10615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Drainage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5044" y="1916832"/>
            <a:ext cx="8723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Soil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</a:rPr>
              <a:t>fertility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9632" y="3573248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Bridging point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03848" y="3570192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Building materials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2CC639A-F3E7-4467-82C6-A044FD8757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345" y="2122945"/>
            <a:ext cx="3350591" cy="342525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96FE45B-43D3-4487-B00D-7A63867F39AF}"/>
              </a:ext>
            </a:extLst>
          </p:cNvPr>
          <p:cNvSpPr txBox="1"/>
          <p:nvPr/>
        </p:nvSpPr>
        <p:spPr>
          <a:xfrm>
            <a:off x="810900" y="5783078"/>
            <a:ext cx="25042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01415B"/>
                </a:solidFill>
              </a:rPr>
              <a:t>Land (solid)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3D07B8F-31F4-4354-A96E-7E93CAC628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3642200"/>
            <a:ext cx="3773467" cy="194704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DE21E50-DD76-4B2E-8DFE-3EB16C4E489F}"/>
              </a:ext>
            </a:extLst>
          </p:cNvPr>
          <p:cNvSpPr txBox="1"/>
          <p:nvPr/>
        </p:nvSpPr>
        <p:spPr>
          <a:xfrm>
            <a:off x="5647169" y="5796553"/>
            <a:ext cx="23920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01415B"/>
                </a:solidFill>
              </a:rPr>
              <a:t>Sea (liquid)</a:t>
            </a:r>
          </a:p>
        </p:txBody>
      </p:sp>
    </p:spTree>
    <p:extLst>
      <p:ext uri="{BB962C8B-B14F-4D97-AF65-F5344CB8AC3E}">
        <p14:creationId xmlns:p14="http://schemas.microsoft.com/office/powerpoint/2010/main" val="145288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2800" b="1" dirty="0">
                <a:solidFill>
                  <a:schemeClr val="bg1"/>
                </a:solidFill>
              </a:rPr>
              <a:t>  Land and </a:t>
            </a:r>
            <a:r>
              <a:rPr lang="en-GB" altLang="en-US" sz="2800" b="1">
                <a:solidFill>
                  <a:schemeClr val="bg1"/>
                </a:solidFill>
              </a:rPr>
              <a:t>Sea Breezes</a:t>
            </a:r>
            <a:endParaRPr lang="en-GB" altLang="en-US" b="1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27A2F4-1B88-451C-AB07-A4952B5F3F91}"/>
              </a:ext>
            </a:extLst>
          </p:cNvPr>
          <p:cNvSpPr txBox="1"/>
          <p:nvPr/>
        </p:nvSpPr>
        <p:spPr>
          <a:xfrm>
            <a:off x="323528" y="2050970"/>
            <a:ext cx="86409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1415B"/>
                </a:solidFill>
              </a:rPr>
              <a:t>Land and Sea Breezes </a:t>
            </a:r>
            <a:r>
              <a:rPr lang="en-GB" sz="2800" b="1" dirty="0">
                <a:solidFill>
                  <a:srgbClr val="1F5F79"/>
                </a:solidFill>
              </a:rPr>
              <a:t>have a significant effect on coastal temperatures.</a:t>
            </a:r>
          </a:p>
          <a:p>
            <a:endParaRPr lang="en-GB" sz="2800" b="1" dirty="0">
              <a:solidFill>
                <a:srgbClr val="1F5F79"/>
              </a:solidFill>
            </a:endParaRPr>
          </a:p>
          <a:p>
            <a:r>
              <a:rPr lang="en-GB" sz="2800" b="1" dirty="0">
                <a:solidFill>
                  <a:srgbClr val="1F5F79"/>
                </a:solidFill>
              </a:rPr>
              <a:t>They mean that coastal areas are unlikely to ever get as cold or as warm as areas further inland.</a:t>
            </a:r>
          </a:p>
          <a:p>
            <a:endParaRPr lang="en-GB" sz="2800" b="1" dirty="0">
              <a:solidFill>
                <a:srgbClr val="1F5F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292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2800" b="1" dirty="0">
                <a:solidFill>
                  <a:schemeClr val="bg1"/>
                </a:solidFill>
              </a:rPr>
              <a:t>  Land and </a:t>
            </a:r>
            <a:r>
              <a:rPr lang="en-GB" altLang="en-US" sz="2800" b="1">
                <a:solidFill>
                  <a:schemeClr val="bg1"/>
                </a:solidFill>
              </a:rPr>
              <a:t>Sea Breezes</a:t>
            </a:r>
            <a:endParaRPr lang="en-GB" altLang="en-US" b="1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27A2F4-1B88-451C-AB07-A4952B5F3F91}"/>
              </a:ext>
            </a:extLst>
          </p:cNvPr>
          <p:cNvSpPr txBox="1"/>
          <p:nvPr/>
        </p:nvSpPr>
        <p:spPr>
          <a:xfrm>
            <a:off x="323528" y="2050970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1415B"/>
                </a:solidFill>
              </a:rPr>
              <a:t>Land and Sea Breezes </a:t>
            </a:r>
            <a:r>
              <a:rPr lang="en-GB" sz="2800" b="1" dirty="0">
                <a:solidFill>
                  <a:srgbClr val="1F5F79"/>
                </a:solidFill>
              </a:rPr>
              <a:t>have a significant effect on coastal temperatures.</a:t>
            </a:r>
          </a:p>
          <a:p>
            <a:endParaRPr lang="en-GB" sz="2800" b="1" dirty="0">
              <a:solidFill>
                <a:srgbClr val="1F5F79"/>
              </a:solidFill>
            </a:endParaRPr>
          </a:p>
          <a:p>
            <a:r>
              <a:rPr lang="en-GB" sz="2800" b="1" dirty="0">
                <a:solidFill>
                  <a:srgbClr val="1F5F79"/>
                </a:solidFill>
              </a:rPr>
              <a:t>They mean that coastal areas are unlikely to ever get as cold or as warm as areas further inland.</a:t>
            </a:r>
          </a:p>
          <a:p>
            <a:endParaRPr lang="en-GB" sz="2800" b="1" dirty="0">
              <a:solidFill>
                <a:srgbClr val="1F5F79"/>
              </a:solidFill>
            </a:endParaRPr>
          </a:p>
          <a:p>
            <a:r>
              <a:rPr lang="en-GB" sz="2800" b="1" dirty="0">
                <a:solidFill>
                  <a:srgbClr val="1F5F79"/>
                </a:solidFill>
              </a:rPr>
              <a:t>This means they have a smaller daily temperature range (the difference between the minimum and maximum temperatures each day).</a:t>
            </a:r>
          </a:p>
        </p:txBody>
      </p:sp>
    </p:spTree>
    <p:extLst>
      <p:ext uri="{BB962C8B-B14F-4D97-AF65-F5344CB8AC3E}">
        <p14:creationId xmlns:p14="http://schemas.microsoft.com/office/powerpoint/2010/main" val="210624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2800" b="1" dirty="0">
                <a:solidFill>
                  <a:schemeClr val="bg1"/>
                </a:solidFill>
              </a:rPr>
              <a:t>  Land and </a:t>
            </a:r>
            <a:r>
              <a:rPr lang="en-GB" altLang="en-US" sz="2800" b="1">
                <a:solidFill>
                  <a:schemeClr val="bg1"/>
                </a:solidFill>
              </a:rPr>
              <a:t>Sea Breezes</a:t>
            </a:r>
            <a:endParaRPr lang="en-GB" altLang="en-US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5504" y="1986568"/>
            <a:ext cx="9813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Defence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95936" y="1988840"/>
            <a:ext cx="10615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Drainage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5044" y="1916832"/>
            <a:ext cx="8723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Soil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</a:rPr>
              <a:t>fertility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9632" y="3573248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Bridging point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03848" y="3570192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Building materials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2CC639A-F3E7-4467-82C6-A044FD8757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165" y="1979228"/>
            <a:ext cx="2263722" cy="231416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96FE45B-43D3-4487-B00D-7A63867F39AF}"/>
              </a:ext>
            </a:extLst>
          </p:cNvPr>
          <p:cNvSpPr txBox="1"/>
          <p:nvPr/>
        </p:nvSpPr>
        <p:spPr>
          <a:xfrm>
            <a:off x="747555" y="4613677"/>
            <a:ext cx="77128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1F5F79"/>
                </a:solidFill>
              </a:rPr>
              <a:t>In a solid, particles are held in a semi-rigid position while in a liquid they have more free movement.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3D07B8F-31F4-4354-A96E-7E93CAC628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4445" y="3015922"/>
            <a:ext cx="2528256" cy="130453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DE21E50-DD76-4B2E-8DFE-3EB16C4E489F}"/>
              </a:ext>
            </a:extLst>
          </p:cNvPr>
          <p:cNvSpPr txBox="1"/>
          <p:nvPr/>
        </p:nvSpPr>
        <p:spPr>
          <a:xfrm>
            <a:off x="287524" y="5688320"/>
            <a:ext cx="86049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1415B"/>
                </a:solidFill>
              </a:rPr>
              <a:t>Therefore, which state will heat up quicker? Which will cool down quicker?</a:t>
            </a:r>
          </a:p>
        </p:txBody>
      </p:sp>
    </p:spTree>
    <p:extLst>
      <p:ext uri="{BB962C8B-B14F-4D97-AF65-F5344CB8AC3E}">
        <p14:creationId xmlns:p14="http://schemas.microsoft.com/office/powerpoint/2010/main" val="153318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2800" b="1" dirty="0">
                <a:solidFill>
                  <a:schemeClr val="bg1"/>
                </a:solidFill>
              </a:rPr>
              <a:t>  Land and </a:t>
            </a:r>
            <a:r>
              <a:rPr lang="en-GB" altLang="en-US" sz="2800" b="1">
                <a:solidFill>
                  <a:schemeClr val="bg1"/>
                </a:solidFill>
              </a:rPr>
              <a:t>Sea Breezes</a:t>
            </a:r>
            <a:endParaRPr lang="en-GB" altLang="en-US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5504" y="1986568"/>
            <a:ext cx="9813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Defence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95936" y="1988840"/>
            <a:ext cx="10615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Drainage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5044" y="1916832"/>
            <a:ext cx="8723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Soil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</a:rPr>
              <a:t>fertility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9632" y="3573248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Bridging point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03848" y="3570192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Building materials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2CC639A-F3E7-4467-82C6-A044FD8757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764" y="2130430"/>
            <a:ext cx="3967236" cy="405564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DE21E50-DD76-4B2E-8DFE-3EB16C4E489F}"/>
              </a:ext>
            </a:extLst>
          </p:cNvPr>
          <p:cNvSpPr txBox="1"/>
          <p:nvPr/>
        </p:nvSpPr>
        <p:spPr>
          <a:xfrm>
            <a:off x="4716018" y="2348827"/>
            <a:ext cx="41131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1415B"/>
                </a:solidFill>
              </a:rPr>
              <a:t>Being a solid, the land heats up and cools down quickly</a:t>
            </a:r>
          </a:p>
        </p:txBody>
      </p:sp>
    </p:spTree>
    <p:extLst>
      <p:ext uri="{BB962C8B-B14F-4D97-AF65-F5344CB8AC3E}">
        <p14:creationId xmlns:p14="http://schemas.microsoft.com/office/powerpoint/2010/main" val="1727475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2800" b="1" dirty="0">
                <a:solidFill>
                  <a:schemeClr val="bg1"/>
                </a:solidFill>
              </a:rPr>
              <a:t>  Land and </a:t>
            </a:r>
            <a:r>
              <a:rPr lang="en-GB" altLang="en-US" sz="2800" b="1">
                <a:solidFill>
                  <a:schemeClr val="bg1"/>
                </a:solidFill>
              </a:rPr>
              <a:t>Sea Breezes</a:t>
            </a:r>
            <a:endParaRPr lang="en-GB" altLang="en-US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5504" y="1986568"/>
            <a:ext cx="9813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Defence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95936" y="1988840"/>
            <a:ext cx="10615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Drainage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5044" y="1916832"/>
            <a:ext cx="8723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Soil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</a:rPr>
              <a:t>fertility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9632" y="3573248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Bridging point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03848" y="3570192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Building materials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3D07B8F-31F4-4354-A96E-7E93CAC628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1957" y="2825422"/>
            <a:ext cx="4519094" cy="233177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DE21E50-DD76-4B2E-8DFE-3EB16C4E489F}"/>
              </a:ext>
            </a:extLst>
          </p:cNvPr>
          <p:cNvSpPr txBox="1"/>
          <p:nvPr/>
        </p:nvSpPr>
        <p:spPr>
          <a:xfrm>
            <a:off x="269522" y="2209219"/>
            <a:ext cx="35823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1415B"/>
                </a:solidFill>
              </a:rPr>
              <a:t>Being a liquid, the sea heats up and cools down slowly</a:t>
            </a:r>
          </a:p>
        </p:txBody>
      </p:sp>
    </p:spTree>
    <p:extLst>
      <p:ext uri="{BB962C8B-B14F-4D97-AF65-F5344CB8AC3E}">
        <p14:creationId xmlns:p14="http://schemas.microsoft.com/office/powerpoint/2010/main" val="3582323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2800" b="1" dirty="0">
                <a:solidFill>
                  <a:schemeClr val="bg1"/>
                </a:solidFill>
              </a:rPr>
              <a:t>  Land and </a:t>
            </a:r>
            <a:r>
              <a:rPr lang="en-GB" altLang="en-US" sz="2800" b="1">
                <a:solidFill>
                  <a:schemeClr val="bg1"/>
                </a:solidFill>
              </a:rPr>
              <a:t>Sea Breezes</a:t>
            </a:r>
            <a:endParaRPr lang="en-GB" altLang="en-US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5504" y="1986568"/>
            <a:ext cx="9813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Defence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95936" y="1988840"/>
            <a:ext cx="10615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Drainage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5044" y="1916832"/>
            <a:ext cx="8723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Soil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</a:rPr>
              <a:t>fertility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9632" y="3573248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Bridging point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03848" y="3570192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Building materials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E21E50-DD76-4B2E-8DFE-3EB16C4E489F}"/>
              </a:ext>
            </a:extLst>
          </p:cNvPr>
          <p:cNvSpPr txBox="1"/>
          <p:nvPr/>
        </p:nvSpPr>
        <p:spPr>
          <a:xfrm>
            <a:off x="5147512" y="1916832"/>
            <a:ext cx="358239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1415B"/>
                </a:solidFill>
              </a:rPr>
              <a:t>Have you ever experienced a hot day on the land and found the sea surprisingly cold?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122DCA3-25F4-4937-8DF8-494AE6703111}"/>
              </a:ext>
            </a:extLst>
          </p:cNvPr>
          <p:cNvSpPr txBox="1"/>
          <p:nvPr/>
        </p:nvSpPr>
        <p:spPr>
          <a:xfrm>
            <a:off x="5206200" y="4581128"/>
            <a:ext cx="358239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1415B"/>
                </a:solidFill>
              </a:rPr>
              <a:t>Have you ever been in the sea at night and found it surprisingly warm?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8AE1574-419F-4062-B473-E460CED128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289" y="2460459"/>
            <a:ext cx="3733401" cy="309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696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2800" b="1" dirty="0">
                <a:solidFill>
                  <a:schemeClr val="bg1"/>
                </a:solidFill>
              </a:rPr>
              <a:t>  Land and </a:t>
            </a:r>
            <a:r>
              <a:rPr lang="en-GB" altLang="en-US" sz="2800" b="1">
                <a:solidFill>
                  <a:schemeClr val="bg1"/>
                </a:solidFill>
              </a:rPr>
              <a:t>Sea Breezes</a:t>
            </a:r>
            <a:endParaRPr lang="en-GB" altLang="en-US" b="1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DD1133-03B9-4661-BF38-4EEDC8E589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699" y="1772816"/>
            <a:ext cx="7187385" cy="443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327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E63526-4110-43AE-87CC-2770C1C766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681" y="1772816"/>
            <a:ext cx="7899420" cy="4439759"/>
          </a:xfrm>
          <a:prstGeom prst="rect">
            <a:avLst/>
          </a:prstGeom>
          <a:solidFill>
            <a:schemeClr val="bg1">
              <a:alpha val="10000"/>
            </a:schemeClr>
          </a:solidFill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2800" b="1" dirty="0">
                <a:solidFill>
                  <a:schemeClr val="bg1"/>
                </a:solidFill>
              </a:rPr>
              <a:t>  Land and </a:t>
            </a:r>
            <a:r>
              <a:rPr lang="en-GB" altLang="en-US" sz="2800" b="1">
                <a:solidFill>
                  <a:schemeClr val="bg1"/>
                </a:solidFill>
              </a:rPr>
              <a:t>Sea Breezes</a:t>
            </a:r>
            <a:endParaRPr lang="en-GB" altLang="en-US" b="1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099095-88F7-4188-A9A4-2AC97579CE1E}"/>
              </a:ext>
            </a:extLst>
          </p:cNvPr>
          <p:cNvSpPr txBox="1"/>
          <p:nvPr/>
        </p:nvSpPr>
        <p:spPr>
          <a:xfrm>
            <a:off x="179512" y="1772816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1F5F79"/>
                </a:solidFill>
              </a:rPr>
              <a:t>During the day, the sun heats the land and the sea</a:t>
            </a:r>
          </a:p>
        </p:txBody>
      </p:sp>
    </p:spTree>
    <p:extLst>
      <p:ext uri="{BB962C8B-B14F-4D97-AF65-F5344CB8AC3E}">
        <p14:creationId xmlns:p14="http://schemas.microsoft.com/office/powerpoint/2010/main" val="4010896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3BC024F-83EE-4EAF-9FEA-8406DD8A4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772816"/>
            <a:ext cx="7827413" cy="4455991"/>
          </a:xfrm>
          <a:prstGeom prst="rect">
            <a:avLst/>
          </a:prstGeom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2800" b="1" dirty="0">
                <a:solidFill>
                  <a:schemeClr val="bg1"/>
                </a:solidFill>
              </a:rPr>
              <a:t>  Land and </a:t>
            </a:r>
            <a:r>
              <a:rPr lang="en-GB" altLang="en-US" sz="2800" b="1">
                <a:solidFill>
                  <a:schemeClr val="bg1"/>
                </a:solidFill>
              </a:rPr>
              <a:t>Sea Breezes</a:t>
            </a:r>
            <a:endParaRPr lang="en-GB" alt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EAC721-A48C-4BE0-A8FB-0BADF0A46EBF}"/>
              </a:ext>
            </a:extLst>
          </p:cNvPr>
          <p:cNvSpPr txBox="1"/>
          <p:nvPr/>
        </p:nvSpPr>
        <p:spPr>
          <a:xfrm>
            <a:off x="107504" y="5541039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1F5F79"/>
                </a:solidFill>
              </a:rPr>
              <a:t>The land heats up faster than the sea and is therefore warmer</a:t>
            </a:r>
          </a:p>
        </p:txBody>
      </p:sp>
    </p:spTree>
    <p:extLst>
      <p:ext uri="{BB962C8B-B14F-4D97-AF65-F5344CB8AC3E}">
        <p14:creationId xmlns:p14="http://schemas.microsoft.com/office/powerpoint/2010/main" val="644255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GS-IBG Powerpoint template">
  <a:themeElements>
    <a:clrScheme name="RGS-IBG master slide 8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336699"/>
      </a:hlink>
      <a:folHlink>
        <a:srgbClr val="808080"/>
      </a:folHlink>
    </a:clrScheme>
    <a:fontScheme name="RGS-IBG master slid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GS-IBG master slide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RGS-IBG Powerpoint template</Template>
  <TotalTime>229</TotalTime>
  <Words>456</Words>
  <Application>Microsoft Office PowerPoint</Application>
  <PresentationFormat>On-screen Show (4:3)</PresentationFormat>
  <Paragraphs>84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Helvetica</vt:lpstr>
      <vt:lpstr>Times New Roman</vt:lpstr>
      <vt:lpstr>Wingdings</vt:lpstr>
      <vt:lpstr>RGS-IBG Powerpoint template</vt:lpstr>
      <vt:lpstr>PowerPoint Presentation</vt:lpstr>
      <vt:lpstr>  Land and Sea Breezes</vt:lpstr>
      <vt:lpstr>  Land and Sea Breezes</vt:lpstr>
      <vt:lpstr>  Land and Sea Breezes</vt:lpstr>
      <vt:lpstr>  Land and Sea Breezes</vt:lpstr>
      <vt:lpstr>  Land and Sea Breezes</vt:lpstr>
      <vt:lpstr>  Land and Sea Breezes</vt:lpstr>
      <vt:lpstr>  Land and Sea Breezes</vt:lpstr>
      <vt:lpstr>  Land and Sea Breezes</vt:lpstr>
      <vt:lpstr>  Land and Sea Breezes</vt:lpstr>
      <vt:lpstr>  Land and Sea Breezes</vt:lpstr>
      <vt:lpstr>  Land and Sea Breezes</vt:lpstr>
      <vt:lpstr>  Land and Sea Breezes</vt:lpstr>
      <vt:lpstr>  Land and Sea Breezes</vt:lpstr>
      <vt:lpstr>  Land and Sea Breezes</vt:lpstr>
      <vt:lpstr>  Land and Sea Breezes</vt:lpstr>
      <vt:lpstr>  Land and Sea Breezes</vt:lpstr>
      <vt:lpstr>  Land and Sea Breezes</vt:lpstr>
      <vt:lpstr>  Land and Sea Breezes</vt:lpstr>
      <vt:lpstr>  Land and Sea Breezes</vt:lpstr>
      <vt:lpstr>  Land and Sea Breezes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Chloe Searl</dc:creator>
  <cp:lastModifiedBy>Chloe Searl</cp:lastModifiedBy>
  <cp:revision>34</cp:revision>
  <dcterms:created xsi:type="dcterms:W3CDTF">2014-09-17T13:27:11Z</dcterms:created>
  <dcterms:modified xsi:type="dcterms:W3CDTF">2018-03-01T11:00:10Z</dcterms:modified>
</cp:coreProperties>
</file>