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7"/>
  </p:notesMasterIdLst>
  <p:sldIdLst>
    <p:sldId id="256" r:id="rId4"/>
    <p:sldId id="257" r:id="rId5"/>
    <p:sldId id="258" r:id="rId6"/>
  </p:sldIdLst>
  <p:sldSz cx="18288000" cy="10287000"/>
  <p:notesSz cx="6858000" cy="9144000"/>
  <p:embeddedFontLst>
    <p:embeddedFont>
      <p:font typeface="Cocomat Pro Bold" panose="020B0604020202020204" charset="0"/>
      <p:regular r:id="rId8"/>
    </p:embeddedFont>
    <p:embeddedFont>
      <p:font typeface="Cocomat Pro Heavy" panose="020B0604020202020204" charset="0"/>
      <p:regular r:id="rId9"/>
    </p:embeddedFont>
    <p:embeddedFont>
      <p:font typeface="Open Sans 1" panose="020B0604020202020204" charset="0"/>
      <p:regular r:id="rId10"/>
    </p:embeddedFont>
    <p:embeddedFont>
      <p:font typeface="Open Sans 2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98327-6D5C-BCBC-545D-E4E51A39FD8C}" name="kimberley.peters@hifmb.de" initials="ki" userId="S::urn:spo:guest#kimberley.peters@hifmb.de::" providerId="AD"/>
  <p188:author id="{1D7875B4-12A9-75FB-7645-ADA8BF49E30E}" name="rachael.squire@rhul.ac.uk" initials="ra" userId="S::urn:spo:guest#rachael.squire@rhul.ac.uk::"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B7DFA-5D71-4D6F-A266-D21417968ECD}" v="2" dt="2024-09-25T08:55:02.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2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Master" Target="slideMasters/slideMaster1.xml"/><Relationship Id="rId7" Type="http://schemas.openxmlformats.org/officeDocument/2006/relationships/notesMaster" Target="notesMasters/notesMaster1.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font" Target="fonts/font2.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Owen" userId="6c12c0a3-2525-4066-8047-0fb9dd12e67f" providerId="ADAL" clId="{F1B382FE-9284-4465-A58A-02D9DDDFF2C1}"/>
    <pc:docChg chg="custSel modSld">
      <pc:chgData name="Rachel Owen" userId="6c12c0a3-2525-4066-8047-0fb9dd12e67f" providerId="ADAL" clId="{F1B382FE-9284-4465-A58A-02D9DDDFF2C1}" dt="2024-08-09T10:46:04.226" v="35" actId="33524"/>
      <pc:docMkLst>
        <pc:docMk/>
      </pc:docMkLst>
      <pc:sldChg chg="modSp mod">
        <pc:chgData name="Rachel Owen" userId="6c12c0a3-2525-4066-8047-0fb9dd12e67f" providerId="ADAL" clId="{F1B382FE-9284-4465-A58A-02D9DDDFF2C1}" dt="2024-08-09T10:45:14.717" v="5" actId="207"/>
        <pc:sldMkLst>
          <pc:docMk/>
          <pc:sldMk cId="0" sldId="256"/>
        </pc:sldMkLst>
        <pc:spChg chg="mod">
          <ac:chgData name="Rachel Owen" userId="6c12c0a3-2525-4066-8047-0fb9dd12e67f" providerId="ADAL" clId="{F1B382FE-9284-4465-A58A-02D9DDDFF2C1}" dt="2024-07-23T15:05:09.047" v="0" actId="207"/>
          <ac:spMkLst>
            <pc:docMk/>
            <pc:sldMk cId="0" sldId="256"/>
            <ac:spMk id="18" creationId="{00000000-0000-0000-0000-000000000000}"/>
          </ac:spMkLst>
        </pc:spChg>
        <pc:spChg chg="mod">
          <ac:chgData name="Rachel Owen" userId="6c12c0a3-2525-4066-8047-0fb9dd12e67f" providerId="ADAL" clId="{F1B382FE-9284-4465-A58A-02D9DDDFF2C1}" dt="2024-08-09T10:45:14.717" v="5" actId="207"/>
          <ac:spMkLst>
            <pc:docMk/>
            <pc:sldMk cId="0" sldId="256"/>
            <ac:spMk id="26" creationId="{BBA3EA8F-4F96-D7CA-77AB-3C2722519CFA}"/>
          </ac:spMkLst>
        </pc:spChg>
      </pc:sldChg>
      <pc:sldChg chg="modSp mod">
        <pc:chgData name="Rachel Owen" userId="6c12c0a3-2525-4066-8047-0fb9dd12e67f" providerId="ADAL" clId="{F1B382FE-9284-4465-A58A-02D9DDDFF2C1}" dt="2024-08-09T10:46:04.226" v="35" actId="33524"/>
        <pc:sldMkLst>
          <pc:docMk/>
          <pc:sldMk cId="0" sldId="257"/>
        </pc:sldMkLst>
        <pc:spChg chg="mod">
          <ac:chgData name="Rachel Owen" userId="6c12c0a3-2525-4066-8047-0fb9dd12e67f" providerId="ADAL" clId="{F1B382FE-9284-4465-A58A-02D9DDDFF2C1}" dt="2024-08-09T10:46:04.226" v="35" actId="33524"/>
          <ac:spMkLst>
            <pc:docMk/>
            <pc:sldMk cId="0" sldId="257"/>
            <ac:spMk id="10" creationId="{00000000-0000-0000-0000-000000000000}"/>
          </ac:spMkLst>
        </pc:spChg>
      </pc:sldChg>
    </pc:docChg>
  </pc:docChgLst>
  <pc:docChgLst>
    <pc:chgData name="Rachel Owen" userId="6c12c0a3-2525-4066-8047-0fb9dd12e67f" providerId="ADAL" clId="{B2537254-573F-4A77-B7F2-91AC985C6AE5}"/>
    <pc:docChg chg="modSld">
      <pc:chgData name="Rachel Owen" userId="6c12c0a3-2525-4066-8047-0fb9dd12e67f" providerId="ADAL" clId="{B2537254-573F-4A77-B7F2-91AC985C6AE5}" dt="2024-09-09T10:29:36.716" v="0" actId="14100"/>
      <pc:docMkLst>
        <pc:docMk/>
      </pc:docMkLst>
      <pc:sldChg chg="modSp mod">
        <pc:chgData name="Rachel Owen" userId="6c12c0a3-2525-4066-8047-0fb9dd12e67f" providerId="ADAL" clId="{B2537254-573F-4A77-B7F2-91AC985C6AE5}" dt="2024-09-09T10:29:36.716" v="0" actId="14100"/>
        <pc:sldMkLst>
          <pc:docMk/>
          <pc:sldMk cId="0" sldId="256"/>
        </pc:sldMkLst>
        <pc:spChg chg="mod">
          <ac:chgData name="Rachel Owen" userId="6c12c0a3-2525-4066-8047-0fb9dd12e67f" providerId="ADAL" clId="{B2537254-573F-4A77-B7F2-91AC985C6AE5}" dt="2024-09-09T10:29:36.716" v="0" actId="14100"/>
          <ac:spMkLst>
            <pc:docMk/>
            <pc:sldMk cId="0" sldId="256"/>
            <ac:spMk id="26" creationId="{BBA3EA8F-4F96-D7CA-77AB-3C2722519CFA}"/>
          </ac:spMkLst>
        </pc:spChg>
      </pc:sldChg>
    </pc:docChg>
  </pc:docChgLst>
  <pc:docChgLst>
    <pc:chgData name="kimberley.peters@hifmb.de" userId="S::urn:spo:guest#kimberley.peters@hifmb.de::" providerId="AD" clId="Web-{E9EF81CF-D6B5-9D66-9964-18FC3329ED5C}"/>
    <pc:docChg chg="mod">
      <pc:chgData name="kimberley.peters@hifmb.de" userId="S::urn:spo:guest#kimberley.peters@hifmb.de::" providerId="AD" clId="Web-{E9EF81CF-D6B5-9D66-9964-18FC3329ED5C}" dt="2024-08-05T09:47:25.230" v="0"/>
      <pc:docMkLst>
        <pc:docMk/>
      </pc:docMkLst>
    </pc:docChg>
  </pc:docChgLst>
  <pc:docChgLst>
    <pc:chgData name="rachael.squire@rhul.ac.uk" userId="S::urn:spo:guest#rachael.squire@rhul.ac.uk::" providerId="AD" clId="Web-{C21D6969-BDC6-C590-A31C-C49C05CE3F26}"/>
    <pc:docChg chg="mod">
      <pc:chgData name="rachael.squire@rhul.ac.uk" userId="S::urn:spo:guest#rachael.squire@rhul.ac.uk::" providerId="AD" clId="Web-{C21D6969-BDC6-C590-A31C-C49C05CE3F26}" dt="2024-08-02T09:21:41.147" v="0"/>
      <pc:docMkLst>
        <pc:docMk/>
      </pc:docMkLst>
    </pc:docChg>
  </pc:docChgLst>
  <pc:docChgLst>
    <pc:chgData name="Rachel Owen" userId="6c12c0a3-2525-4066-8047-0fb9dd12e67f" providerId="ADAL" clId="{56BB7DFA-5D71-4D6F-A266-D21417968ECD}"/>
    <pc:docChg chg="undo custSel modSld">
      <pc:chgData name="Rachel Owen" userId="6c12c0a3-2525-4066-8047-0fb9dd12e67f" providerId="ADAL" clId="{56BB7DFA-5D71-4D6F-A266-D21417968ECD}" dt="2024-09-25T08:55:32.754" v="54" actId="1076"/>
      <pc:docMkLst>
        <pc:docMk/>
      </pc:docMkLst>
      <pc:sldChg chg="modSp mod modNotesTx">
        <pc:chgData name="Rachel Owen" userId="6c12c0a3-2525-4066-8047-0fb9dd12e67f" providerId="ADAL" clId="{56BB7DFA-5D71-4D6F-A266-D21417968ECD}" dt="2024-09-25T08:52:04.541" v="11" actId="14100"/>
        <pc:sldMkLst>
          <pc:docMk/>
          <pc:sldMk cId="0" sldId="256"/>
        </pc:sldMkLst>
        <pc:spChg chg="mod">
          <ac:chgData name="Rachel Owen" userId="6c12c0a3-2525-4066-8047-0fb9dd12e67f" providerId="ADAL" clId="{56BB7DFA-5D71-4D6F-A266-D21417968ECD}" dt="2024-09-24T13:56:33.243" v="5" actId="20577"/>
          <ac:spMkLst>
            <pc:docMk/>
            <pc:sldMk cId="0" sldId="256"/>
            <ac:spMk id="23" creationId="{00000000-0000-0000-0000-000000000000}"/>
          </ac:spMkLst>
        </pc:spChg>
        <pc:spChg chg="mod">
          <ac:chgData name="Rachel Owen" userId="6c12c0a3-2525-4066-8047-0fb9dd12e67f" providerId="ADAL" clId="{56BB7DFA-5D71-4D6F-A266-D21417968ECD}" dt="2024-09-25T08:52:04.541" v="11" actId="14100"/>
          <ac:spMkLst>
            <pc:docMk/>
            <pc:sldMk cId="0" sldId="256"/>
            <ac:spMk id="26" creationId="{BBA3EA8F-4F96-D7CA-77AB-3C2722519CFA}"/>
          </ac:spMkLst>
        </pc:spChg>
      </pc:sldChg>
      <pc:sldChg chg="addSp modSp mod modNotesTx">
        <pc:chgData name="Rachel Owen" userId="6c12c0a3-2525-4066-8047-0fb9dd12e67f" providerId="ADAL" clId="{56BB7DFA-5D71-4D6F-A266-D21417968ECD}" dt="2024-09-25T08:55:32.754" v="54" actId="1076"/>
        <pc:sldMkLst>
          <pc:docMk/>
          <pc:sldMk cId="0" sldId="257"/>
        </pc:sldMkLst>
        <pc:spChg chg="mod">
          <ac:chgData name="Rachel Owen" userId="6c12c0a3-2525-4066-8047-0fb9dd12e67f" providerId="ADAL" clId="{56BB7DFA-5D71-4D6F-A266-D21417968ECD}" dt="2024-09-24T13:56:50.537" v="8" actId="20577"/>
          <ac:spMkLst>
            <pc:docMk/>
            <pc:sldMk cId="0" sldId="257"/>
            <ac:spMk id="10" creationId="{00000000-0000-0000-0000-000000000000}"/>
          </ac:spMkLst>
        </pc:spChg>
        <pc:spChg chg="add mod">
          <ac:chgData name="Rachel Owen" userId="6c12c0a3-2525-4066-8047-0fb9dd12e67f" providerId="ADAL" clId="{56BB7DFA-5D71-4D6F-A266-D21417968ECD}" dt="2024-09-25T08:55:32.754" v="54" actId="1076"/>
          <ac:spMkLst>
            <pc:docMk/>
            <pc:sldMk cId="0" sldId="257"/>
            <ac:spMk id="18" creationId="{974C59D5-7D85-E395-BFDC-2787B520F26D}"/>
          </ac:spMkLst>
        </pc:spChg>
      </pc:sldChg>
      <pc:sldChg chg="addSp delSp modSp mod setBg modNotesTx">
        <pc:chgData name="Rachel Owen" userId="6c12c0a3-2525-4066-8047-0fb9dd12e67f" providerId="ADAL" clId="{56BB7DFA-5D71-4D6F-A266-D21417968ECD}" dt="2024-09-25T08:52:44.815" v="16"/>
        <pc:sldMkLst>
          <pc:docMk/>
          <pc:sldMk cId="0" sldId="258"/>
        </pc:sldMkLst>
        <pc:spChg chg="add del mod">
          <ac:chgData name="Rachel Owen" userId="6c12c0a3-2525-4066-8047-0fb9dd12e67f" providerId="ADAL" clId="{56BB7DFA-5D71-4D6F-A266-D21417968ECD}" dt="2024-09-25T08:52:26.982" v="15" actId="478"/>
          <ac:spMkLst>
            <pc:docMk/>
            <pc:sldMk cId="0" sldId="258"/>
            <ac:spMk id="2" creationId="{00000000-0000-0000-0000-000000000000}"/>
          </ac:spMkLst>
        </pc:spChg>
      </pc:sldChg>
    </pc:docChg>
  </pc:docChgLst>
  <pc:docChgLst>
    <pc:chgData name="Simon Pinfield" userId="4a1086ab-3bcc-4176-af38-4a1f653df960" providerId="ADAL" clId="{0AA36E84-A5C1-43CD-AF07-DEC5FA8FD4C1}"/>
    <pc:docChg chg="modSld">
      <pc:chgData name="Simon Pinfield" userId="4a1086ab-3bcc-4176-af38-4a1f653df960" providerId="ADAL" clId="{0AA36E84-A5C1-43CD-AF07-DEC5FA8FD4C1}" dt="2024-09-09T10:29:24.741" v="1" actId="20577"/>
      <pc:docMkLst>
        <pc:docMk/>
      </pc:docMkLst>
      <pc:sldChg chg="modSp mod">
        <pc:chgData name="Simon Pinfield" userId="4a1086ab-3bcc-4176-af38-4a1f653df960" providerId="ADAL" clId="{0AA36E84-A5C1-43CD-AF07-DEC5FA8FD4C1}" dt="2024-09-09T10:29:24.741" v="1" actId="20577"/>
        <pc:sldMkLst>
          <pc:docMk/>
          <pc:sldMk cId="0" sldId="257"/>
        </pc:sldMkLst>
        <pc:spChg chg="mod">
          <ac:chgData name="Simon Pinfield" userId="4a1086ab-3bcc-4176-af38-4a1f653df960" providerId="ADAL" clId="{0AA36E84-A5C1-43CD-AF07-DEC5FA8FD4C1}" dt="2024-09-09T10:29:24.741" v="1" actId="20577"/>
          <ac:spMkLst>
            <pc:docMk/>
            <pc:sldMk cId="0" sldId="257"/>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28D44-6F6D-4F85-953E-B82CA15BA9DA}"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3D666-D47F-45CF-9F7F-E7BE36294A1E}" type="slidenum">
              <a:rPr lang="en-GB" smtClean="0"/>
              <a:t>‹#›</a:t>
            </a:fld>
            <a:endParaRPr lang="en-GB"/>
          </a:p>
        </p:txBody>
      </p:sp>
    </p:spTree>
    <p:extLst>
      <p:ext uri="{BB962C8B-B14F-4D97-AF65-F5344CB8AC3E}">
        <p14:creationId xmlns:p14="http://schemas.microsoft.com/office/powerpoint/2010/main" val="312893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283D666-D47F-45CF-9F7F-E7BE36294A1E}" type="slidenum">
              <a:rPr lang="en-GB" smtClean="0"/>
              <a:t>1</a:t>
            </a:fld>
            <a:endParaRPr lang="en-GB"/>
          </a:p>
        </p:txBody>
      </p:sp>
    </p:spTree>
    <p:extLst>
      <p:ext uri="{BB962C8B-B14F-4D97-AF65-F5344CB8AC3E}">
        <p14:creationId xmlns:p14="http://schemas.microsoft.com/office/powerpoint/2010/main" val="395198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283D666-D47F-45CF-9F7F-E7BE36294A1E}" type="slidenum">
              <a:rPr lang="en-GB" smtClean="0"/>
              <a:t>2</a:t>
            </a:fld>
            <a:endParaRPr lang="en-GB"/>
          </a:p>
        </p:txBody>
      </p:sp>
    </p:spTree>
    <p:extLst>
      <p:ext uri="{BB962C8B-B14F-4D97-AF65-F5344CB8AC3E}">
        <p14:creationId xmlns:p14="http://schemas.microsoft.com/office/powerpoint/2010/main" val="118701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Presentation adapted from </a:t>
            </a:r>
            <a:r>
              <a:rPr lang="en-GB" i="1"/>
              <a:t>the blue illustrative organic ocean habitat presentation </a:t>
            </a:r>
            <a:r>
              <a:rPr lang="en-GB"/>
              <a:t>© Olmos Carlos via Canva.com </a:t>
            </a:r>
          </a:p>
          <a:p>
            <a:endParaRPr lang="en-GB"/>
          </a:p>
        </p:txBody>
      </p:sp>
      <p:sp>
        <p:nvSpPr>
          <p:cNvPr id="4" name="Slide Number Placeholder 3"/>
          <p:cNvSpPr>
            <a:spLocks noGrp="1"/>
          </p:cNvSpPr>
          <p:nvPr>
            <p:ph type="sldNum" sz="quarter" idx="5"/>
          </p:nvPr>
        </p:nvSpPr>
        <p:spPr/>
        <p:txBody>
          <a:bodyPr/>
          <a:lstStyle/>
          <a:p>
            <a:fld id="{8283D666-D47F-45CF-9F7F-E7BE36294A1E}" type="slidenum">
              <a:rPr lang="en-GB" smtClean="0"/>
              <a:t>3</a:t>
            </a:fld>
            <a:endParaRPr lang="en-GB"/>
          </a:p>
        </p:txBody>
      </p:sp>
    </p:spTree>
    <p:extLst>
      <p:ext uri="{BB962C8B-B14F-4D97-AF65-F5344CB8AC3E}">
        <p14:creationId xmlns:p14="http://schemas.microsoft.com/office/powerpoint/2010/main" val="6177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hyperlink" Target="https://oceanconservationtrust.org/ocean-experiences/education/school-virtual-visit-to-our-aquarium/" TargetMode="External"/><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3.sv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grpSp>
        <p:nvGrpSpPr>
          <p:cNvPr id="2" name="Group 2"/>
          <p:cNvGrpSpPr/>
          <p:nvPr/>
        </p:nvGrpSpPr>
        <p:grpSpPr>
          <a:xfrm>
            <a:off x="4731798" y="2357015"/>
            <a:ext cx="8824403" cy="5104683"/>
            <a:chOff x="0" y="0"/>
            <a:chExt cx="1779852" cy="1029597"/>
          </a:xfrm>
        </p:grpSpPr>
        <p:sp>
          <p:nvSpPr>
            <p:cNvPr id="3" name="Freeform 3"/>
            <p:cNvSpPr/>
            <p:nvPr/>
          </p:nvSpPr>
          <p:spPr>
            <a:xfrm>
              <a:off x="0" y="0"/>
              <a:ext cx="1779852" cy="1029597"/>
            </a:xfrm>
            <a:custGeom>
              <a:avLst/>
              <a:gdLst/>
              <a:ahLst/>
              <a:cxnLst/>
              <a:rect l="l" t="t" r="r" b="b"/>
              <a:pathLst>
                <a:path w="1779852" h="1029597">
                  <a:moveTo>
                    <a:pt x="0" y="0"/>
                  </a:moveTo>
                  <a:lnTo>
                    <a:pt x="1779852" y="0"/>
                  </a:lnTo>
                  <a:lnTo>
                    <a:pt x="1779852" y="1029597"/>
                  </a:lnTo>
                  <a:lnTo>
                    <a:pt x="0" y="1029597"/>
                  </a:lnTo>
                  <a:close/>
                </a:path>
              </a:pathLst>
            </a:custGeom>
            <a:solidFill>
              <a:srgbClr val="000000">
                <a:alpha val="0"/>
              </a:srgbClr>
            </a:solidFill>
            <a:ln w="85725" cap="sq">
              <a:solidFill>
                <a:srgbClr val="FFFFFF"/>
              </a:solidFill>
              <a:prstDash val="solid"/>
              <a:miter/>
            </a:ln>
          </p:spPr>
          <p:txBody>
            <a:bodyPr/>
            <a:lstStyle/>
            <a:p>
              <a:endParaRPr lang="en-GB"/>
            </a:p>
          </p:txBody>
        </p:sp>
        <p:sp>
          <p:nvSpPr>
            <p:cNvPr id="4" name="TextBox 4"/>
            <p:cNvSpPr txBox="1"/>
            <p:nvPr/>
          </p:nvSpPr>
          <p:spPr>
            <a:xfrm>
              <a:off x="0" y="-47625"/>
              <a:ext cx="1779852" cy="1077222"/>
            </a:xfrm>
            <a:prstGeom prst="rect">
              <a:avLst/>
            </a:prstGeom>
          </p:spPr>
          <p:txBody>
            <a:bodyPr lIns="50800" tIns="50800" rIns="50800" bIns="50800" rtlCol="0" anchor="ctr"/>
            <a:lstStyle/>
            <a:p>
              <a:pPr algn="ctr">
                <a:lnSpc>
                  <a:spcPts val="3210"/>
                </a:lnSpc>
              </a:pPr>
              <a:endParaRPr/>
            </a:p>
          </p:txBody>
        </p:sp>
      </p:grpSp>
      <p:sp>
        <p:nvSpPr>
          <p:cNvPr id="5" name="Freeform 5"/>
          <p:cNvSpPr/>
          <p:nvPr/>
        </p:nvSpPr>
        <p:spPr>
          <a:xfrm>
            <a:off x="11541075" y="7190701"/>
            <a:ext cx="10872003" cy="11032475"/>
          </a:xfrm>
          <a:custGeom>
            <a:avLst/>
            <a:gdLst/>
            <a:ahLst/>
            <a:cxnLst/>
            <a:rect l="l" t="t" r="r" b="b"/>
            <a:pathLst>
              <a:path w="10872003" h="11032475">
                <a:moveTo>
                  <a:pt x="0" y="0"/>
                </a:moveTo>
                <a:lnTo>
                  <a:pt x="10872003" y="0"/>
                </a:lnTo>
                <a:lnTo>
                  <a:pt x="10872003"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1123388">
            <a:off x="10071080" y="5396877"/>
            <a:ext cx="10587166" cy="4785399"/>
          </a:xfrm>
          <a:custGeom>
            <a:avLst/>
            <a:gdLst/>
            <a:ahLst/>
            <a:cxnLst/>
            <a:rect l="l" t="t" r="r" b="b"/>
            <a:pathLst>
              <a:path w="10587166" h="4785399">
                <a:moveTo>
                  <a:pt x="0" y="0"/>
                </a:moveTo>
                <a:lnTo>
                  <a:pt x="10587167" y="0"/>
                </a:lnTo>
                <a:lnTo>
                  <a:pt x="10587167" y="4785399"/>
                </a:lnTo>
                <a:lnTo>
                  <a:pt x="0" y="4785399"/>
                </a:lnTo>
                <a:lnTo>
                  <a:pt x="0" y="0"/>
                </a:lnTo>
                <a:close/>
              </a:path>
            </a:pathLst>
          </a:custGeom>
          <a:blipFill>
            <a:blip r:embed="rId5"/>
            <a:stretch>
              <a:fillRect/>
            </a:stretch>
          </a:blipFill>
        </p:spPr>
        <p:txBody>
          <a:bodyPr/>
          <a:lstStyle/>
          <a:p>
            <a:endParaRPr lang="en-GB"/>
          </a:p>
        </p:txBody>
      </p:sp>
      <p:sp>
        <p:nvSpPr>
          <p:cNvPr id="7" name="Freeform 7"/>
          <p:cNvSpPr/>
          <p:nvPr/>
        </p:nvSpPr>
        <p:spPr>
          <a:xfrm>
            <a:off x="-4070224" y="-7208195"/>
            <a:ext cx="10872003" cy="11032475"/>
          </a:xfrm>
          <a:custGeom>
            <a:avLst/>
            <a:gdLst/>
            <a:ahLst/>
            <a:cxnLst/>
            <a:rect l="l" t="t" r="r" b="b"/>
            <a:pathLst>
              <a:path w="10872003" h="11032475">
                <a:moveTo>
                  <a:pt x="0" y="0"/>
                </a:moveTo>
                <a:lnTo>
                  <a:pt x="10872002" y="0"/>
                </a:lnTo>
                <a:lnTo>
                  <a:pt x="10872002"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2139183" y="-676208"/>
            <a:ext cx="4559601" cy="3409817"/>
          </a:xfrm>
          <a:custGeom>
            <a:avLst/>
            <a:gdLst/>
            <a:ahLst/>
            <a:cxnLst/>
            <a:rect l="l" t="t" r="r" b="b"/>
            <a:pathLst>
              <a:path w="4559601" h="3409817">
                <a:moveTo>
                  <a:pt x="0" y="0"/>
                </a:moveTo>
                <a:lnTo>
                  <a:pt x="4559601" y="0"/>
                </a:lnTo>
                <a:lnTo>
                  <a:pt x="4559601" y="3409816"/>
                </a:lnTo>
                <a:lnTo>
                  <a:pt x="0" y="3409816"/>
                </a:lnTo>
                <a:lnTo>
                  <a:pt x="0" y="0"/>
                </a:lnTo>
                <a:close/>
              </a:path>
            </a:pathLst>
          </a:custGeom>
          <a:blipFill>
            <a:blip r:embed="rId6"/>
            <a:stretch>
              <a:fillRect/>
            </a:stretch>
          </a:blipFill>
        </p:spPr>
        <p:txBody>
          <a:bodyPr/>
          <a:lstStyle/>
          <a:p>
            <a:endParaRPr lang="en-GB"/>
          </a:p>
        </p:txBody>
      </p:sp>
      <p:sp>
        <p:nvSpPr>
          <p:cNvPr id="9" name="Freeform 9"/>
          <p:cNvSpPr/>
          <p:nvPr/>
        </p:nvSpPr>
        <p:spPr>
          <a:xfrm rot="-195339">
            <a:off x="-1691642" y="-962030"/>
            <a:ext cx="3383285" cy="2530130"/>
          </a:xfrm>
          <a:custGeom>
            <a:avLst/>
            <a:gdLst/>
            <a:ahLst/>
            <a:cxnLst/>
            <a:rect l="l" t="t" r="r" b="b"/>
            <a:pathLst>
              <a:path w="3383285" h="2530130">
                <a:moveTo>
                  <a:pt x="0" y="0"/>
                </a:moveTo>
                <a:lnTo>
                  <a:pt x="3383284" y="0"/>
                </a:lnTo>
                <a:lnTo>
                  <a:pt x="3383284" y="2530130"/>
                </a:lnTo>
                <a:lnTo>
                  <a:pt x="0" y="2530130"/>
                </a:lnTo>
                <a:lnTo>
                  <a:pt x="0" y="0"/>
                </a:lnTo>
                <a:close/>
              </a:path>
            </a:pathLst>
          </a:custGeom>
          <a:blipFill>
            <a:blip r:embed="rId6"/>
            <a:stretch>
              <a:fillRect/>
            </a:stretch>
          </a:blipFill>
        </p:spPr>
        <p:txBody>
          <a:bodyPr/>
          <a:lstStyle/>
          <a:p>
            <a:endParaRPr lang="en-GB"/>
          </a:p>
        </p:txBody>
      </p:sp>
      <p:sp>
        <p:nvSpPr>
          <p:cNvPr id="10" name="Freeform 10"/>
          <p:cNvSpPr/>
          <p:nvPr/>
        </p:nvSpPr>
        <p:spPr>
          <a:xfrm flipH="1">
            <a:off x="2834249" y="1693932"/>
            <a:ext cx="2991984" cy="2906336"/>
          </a:xfrm>
          <a:custGeom>
            <a:avLst/>
            <a:gdLst/>
            <a:ahLst/>
            <a:cxnLst/>
            <a:rect l="l" t="t" r="r" b="b"/>
            <a:pathLst>
              <a:path w="2991984" h="2906336">
                <a:moveTo>
                  <a:pt x="2991984" y="0"/>
                </a:moveTo>
                <a:lnTo>
                  <a:pt x="0" y="0"/>
                </a:lnTo>
                <a:lnTo>
                  <a:pt x="0" y="2906335"/>
                </a:lnTo>
                <a:lnTo>
                  <a:pt x="2991984" y="2906335"/>
                </a:lnTo>
                <a:lnTo>
                  <a:pt x="2991984" y="0"/>
                </a:lnTo>
                <a:close/>
              </a:path>
            </a:pathLst>
          </a:custGeom>
          <a:blipFill>
            <a:blip r:embed="rId7"/>
            <a:stretch>
              <a:fillRect/>
            </a:stretch>
          </a:blipFill>
        </p:spPr>
        <p:txBody>
          <a:bodyPr/>
          <a:lstStyle/>
          <a:p>
            <a:endParaRPr lang="en-GB"/>
          </a:p>
        </p:txBody>
      </p:sp>
      <p:sp>
        <p:nvSpPr>
          <p:cNvPr id="11" name="Freeform 11"/>
          <p:cNvSpPr/>
          <p:nvPr/>
        </p:nvSpPr>
        <p:spPr>
          <a:xfrm>
            <a:off x="0" y="5713434"/>
            <a:ext cx="3279416" cy="4573566"/>
          </a:xfrm>
          <a:custGeom>
            <a:avLst/>
            <a:gdLst/>
            <a:ahLst/>
            <a:cxnLst/>
            <a:rect l="l" t="t" r="r" b="b"/>
            <a:pathLst>
              <a:path w="3279416" h="4573566">
                <a:moveTo>
                  <a:pt x="0" y="0"/>
                </a:moveTo>
                <a:lnTo>
                  <a:pt x="3279416" y="0"/>
                </a:lnTo>
                <a:lnTo>
                  <a:pt x="3279416" y="4573566"/>
                </a:lnTo>
                <a:lnTo>
                  <a:pt x="0" y="4573566"/>
                </a:lnTo>
                <a:lnTo>
                  <a:pt x="0" y="0"/>
                </a:lnTo>
                <a:close/>
              </a:path>
            </a:pathLst>
          </a:custGeom>
          <a:blipFill>
            <a:blip r:embed="rId8"/>
            <a:stretch>
              <a:fillRect/>
            </a:stretch>
          </a:blipFill>
        </p:spPr>
        <p:txBody>
          <a:bodyPr/>
          <a:lstStyle/>
          <a:p>
            <a:endParaRPr lang="en-GB"/>
          </a:p>
        </p:txBody>
      </p:sp>
      <p:sp>
        <p:nvSpPr>
          <p:cNvPr id="12" name="Freeform 12"/>
          <p:cNvSpPr/>
          <p:nvPr/>
        </p:nvSpPr>
        <p:spPr>
          <a:xfrm rot="-195339">
            <a:off x="4099394" y="7833977"/>
            <a:ext cx="5305022" cy="3967268"/>
          </a:xfrm>
          <a:custGeom>
            <a:avLst/>
            <a:gdLst/>
            <a:ahLst/>
            <a:cxnLst/>
            <a:rect l="l" t="t" r="r" b="b"/>
            <a:pathLst>
              <a:path w="5305022" h="3967268">
                <a:moveTo>
                  <a:pt x="0" y="0"/>
                </a:moveTo>
                <a:lnTo>
                  <a:pt x="5305022" y="0"/>
                </a:lnTo>
                <a:lnTo>
                  <a:pt x="5305022" y="3967267"/>
                </a:lnTo>
                <a:lnTo>
                  <a:pt x="0" y="3967267"/>
                </a:lnTo>
                <a:lnTo>
                  <a:pt x="0" y="0"/>
                </a:lnTo>
                <a:close/>
              </a:path>
            </a:pathLst>
          </a:custGeom>
          <a:blipFill>
            <a:blip r:embed="rId6"/>
            <a:stretch>
              <a:fillRect/>
            </a:stretch>
          </a:blipFill>
        </p:spPr>
        <p:txBody>
          <a:bodyPr/>
          <a:lstStyle/>
          <a:p>
            <a:endParaRPr lang="en-GB"/>
          </a:p>
        </p:txBody>
      </p:sp>
      <p:sp>
        <p:nvSpPr>
          <p:cNvPr id="13" name="Freeform 13"/>
          <p:cNvSpPr/>
          <p:nvPr/>
        </p:nvSpPr>
        <p:spPr>
          <a:xfrm flipH="1">
            <a:off x="16055800" y="1693932"/>
            <a:ext cx="2325857" cy="3243705"/>
          </a:xfrm>
          <a:custGeom>
            <a:avLst/>
            <a:gdLst/>
            <a:ahLst/>
            <a:cxnLst/>
            <a:rect l="l" t="t" r="r" b="b"/>
            <a:pathLst>
              <a:path w="2325857" h="3243705">
                <a:moveTo>
                  <a:pt x="2325856" y="0"/>
                </a:moveTo>
                <a:lnTo>
                  <a:pt x="0" y="0"/>
                </a:lnTo>
                <a:lnTo>
                  <a:pt x="0" y="3243705"/>
                </a:lnTo>
                <a:lnTo>
                  <a:pt x="2325856" y="3243705"/>
                </a:lnTo>
                <a:lnTo>
                  <a:pt x="2325856" y="0"/>
                </a:lnTo>
                <a:close/>
              </a:path>
            </a:pathLst>
          </a:custGeom>
          <a:blipFill>
            <a:blip r:embed="rId8"/>
            <a:stretch>
              <a:fillRect/>
            </a:stretch>
          </a:blipFill>
        </p:spPr>
        <p:txBody>
          <a:bodyPr/>
          <a:lstStyle/>
          <a:p>
            <a:endParaRPr lang="en-GB"/>
          </a:p>
        </p:txBody>
      </p:sp>
      <p:grpSp>
        <p:nvGrpSpPr>
          <p:cNvPr id="14" name="Group 14"/>
          <p:cNvGrpSpPr/>
          <p:nvPr/>
        </p:nvGrpSpPr>
        <p:grpSpPr>
          <a:xfrm>
            <a:off x="8734360" y="303035"/>
            <a:ext cx="1697614" cy="1509614"/>
            <a:chOff x="0" y="0"/>
            <a:chExt cx="2263485" cy="2012818"/>
          </a:xfrm>
        </p:grpSpPr>
        <p:sp>
          <p:nvSpPr>
            <p:cNvPr id="15" name="Freeform 15"/>
            <p:cNvSpPr/>
            <p:nvPr/>
          </p:nvSpPr>
          <p:spPr>
            <a:xfrm>
              <a:off x="0" y="957471"/>
              <a:ext cx="1011815" cy="1055348"/>
            </a:xfrm>
            <a:custGeom>
              <a:avLst/>
              <a:gdLst/>
              <a:ahLst/>
              <a:cxnLst/>
              <a:rect l="l" t="t" r="r" b="b"/>
              <a:pathLst>
                <a:path w="1011815" h="1055348">
                  <a:moveTo>
                    <a:pt x="0" y="0"/>
                  </a:moveTo>
                  <a:lnTo>
                    <a:pt x="1011815" y="0"/>
                  </a:lnTo>
                  <a:lnTo>
                    <a:pt x="1011815" y="1055347"/>
                  </a:lnTo>
                  <a:lnTo>
                    <a:pt x="0" y="1055347"/>
                  </a:lnTo>
                  <a:lnTo>
                    <a:pt x="0" y="0"/>
                  </a:lnTo>
                  <a:close/>
                </a:path>
              </a:pathLst>
            </a:custGeom>
            <a:blipFill>
              <a:blip r:embed="rId9"/>
              <a:stretch>
                <a:fillRect/>
              </a:stretch>
            </a:blipFill>
          </p:spPr>
          <p:txBody>
            <a:bodyPr/>
            <a:lstStyle/>
            <a:p>
              <a:endParaRPr lang="en-GB"/>
            </a:p>
          </p:txBody>
        </p:sp>
        <p:sp>
          <p:nvSpPr>
            <p:cNvPr id="16" name="Freeform 16"/>
            <p:cNvSpPr/>
            <p:nvPr/>
          </p:nvSpPr>
          <p:spPr>
            <a:xfrm>
              <a:off x="1333757" y="0"/>
              <a:ext cx="666189" cy="694852"/>
            </a:xfrm>
            <a:custGeom>
              <a:avLst/>
              <a:gdLst/>
              <a:ahLst/>
              <a:cxnLst/>
              <a:rect l="l" t="t" r="r" b="b"/>
              <a:pathLst>
                <a:path w="666189" h="694852">
                  <a:moveTo>
                    <a:pt x="0" y="0"/>
                  </a:moveTo>
                  <a:lnTo>
                    <a:pt x="666189" y="0"/>
                  </a:lnTo>
                  <a:lnTo>
                    <a:pt x="666189" y="694852"/>
                  </a:lnTo>
                  <a:lnTo>
                    <a:pt x="0" y="694852"/>
                  </a:lnTo>
                  <a:lnTo>
                    <a:pt x="0" y="0"/>
                  </a:lnTo>
                  <a:close/>
                </a:path>
              </a:pathLst>
            </a:custGeom>
            <a:blipFill>
              <a:blip r:embed="rId9"/>
              <a:stretch>
                <a:fillRect/>
              </a:stretch>
            </a:blipFill>
          </p:spPr>
          <p:txBody>
            <a:bodyPr/>
            <a:lstStyle/>
            <a:p>
              <a:endParaRPr lang="en-GB"/>
            </a:p>
          </p:txBody>
        </p:sp>
        <p:sp>
          <p:nvSpPr>
            <p:cNvPr id="17" name="Freeform 17"/>
            <p:cNvSpPr/>
            <p:nvPr/>
          </p:nvSpPr>
          <p:spPr>
            <a:xfrm>
              <a:off x="1736407" y="872325"/>
              <a:ext cx="527078" cy="549755"/>
            </a:xfrm>
            <a:custGeom>
              <a:avLst/>
              <a:gdLst/>
              <a:ahLst/>
              <a:cxnLst/>
              <a:rect l="l" t="t" r="r" b="b"/>
              <a:pathLst>
                <a:path w="527078" h="549755">
                  <a:moveTo>
                    <a:pt x="0" y="0"/>
                  </a:moveTo>
                  <a:lnTo>
                    <a:pt x="527078" y="0"/>
                  </a:lnTo>
                  <a:lnTo>
                    <a:pt x="527078" y="549755"/>
                  </a:lnTo>
                  <a:lnTo>
                    <a:pt x="0" y="549755"/>
                  </a:lnTo>
                  <a:lnTo>
                    <a:pt x="0" y="0"/>
                  </a:lnTo>
                  <a:close/>
                </a:path>
              </a:pathLst>
            </a:custGeom>
            <a:blipFill>
              <a:blip r:embed="rId9"/>
              <a:stretch>
                <a:fillRect/>
              </a:stretch>
            </a:blipFill>
          </p:spPr>
          <p:txBody>
            <a:bodyPr/>
            <a:lstStyle/>
            <a:p>
              <a:endParaRPr lang="en-GB"/>
            </a:p>
          </p:txBody>
        </p:sp>
      </p:grpSp>
      <p:sp>
        <p:nvSpPr>
          <p:cNvPr id="18" name="TextBox 18"/>
          <p:cNvSpPr txBox="1"/>
          <p:nvPr/>
        </p:nvSpPr>
        <p:spPr>
          <a:xfrm>
            <a:off x="5553254" y="2912593"/>
            <a:ext cx="7181491" cy="3399640"/>
          </a:xfrm>
          <a:prstGeom prst="rect">
            <a:avLst/>
          </a:prstGeom>
        </p:spPr>
        <p:txBody>
          <a:bodyPr lIns="0" tIns="0" rIns="0" bIns="0" rtlCol="0" anchor="t">
            <a:spAutoFit/>
          </a:bodyPr>
          <a:lstStyle/>
          <a:p>
            <a:pPr algn="ctr">
              <a:lnSpc>
                <a:spcPts val="13693"/>
              </a:lnSpc>
              <a:spcBef>
                <a:spcPct val="0"/>
              </a:spcBef>
            </a:pPr>
            <a:r>
              <a:rPr lang="en-US" sz="9780" u="sng">
                <a:solidFill>
                  <a:schemeClr val="bg1"/>
                </a:solidFill>
                <a:latin typeface="Open Sans 2 Bold"/>
                <a:hlinkClick r:id="rId10" tooltip="https://oceanconservationtrust.org/ocean-experiences/education/school-virtual-visit-to-our-aquarium/">
                  <a:extLst>
                    <a:ext uri="{A12FA001-AC4F-418D-AE19-62706E023703}">
                      <ahyp:hlinkClr xmlns:ahyp="http://schemas.microsoft.com/office/drawing/2018/hyperlinkcolor" val="tx"/>
                    </a:ext>
                  </a:extLst>
                </a:hlinkClick>
              </a:rPr>
              <a:t>I CAN SEE THE SEA!</a:t>
            </a:r>
          </a:p>
        </p:txBody>
      </p:sp>
      <p:sp>
        <p:nvSpPr>
          <p:cNvPr id="19" name="Freeform 19"/>
          <p:cNvSpPr/>
          <p:nvPr/>
        </p:nvSpPr>
        <p:spPr>
          <a:xfrm>
            <a:off x="952151" y="4371874"/>
            <a:ext cx="808606" cy="810312"/>
          </a:xfrm>
          <a:custGeom>
            <a:avLst/>
            <a:gdLst/>
            <a:ahLst/>
            <a:cxnLst/>
            <a:rect l="l" t="t" r="r" b="b"/>
            <a:pathLst>
              <a:path w="808606" h="810312">
                <a:moveTo>
                  <a:pt x="0" y="0"/>
                </a:moveTo>
                <a:lnTo>
                  <a:pt x="808606" y="0"/>
                </a:lnTo>
                <a:lnTo>
                  <a:pt x="808606" y="810312"/>
                </a:lnTo>
                <a:lnTo>
                  <a:pt x="0" y="810312"/>
                </a:lnTo>
                <a:lnTo>
                  <a:pt x="0" y="0"/>
                </a:lnTo>
                <a:close/>
              </a:path>
            </a:pathLst>
          </a:custGeom>
          <a:blipFill>
            <a:blip r:embed="rId11">
              <a:alphaModFix amt="37000"/>
            </a:blip>
            <a:stretch>
              <a:fillRect/>
            </a:stretch>
          </a:blipFill>
        </p:spPr>
        <p:txBody>
          <a:bodyPr/>
          <a:lstStyle/>
          <a:p>
            <a:endParaRPr lang="en-GB"/>
          </a:p>
        </p:txBody>
      </p:sp>
      <p:sp>
        <p:nvSpPr>
          <p:cNvPr id="20" name="Freeform 20"/>
          <p:cNvSpPr/>
          <p:nvPr/>
        </p:nvSpPr>
        <p:spPr>
          <a:xfrm>
            <a:off x="4936390" y="-25655"/>
            <a:ext cx="461214" cy="462187"/>
          </a:xfrm>
          <a:custGeom>
            <a:avLst/>
            <a:gdLst/>
            <a:ahLst/>
            <a:cxnLst/>
            <a:rect l="l" t="t" r="r" b="b"/>
            <a:pathLst>
              <a:path w="461214" h="462187">
                <a:moveTo>
                  <a:pt x="0" y="0"/>
                </a:moveTo>
                <a:lnTo>
                  <a:pt x="461213" y="0"/>
                </a:lnTo>
                <a:lnTo>
                  <a:pt x="461213" y="462186"/>
                </a:lnTo>
                <a:lnTo>
                  <a:pt x="0" y="462186"/>
                </a:lnTo>
                <a:lnTo>
                  <a:pt x="0" y="0"/>
                </a:lnTo>
                <a:close/>
              </a:path>
            </a:pathLst>
          </a:custGeom>
          <a:blipFill>
            <a:blip r:embed="rId11">
              <a:alphaModFix amt="81000"/>
            </a:blip>
            <a:stretch>
              <a:fillRect/>
            </a:stretch>
          </a:blipFill>
        </p:spPr>
        <p:txBody>
          <a:bodyPr/>
          <a:lstStyle/>
          <a:p>
            <a:endParaRPr lang="en-GB"/>
          </a:p>
        </p:txBody>
      </p:sp>
      <p:sp>
        <p:nvSpPr>
          <p:cNvPr id="21" name="Freeform 21"/>
          <p:cNvSpPr/>
          <p:nvPr/>
        </p:nvSpPr>
        <p:spPr>
          <a:xfrm>
            <a:off x="15612405" y="5101439"/>
            <a:ext cx="1086379" cy="1088671"/>
          </a:xfrm>
          <a:custGeom>
            <a:avLst/>
            <a:gdLst/>
            <a:ahLst/>
            <a:cxnLst/>
            <a:rect l="l" t="t" r="r" b="b"/>
            <a:pathLst>
              <a:path w="1086379" h="1088671">
                <a:moveTo>
                  <a:pt x="0" y="0"/>
                </a:moveTo>
                <a:lnTo>
                  <a:pt x="1086379" y="0"/>
                </a:lnTo>
                <a:lnTo>
                  <a:pt x="1086379" y="1088671"/>
                </a:lnTo>
                <a:lnTo>
                  <a:pt x="0" y="1088671"/>
                </a:lnTo>
                <a:lnTo>
                  <a:pt x="0" y="0"/>
                </a:lnTo>
                <a:close/>
              </a:path>
            </a:pathLst>
          </a:custGeom>
          <a:blipFill>
            <a:blip r:embed="rId11">
              <a:alphaModFix amt="41000"/>
            </a:blip>
            <a:stretch>
              <a:fillRect/>
            </a:stretch>
          </a:blipFill>
        </p:spPr>
        <p:txBody>
          <a:bodyPr/>
          <a:lstStyle/>
          <a:p>
            <a:endParaRPr lang="en-GB"/>
          </a:p>
        </p:txBody>
      </p:sp>
      <p:sp>
        <p:nvSpPr>
          <p:cNvPr id="22" name="Freeform 22"/>
          <p:cNvSpPr/>
          <p:nvPr/>
        </p:nvSpPr>
        <p:spPr>
          <a:xfrm>
            <a:off x="14632527" y="4107775"/>
            <a:ext cx="667846" cy="669255"/>
          </a:xfrm>
          <a:custGeom>
            <a:avLst/>
            <a:gdLst/>
            <a:ahLst/>
            <a:cxnLst/>
            <a:rect l="l" t="t" r="r" b="b"/>
            <a:pathLst>
              <a:path w="667846" h="669255">
                <a:moveTo>
                  <a:pt x="0" y="0"/>
                </a:moveTo>
                <a:lnTo>
                  <a:pt x="667845" y="0"/>
                </a:lnTo>
                <a:lnTo>
                  <a:pt x="667845" y="669255"/>
                </a:lnTo>
                <a:lnTo>
                  <a:pt x="0" y="669255"/>
                </a:lnTo>
                <a:lnTo>
                  <a:pt x="0" y="0"/>
                </a:lnTo>
                <a:close/>
              </a:path>
            </a:pathLst>
          </a:custGeom>
          <a:blipFill>
            <a:blip r:embed="rId11">
              <a:alphaModFix amt="41000"/>
            </a:blip>
            <a:stretch>
              <a:fillRect/>
            </a:stretch>
          </a:blipFill>
          <a:ln cap="sq">
            <a:noFill/>
            <a:prstDash val="solid"/>
            <a:miter/>
          </a:ln>
        </p:spPr>
        <p:txBody>
          <a:bodyPr/>
          <a:lstStyle/>
          <a:p>
            <a:endParaRPr lang="en-GB"/>
          </a:p>
        </p:txBody>
      </p:sp>
      <p:sp>
        <p:nvSpPr>
          <p:cNvPr id="23" name="TextBox 23"/>
          <p:cNvSpPr txBox="1"/>
          <p:nvPr/>
        </p:nvSpPr>
        <p:spPr>
          <a:xfrm>
            <a:off x="6136539" y="6291518"/>
            <a:ext cx="6014923" cy="1091674"/>
          </a:xfrm>
          <a:prstGeom prst="rect">
            <a:avLst/>
          </a:prstGeom>
        </p:spPr>
        <p:txBody>
          <a:bodyPr lIns="0" tIns="0" rIns="0" bIns="0" rtlCol="0" anchor="t">
            <a:spAutoFit/>
          </a:bodyPr>
          <a:lstStyle/>
          <a:p>
            <a:pPr algn="ctr">
              <a:lnSpc>
                <a:spcPts val="4404"/>
              </a:lnSpc>
              <a:spcBef>
                <a:spcPct val="0"/>
              </a:spcBef>
            </a:pPr>
            <a:r>
              <a:rPr lang="en-US" sz="3145" u="sng" dirty="0">
                <a:solidFill>
                  <a:srgbClr val="F0F9FA"/>
                </a:solidFill>
                <a:latin typeface="Open Sans 1"/>
              </a:rPr>
              <a:t>Dive into the deep - aquarium adventure!</a:t>
            </a:r>
          </a:p>
        </p:txBody>
      </p:sp>
      <p:sp>
        <p:nvSpPr>
          <p:cNvPr id="24" name="Freeform 24"/>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2"/>
            <a:stretch>
              <a:fillRect/>
            </a:stretch>
          </a:blipFill>
        </p:spPr>
        <p:txBody>
          <a:bodyPr/>
          <a:lstStyle/>
          <a:p>
            <a:endParaRPr lang="en-GB"/>
          </a:p>
        </p:txBody>
      </p:sp>
      <p:sp>
        <p:nvSpPr>
          <p:cNvPr id="25" name="Freeform 25"/>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3"/>
            <a:stretch>
              <a:fillRect/>
            </a:stretch>
          </a:blipFill>
        </p:spPr>
        <p:txBody>
          <a:bodyPr/>
          <a:lstStyle/>
          <a:p>
            <a:endParaRPr lang="en-GB"/>
          </a:p>
        </p:txBody>
      </p:sp>
      <p:sp>
        <p:nvSpPr>
          <p:cNvPr id="26" name="Date Placeholder 25">
            <a:extLst>
              <a:ext uri="{FF2B5EF4-FFF2-40B4-BE49-F238E27FC236}">
                <a16:creationId xmlns:a16="http://schemas.microsoft.com/office/drawing/2014/main" id="{BBA3EA8F-4F96-D7CA-77AB-3C2722519CFA}"/>
              </a:ext>
            </a:extLst>
          </p:cNvPr>
          <p:cNvSpPr>
            <a:spLocks noGrp="1"/>
          </p:cNvSpPr>
          <p:nvPr>
            <p:ph type="dt" sz="half" idx="10"/>
          </p:nvPr>
        </p:nvSpPr>
        <p:spPr>
          <a:xfrm>
            <a:off x="7098162" y="1662129"/>
            <a:ext cx="6879095" cy="431247"/>
          </a:xfrm>
        </p:spPr>
        <p:txBody>
          <a:bodyPr/>
          <a:lstStyle/>
          <a:p>
            <a:fld id="{2DEFA954-AF9B-4AA5-8DC5-97ACBF16E17A}" type="datetime2">
              <a:rPr lang="en-US" sz="3200" smtClean="0">
                <a:solidFill>
                  <a:schemeClr val="bg1"/>
                </a:solidFill>
                <a:latin typeface="Open Sans 1" panose="020B0604020202020204" charset="0"/>
                <a:ea typeface="Open Sans 1" panose="020B0604020202020204" charset="0"/>
                <a:cs typeface="Open Sans 1" panose="020B0604020202020204" charset="0"/>
              </a:rPr>
              <a:t>Wednesday, September 25, 2024</a:t>
            </a:fld>
            <a:endParaRPr lang="en-US" sz="3200" dirty="0">
              <a:solidFill>
                <a:schemeClr val="bg1"/>
              </a:solidFill>
              <a:latin typeface="Open Sans 1" panose="020B0604020202020204" charset="0"/>
              <a:ea typeface="Open Sans 1" panose="020B0604020202020204" charset="0"/>
              <a:cs typeface="Open Sans 1"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9FDA"/>
        </a:solidFill>
        <a:effectLst/>
      </p:bgPr>
    </p:bg>
    <p:spTree>
      <p:nvGrpSpPr>
        <p:cNvPr id="1" name=""/>
        <p:cNvGrpSpPr/>
        <p:nvPr/>
      </p:nvGrpSpPr>
      <p:grpSpPr>
        <a:xfrm>
          <a:off x="0" y="0"/>
          <a:ext cx="0" cy="0"/>
          <a:chOff x="0" y="0"/>
          <a:chExt cx="0" cy="0"/>
        </a:xfrm>
      </p:grpSpPr>
      <p:sp>
        <p:nvSpPr>
          <p:cNvPr id="2" name="Freeform 2"/>
          <p:cNvSpPr/>
          <p:nvPr/>
        </p:nvSpPr>
        <p:spPr>
          <a:xfrm>
            <a:off x="-932362" y="-2124417"/>
            <a:ext cx="19568758" cy="7839007"/>
          </a:xfrm>
          <a:custGeom>
            <a:avLst/>
            <a:gdLst/>
            <a:ahLst/>
            <a:cxnLst/>
            <a:rect l="l" t="t" r="r" b="b"/>
            <a:pathLst>
              <a:path w="19568758" h="7839007">
                <a:moveTo>
                  <a:pt x="0" y="0"/>
                </a:moveTo>
                <a:lnTo>
                  <a:pt x="19568757" y="0"/>
                </a:lnTo>
                <a:lnTo>
                  <a:pt x="19568757" y="7839007"/>
                </a:lnTo>
                <a:lnTo>
                  <a:pt x="0" y="7839007"/>
                </a:lnTo>
                <a:lnTo>
                  <a:pt x="0" y="0"/>
                </a:lnTo>
                <a:close/>
              </a:path>
            </a:pathLst>
          </a:custGeom>
          <a:blipFill>
            <a:blip r:embed="rId3"/>
            <a:stretch>
              <a:fillRect t="-1358" b="-65063"/>
            </a:stretch>
          </a:blipFill>
        </p:spPr>
        <p:txBody>
          <a:bodyPr/>
          <a:lstStyle/>
          <a:p>
            <a:endParaRPr lang="en-GB"/>
          </a:p>
        </p:txBody>
      </p:sp>
      <p:sp>
        <p:nvSpPr>
          <p:cNvPr id="3" name="Freeform 3"/>
          <p:cNvSpPr/>
          <p:nvPr/>
        </p:nvSpPr>
        <p:spPr>
          <a:xfrm>
            <a:off x="9584017" y="7150782"/>
            <a:ext cx="8703983" cy="3136218"/>
          </a:xfrm>
          <a:custGeom>
            <a:avLst/>
            <a:gdLst/>
            <a:ahLst/>
            <a:cxnLst/>
            <a:rect l="l" t="t" r="r" b="b"/>
            <a:pathLst>
              <a:path w="8703983" h="3136218">
                <a:moveTo>
                  <a:pt x="0" y="0"/>
                </a:moveTo>
                <a:lnTo>
                  <a:pt x="8703983" y="0"/>
                </a:lnTo>
                <a:lnTo>
                  <a:pt x="8703983" y="3136218"/>
                </a:lnTo>
                <a:lnTo>
                  <a:pt x="0" y="31362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925530" y="7441269"/>
            <a:ext cx="2445756" cy="3410921"/>
          </a:xfrm>
          <a:custGeom>
            <a:avLst/>
            <a:gdLst/>
            <a:ahLst/>
            <a:cxnLst/>
            <a:rect l="l" t="t" r="r" b="b"/>
            <a:pathLst>
              <a:path w="2445756" h="3410921">
                <a:moveTo>
                  <a:pt x="0" y="0"/>
                </a:moveTo>
                <a:lnTo>
                  <a:pt x="2445756" y="0"/>
                </a:lnTo>
                <a:lnTo>
                  <a:pt x="2445756" y="3410921"/>
                </a:lnTo>
                <a:lnTo>
                  <a:pt x="0" y="3410921"/>
                </a:lnTo>
                <a:lnTo>
                  <a:pt x="0" y="0"/>
                </a:lnTo>
                <a:close/>
              </a:path>
            </a:pathLst>
          </a:custGeom>
          <a:blipFill>
            <a:blip r:embed="rId6"/>
            <a:stretch>
              <a:fillRect/>
            </a:stretch>
          </a:blipFill>
        </p:spPr>
        <p:txBody>
          <a:bodyPr/>
          <a:lstStyle/>
          <a:p>
            <a:endParaRPr lang="en-GB"/>
          </a:p>
        </p:txBody>
      </p:sp>
      <p:sp>
        <p:nvSpPr>
          <p:cNvPr id="5" name="Freeform 5"/>
          <p:cNvSpPr/>
          <p:nvPr/>
        </p:nvSpPr>
        <p:spPr>
          <a:xfrm flipH="1">
            <a:off x="15258854" y="5857366"/>
            <a:ext cx="3377542" cy="4710414"/>
          </a:xfrm>
          <a:custGeom>
            <a:avLst/>
            <a:gdLst/>
            <a:ahLst/>
            <a:cxnLst/>
            <a:rect l="l" t="t" r="r" b="b"/>
            <a:pathLst>
              <a:path w="3377542" h="4710414">
                <a:moveTo>
                  <a:pt x="3377541" y="0"/>
                </a:moveTo>
                <a:lnTo>
                  <a:pt x="0" y="0"/>
                </a:lnTo>
                <a:lnTo>
                  <a:pt x="0" y="4710415"/>
                </a:lnTo>
                <a:lnTo>
                  <a:pt x="3377541" y="4710415"/>
                </a:lnTo>
                <a:lnTo>
                  <a:pt x="3377541" y="0"/>
                </a:lnTo>
                <a:close/>
              </a:path>
            </a:pathLst>
          </a:custGeom>
          <a:blipFill>
            <a:blip r:embed="rId6"/>
            <a:stretch>
              <a:fillRect/>
            </a:stretch>
          </a:blipFill>
        </p:spPr>
        <p:txBody>
          <a:bodyPr/>
          <a:lstStyle/>
          <a:p>
            <a:endParaRPr lang="en-GB"/>
          </a:p>
        </p:txBody>
      </p:sp>
      <p:sp>
        <p:nvSpPr>
          <p:cNvPr id="6" name="Freeform 6"/>
          <p:cNvSpPr/>
          <p:nvPr/>
        </p:nvSpPr>
        <p:spPr>
          <a:xfrm>
            <a:off x="3861818" y="8520784"/>
            <a:ext cx="1399030" cy="1401981"/>
          </a:xfrm>
          <a:custGeom>
            <a:avLst/>
            <a:gdLst/>
            <a:ahLst/>
            <a:cxnLst/>
            <a:rect l="l" t="t" r="r" b="b"/>
            <a:pathLst>
              <a:path w="1399030" h="1401981">
                <a:moveTo>
                  <a:pt x="0" y="0"/>
                </a:moveTo>
                <a:lnTo>
                  <a:pt x="1399030" y="0"/>
                </a:lnTo>
                <a:lnTo>
                  <a:pt x="1399030" y="1401981"/>
                </a:lnTo>
                <a:lnTo>
                  <a:pt x="0" y="1401981"/>
                </a:lnTo>
                <a:lnTo>
                  <a:pt x="0" y="0"/>
                </a:lnTo>
                <a:close/>
              </a:path>
            </a:pathLst>
          </a:custGeom>
          <a:blipFill>
            <a:blip r:embed="rId7"/>
            <a:stretch>
              <a:fillRect/>
            </a:stretch>
          </a:blipFill>
        </p:spPr>
        <p:txBody>
          <a:bodyPr/>
          <a:lstStyle/>
          <a:p>
            <a:endParaRPr lang="en-GB"/>
          </a:p>
        </p:txBody>
      </p:sp>
      <p:grpSp>
        <p:nvGrpSpPr>
          <p:cNvPr id="7" name="Group 7"/>
          <p:cNvGrpSpPr/>
          <p:nvPr/>
        </p:nvGrpSpPr>
        <p:grpSpPr>
          <a:xfrm>
            <a:off x="1883394" y="3117685"/>
            <a:ext cx="15401245" cy="5223170"/>
            <a:chOff x="0" y="0"/>
            <a:chExt cx="4056295" cy="1375650"/>
          </a:xfrm>
        </p:grpSpPr>
        <p:sp>
          <p:nvSpPr>
            <p:cNvPr id="8" name="Freeform 8"/>
            <p:cNvSpPr/>
            <p:nvPr/>
          </p:nvSpPr>
          <p:spPr>
            <a:xfrm>
              <a:off x="0" y="0"/>
              <a:ext cx="4056295" cy="1375650"/>
            </a:xfrm>
            <a:custGeom>
              <a:avLst/>
              <a:gdLst/>
              <a:ahLst/>
              <a:cxnLst/>
              <a:rect l="l" t="t" r="r" b="b"/>
              <a:pathLst>
                <a:path w="4056295" h="1375650">
                  <a:moveTo>
                    <a:pt x="9048" y="0"/>
                  </a:moveTo>
                  <a:lnTo>
                    <a:pt x="4047247" y="0"/>
                  </a:lnTo>
                  <a:cubicBezTo>
                    <a:pt x="4049647" y="0"/>
                    <a:pt x="4051948" y="953"/>
                    <a:pt x="4053645" y="2650"/>
                  </a:cubicBezTo>
                  <a:cubicBezTo>
                    <a:pt x="4055342" y="4347"/>
                    <a:pt x="4056295" y="6649"/>
                    <a:pt x="4056295" y="9048"/>
                  </a:cubicBezTo>
                  <a:lnTo>
                    <a:pt x="4056295" y="1366601"/>
                  </a:lnTo>
                  <a:cubicBezTo>
                    <a:pt x="4056295" y="1371599"/>
                    <a:pt x="4052244" y="1375650"/>
                    <a:pt x="4047247" y="1375650"/>
                  </a:cubicBezTo>
                  <a:lnTo>
                    <a:pt x="9048" y="1375650"/>
                  </a:lnTo>
                  <a:cubicBezTo>
                    <a:pt x="6649" y="1375650"/>
                    <a:pt x="4347" y="1374696"/>
                    <a:pt x="2650" y="1373000"/>
                  </a:cubicBezTo>
                  <a:cubicBezTo>
                    <a:pt x="953" y="1371303"/>
                    <a:pt x="0" y="1369001"/>
                    <a:pt x="0" y="1366601"/>
                  </a:cubicBezTo>
                  <a:lnTo>
                    <a:pt x="0" y="9048"/>
                  </a:lnTo>
                  <a:cubicBezTo>
                    <a:pt x="0" y="4051"/>
                    <a:pt x="4051" y="0"/>
                    <a:pt x="9048" y="0"/>
                  </a:cubicBezTo>
                  <a:close/>
                </a:path>
              </a:pathLst>
            </a:custGeom>
            <a:solidFill>
              <a:srgbClr val="032D59">
                <a:alpha val="92941"/>
              </a:srgbClr>
            </a:solidFill>
          </p:spPr>
          <p:txBody>
            <a:bodyPr/>
            <a:lstStyle/>
            <a:p>
              <a:endParaRPr lang="en-GB"/>
            </a:p>
          </p:txBody>
        </p:sp>
        <p:sp>
          <p:nvSpPr>
            <p:cNvPr id="9" name="TextBox 9"/>
            <p:cNvSpPr txBox="1"/>
            <p:nvPr/>
          </p:nvSpPr>
          <p:spPr>
            <a:xfrm>
              <a:off x="0" y="-38100"/>
              <a:ext cx="4056295" cy="1413750"/>
            </a:xfrm>
            <a:prstGeom prst="rect">
              <a:avLst/>
            </a:prstGeom>
          </p:spPr>
          <p:txBody>
            <a:bodyPr lIns="50800" tIns="50800" rIns="50800" bIns="50800" rtlCol="0" anchor="ctr"/>
            <a:lstStyle/>
            <a:p>
              <a:pPr algn="ctr">
                <a:lnSpc>
                  <a:spcPts val="3145"/>
                </a:lnSpc>
              </a:pPr>
              <a:endParaRPr/>
            </a:p>
          </p:txBody>
        </p:sp>
      </p:grpSp>
      <p:sp>
        <p:nvSpPr>
          <p:cNvPr id="10" name="TextBox 10"/>
          <p:cNvSpPr txBox="1"/>
          <p:nvPr/>
        </p:nvSpPr>
        <p:spPr>
          <a:xfrm>
            <a:off x="1985445" y="4131635"/>
            <a:ext cx="15197142" cy="4124975"/>
          </a:xfrm>
          <a:prstGeom prst="rect">
            <a:avLst/>
          </a:prstGeom>
        </p:spPr>
        <p:txBody>
          <a:bodyPr lIns="0" tIns="0" rIns="0" bIns="0" rtlCol="0" anchor="t">
            <a:spAutoFit/>
          </a:bodyPr>
          <a:lstStyle/>
          <a:p>
            <a:pPr algn="ctr">
              <a:lnSpc>
                <a:spcPts val="3610"/>
              </a:lnSpc>
            </a:pPr>
            <a:r>
              <a:rPr lang="en-US" sz="2579" dirty="0">
                <a:solidFill>
                  <a:srgbClr val="FFFFFF"/>
                </a:solidFill>
                <a:latin typeface="Open Sans 1"/>
              </a:rPr>
              <a:t>The National Marine Aquarium in Plymouth is the largest aquarium in the UK. It is home to over 5,000 marine animals.  Every year, around 30,000 students visit the aquarium. It has several different tanks to explore, and it even has a TV </a:t>
            </a:r>
            <a:r>
              <a:rPr lang="en-US" sz="2579" dirty="0" err="1">
                <a:solidFill>
                  <a:srgbClr val="FFFFFF"/>
                </a:solidFill>
                <a:latin typeface="Open Sans 1"/>
              </a:rPr>
              <a:t>programme</a:t>
            </a:r>
            <a:r>
              <a:rPr lang="en-US" sz="2579" dirty="0">
                <a:solidFill>
                  <a:srgbClr val="FFFFFF"/>
                </a:solidFill>
                <a:latin typeface="Open Sans 1"/>
              </a:rPr>
              <a:t> made about it! </a:t>
            </a:r>
          </a:p>
          <a:p>
            <a:pPr algn="ctr">
              <a:lnSpc>
                <a:spcPts val="3610"/>
              </a:lnSpc>
            </a:pPr>
            <a:endParaRPr lang="en-US" sz="2579" dirty="0">
              <a:solidFill>
                <a:srgbClr val="FFFFFF"/>
              </a:solidFill>
              <a:latin typeface="Open Sans 1"/>
            </a:endParaRPr>
          </a:p>
          <a:p>
            <a:pPr algn="ctr">
              <a:lnSpc>
                <a:spcPts val="3610"/>
              </a:lnSpc>
            </a:pPr>
            <a:r>
              <a:rPr lang="en-US" sz="2579" dirty="0">
                <a:solidFill>
                  <a:srgbClr val="FFFFFF"/>
                </a:solidFill>
                <a:latin typeface="Open Sans 1"/>
              </a:rPr>
              <a:t>The aquarium is a great place to learn about the ocean, our relationship with it, and the animals that live there.  You can see animals like spider crabs, conger eels, and green sea turtles. You can also learn about the different habitats in the ocean, like coral reefs and the Amazon rainforest. </a:t>
            </a:r>
          </a:p>
          <a:p>
            <a:pPr algn="ctr">
              <a:lnSpc>
                <a:spcPts val="3610"/>
              </a:lnSpc>
            </a:pPr>
            <a:endParaRPr lang="en-US" sz="2579" dirty="0">
              <a:solidFill>
                <a:srgbClr val="FFFFFF"/>
              </a:solidFill>
              <a:latin typeface="Open Sans 1"/>
            </a:endParaRPr>
          </a:p>
          <a:p>
            <a:pPr algn="ctr">
              <a:lnSpc>
                <a:spcPts val="3610"/>
              </a:lnSpc>
            </a:pPr>
            <a:r>
              <a:rPr lang="en-US" sz="2579" dirty="0">
                <a:solidFill>
                  <a:srgbClr val="FFFFFF"/>
                </a:solidFill>
                <a:latin typeface="Open Sans 1"/>
              </a:rPr>
              <a:t>Today, you will be going on a visit to the aquarium to find out about life in the tanks.</a:t>
            </a:r>
          </a:p>
        </p:txBody>
      </p:sp>
      <p:sp>
        <p:nvSpPr>
          <p:cNvPr id="11" name="TextBox 11"/>
          <p:cNvSpPr txBox="1"/>
          <p:nvPr/>
        </p:nvSpPr>
        <p:spPr>
          <a:xfrm>
            <a:off x="6676841" y="3095943"/>
            <a:ext cx="4934318" cy="1179125"/>
          </a:xfrm>
          <a:prstGeom prst="rect">
            <a:avLst/>
          </a:prstGeom>
        </p:spPr>
        <p:txBody>
          <a:bodyPr lIns="0" tIns="0" rIns="0" bIns="0" rtlCol="0" anchor="t">
            <a:spAutoFit/>
          </a:bodyPr>
          <a:lstStyle/>
          <a:p>
            <a:pPr marL="0" lvl="0" indent="0" algn="ctr">
              <a:lnSpc>
                <a:spcPts val="9558"/>
              </a:lnSpc>
              <a:spcBef>
                <a:spcPct val="0"/>
              </a:spcBef>
            </a:pPr>
            <a:r>
              <a:rPr lang="en-US" sz="6827" u="none" strike="noStrike">
                <a:solidFill>
                  <a:srgbClr val="F0F9FA"/>
                </a:solidFill>
                <a:latin typeface="Cocomat Pro Bold"/>
              </a:rPr>
              <a:t>Overview</a:t>
            </a:r>
          </a:p>
        </p:txBody>
      </p:sp>
      <p:grpSp>
        <p:nvGrpSpPr>
          <p:cNvPr id="12" name="Group 12"/>
          <p:cNvGrpSpPr/>
          <p:nvPr/>
        </p:nvGrpSpPr>
        <p:grpSpPr>
          <a:xfrm>
            <a:off x="1195201" y="8340855"/>
            <a:ext cx="2063399" cy="1834890"/>
            <a:chOff x="0" y="0"/>
            <a:chExt cx="2751198" cy="2446520"/>
          </a:xfrm>
        </p:grpSpPr>
        <p:sp>
          <p:nvSpPr>
            <p:cNvPr id="13" name="Freeform 13"/>
            <p:cNvSpPr/>
            <p:nvPr/>
          </p:nvSpPr>
          <p:spPr>
            <a:xfrm>
              <a:off x="0" y="1163777"/>
              <a:ext cx="1229830" cy="1282744"/>
            </a:xfrm>
            <a:custGeom>
              <a:avLst/>
              <a:gdLst/>
              <a:ahLst/>
              <a:cxnLst/>
              <a:rect l="l" t="t" r="r" b="b"/>
              <a:pathLst>
                <a:path w="1229830" h="1282744">
                  <a:moveTo>
                    <a:pt x="0" y="0"/>
                  </a:moveTo>
                  <a:lnTo>
                    <a:pt x="1229830" y="0"/>
                  </a:lnTo>
                  <a:lnTo>
                    <a:pt x="1229830" y="1282743"/>
                  </a:lnTo>
                  <a:lnTo>
                    <a:pt x="0" y="1282743"/>
                  </a:lnTo>
                  <a:lnTo>
                    <a:pt x="0" y="0"/>
                  </a:lnTo>
                  <a:close/>
                </a:path>
              </a:pathLst>
            </a:custGeom>
            <a:blipFill>
              <a:blip r:embed="rId8"/>
              <a:stretch>
                <a:fillRect/>
              </a:stretch>
            </a:blipFill>
          </p:spPr>
          <p:txBody>
            <a:bodyPr/>
            <a:lstStyle/>
            <a:p>
              <a:endParaRPr lang="en-GB"/>
            </a:p>
          </p:txBody>
        </p:sp>
        <p:sp>
          <p:nvSpPr>
            <p:cNvPr id="14" name="Freeform 14"/>
            <p:cNvSpPr/>
            <p:nvPr/>
          </p:nvSpPr>
          <p:spPr>
            <a:xfrm>
              <a:off x="1621141" y="0"/>
              <a:ext cx="809733" cy="844572"/>
            </a:xfrm>
            <a:custGeom>
              <a:avLst/>
              <a:gdLst/>
              <a:ahLst/>
              <a:cxnLst/>
              <a:rect l="l" t="t" r="r" b="b"/>
              <a:pathLst>
                <a:path w="809733" h="844572">
                  <a:moveTo>
                    <a:pt x="0" y="0"/>
                  </a:moveTo>
                  <a:lnTo>
                    <a:pt x="809733" y="0"/>
                  </a:lnTo>
                  <a:lnTo>
                    <a:pt x="809733" y="844572"/>
                  </a:lnTo>
                  <a:lnTo>
                    <a:pt x="0" y="844572"/>
                  </a:lnTo>
                  <a:lnTo>
                    <a:pt x="0" y="0"/>
                  </a:lnTo>
                  <a:close/>
                </a:path>
              </a:pathLst>
            </a:custGeom>
            <a:blipFill>
              <a:blip r:embed="rId8"/>
              <a:stretch>
                <a:fillRect/>
              </a:stretch>
            </a:blipFill>
          </p:spPr>
          <p:txBody>
            <a:bodyPr/>
            <a:lstStyle/>
            <a:p>
              <a:endParaRPr lang="en-GB"/>
            </a:p>
          </p:txBody>
        </p:sp>
        <p:sp>
          <p:nvSpPr>
            <p:cNvPr id="15" name="Freeform 15"/>
            <p:cNvSpPr/>
            <p:nvPr/>
          </p:nvSpPr>
          <p:spPr>
            <a:xfrm>
              <a:off x="2110551" y="1060285"/>
              <a:ext cx="640647" cy="668211"/>
            </a:xfrm>
            <a:custGeom>
              <a:avLst/>
              <a:gdLst/>
              <a:ahLst/>
              <a:cxnLst/>
              <a:rect l="l" t="t" r="r" b="b"/>
              <a:pathLst>
                <a:path w="640647" h="668211">
                  <a:moveTo>
                    <a:pt x="0" y="0"/>
                  </a:moveTo>
                  <a:lnTo>
                    <a:pt x="640647" y="0"/>
                  </a:lnTo>
                  <a:lnTo>
                    <a:pt x="640647" y="668211"/>
                  </a:lnTo>
                  <a:lnTo>
                    <a:pt x="0" y="668211"/>
                  </a:lnTo>
                  <a:lnTo>
                    <a:pt x="0" y="0"/>
                  </a:lnTo>
                  <a:close/>
                </a:path>
              </a:pathLst>
            </a:custGeom>
            <a:blipFill>
              <a:blip r:embed="rId8"/>
              <a:stretch>
                <a:fillRect/>
              </a:stretch>
            </a:blipFill>
          </p:spPr>
          <p:txBody>
            <a:bodyPr/>
            <a:lstStyle/>
            <a:p>
              <a:endParaRPr lang="en-GB"/>
            </a:p>
          </p:txBody>
        </p:sp>
      </p:grpSp>
      <p:sp>
        <p:nvSpPr>
          <p:cNvPr id="16" name="Freeform 16"/>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9"/>
            <a:stretch>
              <a:fillRect/>
            </a:stretch>
          </a:blipFill>
        </p:spPr>
        <p:txBody>
          <a:bodyPr/>
          <a:lstStyle/>
          <a:p>
            <a:endParaRPr lang="en-GB"/>
          </a:p>
        </p:txBody>
      </p:sp>
      <p:sp>
        <p:nvSpPr>
          <p:cNvPr id="17" name="Freeform 17"/>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0"/>
            <a:stretch>
              <a:fillRect/>
            </a:stretch>
          </a:blipFill>
        </p:spPr>
        <p:txBody>
          <a:bodyPr/>
          <a:lstStyle/>
          <a:p>
            <a:endParaRPr lang="en-GB"/>
          </a:p>
        </p:txBody>
      </p:sp>
      <p:sp>
        <p:nvSpPr>
          <p:cNvPr id="18" name="TextBox 17">
            <a:extLst>
              <a:ext uri="{FF2B5EF4-FFF2-40B4-BE49-F238E27FC236}">
                <a16:creationId xmlns:a16="http://schemas.microsoft.com/office/drawing/2014/main" id="{974C59D5-7D85-E395-BFDC-2787B520F26D}"/>
              </a:ext>
            </a:extLst>
          </p:cNvPr>
          <p:cNvSpPr txBox="1"/>
          <p:nvPr/>
        </p:nvSpPr>
        <p:spPr>
          <a:xfrm>
            <a:off x="150192" y="5218323"/>
            <a:ext cx="1647992" cy="400110"/>
          </a:xfrm>
          <a:prstGeom prst="rect">
            <a:avLst/>
          </a:prstGeom>
          <a:noFill/>
        </p:spPr>
        <p:txBody>
          <a:bodyPr wrap="square" rtlCol="0">
            <a:spAutoFit/>
          </a:bodyPr>
          <a:lstStyle/>
          <a:p>
            <a:r>
              <a:rPr lang="en-GB" sz="1000" i="1" dirty="0">
                <a:solidFill>
                  <a:schemeClr val="bg1"/>
                </a:solidFill>
              </a:rPr>
              <a:t>Image credit: </a:t>
            </a:r>
            <a:r>
              <a:rPr lang="en-GB" sz="1000" i="1" dirty="0" err="1">
                <a:solidFill>
                  <a:schemeClr val="bg1"/>
                </a:solidFill>
              </a:rPr>
              <a:t>Shasin</a:t>
            </a:r>
            <a:r>
              <a:rPr lang="en-GB" sz="1000" i="1" dirty="0">
                <a:solidFill>
                  <a:schemeClr val="bg1"/>
                </a:solidFill>
              </a:rPr>
              <a:t> </a:t>
            </a:r>
            <a:r>
              <a:rPr lang="en-GB" sz="1000" i="1" dirty="0" err="1">
                <a:solidFill>
                  <a:schemeClr val="bg1"/>
                </a:solidFill>
              </a:rPr>
              <a:t>Satuei</a:t>
            </a:r>
            <a:r>
              <a:rPr lang="en-GB" sz="1000" i="1" dirty="0">
                <a:solidFill>
                  <a:schemeClr val="bg1"/>
                </a:solidFill>
              </a:rPr>
              <a:t>, Pexels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 name="Group 3"/>
          <p:cNvGrpSpPr/>
          <p:nvPr/>
        </p:nvGrpSpPr>
        <p:grpSpPr>
          <a:xfrm>
            <a:off x="3461676" y="3188874"/>
            <a:ext cx="11364648" cy="3909251"/>
            <a:chOff x="0" y="0"/>
            <a:chExt cx="2993158" cy="1029597"/>
          </a:xfrm>
        </p:grpSpPr>
        <p:sp>
          <p:nvSpPr>
            <p:cNvPr id="4" name="Freeform 4"/>
            <p:cNvSpPr/>
            <p:nvPr/>
          </p:nvSpPr>
          <p:spPr>
            <a:xfrm>
              <a:off x="0" y="0"/>
              <a:ext cx="2993158" cy="1029597"/>
            </a:xfrm>
            <a:custGeom>
              <a:avLst/>
              <a:gdLst/>
              <a:ahLst/>
              <a:cxnLst/>
              <a:rect l="l" t="t" r="r" b="b"/>
              <a:pathLst>
                <a:path w="2993158" h="1029597">
                  <a:moveTo>
                    <a:pt x="0" y="0"/>
                  </a:moveTo>
                  <a:lnTo>
                    <a:pt x="2993158" y="0"/>
                  </a:lnTo>
                  <a:lnTo>
                    <a:pt x="2993158" y="1029597"/>
                  </a:lnTo>
                  <a:lnTo>
                    <a:pt x="0" y="1029597"/>
                  </a:lnTo>
                  <a:close/>
                </a:path>
              </a:pathLst>
            </a:custGeom>
            <a:solidFill>
              <a:srgbClr val="000000">
                <a:alpha val="0"/>
              </a:srgbClr>
            </a:solidFill>
            <a:ln w="85725" cap="sq">
              <a:solidFill>
                <a:srgbClr val="FFFFFF"/>
              </a:solidFill>
              <a:prstDash val="solid"/>
              <a:miter/>
            </a:ln>
          </p:spPr>
          <p:txBody>
            <a:bodyPr/>
            <a:lstStyle/>
            <a:p>
              <a:endParaRPr lang="en-GB"/>
            </a:p>
          </p:txBody>
        </p:sp>
        <p:sp>
          <p:nvSpPr>
            <p:cNvPr id="5" name="TextBox 5"/>
            <p:cNvSpPr txBox="1"/>
            <p:nvPr/>
          </p:nvSpPr>
          <p:spPr>
            <a:xfrm>
              <a:off x="0" y="-47625"/>
              <a:ext cx="2993158" cy="1077222"/>
            </a:xfrm>
            <a:prstGeom prst="rect">
              <a:avLst/>
            </a:prstGeom>
          </p:spPr>
          <p:txBody>
            <a:bodyPr lIns="50800" tIns="50800" rIns="50800" bIns="50800" rtlCol="0" anchor="ctr"/>
            <a:lstStyle/>
            <a:p>
              <a:pPr algn="ctr">
                <a:lnSpc>
                  <a:spcPts val="3210"/>
                </a:lnSpc>
              </a:pPr>
              <a:endParaRPr/>
            </a:p>
          </p:txBody>
        </p:sp>
      </p:grpSp>
      <p:sp>
        <p:nvSpPr>
          <p:cNvPr id="6" name="TextBox 6"/>
          <p:cNvSpPr txBox="1"/>
          <p:nvPr/>
        </p:nvSpPr>
        <p:spPr>
          <a:xfrm>
            <a:off x="3829734" y="3712090"/>
            <a:ext cx="10628532" cy="2702048"/>
          </a:xfrm>
          <a:prstGeom prst="rect">
            <a:avLst/>
          </a:prstGeom>
        </p:spPr>
        <p:txBody>
          <a:bodyPr lIns="0" tIns="0" rIns="0" bIns="0" rtlCol="0" anchor="t">
            <a:spAutoFit/>
          </a:bodyPr>
          <a:lstStyle/>
          <a:p>
            <a:pPr algn="ctr">
              <a:lnSpc>
                <a:spcPts val="10668"/>
              </a:lnSpc>
            </a:pPr>
            <a:r>
              <a:rPr lang="en-US" sz="7620">
                <a:solidFill>
                  <a:srgbClr val="FFFFFF"/>
                </a:solidFill>
                <a:latin typeface="Cocomat Pro Heavy"/>
              </a:rPr>
              <a:t>IMPORTANCE OF OCEAN HABITAT</a:t>
            </a:r>
          </a:p>
        </p:txBody>
      </p:sp>
      <p:sp>
        <p:nvSpPr>
          <p:cNvPr id="7" name="Freeform 7"/>
          <p:cNvSpPr/>
          <p:nvPr/>
        </p:nvSpPr>
        <p:spPr>
          <a:xfrm rot="-195339">
            <a:off x="-274060" y="109779"/>
            <a:ext cx="3949991" cy="2953931"/>
          </a:xfrm>
          <a:custGeom>
            <a:avLst/>
            <a:gdLst/>
            <a:ahLst/>
            <a:cxnLst/>
            <a:rect l="l" t="t" r="r" b="b"/>
            <a:pathLst>
              <a:path w="3949991" h="2953931">
                <a:moveTo>
                  <a:pt x="0" y="0"/>
                </a:moveTo>
                <a:lnTo>
                  <a:pt x="3949990" y="0"/>
                </a:lnTo>
                <a:lnTo>
                  <a:pt x="3949990" y="2953931"/>
                </a:lnTo>
                <a:lnTo>
                  <a:pt x="0" y="2953931"/>
                </a:lnTo>
                <a:lnTo>
                  <a:pt x="0" y="0"/>
                </a:lnTo>
                <a:close/>
              </a:path>
            </a:pathLst>
          </a:custGeom>
          <a:blipFill>
            <a:blip r:embed="rId3"/>
            <a:stretch>
              <a:fillRect/>
            </a:stretch>
          </a:blipFill>
        </p:spPr>
        <p:txBody>
          <a:bodyPr/>
          <a:lstStyle/>
          <a:p>
            <a:endParaRPr lang="en-GB"/>
          </a:p>
        </p:txBody>
      </p:sp>
      <p:sp>
        <p:nvSpPr>
          <p:cNvPr id="8" name="Freeform 8"/>
          <p:cNvSpPr/>
          <p:nvPr/>
        </p:nvSpPr>
        <p:spPr>
          <a:xfrm>
            <a:off x="1101813" y="5900297"/>
            <a:ext cx="5455843" cy="5423368"/>
          </a:xfrm>
          <a:custGeom>
            <a:avLst/>
            <a:gdLst/>
            <a:ahLst/>
            <a:cxnLst/>
            <a:rect l="l" t="t" r="r" b="b"/>
            <a:pathLst>
              <a:path w="5455843" h="5423368">
                <a:moveTo>
                  <a:pt x="0" y="0"/>
                </a:moveTo>
                <a:lnTo>
                  <a:pt x="5455843" y="0"/>
                </a:lnTo>
                <a:lnTo>
                  <a:pt x="5455843" y="5423368"/>
                </a:lnTo>
                <a:lnTo>
                  <a:pt x="0" y="5423368"/>
                </a:lnTo>
                <a:lnTo>
                  <a:pt x="0" y="0"/>
                </a:lnTo>
                <a:close/>
              </a:path>
            </a:pathLst>
          </a:custGeom>
          <a:blipFill>
            <a:blip r:embed="rId4"/>
            <a:stretch>
              <a:fillRect/>
            </a:stretch>
          </a:blipFill>
        </p:spPr>
        <p:txBody>
          <a:bodyPr/>
          <a:lstStyle/>
          <a:p>
            <a:endParaRPr lang="en-GB"/>
          </a:p>
        </p:txBody>
      </p:sp>
      <p:sp>
        <p:nvSpPr>
          <p:cNvPr id="9" name="Freeform 9"/>
          <p:cNvSpPr/>
          <p:nvPr/>
        </p:nvSpPr>
        <p:spPr>
          <a:xfrm flipH="1">
            <a:off x="13255237" y="1995734"/>
            <a:ext cx="3597078" cy="6616247"/>
          </a:xfrm>
          <a:custGeom>
            <a:avLst/>
            <a:gdLst/>
            <a:ahLst/>
            <a:cxnLst/>
            <a:rect l="l" t="t" r="r" b="b"/>
            <a:pathLst>
              <a:path w="3597078" h="6616247">
                <a:moveTo>
                  <a:pt x="3597078" y="0"/>
                </a:moveTo>
                <a:lnTo>
                  <a:pt x="0" y="0"/>
                </a:lnTo>
                <a:lnTo>
                  <a:pt x="0" y="6616247"/>
                </a:lnTo>
                <a:lnTo>
                  <a:pt x="3597078" y="6616247"/>
                </a:lnTo>
                <a:lnTo>
                  <a:pt x="3597078" y="0"/>
                </a:lnTo>
                <a:close/>
              </a:path>
            </a:pathLst>
          </a:custGeom>
          <a:blipFill>
            <a:blip r:embed="rId5"/>
            <a:stretch>
              <a:fillRect/>
            </a:stretch>
          </a:blipFill>
        </p:spPr>
        <p:txBody>
          <a:bodyPr/>
          <a:lstStyle/>
          <a:p>
            <a:endParaRPr lang="en-GB"/>
          </a:p>
        </p:txBody>
      </p:sp>
      <p:sp>
        <p:nvSpPr>
          <p:cNvPr id="10" name="Freeform 10"/>
          <p:cNvSpPr/>
          <p:nvPr/>
        </p:nvSpPr>
        <p:spPr>
          <a:xfrm rot="-195339" flipH="1">
            <a:off x="11178340" y="89331"/>
            <a:ext cx="3214264" cy="2403730"/>
          </a:xfrm>
          <a:custGeom>
            <a:avLst/>
            <a:gdLst/>
            <a:ahLst/>
            <a:cxnLst/>
            <a:rect l="l" t="t" r="r" b="b"/>
            <a:pathLst>
              <a:path w="3214264" h="2403730">
                <a:moveTo>
                  <a:pt x="3214264" y="0"/>
                </a:moveTo>
                <a:lnTo>
                  <a:pt x="0" y="0"/>
                </a:lnTo>
                <a:lnTo>
                  <a:pt x="0" y="2403731"/>
                </a:lnTo>
                <a:lnTo>
                  <a:pt x="3214264" y="2403731"/>
                </a:lnTo>
                <a:lnTo>
                  <a:pt x="3214264" y="0"/>
                </a:lnTo>
                <a:close/>
              </a:path>
            </a:pathLst>
          </a:custGeom>
          <a:blipFill>
            <a:blip r:embed="rId3"/>
            <a:stretch>
              <a:fillRect/>
            </a:stretch>
          </a:blipFill>
        </p:spPr>
        <p:txBody>
          <a:bodyPr/>
          <a:lstStyle/>
          <a:p>
            <a:endParaRPr lang="en-GB"/>
          </a:p>
        </p:txBody>
      </p:sp>
      <p:sp>
        <p:nvSpPr>
          <p:cNvPr id="11" name="TextBox 11"/>
          <p:cNvSpPr txBox="1"/>
          <p:nvPr/>
        </p:nvSpPr>
        <p:spPr>
          <a:xfrm>
            <a:off x="628640" y="238317"/>
            <a:ext cx="8515360" cy="2344077"/>
          </a:xfrm>
          <a:prstGeom prst="rect">
            <a:avLst/>
          </a:prstGeom>
        </p:spPr>
        <p:txBody>
          <a:bodyPr lIns="0" tIns="0" rIns="0" bIns="0" rtlCol="0" anchor="t">
            <a:spAutoFit/>
          </a:bodyPr>
          <a:lstStyle/>
          <a:p>
            <a:pPr algn="ctr">
              <a:lnSpc>
                <a:spcPts val="6248"/>
              </a:lnSpc>
            </a:pPr>
            <a:r>
              <a:rPr lang="en-US" sz="4463">
                <a:solidFill>
                  <a:srgbClr val="FFFFFF"/>
                </a:solidFill>
                <a:latin typeface="Open Sans 1"/>
              </a:rPr>
              <a:t>Either draw (and label) or write down one thing you have taken away from today’s field trip.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8B09AEAC5F5243A0949F91B324FB69" ma:contentTypeVersion="18" ma:contentTypeDescription="Create a new document." ma:contentTypeScope="" ma:versionID="80b6d4c330bd052135854d6547464b9e">
  <xsd:schema xmlns:xsd="http://www.w3.org/2001/XMLSchema" xmlns:xs="http://www.w3.org/2001/XMLSchema" xmlns:p="http://schemas.microsoft.com/office/2006/metadata/properties" xmlns:ns2="cd97f3f7-55af-4798-b3a1-fe70b13b3c36" xmlns:ns3="0515a49c-d695-4170-b908-46c0a4a404c6" targetNamespace="http://schemas.microsoft.com/office/2006/metadata/properties" ma:root="true" ma:fieldsID="612ded6ac3ecb0adab5874307195783d" ns2:_="" ns3:_="">
    <xsd:import namespace="cd97f3f7-55af-4798-b3a1-fe70b13b3c36"/>
    <xsd:import namespace="0515a49c-d695-4170-b908-46c0a4a404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7f3f7-55af-4798-b3a1-fe70b13b3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661125-99c8-487d-84bf-1ca27cde5d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15a49c-d695-4170-b908-46c0a4a404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ec90089-538b-4d2c-8a1d-ff12a2002a92}" ma:internalName="TaxCatchAll" ma:showField="CatchAllData" ma:web="0515a49c-d695-4170-b908-46c0a4a40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445108-6829-4C28-A9A5-F0B497C242F9}">
  <ds:schemaRefs>
    <ds:schemaRef ds:uri="http://schemas.microsoft.com/sharepoint/v3/contenttype/forms"/>
  </ds:schemaRefs>
</ds:datastoreItem>
</file>

<file path=customXml/itemProps2.xml><?xml version="1.0" encoding="utf-8"?>
<ds:datastoreItem xmlns:ds="http://schemas.openxmlformats.org/officeDocument/2006/customXml" ds:itemID="{3C026B73-4E61-48E1-96B9-AB237A35CEC4}">
  <ds:schemaRefs>
    <ds:schemaRef ds:uri="0515a49c-d695-4170-b908-46c0a4a404c6"/>
    <ds:schemaRef ds:uri="cd97f3f7-55af-4798-b3a1-fe70b13b3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234</Words>
  <Application>Microsoft Office PowerPoint</Application>
  <PresentationFormat>Custom</PresentationFormat>
  <Paragraphs>18</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Open Sans 2 Bold</vt:lpstr>
      <vt:lpstr>Open Sans 1</vt:lpstr>
      <vt:lpstr>Cocomat Pro Heavy</vt:lpstr>
      <vt:lpstr>Arial</vt:lpstr>
      <vt:lpstr>Cocomat Pro Bold</vt:lpstr>
      <vt:lpstr>Calibri</vt:lpstr>
      <vt:lpstr>Aptos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See the Sea - Lesson 4: Dive into the Deep - Aquarium Adventure!</dc:title>
  <cp:lastModifiedBy>Rachel Owen</cp:lastModifiedBy>
  <cp:revision>1</cp:revision>
  <dcterms:created xsi:type="dcterms:W3CDTF">2006-08-16T00:00:00Z</dcterms:created>
  <dcterms:modified xsi:type="dcterms:W3CDTF">2024-09-25T08:55:39Z</dcterms:modified>
  <dc:identifier>DAGIZkGbr7E</dc:identifier>
</cp:coreProperties>
</file>