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nderson\Documents\research\RGS%20learning%20resource\Bard%20md79257%20SS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plotArea>
      <c:layout/>
      <c:scatterChart>
        <c:scatterStyle val="lineMarker"/>
        <c:ser>
          <c:idx val="0"/>
          <c:order val="0"/>
          <c:xVal>
            <c:numRef>
              <c:f>'md79257-tab'!$B$68:$B$170</c:f>
              <c:numCache>
                <c:formatCode>General</c:formatCode>
                <c:ptCount val="103"/>
                <c:pt idx="0">
                  <c:v>1200</c:v>
                </c:pt>
                <c:pt idx="1">
                  <c:v>1500</c:v>
                </c:pt>
                <c:pt idx="2">
                  <c:v>2100</c:v>
                </c:pt>
                <c:pt idx="3">
                  <c:v>3800</c:v>
                </c:pt>
                <c:pt idx="4">
                  <c:v>4300</c:v>
                </c:pt>
                <c:pt idx="5">
                  <c:v>4700</c:v>
                </c:pt>
                <c:pt idx="6">
                  <c:v>5300</c:v>
                </c:pt>
                <c:pt idx="7">
                  <c:v>5700</c:v>
                </c:pt>
                <c:pt idx="8">
                  <c:v>6100</c:v>
                </c:pt>
                <c:pt idx="9">
                  <c:v>6400</c:v>
                </c:pt>
                <c:pt idx="10">
                  <c:v>6700</c:v>
                </c:pt>
                <c:pt idx="11">
                  <c:v>7100</c:v>
                </c:pt>
                <c:pt idx="12">
                  <c:v>7200</c:v>
                </c:pt>
                <c:pt idx="13">
                  <c:v>7400</c:v>
                </c:pt>
                <c:pt idx="14">
                  <c:v>7900</c:v>
                </c:pt>
                <c:pt idx="15">
                  <c:v>8000</c:v>
                </c:pt>
                <c:pt idx="16">
                  <c:v>8000</c:v>
                </c:pt>
                <c:pt idx="17">
                  <c:v>8000</c:v>
                </c:pt>
                <c:pt idx="18">
                  <c:v>8100</c:v>
                </c:pt>
                <c:pt idx="19">
                  <c:v>8100</c:v>
                </c:pt>
                <c:pt idx="20">
                  <c:v>8100</c:v>
                </c:pt>
                <c:pt idx="21">
                  <c:v>8200</c:v>
                </c:pt>
                <c:pt idx="22">
                  <c:v>8300</c:v>
                </c:pt>
                <c:pt idx="23">
                  <c:v>8500</c:v>
                </c:pt>
                <c:pt idx="24">
                  <c:v>8700</c:v>
                </c:pt>
                <c:pt idx="25">
                  <c:v>8900</c:v>
                </c:pt>
                <c:pt idx="26">
                  <c:v>9200</c:v>
                </c:pt>
                <c:pt idx="27">
                  <c:v>9400</c:v>
                </c:pt>
                <c:pt idx="28">
                  <c:v>9600</c:v>
                </c:pt>
                <c:pt idx="29">
                  <c:v>9800</c:v>
                </c:pt>
                <c:pt idx="30">
                  <c:v>10100</c:v>
                </c:pt>
                <c:pt idx="31">
                  <c:v>10200</c:v>
                </c:pt>
                <c:pt idx="32">
                  <c:v>10400</c:v>
                </c:pt>
                <c:pt idx="33">
                  <c:v>10500</c:v>
                </c:pt>
                <c:pt idx="34">
                  <c:v>10700</c:v>
                </c:pt>
                <c:pt idx="35">
                  <c:v>10900</c:v>
                </c:pt>
                <c:pt idx="36">
                  <c:v>11000</c:v>
                </c:pt>
                <c:pt idx="37">
                  <c:v>11100</c:v>
                </c:pt>
                <c:pt idx="38">
                  <c:v>11300</c:v>
                </c:pt>
                <c:pt idx="39">
                  <c:v>11400</c:v>
                </c:pt>
                <c:pt idx="40">
                  <c:v>11500</c:v>
                </c:pt>
                <c:pt idx="41">
                  <c:v>11700</c:v>
                </c:pt>
                <c:pt idx="42">
                  <c:v>11900</c:v>
                </c:pt>
                <c:pt idx="43">
                  <c:v>12000</c:v>
                </c:pt>
                <c:pt idx="44">
                  <c:v>12200</c:v>
                </c:pt>
                <c:pt idx="45">
                  <c:v>12400</c:v>
                </c:pt>
                <c:pt idx="46">
                  <c:v>12600</c:v>
                </c:pt>
                <c:pt idx="47">
                  <c:v>12800</c:v>
                </c:pt>
                <c:pt idx="48">
                  <c:v>13100</c:v>
                </c:pt>
                <c:pt idx="49">
                  <c:v>13400</c:v>
                </c:pt>
                <c:pt idx="50">
                  <c:v>13800</c:v>
                </c:pt>
                <c:pt idx="51">
                  <c:v>14300</c:v>
                </c:pt>
                <c:pt idx="52">
                  <c:v>14700</c:v>
                </c:pt>
                <c:pt idx="53">
                  <c:v>15200</c:v>
                </c:pt>
                <c:pt idx="54">
                  <c:v>15700</c:v>
                </c:pt>
                <c:pt idx="55">
                  <c:v>16300</c:v>
                </c:pt>
                <c:pt idx="56">
                  <c:v>16900</c:v>
                </c:pt>
                <c:pt idx="57">
                  <c:v>17400</c:v>
                </c:pt>
                <c:pt idx="58">
                  <c:v>18000</c:v>
                </c:pt>
                <c:pt idx="59">
                  <c:v>18900</c:v>
                </c:pt>
                <c:pt idx="60">
                  <c:v>19600</c:v>
                </c:pt>
                <c:pt idx="61">
                  <c:v>20400</c:v>
                </c:pt>
                <c:pt idx="62">
                  <c:v>20700</c:v>
                </c:pt>
                <c:pt idx="63">
                  <c:v>21200</c:v>
                </c:pt>
                <c:pt idx="64">
                  <c:v>21800</c:v>
                </c:pt>
                <c:pt idx="65">
                  <c:v>22300</c:v>
                </c:pt>
                <c:pt idx="66">
                  <c:v>22900</c:v>
                </c:pt>
                <c:pt idx="67">
                  <c:v>23400</c:v>
                </c:pt>
                <c:pt idx="68">
                  <c:v>23900</c:v>
                </c:pt>
                <c:pt idx="69">
                  <c:v>24600</c:v>
                </c:pt>
                <c:pt idx="70">
                  <c:v>25000</c:v>
                </c:pt>
                <c:pt idx="71">
                  <c:v>25500</c:v>
                </c:pt>
                <c:pt idx="72">
                  <c:v>26000</c:v>
                </c:pt>
                <c:pt idx="73">
                  <c:v>26600</c:v>
                </c:pt>
                <c:pt idx="74">
                  <c:v>27100</c:v>
                </c:pt>
                <c:pt idx="75">
                  <c:v>27600</c:v>
                </c:pt>
                <c:pt idx="76">
                  <c:v>28200</c:v>
                </c:pt>
                <c:pt idx="77">
                  <c:v>28700</c:v>
                </c:pt>
                <c:pt idx="78">
                  <c:v>29300</c:v>
                </c:pt>
                <c:pt idx="79">
                  <c:v>29800</c:v>
                </c:pt>
                <c:pt idx="80">
                  <c:v>30300</c:v>
                </c:pt>
                <c:pt idx="81">
                  <c:v>30800</c:v>
                </c:pt>
                <c:pt idx="82">
                  <c:v>31300</c:v>
                </c:pt>
                <c:pt idx="83">
                  <c:v>31900</c:v>
                </c:pt>
                <c:pt idx="84">
                  <c:v>32400</c:v>
                </c:pt>
                <c:pt idx="85">
                  <c:v>32900</c:v>
                </c:pt>
                <c:pt idx="86">
                  <c:v>33500</c:v>
                </c:pt>
                <c:pt idx="87">
                  <c:v>34000</c:v>
                </c:pt>
                <c:pt idx="88">
                  <c:v>34600</c:v>
                </c:pt>
                <c:pt idx="89">
                  <c:v>35200</c:v>
                </c:pt>
                <c:pt idx="90">
                  <c:v>35800</c:v>
                </c:pt>
                <c:pt idx="91">
                  <c:v>36400</c:v>
                </c:pt>
                <c:pt idx="92">
                  <c:v>37000</c:v>
                </c:pt>
                <c:pt idx="93">
                  <c:v>37600</c:v>
                </c:pt>
                <c:pt idx="94">
                  <c:v>38300</c:v>
                </c:pt>
                <c:pt idx="95">
                  <c:v>39000</c:v>
                </c:pt>
                <c:pt idx="96">
                  <c:v>39700</c:v>
                </c:pt>
                <c:pt idx="97">
                  <c:v>40500</c:v>
                </c:pt>
                <c:pt idx="98">
                  <c:v>41300</c:v>
                </c:pt>
                <c:pt idx="99">
                  <c:v>42100</c:v>
                </c:pt>
                <c:pt idx="100">
                  <c:v>43000</c:v>
                </c:pt>
                <c:pt idx="101">
                  <c:v>43900</c:v>
                </c:pt>
                <c:pt idx="102">
                  <c:v>44900</c:v>
                </c:pt>
              </c:numCache>
            </c:numRef>
          </c:xVal>
          <c:yVal>
            <c:numRef>
              <c:f>'md79257-tab'!$C$68:$C$170</c:f>
              <c:numCache>
                <c:formatCode>General</c:formatCode>
                <c:ptCount val="103"/>
                <c:pt idx="0">
                  <c:v>26.8</c:v>
                </c:pt>
                <c:pt idx="1">
                  <c:v>26.9</c:v>
                </c:pt>
                <c:pt idx="2">
                  <c:v>26.9</c:v>
                </c:pt>
                <c:pt idx="3">
                  <c:v>27.2</c:v>
                </c:pt>
                <c:pt idx="4">
                  <c:v>27.4</c:v>
                </c:pt>
                <c:pt idx="5">
                  <c:v>27.2</c:v>
                </c:pt>
                <c:pt idx="6">
                  <c:v>27.1</c:v>
                </c:pt>
                <c:pt idx="7">
                  <c:v>27.1</c:v>
                </c:pt>
                <c:pt idx="8">
                  <c:v>27.3</c:v>
                </c:pt>
                <c:pt idx="9">
                  <c:v>27.4</c:v>
                </c:pt>
                <c:pt idx="10">
                  <c:v>27.5</c:v>
                </c:pt>
                <c:pt idx="11">
                  <c:v>27.5</c:v>
                </c:pt>
                <c:pt idx="12">
                  <c:v>26.8</c:v>
                </c:pt>
                <c:pt idx="13">
                  <c:v>27.2</c:v>
                </c:pt>
                <c:pt idx="14">
                  <c:v>26.6</c:v>
                </c:pt>
                <c:pt idx="15">
                  <c:v>26.5</c:v>
                </c:pt>
                <c:pt idx="16">
                  <c:v>26.5</c:v>
                </c:pt>
                <c:pt idx="17">
                  <c:v>26.6</c:v>
                </c:pt>
                <c:pt idx="18">
                  <c:v>26.5</c:v>
                </c:pt>
                <c:pt idx="19">
                  <c:v>26.4</c:v>
                </c:pt>
                <c:pt idx="20">
                  <c:v>26.6</c:v>
                </c:pt>
                <c:pt idx="21">
                  <c:v>26.8</c:v>
                </c:pt>
                <c:pt idx="22">
                  <c:v>26.7</c:v>
                </c:pt>
                <c:pt idx="23">
                  <c:v>26.8</c:v>
                </c:pt>
                <c:pt idx="24">
                  <c:v>26.8</c:v>
                </c:pt>
                <c:pt idx="25">
                  <c:v>26.9</c:v>
                </c:pt>
                <c:pt idx="26">
                  <c:v>26.9</c:v>
                </c:pt>
                <c:pt idx="27">
                  <c:v>26.1</c:v>
                </c:pt>
                <c:pt idx="28">
                  <c:v>26.3</c:v>
                </c:pt>
                <c:pt idx="29">
                  <c:v>26.3</c:v>
                </c:pt>
                <c:pt idx="30">
                  <c:v>26.1</c:v>
                </c:pt>
                <c:pt idx="31">
                  <c:v>26.4</c:v>
                </c:pt>
                <c:pt idx="32">
                  <c:v>26.3</c:v>
                </c:pt>
                <c:pt idx="33">
                  <c:v>26.2</c:v>
                </c:pt>
                <c:pt idx="34">
                  <c:v>26.1</c:v>
                </c:pt>
                <c:pt idx="35">
                  <c:v>26.4</c:v>
                </c:pt>
                <c:pt idx="36">
                  <c:v>26.3</c:v>
                </c:pt>
                <c:pt idx="37">
                  <c:v>26.4</c:v>
                </c:pt>
                <c:pt idx="38">
                  <c:v>26.2</c:v>
                </c:pt>
                <c:pt idx="39">
                  <c:v>26.3</c:v>
                </c:pt>
                <c:pt idx="40">
                  <c:v>26</c:v>
                </c:pt>
                <c:pt idx="41">
                  <c:v>25.8</c:v>
                </c:pt>
                <c:pt idx="42">
                  <c:v>25.9</c:v>
                </c:pt>
                <c:pt idx="43">
                  <c:v>25.8</c:v>
                </c:pt>
                <c:pt idx="44">
                  <c:v>25.8</c:v>
                </c:pt>
                <c:pt idx="45">
                  <c:v>26.1</c:v>
                </c:pt>
                <c:pt idx="46">
                  <c:v>26</c:v>
                </c:pt>
                <c:pt idx="47">
                  <c:v>25.9</c:v>
                </c:pt>
                <c:pt idx="48">
                  <c:v>26</c:v>
                </c:pt>
                <c:pt idx="49">
                  <c:v>26.1</c:v>
                </c:pt>
                <c:pt idx="50">
                  <c:v>26.1</c:v>
                </c:pt>
                <c:pt idx="51">
                  <c:v>26.1</c:v>
                </c:pt>
                <c:pt idx="52">
                  <c:v>26.1</c:v>
                </c:pt>
                <c:pt idx="53">
                  <c:v>25.9</c:v>
                </c:pt>
                <c:pt idx="54">
                  <c:v>24.9</c:v>
                </c:pt>
                <c:pt idx="55">
                  <c:v>24.7</c:v>
                </c:pt>
                <c:pt idx="56">
                  <c:v>24.6</c:v>
                </c:pt>
                <c:pt idx="57">
                  <c:v>25.4</c:v>
                </c:pt>
                <c:pt idx="58">
                  <c:v>24.6</c:v>
                </c:pt>
                <c:pt idx="59">
                  <c:v>25</c:v>
                </c:pt>
                <c:pt idx="60">
                  <c:v>24.2</c:v>
                </c:pt>
                <c:pt idx="61">
                  <c:v>25</c:v>
                </c:pt>
                <c:pt idx="62">
                  <c:v>25.3</c:v>
                </c:pt>
                <c:pt idx="63">
                  <c:v>25.4</c:v>
                </c:pt>
                <c:pt idx="64">
                  <c:v>25.1</c:v>
                </c:pt>
                <c:pt idx="65">
                  <c:v>25.3</c:v>
                </c:pt>
                <c:pt idx="66">
                  <c:v>25.3</c:v>
                </c:pt>
                <c:pt idx="67">
                  <c:v>25.2</c:v>
                </c:pt>
                <c:pt idx="68">
                  <c:v>25.4</c:v>
                </c:pt>
                <c:pt idx="69">
                  <c:v>25.6</c:v>
                </c:pt>
                <c:pt idx="70">
                  <c:v>25.3</c:v>
                </c:pt>
                <c:pt idx="71">
                  <c:v>25.9</c:v>
                </c:pt>
                <c:pt idx="72">
                  <c:v>25.8</c:v>
                </c:pt>
                <c:pt idx="73">
                  <c:v>26</c:v>
                </c:pt>
                <c:pt idx="74">
                  <c:v>25.8</c:v>
                </c:pt>
                <c:pt idx="75">
                  <c:v>25.1</c:v>
                </c:pt>
                <c:pt idx="76">
                  <c:v>25.3</c:v>
                </c:pt>
                <c:pt idx="77">
                  <c:v>25.6</c:v>
                </c:pt>
                <c:pt idx="78">
                  <c:v>25.8</c:v>
                </c:pt>
                <c:pt idx="79">
                  <c:v>25.6</c:v>
                </c:pt>
                <c:pt idx="80">
                  <c:v>25.5</c:v>
                </c:pt>
                <c:pt idx="81">
                  <c:v>25.9</c:v>
                </c:pt>
                <c:pt idx="82">
                  <c:v>25.7</c:v>
                </c:pt>
                <c:pt idx="83">
                  <c:v>25.6</c:v>
                </c:pt>
                <c:pt idx="84">
                  <c:v>26</c:v>
                </c:pt>
                <c:pt idx="85">
                  <c:v>25.3</c:v>
                </c:pt>
                <c:pt idx="86">
                  <c:v>25.4</c:v>
                </c:pt>
                <c:pt idx="87">
                  <c:v>26.2</c:v>
                </c:pt>
                <c:pt idx="88">
                  <c:v>26.1</c:v>
                </c:pt>
                <c:pt idx="89">
                  <c:v>26.3</c:v>
                </c:pt>
                <c:pt idx="90">
                  <c:v>25.7</c:v>
                </c:pt>
                <c:pt idx="91">
                  <c:v>25.6</c:v>
                </c:pt>
                <c:pt idx="92">
                  <c:v>25.8</c:v>
                </c:pt>
                <c:pt idx="93">
                  <c:v>25.9</c:v>
                </c:pt>
                <c:pt idx="94">
                  <c:v>25.6</c:v>
                </c:pt>
                <c:pt idx="95">
                  <c:v>25.7</c:v>
                </c:pt>
                <c:pt idx="96">
                  <c:v>25.8</c:v>
                </c:pt>
                <c:pt idx="97">
                  <c:v>26.2</c:v>
                </c:pt>
                <c:pt idx="98">
                  <c:v>26</c:v>
                </c:pt>
                <c:pt idx="99">
                  <c:v>26.5</c:v>
                </c:pt>
                <c:pt idx="100">
                  <c:v>26.6</c:v>
                </c:pt>
                <c:pt idx="101">
                  <c:v>26.7</c:v>
                </c:pt>
                <c:pt idx="102">
                  <c:v>26.4</c:v>
                </c:pt>
              </c:numCache>
            </c:numRef>
          </c:yVal>
        </c:ser>
        <c:axId val="82309120"/>
        <c:axId val="87885312"/>
      </c:scatterChart>
      <c:valAx>
        <c:axId val="82309120"/>
        <c:scaling>
          <c:orientation val="minMax"/>
        </c:scaling>
        <c:axPos val="b"/>
        <c:numFmt formatCode="General" sourceLinked="1"/>
        <c:tickLblPos val="nextTo"/>
        <c:crossAx val="87885312"/>
        <c:crosses val="autoZero"/>
        <c:crossBetween val="midCat"/>
      </c:valAx>
      <c:valAx>
        <c:axId val="87885312"/>
        <c:scaling>
          <c:orientation val="minMax"/>
        </c:scaling>
        <c:axPos val="l"/>
        <c:majorGridlines/>
        <c:numFmt formatCode="General" sourceLinked="1"/>
        <c:tickLblPos val="nextTo"/>
        <c:crossAx val="82309120"/>
        <c:crosses val="autoZero"/>
        <c:crossBetween val="midCat"/>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17B570-34AF-4C57-9494-3D0480D02A10}" type="datetimeFigureOut">
              <a:rPr lang="en-GB" smtClean="0"/>
              <a:pPr/>
              <a:t>01/12/2011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B58A82-C6A9-4359-9FFC-FDC0E359DB4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7B570-34AF-4C57-9494-3D0480D02A10}" type="datetimeFigureOut">
              <a:rPr lang="en-GB" smtClean="0"/>
              <a:pPr/>
              <a:t>01/12/2011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B58A82-C6A9-4359-9FFC-FDC0E359DB4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upload.wikimedia.org/wikipedia/commons/1/19/CLIMAP.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644008" y="188640"/>
            <a:ext cx="3905250" cy="3248025"/>
          </a:xfrm>
          <a:prstGeom prst="rect">
            <a:avLst/>
          </a:prstGeom>
          <a:noFill/>
          <a:ln w="9525">
            <a:noFill/>
            <a:miter lim="800000"/>
            <a:headEnd/>
            <a:tailEnd/>
          </a:ln>
        </p:spPr>
      </p:pic>
      <p:graphicFrame>
        <p:nvGraphicFramePr>
          <p:cNvPr id="3" name="Chart 2"/>
          <p:cNvGraphicFramePr/>
          <p:nvPr/>
        </p:nvGraphicFramePr>
        <p:xfrm>
          <a:off x="971600" y="3501008"/>
          <a:ext cx="7272808" cy="288032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563888" y="6309320"/>
            <a:ext cx="2109552" cy="369332"/>
          </a:xfrm>
          <a:prstGeom prst="rect">
            <a:avLst/>
          </a:prstGeom>
          <a:noFill/>
        </p:spPr>
        <p:txBody>
          <a:bodyPr wrap="none" rtlCol="0">
            <a:spAutoFit/>
          </a:bodyPr>
          <a:lstStyle/>
          <a:p>
            <a:r>
              <a:rPr lang="en-GB" dirty="0" smtClean="0"/>
              <a:t>Years before present</a:t>
            </a:r>
            <a:endParaRPr lang="en-GB" dirty="0"/>
          </a:p>
        </p:txBody>
      </p:sp>
      <p:sp>
        <p:nvSpPr>
          <p:cNvPr id="5" name="TextBox 4"/>
          <p:cNvSpPr txBox="1"/>
          <p:nvPr/>
        </p:nvSpPr>
        <p:spPr>
          <a:xfrm rot="16200000">
            <a:off x="-724640" y="4693192"/>
            <a:ext cx="2897716" cy="369332"/>
          </a:xfrm>
          <a:prstGeom prst="rect">
            <a:avLst/>
          </a:prstGeom>
          <a:noFill/>
        </p:spPr>
        <p:txBody>
          <a:bodyPr wrap="none" rtlCol="0">
            <a:spAutoFit/>
          </a:bodyPr>
          <a:lstStyle/>
          <a:p>
            <a:r>
              <a:rPr lang="en-GB" dirty="0" smtClean="0"/>
              <a:t>Sea surface temperature (⁰C)</a:t>
            </a:r>
            <a:endParaRPr lang="en-GB" dirty="0"/>
          </a:p>
        </p:txBody>
      </p:sp>
      <p:sp>
        <p:nvSpPr>
          <p:cNvPr id="6" name="Title 5"/>
          <p:cNvSpPr>
            <a:spLocks noGrp="1"/>
          </p:cNvSpPr>
          <p:nvPr>
            <p:ph type="title"/>
          </p:nvPr>
        </p:nvSpPr>
        <p:spPr>
          <a:xfrm>
            <a:off x="457200" y="274638"/>
            <a:ext cx="4114800" cy="1143000"/>
          </a:xfrm>
        </p:spPr>
        <p:txBody>
          <a:bodyPr>
            <a:normAutofit fontScale="90000"/>
          </a:bodyPr>
          <a:lstStyle/>
          <a:p>
            <a:r>
              <a:rPr lang="en-GB" sz="2400" dirty="0" smtClean="0"/>
              <a:t>Lesson 3 Plenary slide 1: </a:t>
            </a:r>
            <a:br>
              <a:rPr lang="en-GB" sz="2400" dirty="0" smtClean="0"/>
            </a:br>
            <a:r>
              <a:rPr lang="en-GB" sz="2400" dirty="0" smtClean="0"/>
              <a:t>A sea surface temperature (SST) reconstruction</a:t>
            </a:r>
            <a:endParaRPr lang="en-GB" sz="2400" dirty="0"/>
          </a:p>
        </p:txBody>
      </p:sp>
      <p:sp>
        <p:nvSpPr>
          <p:cNvPr id="7" name="Content Placeholder 6"/>
          <p:cNvSpPr>
            <a:spLocks noGrp="1"/>
          </p:cNvSpPr>
          <p:nvPr>
            <p:ph idx="1"/>
          </p:nvPr>
        </p:nvSpPr>
        <p:spPr>
          <a:xfrm>
            <a:off x="457200" y="1600201"/>
            <a:ext cx="4114800" cy="1684784"/>
          </a:xfrm>
        </p:spPr>
        <p:txBody>
          <a:bodyPr>
            <a:normAutofit/>
          </a:bodyPr>
          <a:lstStyle/>
          <a:p>
            <a:r>
              <a:rPr lang="en-GB" sz="1400" dirty="0" smtClean="0"/>
              <a:t>The plot below shows changes in SST through time reconstructed from analysing marine sediment core MD79257 from the Indian Ocean off the coast of Mozambique. This study was published by Bard, </a:t>
            </a:r>
            <a:r>
              <a:rPr lang="en-GB" sz="1400" dirty="0" err="1" smtClean="0"/>
              <a:t>Rostek</a:t>
            </a:r>
            <a:r>
              <a:rPr lang="en-GB" sz="1400" dirty="0" smtClean="0"/>
              <a:t>, and </a:t>
            </a:r>
            <a:r>
              <a:rPr lang="en-GB" sz="1400" dirty="0" err="1" smtClean="0"/>
              <a:t>Sonzogni</a:t>
            </a:r>
            <a:r>
              <a:rPr lang="en-GB" sz="1400" dirty="0" smtClean="0"/>
              <a:t> in the journal </a:t>
            </a:r>
            <a:r>
              <a:rPr lang="en-GB" sz="1400" i="1" dirty="0" smtClean="0"/>
              <a:t>Nature</a:t>
            </a:r>
            <a:r>
              <a:rPr lang="en-GB" sz="1400" dirty="0" smtClean="0"/>
              <a:t> (1997), with data made freely available by the NOAA </a:t>
            </a:r>
            <a:r>
              <a:rPr lang="en-GB" sz="1400" dirty="0" err="1" smtClean="0"/>
              <a:t>Paleoclimatology</a:t>
            </a:r>
            <a:r>
              <a:rPr lang="en-GB" sz="1400" dirty="0" smtClean="0"/>
              <a:t> Program.</a:t>
            </a:r>
            <a:endParaRPr lang="en-GB" sz="1400" dirty="0"/>
          </a:p>
        </p:txBody>
      </p:sp>
      <p:sp>
        <p:nvSpPr>
          <p:cNvPr id="10" name="Oval 9"/>
          <p:cNvSpPr/>
          <p:nvPr/>
        </p:nvSpPr>
        <p:spPr>
          <a:xfrm>
            <a:off x="5868144" y="1772816"/>
            <a:ext cx="432048" cy="504056"/>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66130"/>
          </a:xfrm>
        </p:spPr>
        <p:txBody>
          <a:bodyPr>
            <a:normAutofit/>
          </a:bodyPr>
          <a:lstStyle/>
          <a:p>
            <a:r>
              <a:rPr lang="en-GB" sz="2400" dirty="0" smtClean="0"/>
              <a:t>Slide 2: Isotherm map showing the present-day mean annual SSTs across </a:t>
            </a:r>
            <a:r>
              <a:rPr lang="en-GB" sz="2400" dirty="0" smtClean="0"/>
              <a:t>world oceans  </a:t>
            </a:r>
            <a:endParaRPr lang="en-GB" sz="2400" dirty="0"/>
          </a:p>
        </p:txBody>
      </p:sp>
      <p:pic>
        <p:nvPicPr>
          <p:cNvPr id="5" name="Picture 2" descr="http://upload.wikimedia.org/wikipedia/commons/1/18/Wiki_plot_03.png"/>
          <p:cNvPicPr>
            <a:picLocks noChangeAspect="1" noChangeArrowheads="1"/>
          </p:cNvPicPr>
          <p:nvPr/>
        </p:nvPicPr>
        <p:blipFill>
          <a:blip r:embed="rId2" cstate="print"/>
          <a:srcRect/>
          <a:stretch>
            <a:fillRect/>
          </a:stretch>
        </p:blipFill>
        <p:spPr bwMode="auto">
          <a:xfrm>
            <a:off x="827584" y="1124744"/>
            <a:ext cx="7458075" cy="5172075"/>
          </a:xfrm>
          <a:prstGeom prst="rect">
            <a:avLst/>
          </a:prstGeom>
          <a:noFill/>
        </p:spPr>
      </p:pic>
      <p:sp>
        <p:nvSpPr>
          <p:cNvPr id="7" name="TextBox 6"/>
          <p:cNvSpPr txBox="1"/>
          <p:nvPr/>
        </p:nvSpPr>
        <p:spPr>
          <a:xfrm>
            <a:off x="4572000" y="6381328"/>
            <a:ext cx="4084644" cy="276999"/>
          </a:xfrm>
          <a:prstGeom prst="rect">
            <a:avLst/>
          </a:prstGeom>
          <a:noFill/>
        </p:spPr>
        <p:txBody>
          <a:bodyPr wrap="none" rtlCol="0">
            <a:spAutoFit/>
          </a:bodyPr>
          <a:lstStyle/>
          <a:p>
            <a:r>
              <a:rPr lang="en-GB" sz="1200" dirty="0" smtClean="0"/>
              <a:t>Wikimedia Commons (data from the World Ocean Atlas, 2001)</a:t>
            </a:r>
            <a:endParaRPr lang="en-GB"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a:xfrm>
            <a:off x="457200" y="274638"/>
            <a:ext cx="8229600" cy="994122"/>
          </a:xfrm>
        </p:spPr>
        <p:txBody>
          <a:bodyPr>
            <a:normAutofit/>
          </a:bodyPr>
          <a:lstStyle/>
          <a:p>
            <a:r>
              <a:rPr lang="en-GB" sz="2400" dirty="0" smtClean="0"/>
              <a:t>Slide 3: </a:t>
            </a:r>
            <a:r>
              <a:rPr lang="en-GB" sz="2400" dirty="0" smtClean="0"/>
              <a:t>M</a:t>
            </a:r>
            <a:r>
              <a:rPr lang="en-GB" sz="2400" dirty="0" smtClean="0"/>
              <a:t>ap showing changes in </a:t>
            </a:r>
            <a:r>
              <a:rPr lang="en-GB" sz="2400" dirty="0" smtClean="0"/>
              <a:t>Last Glacial Maximum mean annual SSTs across </a:t>
            </a:r>
            <a:r>
              <a:rPr lang="en-GB" sz="2400" dirty="0" smtClean="0"/>
              <a:t>oceans compared with the present</a:t>
            </a:r>
            <a:r>
              <a:rPr lang="en-GB" sz="2400" dirty="0" smtClean="0"/>
              <a:t> </a:t>
            </a:r>
            <a:endParaRPr lang="en-GB" sz="2400" dirty="0"/>
          </a:p>
        </p:txBody>
      </p:sp>
      <p:pic>
        <p:nvPicPr>
          <p:cNvPr id="5" name="Picture 2" descr="File:CLIMAP.jpg">
            <a:hlinkClick r:id="rId2"/>
          </p:cNvPr>
          <p:cNvPicPr>
            <a:picLocks noChangeAspect="1" noChangeArrowheads="1"/>
          </p:cNvPicPr>
          <p:nvPr/>
        </p:nvPicPr>
        <p:blipFill>
          <a:blip r:embed="rId3" cstate="print"/>
          <a:srcRect/>
          <a:stretch>
            <a:fillRect/>
          </a:stretch>
        </p:blipFill>
        <p:spPr bwMode="auto">
          <a:xfrm>
            <a:off x="898372" y="1223340"/>
            <a:ext cx="6985996" cy="5072908"/>
          </a:xfrm>
          <a:prstGeom prst="rect">
            <a:avLst/>
          </a:prstGeom>
          <a:noFill/>
        </p:spPr>
      </p:pic>
      <p:sp>
        <p:nvSpPr>
          <p:cNvPr id="9" name="TextBox 8"/>
          <p:cNvSpPr txBox="1"/>
          <p:nvPr/>
        </p:nvSpPr>
        <p:spPr>
          <a:xfrm>
            <a:off x="827584" y="6237312"/>
            <a:ext cx="1292341" cy="400110"/>
          </a:xfrm>
          <a:prstGeom prst="rect">
            <a:avLst/>
          </a:prstGeom>
          <a:noFill/>
        </p:spPr>
        <p:txBody>
          <a:bodyPr wrap="none" rtlCol="0">
            <a:spAutoFit/>
          </a:bodyPr>
          <a:lstStyle/>
          <a:p>
            <a:r>
              <a:rPr lang="en-GB" sz="1000" dirty="0" smtClean="0"/>
              <a:t>Wikimedia Commons</a:t>
            </a:r>
          </a:p>
          <a:p>
            <a:r>
              <a:rPr lang="en-GB" sz="1000" dirty="0" smtClean="0"/>
              <a:t>(Robert A. Rohde)</a:t>
            </a:r>
            <a:endParaRPr lang="en-GB" sz="1000" dirty="0"/>
          </a:p>
        </p:txBody>
      </p:sp>
      <p:sp>
        <p:nvSpPr>
          <p:cNvPr id="10" name="TextBox 9"/>
          <p:cNvSpPr txBox="1"/>
          <p:nvPr/>
        </p:nvSpPr>
        <p:spPr>
          <a:xfrm>
            <a:off x="539552" y="6581001"/>
            <a:ext cx="8366778" cy="276999"/>
          </a:xfrm>
          <a:prstGeom prst="rect">
            <a:avLst/>
          </a:prstGeom>
          <a:noFill/>
        </p:spPr>
        <p:txBody>
          <a:bodyPr wrap="none" rtlCol="0">
            <a:spAutoFit/>
          </a:bodyPr>
          <a:lstStyle/>
          <a:p>
            <a:r>
              <a:rPr lang="en-GB" sz="1200" dirty="0" smtClean="0"/>
              <a:t>Note that recent studies suggest that cooling of tropical SST was probably more than shown in this reconstruction by CLIMAP (1981)</a:t>
            </a:r>
            <a:endParaRPr lang="en-GB"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147</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Lesson 3 Plenary slide 1:  A sea surface temperature (SST) reconstruction</vt:lpstr>
      <vt:lpstr>Slide 2: Isotherm map showing the present-day mean annual SSTs across world oceans  </vt:lpstr>
      <vt:lpstr>Slide 3: Map showing changes in Last Glacial Maximum mean annual SSTs across oceans compared with the present </vt:lpstr>
    </vt:vector>
  </TitlesOfParts>
  <Company>Eton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d.anderson</dc:creator>
  <cp:lastModifiedBy>d.anderson</cp:lastModifiedBy>
  <cp:revision>10</cp:revision>
  <dcterms:created xsi:type="dcterms:W3CDTF">2011-11-21T11:25:36Z</dcterms:created>
  <dcterms:modified xsi:type="dcterms:W3CDTF">2011-12-01T17:16:06Z</dcterms:modified>
</cp:coreProperties>
</file>