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99" r:id="rId2"/>
    <p:sldId id="292" r:id="rId3"/>
    <p:sldId id="288" r:id="rId4"/>
    <p:sldId id="282" r:id="rId5"/>
    <p:sldId id="281" r:id="rId6"/>
    <p:sldId id="289" r:id="rId7"/>
    <p:sldId id="300" r:id="rId8"/>
    <p:sldId id="301" r:id="rId9"/>
    <p:sldId id="314" r:id="rId10"/>
    <p:sldId id="302" r:id="rId11"/>
    <p:sldId id="303" r:id="rId12"/>
    <p:sldId id="304" r:id="rId13"/>
    <p:sldId id="305" r:id="rId14"/>
    <p:sldId id="306" r:id="rId15"/>
    <p:sldId id="307" r:id="rId16"/>
    <p:sldId id="308" r:id="rId17"/>
    <p:sldId id="309" r:id="rId18"/>
    <p:sldId id="310" r:id="rId19"/>
    <p:sldId id="313" r:id="rId20"/>
    <p:sldId id="315" r:id="rId21"/>
    <p:sldId id="316" r:id="rId2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Helvetica" pitchFamily="34" charset="0"/>
        <a:ea typeface="+mn-ea"/>
        <a:cs typeface="+mn-cs"/>
      </a:defRPr>
    </a:lvl1pPr>
    <a:lvl2pPr marL="457200" algn="l" rtl="0" fontAlgn="base">
      <a:spcBef>
        <a:spcPct val="0"/>
      </a:spcBef>
      <a:spcAft>
        <a:spcPct val="0"/>
      </a:spcAft>
      <a:defRPr kern="1200">
        <a:solidFill>
          <a:schemeClr val="tx1"/>
        </a:solidFill>
        <a:latin typeface="Helvetica" pitchFamily="34" charset="0"/>
        <a:ea typeface="+mn-ea"/>
        <a:cs typeface="+mn-cs"/>
      </a:defRPr>
    </a:lvl2pPr>
    <a:lvl3pPr marL="914400" algn="l" rtl="0" fontAlgn="base">
      <a:spcBef>
        <a:spcPct val="0"/>
      </a:spcBef>
      <a:spcAft>
        <a:spcPct val="0"/>
      </a:spcAft>
      <a:defRPr kern="1200">
        <a:solidFill>
          <a:schemeClr val="tx1"/>
        </a:solidFill>
        <a:latin typeface="Helvetica" pitchFamily="34" charset="0"/>
        <a:ea typeface="+mn-ea"/>
        <a:cs typeface="+mn-cs"/>
      </a:defRPr>
    </a:lvl3pPr>
    <a:lvl4pPr marL="1371600" algn="l" rtl="0" fontAlgn="base">
      <a:spcBef>
        <a:spcPct val="0"/>
      </a:spcBef>
      <a:spcAft>
        <a:spcPct val="0"/>
      </a:spcAft>
      <a:defRPr kern="1200">
        <a:solidFill>
          <a:schemeClr val="tx1"/>
        </a:solidFill>
        <a:latin typeface="Helvetica" pitchFamily="34" charset="0"/>
        <a:ea typeface="+mn-ea"/>
        <a:cs typeface="+mn-cs"/>
      </a:defRPr>
    </a:lvl4pPr>
    <a:lvl5pPr marL="1828800" algn="l" rtl="0" fontAlgn="base">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p:defaultTextStyle>
  <p:extLst>
    <p:ext uri="{EFAFB233-063F-42B5-8137-9DF3F51BA10A}">
      <p15:sldGuideLst xmlns:p15="http://schemas.microsoft.com/office/powerpoint/2012/main">
        <p15:guide id="1" orient="horz" pos="119">
          <p15:clr>
            <a:srgbClr val="A4A3A4"/>
          </p15:clr>
        </p15:guide>
        <p15:guide id="2" pos="9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0160"/>
    <a:srgbClr val="797E01"/>
    <a:srgbClr val="B70005"/>
    <a:srgbClr val="01415B"/>
    <a:srgbClr val="D6621A"/>
    <a:srgbClr val="CE5300"/>
    <a:srgbClr val="D65700"/>
    <a:srgbClr val="F54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howGuides="1">
      <p:cViewPr varScale="1">
        <p:scale>
          <a:sx n="63" d="100"/>
          <a:sy n="63" d="100"/>
        </p:scale>
        <p:origin x="1404" y="56"/>
      </p:cViewPr>
      <p:guideLst>
        <p:guide orient="horz" pos="119"/>
        <p:guide pos="93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David - DEA (Geography)" userId="266ab3c5-0b64-4daf-a21f-725aceb71926" providerId="ADAL" clId="{9ABEC3C9-1E5A-4B3F-954D-4D9BE5613C58}"/>
    <pc:docChg chg="undo custSel addSld delSld modSld">
      <pc:chgData name="Anderson, David - DEA (Geography)" userId="266ab3c5-0b64-4daf-a21f-725aceb71926" providerId="ADAL" clId="{9ABEC3C9-1E5A-4B3F-954D-4D9BE5613C58}" dt="2026-08-19T16:42:14.514" v="22437" actId="20577"/>
      <pc:docMkLst>
        <pc:docMk/>
      </pc:docMkLst>
      <pc:sldChg chg="modSp mod">
        <pc:chgData name="Anderson, David - DEA (Geography)" userId="266ab3c5-0b64-4daf-a21f-725aceb71926" providerId="ADAL" clId="{9ABEC3C9-1E5A-4B3F-954D-4D9BE5613C58}" dt="2026-08-19T16:42:14.514" v="22437" actId="20577"/>
        <pc:sldMkLst>
          <pc:docMk/>
          <pc:sldMk cId="0" sldId="292"/>
        </pc:sldMkLst>
        <pc:spChg chg="mod">
          <ac:chgData name="Anderson, David - DEA (Geography)" userId="266ab3c5-0b64-4daf-a21f-725aceb71926" providerId="ADAL" clId="{9ABEC3C9-1E5A-4B3F-954D-4D9BE5613C58}" dt="2026-08-19T16:42:14.514" v="22437" actId="20577"/>
          <ac:spMkLst>
            <pc:docMk/>
            <pc:sldMk cId="0" sldId="292"/>
            <ac:spMk id="12" creationId="{F14A1C18-6AF9-D65F-01AB-8FA17C840D4B}"/>
          </ac:spMkLst>
        </pc:spChg>
      </pc:sldChg>
      <pc:sldChg chg="addSp delSp modSp mod">
        <pc:chgData name="Anderson, David - DEA (Geography)" userId="266ab3c5-0b64-4daf-a21f-725aceb71926" providerId="ADAL" clId="{9ABEC3C9-1E5A-4B3F-954D-4D9BE5613C58}" dt="2026-07-30T13:10:31.091" v="21041" actId="20577"/>
        <pc:sldMkLst>
          <pc:docMk/>
          <pc:sldMk cId="0" sldId="299"/>
        </pc:sldMkLst>
        <pc:spChg chg="mod">
          <ac:chgData name="Anderson, David - DEA (Geography)" userId="266ab3c5-0b64-4daf-a21f-725aceb71926" providerId="ADAL" clId="{9ABEC3C9-1E5A-4B3F-954D-4D9BE5613C58}" dt="2026-07-30T13:10:31.091" v="21041" actId="20577"/>
          <ac:spMkLst>
            <pc:docMk/>
            <pc:sldMk cId="0" sldId="299"/>
            <ac:spMk id="3" creationId="{BF0340B7-C402-62CB-4149-7A08EE32E803}"/>
          </ac:spMkLst>
        </pc:spChg>
      </pc:sldChg>
      <pc:sldChg chg="addSp delSp modSp mod">
        <pc:chgData name="Anderson, David - DEA (Geography)" userId="266ab3c5-0b64-4daf-a21f-725aceb71926" providerId="ADAL" clId="{9ABEC3C9-1E5A-4B3F-954D-4D9BE5613C58}" dt="2026-07-30T13:21:15.498" v="21057" actId="20577"/>
        <pc:sldMkLst>
          <pc:docMk/>
          <pc:sldMk cId="3861013208" sldId="303"/>
        </pc:sldMkLst>
        <pc:spChg chg="mod">
          <ac:chgData name="Anderson, David - DEA (Geography)" userId="266ab3c5-0b64-4daf-a21f-725aceb71926" providerId="ADAL" clId="{9ABEC3C9-1E5A-4B3F-954D-4D9BE5613C58}" dt="2026-07-30T13:21:15.498" v="21057" actId="20577"/>
          <ac:spMkLst>
            <pc:docMk/>
            <pc:sldMk cId="3861013208" sldId="303"/>
            <ac:spMk id="34823" creationId="{00000000-0000-0000-0000-000000000000}"/>
          </ac:spMkLst>
        </pc:spChg>
      </pc:sldChg>
      <pc:sldChg chg="addSp delSp modSp mod">
        <pc:chgData name="Anderson, David - DEA (Geography)" userId="266ab3c5-0b64-4daf-a21f-725aceb71926" providerId="ADAL" clId="{9ABEC3C9-1E5A-4B3F-954D-4D9BE5613C58}" dt="2026-07-30T13:45:55.543" v="22153" actId="113"/>
        <pc:sldMkLst>
          <pc:docMk/>
          <pc:sldMk cId="3738415972" sldId="306"/>
        </pc:sldMkLst>
        <pc:spChg chg="add del mod">
          <ac:chgData name="Anderson, David - DEA (Geography)" userId="266ab3c5-0b64-4daf-a21f-725aceb71926" providerId="ADAL" clId="{9ABEC3C9-1E5A-4B3F-954D-4D9BE5613C58}" dt="2026-07-30T13:45:47.848" v="22152" actId="113"/>
          <ac:spMkLst>
            <pc:docMk/>
            <pc:sldMk cId="3738415972" sldId="306"/>
            <ac:spMk id="4" creationId="{1BF39DB3-D986-71B0-9298-CF29022EA048}"/>
          </ac:spMkLst>
        </pc:spChg>
        <pc:spChg chg="add mod">
          <ac:chgData name="Anderson, David - DEA (Geography)" userId="266ab3c5-0b64-4daf-a21f-725aceb71926" providerId="ADAL" clId="{9ABEC3C9-1E5A-4B3F-954D-4D9BE5613C58}" dt="2026-07-30T13:45:55.543" v="22153" actId="113"/>
          <ac:spMkLst>
            <pc:docMk/>
            <pc:sldMk cId="3738415972" sldId="306"/>
            <ac:spMk id="17" creationId="{01747953-00B0-5E7E-D10C-E8ACC53F1E4F}"/>
          </ac:spMkLst>
        </pc:spChg>
      </pc:sldChg>
      <pc:sldChg chg="addSp delSp modSp mod">
        <pc:chgData name="Anderson, David - DEA (Geography)" userId="266ab3c5-0b64-4daf-a21f-725aceb71926" providerId="ADAL" clId="{9ABEC3C9-1E5A-4B3F-954D-4D9BE5613C58}" dt="2026-07-30T13:24:51.469" v="21099" actId="20577"/>
        <pc:sldMkLst>
          <pc:docMk/>
          <pc:sldMk cId="3690491115" sldId="307"/>
        </pc:sldMkLst>
        <pc:spChg chg="mod">
          <ac:chgData name="Anderson, David - DEA (Geography)" userId="266ab3c5-0b64-4daf-a21f-725aceb71926" providerId="ADAL" clId="{9ABEC3C9-1E5A-4B3F-954D-4D9BE5613C58}" dt="2026-07-30T13:24:51.469" v="21099" actId="20577"/>
          <ac:spMkLst>
            <pc:docMk/>
            <pc:sldMk cId="3690491115" sldId="307"/>
            <ac:spMk id="35843" creationId="{00000000-0000-0000-0000-000000000000}"/>
          </ac:spMkLst>
        </pc:spChg>
      </pc:sldChg>
      <pc:sldChg chg="addSp delSp modSp mod">
        <pc:chgData name="Anderson, David - DEA (Geography)" userId="266ab3c5-0b64-4daf-a21f-725aceb71926" providerId="ADAL" clId="{9ABEC3C9-1E5A-4B3F-954D-4D9BE5613C58}" dt="2026-07-30T13:41:10.413" v="22043" actId="20577"/>
        <pc:sldMkLst>
          <pc:docMk/>
          <pc:sldMk cId="2182184905" sldId="308"/>
        </pc:sldMkLst>
        <pc:spChg chg="add mod">
          <ac:chgData name="Anderson, David - DEA (Geography)" userId="266ab3c5-0b64-4daf-a21f-725aceb71926" providerId="ADAL" clId="{9ABEC3C9-1E5A-4B3F-954D-4D9BE5613C58}" dt="2026-07-30T13:40:31.704" v="22015" actId="20577"/>
          <ac:spMkLst>
            <pc:docMk/>
            <pc:sldMk cId="2182184905" sldId="308"/>
            <ac:spMk id="2" creationId="{EE18C5B6-0186-7C4D-4B48-8EF9EE7B1E11}"/>
          </ac:spMkLst>
        </pc:spChg>
        <pc:spChg chg="add mod">
          <ac:chgData name="Anderson, David - DEA (Geography)" userId="266ab3c5-0b64-4daf-a21f-725aceb71926" providerId="ADAL" clId="{9ABEC3C9-1E5A-4B3F-954D-4D9BE5613C58}" dt="2026-07-30T13:32:58.944" v="21647" actId="1076"/>
          <ac:spMkLst>
            <pc:docMk/>
            <pc:sldMk cId="2182184905" sldId="308"/>
            <ac:spMk id="9" creationId="{301379B9-55CA-74B6-B9B7-24B489EFF5DC}"/>
          </ac:spMkLst>
        </pc:spChg>
        <pc:spChg chg="mod">
          <ac:chgData name="Anderson, David - DEA (Geography)" userId="266ab3c5-0b64-4daf-a21f-725aceb71926" providerId="ADAL" clId="{9ABEC3C9-1E5A-4B3F-954D-4D9BE5613C58}" dt="2026-07-30T13:41:10.413" v="22043" actId="20577"/>
          <ac:spMkLst>
            <pc:docMk/>
            <pc:sldMk cId="2182184905" sldId="308"/>
            <ac:spMk id="34823" creationId="{00000000-0000-0000-0000-000000000000}"/>
          </ac:spMkLst>
        </pc:spChg>
        <pc:picChg chg="add mod ord">
          <ac:chgData name="Anderson, David - DEA (Geography)" userId="266ab3c5-0b64-4daf-a21f-725aceb71926" providerId="ADAL" clId="{9ABEC3C9-1E5A-4B3F-954D-4D9BE5613C58}" dt="2026-07-30T13:38:06.114" v="21985" actId="1076"/>
          <ac:picMkLst>
            <pc:docMk/>
            <pc:sldMk cId="2182184905" sldId="308"/>
            <ac:picMk id="8" creationId="{C31722E5-758D-2453-0F28-C1DA909C6AAF}"/>
          </ac:picMkLst>
        </pc:picChg>
      </pc:sldChg>
      <pc:sldChg chg="addSp delSp modSp mod">
        <pc:chgData name="Anderson, David - DEA (Geography)" userId="266ab3c5-0b64-4daf-a21f-725aceb71926" providerId="ADAL" clId="{9ABEC3C9-1E5A-4B3F-954D-4D9BE5613C58}" dt="2026-07-30T13:45:15.144" v="22151" actId="113"/>
        <pc:sldMkLst>
          <pc:docMk/>
          <pc:sldMk cId="807213495" sldId="310"/>
        </pc:sldMkLst>
        <pc:spChg chg="add mod">
          <ac:chgData name="Anderson, David - DEA (Geography)" userId="266ab3c5-0b64-4daf-a21f-725aceb71926" providerId="ADAL" clId="{9ABEC3C9-1E5A-4B3F-954D-4D9BE5613C58}" dt="2026-07-30T13:45:15.144" v="22151" actId="113"/>
          <ac:spMkLst>
            <pc:docMk/>
            <pc:sldMk cId="807213495" sldId="310"/>
            <ac:spMk id="11" creationId="{19C11018-7A73-F869-24EC-797E3EB63892}"/>
          </ac:spMkLst>
        </pc:spChg>
      </pc:sldChg>
      <pc:sldChg chg="addSp delSp modSp add mod">
        <pc:chgData name="Anderson, David - DEA (Geography)" userId="266ab3c5-0b64-4daf-a21f-725aceb71926" providerId="ADAL" clId="{9ABEC3C9-1E5A-4B3F-954D-4D9BE5613C58}" dt="2026-08-19T13:02:55.902" v="22435" actId="1076"/>
        <pc:sldMkLst>
          <pc:docMk/>
          <pc:sldMk cId="2531369410" sldId="314"/>
        </pc:sldMkLst>
        <pc:spChg chg="mod">
          <ac:chgData name="Anderson, David - DEA (Geography)" userId="266ab3c5-0b64-4daf-a21f-725aceb71926" providerId="ADAL" clId="{9ABEC3C9-1E5A-4B3F-954D-4D9BE5613C58}" dt="2026-08-19T13:02:55.902" v="22435" actId="1076"/>
          <ac:spMkLst>
            <pc:docMk/>
            <pc:sldMk cId="2531369410" sldId="314"/>
            <ac:spMk id="17" creationId="{E61A0B05-6806-99D2-AD6D-C55723FC8371}"/>
          </ac:spMkLst>
        </pc:spChg>
      </pc:sldChg>
      <pc:sldChg chg="addSp delSp modSp add mod">
        <pc:chgData name="Anderson, David - DEA (Geography)" userId="266ab3c5-0b64-4daf-a21f-725aceb71926" providerId="ADAL" clId="{9ABEC3C9-1E5A-4B3F-954D-4D9BE5613C58}" dt="2026-07-30T13:53:10.616" v="22383" actId="1076"/>
        <pc:sldMkLst>
          <pc:docMk/>
          <pc:sldMk cId="383773050" sldId="315"/>
        </pc:sldMkLst>
        <pc:spChg chg="mod">
          <ac:chgData name="Anderson, David - DEA (Geography)" userId="266ab3c5-0b64-4daf-a21f-725aceb71926" providerId="ADAL" clId="{9ABEC3C9-1E5A-4B3F-954D-4D9BE5613C58}" dt="2026-07-30T13:51:36.968" v="22285" actId="1076"/>
          <ac:spMkLst>
            <pc:docMk/>
            <pc:sldMk cId="383773050" sldId="315"/>
            <ac:spMk id="6" creationId="{FAFF20D1-2FFD-7F3B-806C-16B87104578C}"/>
          </ac:spMkLst>
        </pc:spChg>
        <pc:spChg chg="mod">
          <ac:chgData name="Anderson, David - DEA (Geography)" userId="266ab3c5-0b64-4daf-a21f-725aceb71926" providerId="ADAL" clId="{9ABEC3C9-1E5A-4B3F-954D-4D9BE5613C58}" dt="2026-07-30T13:53:10.616" v="22383" actId="1076"/>
          <ac:spMkLst>
            <pc:docMk/>
            <pc:sldMk cId="383773050" sldId="315"/>
            <ac:spMk id="8" creationId="{E87AD109-4FC6-8FB3-76FA-4B0853C62BF3}"/>
          </ac:spMkLst>
        </pc:spChg>
        <pc:spChg chg="mod">
          <ac:chgData name="Anderson, David - DEA (Geography)" userId="266ab3c5-0b64-4daf-a21f-725aceb71926" providerId="ADAL" clId="{9ABEC3C9-1E5A-4B3F-954D-4D9BE5613C58}" dt="2026-07-30T13:52:38.073" v="22380" actId="14100"/>
          <ac:spMkLst>
            <pc:docMk/>
            <pc:sldMk cId="383773050" sldId="315"/>
            <ac:spMk id="51206" creationId="{3FE0E966-6DD3-B634-8815-91C94F58900D}"/>
          </ac:spMkLst>
        </pc:spChg>
        <pc:picChg chg="add mod ord">
          <ac:chgData name="Anderson, David - DEA (Geography)" userId="266ab3c5-0b64-4daf-a21f-725aceb71926" providerId="ADAL" clId="{9ABEC3C9-1E5A-4B3F-954D-4D9BE5613C58}" dt="2026-07-30T13:53:06.191" v="22382" actId="1076"/>
          <ac:picMkLst>
            <pc:docMk/>
            <pc:sldMk cId="383773050" sldId="315"/>
            <ac:picMk id="3" creationId="{4FEF47BA-948D-A5E5-D852-84DD63D56777}"/>
          </ac:picMkLst>
        </pc:picChg>
        <pc:picChg chg="add mod ord">
          <ac:chgData name="Anderson, David - DEA (Geography)" userId="266ab3c5-0b64-4daf-a21f-725aceb71926" providerId="ADAL" clId="{9ABEC3C9-1E5A-4B3F-954D-4D9BE5613C58}" dt="2026-07-30T13:51:19.328" v="22284" actId="14100"/>
          <ac:picMkLst>
            <pc:docMk/>
            <pc:sldMk cId="383773050" sldId="315"/>
            <ac:picMk id="4" creationId="{EC98319E-20C5-DB1C-6F7F-C67E8017A8DF}"/>
          </ac:picMkLst>
        </pc:picChg>
      </pc:sldChg>
      <pc:sldChg chg="addSp delSp modSp add mod">
        <pc:chgData name="Anderson, David - DEA (Geography)" userId="266ab3c5-0b64-4daf-a21f-725aceb71926" providerId="ADAL" clId="{9ABEC3C9-1E5A-4B3F-954D-4D9BE5613C58}" dt="2026-07-30T14:02:28.700" v="22434" actId="1076"/>
        <pc:sldMkLst>
          <pc:docMk/>
          <pc:sldMk cId="1499010307" sldId="316"/>
        </pc:sldMkLst>
        <pc:spChg chg="add mod">
          <ac:chgData name="Anderson, David - DEA (Geography)" userId="266ab3c5-0b64-4daf-a21f-725aceb71926" providerId="ADAL" clId="{9ABEC3C9-1E5A-4B3F-954D-4D9BE5613C58}" dt="2026-07-30T14:01:15.008" v="22428" actId="20577"/>
          <ac:spMkLst>
            <pc:docMk/>
            <pc:sldMk cId="1499010307" sldId="316"/>
            <ac:spMk id="10" creationId="{C1EB5EF6-485E-71FF-C1FB-CA7316DE94DB}"/>
          </ac:spMkLst>
        </pc:spChg>
        <pc:picChg chg="add mod ord">
          <ac:chgData name="Anderson, David - DEA (Geography)" userId="266ab3c5-0b64-4daf-a21f-725aceb71926" providerId="ADAL" clId="{9ABEC3C9-1E5A-4B3F-954D-4D9BE5613C58}" dt="2026-07-30T13:57:41.769" v="22391" actId="167"/>
          <ac:picMkLst>
            <pc:docMk/>
            <pc:sldMk cId="1499010307" sldId="316"/>
            <ac:picMk id="5" creationId="{8BB107A1-C0B7-F975-3492-9EE1DFB19A8B}"/>
          </ac:picMkLst>
        </pc:picChg>
        <pc:picChg chg="add mod">
          <ac:chgData name="Anderson, David - DEA (Geography)" userId="266ab3c5-0b64-4daf-a21f-725aceb71926" providerId="ADAL" clId="{9ABEC3C9-1E5A-4B3F-954D-4D9BE5613C58}" dt="2026-07-30T14:02:28.700" v="22434" actId="1076"/>
          <ac:picMkLst>
            <pc:docMk/>
            <pc:sldMk cId="1499010307" sldId="316"/>
            <ac:picMk id="7" creationId="{7FBC78E9-633E-BE74-C069-088B53D2C548}"/>
          </ac:picMkLst>
        </pc:picChg>
        <pc:picChg chg="add mod modCrop">
          <ac:chgData name="Anderson, David - DEA (Geography)" userId="266ab3c5-0b64-4daf-a21f-725aceb71926" providerId="ADAL" clId="{9ABEC3C9-1E5A-4B3F-954D-4D9BE5613C58}" dt="2026-07-30T14:00:55.201" v="22397" actId="1076"/>
          <ac:picMkLst>
            <pc:docMk/>
            <pc:sldMk cId="1499010307" sldId="316"/>
            <ac:picMk id="8" creationId="{7136CFE0-7394-4D57-3A16-1FE8B4E430C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etoncollege-my.sharepoint.com/personal/d_anderson_etoncollege_org_uk/Documents/Documents/research/RGS%20and%20WaterLANDS/Coastal%20wetlands%20part/Acqua%20alta%20data%20table%20update%20for%20202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25400">
              <a:solidFill>
                <a:schemeClr val="tx1"/>
              </a:solidFill>
            </a:ln>
            <a:effectLst/>
          </c:spPr>
          <c:invertIfNegative val="0"/>
          <c:cat>
            <c:numRef>
              <c:f>Sheet1!$A$43:$A$162</c:f>
              <c:numCache>
                <c:formatCode>General</c:formatCode>
                <c:ptCount val="120"/>
                <c:pt idx="0">
                  <c:v>1907</c:v>
                </c:pt>
                <c:pt idx="1">
                  <c:v>1908</c:v>
                </c:pt>
                <c:pt idx="2">
                  <c:v>1909</c:v>
                </c:pt>
                <c:pt idx="3">
                  <c:v>1910</c:v>
                </c:pt>
                <c:pt idx="4">
                  <c:v>1911</c:v>
                </c:pt>
                <c:pt idx="5">
                  <c:v>1912</c:v>
                </c:pt>
                <c:pt idx="6">
                  <c:v>1913</c:v>
                </c:pt>
                <c:pt idx="7">
                  <c:v>1914</c:v>
                </c:pt>
                <c:pt idx="8">
                  <c:v>1915</c:v>
                </c:pt>
                <c:pt idx="9">
                  <c:v>1916</c:v>
                </c:pt>
                <c:pt idx="10">
                  <c:v>1917</c:v>
                </c:pt>
                <c:pt idx="11">
                  <c:v>1918</c:v>
                </c:pt>
                <c:pt idx="12">
                  <c:v>1919</c:v>
                </c:pt>
                <c:pt idx="13">
                  <c:v>1920</c:v>
                </c:pt>
                <c:pt idx="14">
                  <c:v>1921</c:v>
                </c:pt>
                <c:pt idx="15">
                  <c:v>1922</c:v>
                </c:pt>
                <c:pt idx="16">
                  <c:v>1923</c:v>
                </c:pt>
                <c:pt idx="17">
                  <c:v>1924</c:v>
                </c:pt>
                <c:pt idx="18">
                  <c:v>1925</c:v>
                </c:pt>
                <c:pt idx="19">
                  <c:v>1926</c:v>
                </c:pt>
                <c:pt idx="20">
                  <c:v>1927</c:v>
                </c:pt>
                <c:pt idx="21">
                  <c:v>1928</c:v>
                </c:pt>
                <c:pt idx="22">
                  <c:v>1929</c:v>
                </c:pt>
                <c:pt idx="23">
                  <c:v>1930</c:v>
                </c:pt>
                <c:pt idx="24">
                  <c:v>1931</c:v>
                </c:pt>
                <c:pt idx="25">
                  <c:v>1932</c:v>
                </c:pt>
                <c:pt idx="26">
                  <c:v>1933</c:v>
                </c:pt>
                <c:pt idx="27">
                  <c:v>1934</c:v>
                </c:pt>
                <c:pt idx="28">
                  <c:v>1935</c:v>
                </c:pt>
                <c:pt idx="29">
                  <c:v>1936</c:v>
                </c:pt>
                <c:pt idx="30">
                  <c:v>1937</c:v>
                </c:pt>
                <c:pt idx="31">
                  <c:v>1938</c:v>
                </c:pt>
                <c:pt idx="32">
                  <c:v>1939</c:v>
                </c:pt>
                <c:pt idx="33">
                  <c:v>1940</c:v>
                </c:pt>
                <c:pt idx="34">
                  <c:v>1941</c:v>
                </c:pt>
                <c:pt idx="35">
                  <c:v>1942</c:v>
                </c:pt>
                <c:pt idx="36">
                  <c:v>1943</c:v>
                </c:pt>
                <c:pt idx="37">
                  <c:v>1944</c:v>
                </c:pt>
                <c:pt idx="38">
                  <c:v>1945</c:v>
                </c:pt>
                <c:pt idx="39">
                  <c:v>1946</c:v>
                </c:pt>
                <c:pt idx="40">
                  <c:v>1947</c:v>
                </c:pt>
                <c:pt idx="41">
                  <c:v>1948</c:v>
                </c:pt>
                <c:pt idx="42">
                  <c:v>1949</c:v>
                </c:pt>
                <c:pt idx="43">
                  <c:v>1950</c:v>
                </c:pt>
                <c:pt idx="44">
                  <c:v>1951</c:v>
                </c:pt>
                <c:pt idx="45">
                  <c:v>1952</c:v>
                </c:pt>
                <c:pt idx="46">
                  <c:v>1953</c:v>
                </c:pt>
                <c:pt idx="47">
                  <c:v>1954</c:v>
                </c:pt>
                <c:pt idx="48">
                  <c:v>1955</c:v>
                </c:pt>
                <c:pt idx="49">
                  <c:v>1956</c:v>
                </c:pt>
                <c:pt idx="50">
                  <c:v>1957</c:v>
                </c:pt>
                <c:pt idx="51">
                  <c:v>1958</c:v>
                </c:pt>
                <c:pt idx="52">
                  <c:v>1959</c:v>
                </c:pt>
                <c:pt idx="53">
                  <c:v>1960</c:v>
                </c:pt>
                <c:pt idx="54">
                  <c:v>1961</c:v>
                </c:pt>
                <c:pt idx="55">
                  <c:v>1962</c:v>
                </c:pt>
                <c:pt idx="56">
                  <c:v>1963</c:v>
                </c:pt>
                <c:pt idx="57">
                  <c:v>1964</c:v>
                </c:pt>
                <c:pt idx="58">
                  <c:v>1965</c:v>
                </c:pt>
                <c:pt idx="59">
                  <c:v>1966</c:v>
                </c:pt>
                <c:pt idx="60">
                  <c:v>1967</c:v>
                </c:pt>
                <c:pt idx="61">
                  <c:v>1968</c:v>
                </c:pt>
                <c:pt idx="62">
                  <c:v>1969</c:v>
                </c:pt>
                <c:pt idx="63">
                  <c:v>1970</c:v>
                </c:pt>
                <c:pt idx="64">
                  <c:v>1971</c:v>
                </c:pt>
                <c:pt idx="65">
                  <c:v>1972</c:v>
                </c:pt>
                <c:pt idx="66">
                  <c:v>1973</c:v>
                </c:pt>
                <c:pt idx="67">
                  <c:v>1974</c:v>
                </c:pt>
                <c:pt idx="68">
                  <c:v>1975</c:v>
                </c:pt>
                <c:pt idx="69">
                  <c:v>1976</c:v>
                </c:pt>
                <c:pt idx="70">
                  <c:v>1977</c:v>
                </c:pt>
                <c:pt idx="71">
                  <c:v>1978</c:v>
                </c:pt>
                <c:pt idx="72">
                  <c:v>1979</c:v>
                </c:pt>
                <c:pt idx="73">
                  <c:v>1980</c:v>
                </c:pt>
                <c:pt idx="74">
                  <c:v>1981</c:v>
                </c:pt>
                <c:pt idx="75">
                  <c:v>1982</c:v>
                </c:pt>
                <c:pt idx="76">
                  <c:v>1983</c:v>
                </c:pt>
                <c:pt idx="77">
                  <c:v>1984</c:v>
                </c:pt>
                <c:pt idx="78">
                  <c:v>1985</c:v>
                </c:pt>
                <c:pt idx="79">
                  <c:v>1986</c:v>
                </c:pt>
                <c:pt idx="80">
                  <c:v>1987</c:v>
                </c:pt>
                <c:pt idx="81">
                  <c:v>1988</c:v>
                </c:pt>
                <c:pt idx="82">
                  <c:v>1989</c:v>
                </c:pt>
                <c:pt idx="83">
                  <c:v>1990</c:v>
                </c:pt>
                <c:pt idx="84">
                  <c:v>1991</c:v>
                </c:pt>
                <c:pt idx="85">
                  <c:v>1992</c:v>
                </c:pt>
                <c:pt idx="86">
                  <c:v>1993</c:v>
                </c:pt>
                <c:pt idx="87">
                  <c:v>1994</c:v>
                </c:pt>
                <c:pt idx="88">
                  <c:v>1995</c:v>
                </c:pt>
                <c:pt idx="89">
                  <c:v>1996</c:v>
                </c:pt>
                <c:pt idx="90">
                  <c:v>1997</c:v>
                </c:pt>
                <c:pt idx="91">
                  <c:v>1998</c:v>
                </c:pt>
                <c:pt idx="92">
                  <c:v>1999</c:v>
                </c:pt>
                <c:pt idx="93">
                  <c:v>2000</c:v>
                </c:pt>
                <c:pt idx="94">
                  <c:v>2001</c:v>
                </c:pt>
                <c:pt idx="95">
                  <c:v>2002</c:v>
                </c:pt>
                <c:pt idx="96">
                  <c:v>2003</c:v>
                </c:pt>
                <c:pt idx="97">
                  <c:v>2004</c:v>
                </c:pt>
                <c:pt idx="98">
                  <c:v>2005</c:v>
                </c:pt>
                <c:pt idx="99">
                  <c:v>2006</c:v>
                </c:pt>
                <c:pt idx="100">
                  <c:v>2007</c:v>
                </c:pt>
                <c:pt idx="101">
                  <c:v>2008</c:v>
                </c:pt>
                <c:pt idx="102">
                  <c:v>2009</c:v>
                </c:pt>
                <c:pt idx="103">
                  <c:v>2010</c:v>
                </c:pt>
                <c:pt idx="104">
                  <c:v>2011</c:v>
                </c:pt>
                <c:pt idx="105">
                  <c:v>2012</c:v>
                </c:pt>
                <c:pt idx="106">
                  <c:v>2013</c:v>
                </c:pt>
                <c:pt idx="107">
                  <c:v>2014</c:v>
                </c:pt>
                <c:pt idx="108">
                  <c:v>2015</c:v>
                </c:pt>
                <c:pt idx="109">
                  <c:v>2016</c:v>
                </c:pt>
                <c:pt idx="110">
                  <c:v>2017</c:v>
                </c:pt>
                <c:pt idx="111">
                  <c:v>2018</c:v>
                </c:pt>
                <c:pt idx="112">
                  <c:v>2019</c:v>
                </c:pt>
                <c:pt idx="113">
                  <c:v>2020</c:v>
                </c:pt>
                <c:pt idx="114">
                  <c:v>2021</c:v>
                </c:pt>
                <c:pt idx="115">
                  <c:v>2022</c:v>
                </c:pt>
                <c:pt idx="116">
                  <c:v>2023</c:v>
                </c:pt>
                <c:pt idx="117">
                  <c:v>2024</c:v>
                </c:pt>
                <c:pt idx="118">
                  <c:v>2025</c:v>
                </c:pt>
                <c:pt idx="119">
                  <c:v>2026</c:v>
                </c:pt>
              </c:numCache>
            </c:numRef>
          </c:cat>
          <c:val>
            <c:numRef>
              <c:f>Sheet1!$B$43:$B$162</c:f>
              <c:numCache>
                <c:formatCode>General</c:formatCode>
                <c:ptCount val="120"/>
                <c:pt idx="0">
                  <c:v>0</c:v>
                </c:pt>
                <c:pt idx="1">
                  <c:v>0</c:v>
                </c:pt>
                <c:pt idx="2">
                  <c:v>0</c:v>
                </c:pt>
                <c:pt idx="3">
                  <c:v>1</c:v>
                </c:pt>
                <c:pt idx="4">
                  <c:v>0</c:v>
                </c:pt>
                <c:pt idx="5">
                  <c:v>0</c:v>
                </c:pt>
                <c:pt idx="6">
                  <c:v>0</c:v>
                </c:pt>
                <c:pt idx="7">
                  <c:v>1</c:v>
                </c:pt>
                <c:pt idx="8">
                  <c:v>0</c:v>
                </c:pt>
                <c:pt idx="9">
                  <c:v>1</c:v>
                </c:pt>
                <c:pt idx="10">
                  <c:v>0</c:v>
                </c:pt>
                <c:pt idx="11">
                  <c:v>0</c:v>
                </c:pt>
                <c:pt idx="12">
                  <c:v>0</c:v>
                </c:pt>
                <c:pt idx="13">
                  <c:v>1</c:v>
                </c:pt>
                <c:pt idx="14">
                  <c:v>0</c:v>
                </c:pt>
                <c:pt idx="15">
                  <c:v>0</c:v>
                </c:pt>
                <c:pt idx="16">
                  <c:v>0</c:v>
                </c:pt>
                <c:pt idx="17">
                  <c:v>0</c:v>
                </c:pt>
                <c:pt idx="18">
                  <c:v>0</c:v>
                </c:pt>
                <c:pt idx="19">
                  <c:v>0</c:v>
                </c:pt>
                <c:pt idx="20">
                  <c:v>1</c:v>
                </c:pt>
                <c:pt idx="21">
                  <c:v>1</c:v>
                </c:pt>
                <c:pt idx="22">
                  <c:v>0</c:v>
                </c:pt>
                <c:pt idx="23">
                  <c:v>0</c:v>
                </c:pt>
                <c:pt idx="24">
                  <c:v>0</c:v>
                </c:pt>
                <c:pt idx="25">
                  <c:v>0</c:v>
                </c:pt>
                <c:pt idx="26">
                  <c:v>2</c:v>
                </c:pt>
                <c:pt idx="27">
                  <c:v>2</c:v>
                </c:pt>
                <c:pt idx="28">
                  <c:v>1</c:v>
                </c:pt>
                <c:pt idx="29">
                  <c:v>1</c:v>
                </c:pt>
                <c:pt idx="30">
                  <c:v>1</c:v>
                </c:pt>
                <c:pt idx="31">
                  <c:v>1</c:v>
                </c:pt>
                <c:pt idx="32">
                  <c:v>0</c:v>
                </c:pt>
                <c:pt idx="33">
                  <c:v>0</c:v>
                </c:pt>
                <c:pt idx="34">
                  <c:v>0</c:v>
                </c:pt>
                <c:pt idx="35">
                  <c:v>0</c:v>
                </c:pt>
                <c:pt idx="36">
                  <c:v>0</c:v>
                </c:pt>
                <c:pt idx="37">
                  <c:v>0</c:v>
                </c:pt>
                <c:pt idx="38">
                  <c:v>0</c:v>
                </c:pt>
                <c:pt idx="39">
                  <c:v>1</c:v>
                </c:pt>
                <c:pt idx="40">
                  <c:v>1</c:v>
                </c:pt>
                <c:pt idx="41">
                  <c:v>3</c:v>
                </c:pt>
                <c:pt idx="42">
                  <c:v>0</c:v>
                </c:pt>
                <c:pt idx="43">
                  <c:v>1</c:v>
                </c:pt>
                <c:pt idx="44">
                  <c:v>3</c:v>
                </c:pt>
                <c:pt idx="45">
                  <c:v>1</c:v>
                </c:pt>
                <c:pt idx="46">
                  <c:v>0</c:v>
                </c:pt>
                <c:pt idx="47">
                  <c:v>1</c:v>
                </c:pt>
                <c:pt idx="48">
                  <c:v>0</c:v>
                </c:pt>
                <c:pt idx="49">
                  <c:v>0</c:v>
                </c:pt>
                <c:pt idx="50">
                  <c:v>1</c:v>
                </c:pt>
                <c:pt idx="51">
                  <c:v>4</c:v>
                </c:pt>
                <c:pt idx="52">
                  <c:v>2</c:v>
                </c:pt>
                <c:pt idx="53">
                  <c:v>6</c:v>
                </c:pt>
                <c:pt idx="54">
                  <c:v>1</c:v>
                </c:pt>
                <c:pt idx="55">
                  <c:v>2</c:v>
                </c:pt>
                <c:pt idx="56">
                  <c:v>5</c:v>
                </c:pt>
                <c:pt idx="57">
                  <c:v>0</c:v>
                </c:pt>
                <c:pt idx="58">
                  <c:v>1</c:v>
                </c:pt>
                <c:pt idx="59">
                  <c:v>4</c:v>
                </c:pt>
                <c:pt idx="60">
                  <c:v>3</c:v>
                </c:pt>
                <c:pt idx="61">
                  <c:v>5</c:v>
                </c:pt>
                <c:pt idx="62">
                  <c:v>4</c:v>
                </c:pt>
                <c:pt idx="63">
                  <c:v>3</c:v>
                </c:pt>
                <c:pt idx="64">
                  <c:v>3</c:v>
                </c:pt>
                <c:pt idx="65">
                  <c:v>4</c:v>
                </c:pt>
                <c:pt idx="66">
                  <c:v>2</c:v>
                </c:pt>
                <c:pt idx="67">
                  <c:v>0</c:v>
                </c:pt>
                <c:pt idx="68">
                  <c:v>2</c:v>
                </c:pt>
                <c:pt idx="69">
                  <c:v>3</c:v>
                </c:pt>
                <c:pt idx="70">
                  <c:v>1</c:v>
                </c:pt>
                <c:pt idx="71">
                  <c:v>3</c:v>
                </c:pt>
                <c:pt idx="72">
                  <c:v>10</c:v>
                </c:pt>
                <c:pt idx="73">
                  <c:v>3</c:v>
                </c:pt>
                <c:pt idx="74">
                  <c:v>6</c:v>
                </c:pt>
                <c:pt idx="75">
                  <c:v>7</c:v>
                </c:pt>
                <c:pt idx="76">
                  <c:v>1</c:v>
                </c:pt>
                <c:pt idx="77">
                  <c:v>4</c:v>
                </c:pt>
                <c:pt idx="78">
                  <c:v>1</c:v>
                </c:pt>
                <c:pt idx="79">
                  <c:v>2</c:v>
                </c:pt>
                <c:pt idx="80">
                  <c:v>2</c:v>
                </c:pt>
                <c:pt idx="81">
                  <c:v>0</c:v>
                </c:pt>
                <c:pt idx="82">
                  <c:v>0</c:v>
                </c:pt>
                <c:pt idx="83">
                  <c:v>5</c:v>
                </c:pt>
                <c:pt idx="84">
                  <c:v>1</c:v>
                </c:pt>
                <c:pt idx="85">
                  <c:v>7</c:v>
                </c:pt>
                <c:pt idx="86">
                  <c:v>4</c:v>
                </c:pt>
                <c:pt idx="87">
                  <c:v>1</c:v>
                </c:pt>
                <c:pt idx="88">
                  <c:v>1</c:v>
                </c:pt>
                <c:pt idx="89">
                  <c:v>8</c:v>
                </c:pt>
                <c:pt idx="90">
                  <c:v>8</c:v>
                </c:pt>
                <c:pt idx="91">
                  <c:v>4</c:v>
                </c:pt>
                <c:pt idx="92">
                  <c:v>5</c:v>
                </c:pt>
                <c:pt idx="93">
                  <c:v>6</c:v>
                </c:pt>
                <c:pt idx="94">
                  <c:v>5</c:v>
                </c:pt>
                <c:pt idx="95">
                  <c:v>12</c:v>
                </c:pt>
                <c:pt idx="96">
                  <c:v>0</c:v>
                </c:pt>
                <c:pt idx="97">
                  <c:v>5</c:v>
                </c:pt>
                <c:pt idx="98">
                  <c:v>1</c:v>
                </c:pt>
                <c:pt idx="99">
                  <c:v>1</c:v>
                </c:pt>
                <c:pt idx="100">
                  <c:v>0</c:v>
                </c:pt>
                <c:pt idx="101">
                  <c:v>6</c:v>
                </c:pt>
                <c:pt idx="102">
                  <c:v>16</c:v>
                </c:pt>
                <c:pt idx="103">
                  <c:v>18</c:v>
                </c:pt>
                <c:pt idx="104">
                  <c:v>1</c:v>
                </c:pt>
                <c:pt idx="105">
                  <c:v>9</c:v>
                </c:pt>
                <c:pt idx="106">
                  <c:v>6</c:v>
                </c:pt>
                <c:pt idx="107">
                  <c:v>15</c:v>
                </c:pt>
                <c:pt idx="108">
                  <c:v>7</c:v>
                </c:pt>
                <c:pt idx="109">
                  <c:v>3</c:v>
                </c:pt>
                <c:pt idx="110">
                  <c:v>1</c:v>
                </c:pt>
                <c:pt idx="111">
                  <c:v>9</c:v>
                </c:pt>
                <c:pt idx="112">
                  <c:v>26</c:v>
                </c:pt>
                <c:pt idx="113">
                  <c:v>14</c:v>
                </c:pt>
                <c:pt idx="114">
                  <c:v>10</c:v>
                </c:pt>
                <c:pt idx="115">
                  <c:v>8</c:v>
                </c:pt>
                <c:pt idx="116">
                  <c:v>16</c:v>
                </c:pt>
                <c:pt idx="117">
                  <c:v>13</c:v>
                </c:pt>
                <c:pt idx="118">
                  <c:v>11</c:v>
                </c:pt>
                <c:pt idx="119">
                  <c:v>16</c:v>
                </c:pt>
              </c:numCache>
            </c:numRef>
          </c:val>
          <c:extLst>
            <c:ext xmlns:c16="http://schemas.microsoft.com/office/drawing/2014/chart" uri="{C3380CC4-5D6E-409C-BE32-E72D297353CC}">
              <c16:uniqueId val="{00000000-2AFD-4E9B-B8B7-D03D17C479AC}"/>
            </c:ext>
          </c:extLst>
        </c:ser>
        <c:dLbls>
          <c:showLegendKey val="0"/>
          <c:showVal val="0"/>
          <c:showCatName val="0"/>
          <c:showSerName val="0"/>
          <c:showPercent val="0"/>
          <c:showBubbleSize val="0"/>
        </c:dLbls>
        <c:gapWidth val="150"/>
        <c:axId val="518262928"/>
        <c:axId val="518263584"/>
      </c:barChart>
      <c:dateAx>
        <c:axId val="518262928"/>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8263584"/>
        <c:crosses val="autoZero"/>
        <c:auto val="0"/>
        <c:lblOffset val="100"/>
        <c:baseTimeUnit val="days"/>
      </c:dateAx>
      <c:valAx>
        <c:axId val="518263584"/>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Number per year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8262928"/>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188640"/>
            <a:ext cx="5542334" cy="1542033"/>
          </a:xfrm>
        </p:spPr>
        <p:txBody>
          <a:bodyPr anchor="t"/>
          <a:lstStyle>
            <a:lvl1pPr>
              <a:defRPr sz="4000"/>
            </a:lvl1p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3566D574-CA4E-41EC-BFB7-1A2028318263}" type="slidenum">
              <a:rPr lang="en-GB" altLang="en-US"/>
              <a:pPr/>
              <a:t>‹#›</a:t>
            </a:fld>
            <a:endParaRPr lang="en-GB" altLang="en-US"/>
          </a:p>
        </p:txBody>
      </p:sp>
    </p:spTree>
    <p:extLst>
      <p:ext uri="{BB962C8B-B14F-4D97-AF65-F5344CB8AC3E}">
        <p14:creationId xmlns:p14="http://schemas.microsoft.com/office/powerpoint/2010/main" val="426988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90501"/>
            <a:ext cx="5496272" cy="1438299"/>
          </a:xfrm>
        </p:spPr>
        <p:txBody>
          <a:bodyPr anchor="t"/>
          <a:lstStyle>
            <a:lvl1pPr>
              <a:defRPr sz="4000"/>
            </a:lvl1p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639D9BD6-16DF-460D-8818-BAFF0451FD4D}" type="slidenum">
              <a:rPr lang="en-GB" altLang="en-US"/>
              <a:pPr/>
              <a:t>‹#›</a:t>
            </a:fld>
            <a:endParaRPr lang="en-GB" altLang="en-US"/>
          </a:p>
        </p:txBody>
      </p:sp>
      <p:pic>
        <p:nvPicPr>
          <p:cNvPr id="7"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97057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90500"/>
            <a:ext cx="5424264" cy="1438300"/>
          </a:xfrm>
        </p:spPr>
        <p:txBody>
          <a:bodyPr anchor="t"/>
          <a:lstStyle>
            <a:lvl1pPr>
              <a:defRPr sz="4000"/>
            </a:lvl1pPr>
          </a:lstStyle>
          <a:p>
            <a:r>
              <a:rPr lang="en-US"/>
              <a:t>Click to edit Master title style</a:t>
            </a:r>
            <a:endParaRPr lang="en-GB" dirty="0"/>
          </a:p>
        </p:txBody>
      </p:sp>
      <p:sp>
        <p:nvSpPr>
          <p:cNvPr id="3" name="Content Placeholder 2"/>
          <p:cNvSpPr>
            <a:spLocks noGrp="1"/>
          </p:cNvSpPr>
          <p:nvPr>
            <p:ph sz="half" idx="1"/>
          </p:nvPr>
        </p:nvSpPr>
        <p:spPr>
          <a:xfrm>
            <a:off x="1524000" y="1844825"/>
            <a:ext cx="3429000" cy="41749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5105400" y="1844825"/>
            <a:ext cx="3429000" cy="41749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994E1A6E-B03C-4BA9-BCC3-75FC69A50594}" type="slidenum">
              <a:rPr lang="en-GB" altLang="en-US"/>
              <a:pPr/>
              <a:t>‹#›</a:t>
            </a:fld>
            <a:endParaRPr lang="en-GB" altLang="en-US"/>
          </a:p>
        </p:txBody>
      </p:sp>
      <p:pic>
        <p:nvPicPr>
          <p:cNvPr id="8"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20226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76375" y="188912"/>
            <a:ext cx="5472608" cy="1439887"/>
          </a:xfrm>
        </p:spPr>
        <p:txBody>
          <a:bodyPr anchor="t"/>
          <a:lstStyle>
            <a:lvl1pPr>
              <a:defRPr sz="4000"/>
            </a:lvl1pPr>
          </a:lstStyle>
          <a:p>
            <a:r>
              <a:rPr lang="en-US"/>
              <a:t>Click to edit Master title style</a:t>
            </a:r>
            <a:endParaRPr lang="en-GB" dirty="0"/>
          </a:p>
        </p:txBody>
      </p:sp>
      <p:sp>
        <p:nvSpPr>
          <p:cNvPr id="3" name="Text Placeholder 2"/>
          <p:cNvSpPr>
            <a:spLocks noGrp="1"/>
          </p:cNvSpPr>
          <p:nvPr>
            <p:ph type="body" idx="1"/>
          </p:nvPr>
        </p:nvSpPr>
        <p:spPr>
          <a:xfrm>
            <a:off x="457200" y="17728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412578"/>
            <a:ext cx="4040188" cy="368071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5025" y="17728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412578"/>
            <a:ext cx="4041775" cy="368071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a:p>
        </p:txBody>
      </p:sp>
      <p:sp>
        <p:nvSpPr>
          <p:cNvPr id="8" name="Footer Placeholder 7"/>
          <p:cNvSpPr>
            <a:spLocks noGrp="1"/>
          </p:cNvSpPr>
          <p:nvPr>
            <p:ph type="ftr" sz="quarter" idx="11"/>
          </p:nvPr>
        </p:nvSpPr>
        <p:spPr/>
        <p:txBody>
          <a:bodyPr/>
          <a:lstStyle>
            <a:lvl1pPr>
              <a:defRPr/>
            </a:lvl1pPr>
          </a:lstStyle>
          <a:p>
            <a:endParaRPr lang="en-GB" altLang="en-US"/>
          </a:p>
        </p:txBody>
      </p:sp>
      <p:sp>
        <p:nvSpPr>
          <p:cNvPr id="9" name="Slide Number Placeholder 8"/>
          <p:cNvSpPr>
            <a:spLocks noGrp="1"/>
          </p:cNvSpPr>
          <p:nvPr>
            <p:ph type="sldNum" sz="quarter" idx="12"/>
          </p:nvPr>
        </p:nvSpPr>
        <p:spPr/>
        <p:txBody>
          <a:bodyPr/>
          <a:lstStyle>
            <a:lvl1pPr>
              <a:defRPr/>
            </a:lvl1pPr>
          </a:lstStyle>
          <a:p>
            <a:fld id="{77BC778C-4985-4B87-A566-26D203ABF273}" type="slidenum">
              <a:rPr lang="en-GB" altLang="en-US"/>
              <a:pPr/>
              <a:t>‹#›</a:t>
            </a:fld>
            <a:endParaRPr lang="en-GB" altLang="en-US"/>
          </a:p>
        </p:txBody>
      </p:sp>
      <p:pic>
        <p:nvPicPr>
          <p:cNvPr id="10"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87481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76375" y="206902"/>
            <a:ext cx="5424264" cy="1421898"/>
          </a:xfrm>
        </p:spPr>
        <p:txBody>
          <a:bodyPr anchor="t"/>
          <a:lstStyle>
            <a:lvl1pPr>
              <a:defRPr sz="4000"/>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lvl1pPr>
              <a:defRPr/>
            </a:lvl1pPr>
          </a:lstStyle>
          <a:p>
            <a:endParaRPr lang="en-GB" altLang="en-US"/>
          </a:p>
        </p:txBody>
      </p:sp>
      <p:sp>
        <p:nvSpPr>
          <p:cNvPr id="4" name="Footer Placeholder 3"/>
          <p:cNvSpPr>
            <a:spLocks noGrp="1"/>
          </p:cNvSpPr>
          <p:nvPr>
            <p:ph type="ftr" sz="quarter" idx="11"/>
          </p:nvPr>
        </p:nvSpPr>
        <p:spPr/>
        <p:txBody>
          <a:bodyPr/>
          <a:lstStyle>
            <a:lvl1pPr>
              <a:defRPr/>
            </a:lvl1pPr>
          </a:lstStyle>
          <a:p>
            <a:endParaRPr lang="en-GB" altLang="en-US"/>
          </a:p>
        </p:txBody>
      </p:sp>
      <p:sp>
        <p:nvSpPr>
          <p:cNvPr id="5" name="Slide Number Placeholder 4"/>
          <p:cNvSpPr>
            <a:spLocks noGrp="1"/>
          </p:cNvSpPr>
          <p:nvPr>
            <p:ph type="sldNum" sz="quarter" idx="12"/>
          </p:nvPr>
        </p:nvSpPr>
        <p:spPr/>
        <p:txBody>
          <a:bodyPr/>
          <a:lstStyle>
            <a:lvl1pPr>
              <a:defRPr/>
            </a:lvl1pPr>
          </a:lstStyle>
          <a:p>
            <a:fld id="{1147EEAF-DD4E-4CF4-BBA0-EAA76F911A92}" type="slidenum">
              <a:rPr lang="en-GB" altLang="en-US"/>
              <a:pPr/>
              <a:t>‹#›</a:t>
            </a:fld>
            <a:endParaRPr lang="en-GB" altLang="en-US"/>
          </a:p>
        </p:txBody>
      </p:sp>
      <p:pic>
        <p:nvPicPr>
          <p:cNvPr id="6"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2517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a:p>
        </p:txBody>
      </p:sp>
      <p:sp>
        <p:nvSpPr>
          <p:cNvPr id="3" name="Footer Placeholder 2"/>
          <p:cNvSpPr>
            <a:spLocks noGrp="1"/>
          </p:cNvSpPr>
          <p:nvPr>
            <p:ph type="ftr" sz="quarter" idx="11"/>
          </p:nvPr>
        </p:nvSpPr>
        <p:spPr/>
        <p:txBody>
          <a:bodyPr/>
          <a:lstStyle>
            <a:lvl1pPr>
              <a:defRPr/>
            </a:lvl1pPr>
          </a:lstStyle>
          <a:p>
            <a:endParaRPr lang="en-GB" altLang="en-US"/>
          </a:p>
        </p:txBody>
      </p:sp>
      <p:sp>
        <p:nvSpPr>
          <p:cNvPr id="4" name="Slide Number Placeholder 3"/>
          <p:cNvSpPr>
            <a:spLocks noGrp="1"/>
          </p:cNvSpPr>
          <p:nvPr>
            <p:ph type="sldNum" sz="quarter" idx="12"/>
          </p:nvPr>
        </p:nvSpPr>
        <p:spPr/>
        <p:txBody>
          <a:bodyPr/>
          <a:lstStyle>
            <a:lvl1pPr>
              <a:defRPr/>
            </a:lvl1pPr>
          </a:lstStyle>
          <a:p>
            <a:fld id="{C3D577BE-B60F-4443-89BA-AC6850FF3B72}" type="slidenum">
              <a:rPr lang="en-GB" altLang="en-US"/>
              <a:pPr/>
              <a:t>‹#›</a:t>
            </a:fld>
            <a:endParaRPr lang="en-GB" altLang="en-US"/>
          </a:p>
        </p:txBody>
      </p:sp>
    </p:spTree>
    <p:extLst>
      <p:ext uri="{BB962C8B-B14F-4D97-AF65-F5344CB8AC3E}">
        <p14:creationId xmlns:p14="http://schemas.microsoft.com/office/powerpoint/2010/main" val="1843641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7028184"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188913"/>
            <a:ext cx="5227984" cy="45386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7028184"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094CE6AA-BD4D-4B50-801E-5FC26DDB2F13}" type="slidenum">
              <a:rPr lang="en-GB" altLang="en-US"/>
              <a:pPr/>
              <a:t>‹#›</a:t>
            </a:fld>
            <a:endParaRPr lang="en-GB" altLang="en-US"/>
          </a:p>
        </p:txBody>
      </p:sp>
    </p:spTree>
    <p:extLst>
      <p:ext uri="{BB962C8B-B14F-4D97-AF65-F5344CB8AC3E}">
        <p14:creationId xmlns:p14="http://schemas.microsoft.com/office/powerpoint/2010/main" val="2915214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6A00CBFF-0372-4B6D-9726-814647025C50}" type="slidenum">
              <a:rPr lang="en-GB" altLang="en-US"/>
              <a:pPr/>
              <a:t>‹#›</a:t>
            </a:fld>
            <a:endParaRPr lang="en-GB" altLang="en-US"/>
          </a:p>
        </p:txBody>
      </p:sp>
    </p:spTree>
    <p:extLst>
      <p:ext uri="{BB962C8B-B14F-4D97-AF65-F5344CB8AC3E}">
        <p14:creationId xmlns:p14="http://schemas.microsoft.com/office/powerpoint/2010/main" val="309023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88913"/>
            <a:ext cx="5471889" cy="1439887"/>
          </a:xfrm>
        </p:spPr>
        <p:txBody>
          <a:bodyPr/>
          <a:lstStyle/>
          <a:p>
            <a:r>
              <a:rPr lang="en-US"/>
              <a:t>Click to edit Master title style</a:t>
            </a:r>
            <a:endParaRPr lang="en-GB" dirty="0"/>
          </a:p>
        </p:txBody>
      </p:sp>
      <p:sp>
        <p:nvSpPr>
          <p:cNvPr id="3" name="Text Placeholder 2"/>
          <p:cNvSpPr>
            <a:spLocks noGrp="1"/>
          </p:cNvSpPr>
          <p:nvPr>
            <p:ph type="body" sz="half" idx="1"/>
          </p:nvPr>
        </p:nvSpPr>
        <p:spPr>
          <a:xfrm>
            <a:off x="1485925" y="1844824"/>
            <a:ext cx="3429000" cy="4174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5067325" y="1844824"/>
            <a:ext cx="3429000" cy="4174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629400" y="6248400"/>
            <a:ext cx="1905000" cy="457200"/>
          </a:xfrm>
        </p:spPr>
        <p:txBody>
          <a:bodyPr/>
          <a:lstStyle>
            <a:lvl1pPr>
              <a:defRPr/>
            </a:lvl1pPr>
          </a:lstStyle>
          <a:p>
            <a:endParaRPr lang="en-GB" altLang="en-US"/>
          </a:p>
        </p:txBody>
      </p:sp>
      <p:sp>
        <p:nvSpPr>
          <p:cNvPr id="6" name="Footer Placeholder 5"/>
          <p:cNvSpPr>
            <a:spLocks noGrp="1"/>
          </p:cNvSpPr>
          <p:nvPr>
            <p:ph type="ftr" sz="quarter" idx="11"/>
          </p:nvPr>
        </p:nvSpPr>
        <p:spPr>
          <a:xfrm>
            <a:off x="3276600" y="6248400"/>
            <a:ext cx="2895600" cy="457200"/>
          </a:xfrm>
        </p:spPr>
        <p:txBody>
          <a:bodyPr/>
          <a:lstStyle>
            <a:lvl1pPr>
              <a:defRPr/>
            </a:lvl1pPr>
          </a:lstStyle>
          <a:p>
            <a:endParaRPr lang="en-GB" altLang="en-US"/>
          </a:p>
        </p:txBody>
      </p:sp>
      <p:sp>
        <p:nvSpPr>
          <p:cNvPr id="7" name="Slide Number Placeholder 6"/>
          <p:cNvSpPr>
            <a:spLocks noGrp="1"/>
          </p:cNvSpPr>
          <p:nvPr>
            <p:ph type="sldNum" sz="quarter" idx="12"/>
          </p:nvPr>
        </p:nvSpPr>
        <p:spPr>
          <a:xfrm>
            <a:off x="1524000" y="6248400"/>
            <a:ext cx="1295400" cy="457200"/>
          </a:xfrm>
        </p:spPr>
        <p:txBody>
          <a:bodyPr/>
          <a:lstStyle>
            <a:lvl1pPr>
              <a:defRPr/>
            </a:lvl1pPr>
          </a:lstStyle>
          <a:p>
            <a:fld id="{99EC163C-451A-4E6F-ACF7-668EB3869707}" type="slidenum">
              <a:rPr lang="en-GB" altLang="en-US"/>
              <a:pPr/>
              <a:t>‹#›</a:t>
            </a:fld>
            <a:endParaRPr lang="en-GB" altLang="en-US"/>
          </a:p>
        </p:txBody>
      </p:sp>
    </p:spTree>
    <p:extLst>
      <p:ext uri="{BB962C8B-B14F-4D97-AF65-F5344CB8AC3E}">
        <p14:creationId xmlns:p14="http://schemas.microsoft.com/office/powerpoint/2010/main" val="364372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1476375" y="188640"/>
            <a:ext cx="5471889" cy="1411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dirty="0"/>
          </a:p>
        </p:txBody>
      </p:sp>
      <p:sp>
        <p:nvSpPr>
          <p:cNvPr id="46083" name="Rectangle 3"/>
          <p:cNvSpPr>
            <a:spLocks noGrp="1" noChangeArrowheads="1"/>
          </p:cNvSpPr>
          <p:nvPr>
            <p:ph type="body" idx="1"/>
          </p:nvPr>
        </p:nvSpPr>
        <p:spPr bwMode="auto">
          <a:xfrm>
            <a:off x="1524000" y="2060575"/>
            <a:ext cx="7010400" cy="395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dirty="0"/>
          </a:p>
        </p:txBody>
      </p:sp>
      <p:sp>
        <p:nvSpPr>
          <p:cNvPr id="46084" name="Rectangle 4"/>
          <p:cNvSpPr>
            <a:spLocks noGrp="1" noChangeArrowheads="1"/>
          </p:cNvSpPr>
          <p:nvPr>
            <p:ph type="dt" sz="half" idx="2"/>
          </p:nvPr>
        </p:nvSpPr>
        <p:spPr bwMode="auto">
          <a:xfrm>
            <a:off x="66294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endParaRPr lang="en-GB" altLang="en-US"/>
          </a:p>
        </p:txBody>
      </p:sp>
      <p:sp>
        <p:nvSpPr>
          <p:cNvPr id="46085" name="Rectangle 5"/>
          <p:cNvSpPr>
            <a:spLocks noGrp="1" noChangeArrowheads="1"/>
          </p:cNvSpPr>
          <p:nvPr>
            <p:ph type="ftr" sz="quarter" idx="3"/>
          </p:nvPr>
        </p:nvSpPr>
        <p:spPr bwMode="auto">
          <a:xfrm>
            <a:off x="32766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GB" altLang="en-US"/>
          </a:p>
        </p:txBody>
      </p:sp>
      <p:sp>
        <p:nvSpPr>
          <p:cNvPr id="46086" name="Rectangle 6"/>
          <p:cNvSpPr>
            <a:spLocks noGrp="1" noChangeArrowheads="1"/>
          </p:cNvSpPr>
          <p:nvPr>
            <p:ph type="sldNum" sz="quarter" idx="4"/>
          </p:nvPr>
        </p:nvSpPr>
        <p:spPr bwMode="auto">
          <a:xfrm>
            <a:off x="1524000" y="6248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03FE48AF-ABF3-40F6-B23F-7A4E1289867F}" type="slidenum">
              <a:rPr lang="en-GB" altLang="en-US"/>
              <a:pPr/>
              <a:t>‹#›</a:t>
            </a:fld>
            <a:endParaRPr lang="en-GB" altLang="en-US"/>
          </a:p>
        </p:txBody>
      </p:sp>
      <p:sp>
        <p:nvSpPr>
          <p:cNvPr id="46087" name="Line 7"/>
          <p:cNvSpPr>
            <a:spLocks noChangeShapeType="1"/>
          </p:cNvSpPr>
          <p:nvPr userDrawn="1"/>
        </p:nvSpPr>
        <p:spPr bwMode="auto">
          <a:xfrm flipV="1">
            <a:off x="1371600" y="304800"/>
            <a:ext cx="0" cy="12954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6088" name="Oval 8"/>
          <p:cNvSpPr>
            <a:spLocks noChangeArrowheads="1"/>
          </p:cNvSpPr>
          <p:nvPr userDrawn="1"/>
        </p:nvSpPr>
        <p:spPr bwMode="auto">
          <a:xfrm>
            <a:off x="152400" y="838200"/>
            <a:ext cx="228600" cy="228600"/>
          </a:xfrm>
          <a:prstGeom prst="ellipse">
            <a:avLst/>
          </a:prstGeom>
          <a:solidFill>
            <a:srgbClr val="F54C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itchFamily="18" charset="0"/>
            </a:endParaRPr>
          </a:p>
        </p:txBody>
      </p:sp>
      <p:sp>
        <p:nvSpPr>
          <p:cNvPr id="46089" name="Oval 9"/>
          <p:cNvSpPr>
            <a:spLocks noChangeArrowheads="1"/>
          </p:cNvSpPr>
          <p:nvPr userDrawn="1"/>
        </p:nvSpPr>
        <p:spPr bwMode="auto">
          <a:xfrm>
            <a:off x="539750" y="838200"/>
            <a:ext cx="228600" cy="228600"/>
          </a:xfrm>
          <a:prstGeom prst="ellipse">
            <a:avLst/>
          </a:prstGeom>
          <a:solidFill>
            <a:srgbClr val="014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itchFamily="18" charset="0"/>
            </a:endParaRPr>
          </a:p>
        </p:txBody>
      </p:sp>
      <p:sp>
        <p:nvSpPr>
          <p:cNvPr id="46090" name="Oval 10"/>
          <p:cNvSpPr>
            <a:spLocks noChangeArrowheads="1"/>
          </p:cNvSpPr>
          <p:nvPr userDrawn="1"/>
        </p:nvSpPr>
        <p:spPr bwMode="auto">
          <a:xfrm>
            <a:off x="927100" y="838200"/>
            <a:ext cx="228600" cy="228600"/>
          </a:xfrm>
          <a:prstGeom prst="ellipse">
            <a:avLst/>
          </a:prstGeom>
          <a:solidFill>
            <a:srgbClr val="B7000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itchFamily="18" charset="0"/>
            </a:endParaRPr>
          </a:p>
        </p:txBody>
      </p:sp>
      <p:pic>
        <p:nvPicPr>
          <p:cNvPr id="23" name="Picture 15" descr="rgs"/>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 id="2147483656" r:id="rId6"/>
    <p:sldLayoutId id="2147483658" r:id="rId7"/>
    <p:sldLayoutId id="2147483659" r:id="rId8"/>
    <p:sldLayoutId id="2147483661" r:id="rId9"/>
  </p:sldLayoutIdLst>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6300">
          <a:solidFill>
            <a:schemeClr val="tx2"/>
          </a:solidFill>
          <a:latin typeface="Helvetica" pitchFamily="34" charset="0"/>
        </a:defRPr>
      </a:lvl2pPr>
      <a:lvl3pPr algn="l" rtl="0" eaLnBrk="1" fontAlgn="base" hangingPunct="1">
        <a:spcBef>
          <a:spcPct val="0"/>
        </a:spcBef>
        <a:spcAft>
          <a:spcPct val="0"/>
        </a:spcAft>
        <a:defRPr sz="6300">
          <a:solidFill>
            <a:schemeClr val="tx2"/>
          </a:solidFill>
          <a:latin typeface="Helvetica" pitchFamily="34" charset="0"/>
        </a:defRPr>
      </a:lvl3pPr>
      <a:lvl4pPr algn="l" rtl="0" eaLnBrk="1" fontAlgn="base" hangingPunct="1">
        <a:spcBef>
          <a:spcPct val="0"/>
        </a:spcBef>
        <a:spcAft>
          <a:spcPct val="0"/>
        </a:spcAft>
        <a:defRPr sz="6300">
          <a:solidFill>
            <a:schemeClr val="tx2"/>
          </a:solidFill>
          <a:latin typeface="Helvetica" pitchFamily="34" charset="0"/>
        </a:defRPr>
      </a:lvl4pPr>
      <a:lvl5pPr algn="l" rtl="0" eaLnBrk="1" fontAlgn="base" hangingPunct="1">
        <a:spcBef>
          <a:spcPct val="0"/>
        </a:spcBef>
        <a:spcAft>
          <a:spcPct val="0"/>
        </a:spcAft>
        <a:defRPr sz="6300">
          <a:solidFill>
            <a:schemeClr val="tx2"/>
          </a:solidFill>
          <a:latin typeface="Helvetica" pitchFamily="34" charset="0"/>
        </a:defRPr>
      </a:lvl5pPr>
      <a:lvl6pPr marL="457200" algn="l" rtl="0" eaLnBrk="1" fontAlgn="base" hangingPunct="1">
        <a:spcBef>
          <a:spcPct val="0"/>
        </a:spcBef>
        <a:spcAft>
          <a:spcPct val="0"/>
        </a:spcAft>
        <a:defRPr sz="6300">
          <a:solidFill>
            <a:schemeClr val="tx2"/>
          </a:solidFill>
          <a:latin typeface="Helvetica" pitchFamily="34" charset="0"/>
        </a:defRPr>
      </a:lvl6pPr>
      <a:lvl7pPr marL="914400" algn="l" rtl="0" eaLnBrk="1" fontAlgn="base" hangingPunct="1">
        <a:spcBef>
          <a:spcPct val="0"/>
        </a:spcBef>
        <a:spcAft>
          <a:spcPct val="0"/>
        </a:spcAft>
        <a:defRPr sz="6300">
          <a:solidFill>
            <a:schemeClr val="tx2"/>
          </a:solidFill>
          <a:latin typeface="Helvetica" pitchFamily="34" charset="0"/>
        </a:defRPr>
      </a:lvl7pPr>
      <a:lvl8pPr marL="1371600" algn="l" rtl="0" eaLnBrk="1" fontAlgn="base" hangingPunct="1">
        <a:spcBef>
          <a:spcPct val="0"/>
        </a:spcBef>
        <a:spcAft>
          <a:spcPct val="0"/>
        </a:spcAft>
        <a:defRPr sz="6300">
          <a:solidFill>
            <a:schemeClr val="tx2"/>
          </a:solidFill>
          <a:latin typeface="Helvetica" pitchFamily="34" charset="0"/>
        </a:defRPr>
      </a:lvl8pPr>
      <a:lvl9pPr marL="1828800" algn="l" rtl="0" eaLnBrk="1" fontAlgn="base" hangingPunct="1">
        <a:spcBef>
          <a:spcPct val="0"/>
        </a:spcBef>
        <a:spcAft>
          <a:spcPct val="0"/>
        </a:spcAft>
        <a:defRPr sz="6300">
          <a:solidFill>
            <a:schemeClr val="tx2"/>
          </a:solidFill>
          <a:latin typeface="Helvetica" pitchFamily="34" charset="0"/>
        </a:defRPr>
      </a:lvl9pPr>
    </p:titleStyle>
    <p:bodyStyle>
      <a:lvl1pPr marL="342900" indent="-342900" algn="l" rtl="0" eaLnBrk="1" fontAlgn="base" hangingPunct="1">
        <a:spcBef>
          <a:spcPct val="20000"/>
        </a:spcBef>
        <a:spcAft>
          <a:spcPct val="0"/>
        </a:spcAft>
        <a:buClr>
          <a:srgbClr val="F54C00"/>
        </a:buClr>
        <a:buSzPct val="70000"/>
        <a:buFont typeface="Wingdings" pitchFamily="2" charset="2"/>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lr>
          <a:srgbClr val="01415B"/>
        </a:buClr>
        <a:buSzPct val="75000"/>
        <a:buFont typeface="Wingdings" pitchFamily="2" charset="2"/>
        <a:buChar char="l"/>
        <a:defRPr sz="2800">
          <a:solidFill>
            <a:schemeClr val="tx2"/>
          </a:solidFill>
          <a:latin typeface="+mn-lt"/>
        </a:defRPr>
      </a:lvl2pPr>
      <a:lvl3pPr marL="1143000" indent="-228600" algn="l" rtl="0" eaLnBrk="1" fontAlgn="base" hangingPunct="1">
        <a:spcBef>
          <a:spcPct val="20000"/>
        </a:spcBef>
        <a:spcAft>
          <a:spcPct val="0"/>
        </a:spcAft>
        <a:buClr>
          <a:srgbClr val="B70005"/>
        </a:buClr>
        <a:buChar char="•"/>
        <a:defRPr sz="2400">
          <a:solidFill>
            <a:schemeClr val="tx2"/>
          </a:solidFill>
          <a:latin typeface="+mn-lt"/>
        </a:defRPr>
      </a:lvl3pPr>
      <a:lvl4pPr marL="1600200" indent="-228600" algn="l" rtl="0" eaLnBrk="1" fontAlgn="base" hangingPunct="1">
        <a:spcBef>
          <a:spcPct val="20000"/>
        </a:spcBef>
        <a:spcAft>
          <a:spcPct val="0"/>
        </a:spcAft>
        <a:buClr>
          <a:srgbClr val="797E01"/>
        </a:buClr>
        <a:buChar char="•"/>
        <a:defRPr sz="2000">
          <a:solidFill>
            <a:schemeClr val="tx2"/>
          </a:solidFill>
          <a:latin typeface="+mn-lt"/>
        </a:defRPr>
      </a:lvl4pPr>
      <a:lvl5pPr marL="2057400" indent="-228600" algn="l" rtl="0" eaLnBrk="1" fontAlgn="base" hangingPunct="1">
        <a:spcBef>
          <a:spcPct val="20000"/>
        </a:spcBef>
        <a:spcAft>
          <a:spcPct val="0"/>
        </a:spcAft>
        <a:buClr>
          <a:srgbClr val="740160"/>
        </a:buClr>
        <a:buChar char="•"/>
        <a:defRPr sz="2000">
          <a:solidFill>
            <a:schemeClr val="tx2"/>
          </a:solidFill>
          <a:latin typeface="+mn-lt"/>
        </a:defRPr>
      </a:lvl5pPr>
      <a:lvl6pPr marL="2514600" indent="-228600" algn="l" rtl="0" eaLnBrk="1" fontAlgn="base" hangingPunct="1">
        <a:spcBef>
          <a:spcPct val="20000"/>
        </a:spcBef>
        <a:spcAft>
          <a:spcPct val="0"/>
        </a:spcAft>
        <a:buClr>
          <a:srgbClr val="740160"/>
        </a:buClr>
        <a:buChar char="•"/>
        <a:defRPr sz="2000">
          <a:solidFill>
            <a:schemeClr val="tx2"/>
          </a:solidFill>
          <a:latin typeface="+mn-lt"/>
        </a:defRPr>
      </a:lvl6pPr>
      <a:lvl7pPr marL="2971800" indent="-228600" algn="l" rtl="0" eaLnBrk="1" fontAlgn="base" hangingPunct="1">
        <a:spcBef>
          <a:spcPct val="20000"/>
        </a:spcBef>
        <a:spcAft>
          <a:spcPct val="0"/>
        </a:spcAft>
        <a:buClr>
          <a:srgbClr val="740160"/>
        </a:buClr>
        <a:buChar char="•"/>
        <a:defRPr sz="2000">
          <a:solidFill>
            <a:schemeClr val="tx2"/>
          </a:solidFill>
          <a:latin typeface="+mn-lt"/>
        </a:defRPr>
      </a:lvl7pPr>
      <a:lvl8pPr marL="3429000" indent="-228600" algn="l" rtl="0" eaLnBrk="1" fontAlgn="base" hangingPunct="1">
        <a:spcBef>
          <a:spcPct val="20000"/>
        </a:spcBef>
        <a:spcAft>
          <a:spcPct val="0"/>
        </a:spcAft>
        <a:buClr>
          <a:srgbClr val="740160"/>
        </a:buClr>
        <a:buChar char="•"/>
        <a:defRPr sz="2000">
          <a:solidFill>
            <a:schemeClr val="tx2"/>
          </a:solidFill>
          <a:latin typeface="+mn-lt"/>
        </a:defRPr>
      </a:lvl8pPr>
      <a:lvl9pPr marL="3886200" indent="-228600" algn="l" rtl="0" eaLnBrk="1" fontAlgn="base" hangingPunct="1">
        <a:spcBef>
          <a:spcPct val="20000"/>
        </a:spcBef>
        <a:spcAft>
          <a:spcPct val="0"/>
        </a:spcAft>
        <a:buClr>
          <a:srgbClr val="740160"/>
        </a:buClr>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upload.wikimedia.org/wikipedia/commons/7/74/Aeroporto_di_Venezia_-_vue_aerienne.jpg"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s://www.comune.venezia.it/it/content/variazioni-livello-medio-mare#ing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www.youtube.com/watch?v=_--idXN_TT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file:///C:\Users\d.anderson\OneDrive%20-%20Eton%20College\Documents\research\RGS%20and%20WaterLANDS\Coastal%20wetlands%20part\GEN3724e_Heymansetal2014.pdf"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hyperlink" Target="https://en.wikipedia.org/wiki/MOSE#/media/File:03_movimento_paratoie.jpg"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aterlands.eu/news-and-events/updates-from-the-fourth-edition-of-giants-of-the-lagoon/" TargetMode="External"/><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hyperlink" Target="https://waterlands.eu/news-and-events/exploring-venice-salt-marshes-through-art-with-waterlands-artist-in-residence-claudio-beorchia/" TargetMode="Externa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98F4B0-4A31-25CE-71DE-54E3303A9A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96" y="1773017"/>
            <a:ext cx="8244408" cy="4637480"/>
          </a:xfrm>
          <a:prstGeom prst="rect">
            <a:avLst/>
          </a:prstGeom>
        </p:spPr>
      </p:pic>
      <p:sp>
        <p:nvSpPr>
          <p:cNvPr id="69634" name="Rectangle 2"/>
          <p:cNvSpPr>
            <a:spLocks noGrp="1" noChangeArrowheads="1"/>
          </p:cNvSpPr>
          <p:nvPr>
            <p:ph type="title"/>
          </p:nvPr>
        </p:nvSpPr>
        <p:spPr>
          <a:xfrm>
            <a:off x="1476375" y="188913"/>
            <a:ext cx="5831929" cy="1655911"/>
          </a:xfrm>
        </p:spPr>
        <p:txBody>
          <a:bodyPr anchor="t"/>
          <a:lstStyle/>
          <a:p>
            <a:r>
              <a:rPr lang="en-GB" altLang="en-US" sz="3600" b="1" dirty="0"/>
              <a:t>Salt marsh restoration in the Venice Lagoon</a:t>
            </a:r>
            <a:endParaRPr lang="en-US" altLang="en-US" sz="3600" b="1" dirty="0"/>
          </a:p>
        </p:txBody>
      </p:sp>
      <p:sp>
        <p:nvSpPr>
          <p:cNvPr id="69635" name="Rectangle 3"/>
          <p:cNvSpPr>
            <a:spLocks noGrp="1" noChangeArrowheads="1"/>
          </p:cNvSpPr>
          <p:nvPr>
            <p:ph type="body" sz="half" idx="1"/>
          </p:nvPr>
        </p:nvSpPr>
        <p:spPr>
          <a:xfrm>
            <a:off x="1560513" y="1845519"/>
            <a:ext cx="3429000" cy="4174976"/>
          </a:xfrm>
        </p:spPr>
        <p:txBody>
          <a:bodyPr/>
          <a:lstStyle/>
          <a:p>
            <a:pPr>
              <a:buFont typeface="Wingdings" pitchFamily="2" charset="2"/>
              <a:buNone/>
            </a:pPr>
            <a:r>
              <a:rPr lang="en-GB" altLang="en-US" sz="2600"/>
              <a:t> </a:t>
            </a:r>
            <a:endParaRPr lang="en-US" altLang="en-US" sz="2600"/>
          </a:p>
        </p:txBody>
      </p:sp>
      <p:sp>
        <p:nvSpPr>
          <p:cNvPr id="69642" name="Text Box 10"/>
          <p:cNvSpPr txBox="1">
            <a:spLocks noChangeArrowheads="1"/>
          </p:cNvSpPr>
          <p:nvPr/>
        </p:nvSpPr>
        <p:spPr bwMode="auto">
          <a:xfrm>
            <a:off x="6443663" y="3933007"/>
            <a:ext cx="21605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latin typeface="Arial" charset="0"/>
            </a:endParaRPr>
          </a:p>
        </p:txBody>
      </p:sp>
      <p:sp>
        <p:nvSpPr>
          <p:cNvPr id="3" name="TextBox 2">
            <a:extLst>
              <a:ext uri="{FF2B5EF4-FFF2-40B4-BE49-F238E27FC236}">
                <a16:creationId xmlns:a16="http://schemas.microsoft.com/office/drawing/2014/main" id="{BF0340B7-C402-62CB-4149-7A08EE32E803}"/>
              </a:ext>
            </a:extLst>
          </p:cNvPr>
          <p:cNvSpPr txBox="1"/>
          <p:nvPr/>
        </p:nvSpPr>
        <p:spPr>
          <a:xfrm>
            <a:off x="719572" y="5932012"/>
            <a:ext cx="7704856" cy="461665"/>
          </a:xfrm>
          <a:prstGeom prst="rect">
            <a:avLst/>
          </a:prstGeom>
          <a:noFill/>
        </p:spPr>
        <p:txBody>
          <a:bodyPr wrap="square" rtlCol="0">
            <a:spAutoFit/>
          </a:bodyPr>
          <a:lstStyle/>
          <a:p>
            <a:r>
              <a:rPr lang="en-GB" sz="1200" i="1" dirty="0">
                <a:solidFill>
                  <a:schemeClr val="bg1"/>
                </a:solidFill>
              </a:rPr>
              <a:t>Photo of maxi-fascines at low tide, part of the salt marsh restoration work at Lago Bastia Action Site, Venice Lagoon (</a:t>
            </a:r>
            <a:r>
              <a:rPr lang="en-GB" sz="1200" i="1" dirty="0" err="1">
                <a:solidFill>
                  <a:schemeClr val="bg1"/>
                </a:solidFill>
              </a:rPr>
              <a:t>S.McGuinness</a:t>
            </a:r>
            <a:r>
              <a:rPr lang="en-GB" sz="1200" i="1" dirty="0">
                <a:solidFill>
                  <a:schemeClr val="bg1"/>
                </a:solidFill>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AA6B34-F4F8-3669-713C-496FEC3188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772816"/>
            <a:ext cx="3672408" cy="4896544"/>
          </a:xfrm>
          <a:prstGeom prst="rect">
            <a:avLst/>
          </a:prstGeom>
        </p:spPr>
      </p:pic>
      <p:sp>
        <p:nvSpPr>
          <p:cNvPr id="56322" name="Rectangle 2"/>
          <p:cNvSpPr>
            <a:spLocks noGrp="1" noChangeArrowheads="1"/>
          </p:cNvSpPr>
          <p:nvPr>
            <p:ph type="title"/>
          </p:nvPr>
        </p:nvSpPr>
        <p:spPr>
          <a:xfrm>
            <a:off x="1475656" y="299348"/>
            <a:ext cx="5424264" cy="1320660"/>
          </a:xfrm>
          <a:solidFill>
            <a:srgbClr val="F54C00"/>
          </a:solidFill>
        </p:spPr>
        <p:txBody>
          <a:bodyPr/>
          <a:lstStyle/>
          <a:p>
            <a:r>
              <a:rPr lang="en-GB" altLang="en-US" sz="3600" b="1" dirty="0">
                <a:solidFill>
                  <a:schemeClr val="bg1"/>
                </a:solidFill>
              </a:rPr>
              <a:t>Salt marsh degradation and erosion</a:t>
            </a:r>
          </a:p>
        </p:txBody>
      </p:sp>
      <p:sp>
        <p:nvSpPr>
          <p:cNvPr id="56327" name="Rectangle 7"/>
          <p:cNvSpPr>
            <a:spLocks noGrp="1" noChangeArrowheads="1"/>
          </p:cNvSpPr>
          <p:nvPr>
            <p:ph type="body" idx="1"/>
          </p:nvPr>
        </p:nvSpPr>
        <p:spPr>
          <a:xfrm>
            <a:off x="323528" y="1700808"/>
            <a:ext cx="4392488" cy="4680520"/>
          </a:xfrm>
          <a:noFill/>
          <a:ln/>
        </p:spPr>
        <p:txBody>
          <a:bodyPr/>
          <a:lstStyle/>
          <a:p>
            <a:r>
              <a:rPr lang="en-GB" sz="1600" dirty="0"/>
              <a:t>General causes of salt marsh degradation and erosion are explained in the ‘Salt marsh and coastal lagoons’ slides.</a:t>
            </a:r>
            <a:endParaRPr lang="en-GB" sz="1800" dirty="0"/>
          </a:p>
          <a:p>
            <a:r>
              <a:rPr lang="en-GB" sz="1600" dirty="0"/>
              <a:t>The main causes of salt marsh loss in the Venice Lagoon include:</a:t>
            </a:r>
          </a:p>
          <a:p>
            <a:pPr lvl="1"/>
            <a:r>
              <a:rPr lang="en-GB" sz="1400" dirty="0"/>
              <a:t>Industrial development (especially in the early 20</a:t>
            </a:r>
            <a:r>
              <a:rPr lang="en-GB" sz="1400" baseline="30000" dirty="0"/>
              <a:t>th</a:t>
            </a:r>
            <a:r>
              <a:rPr lang="en-GB" sz="1400" dirty="0"/>
              <a:t> century).</a:t>
            </a:r>
          </a:p>
          <a:p>
            <a:pPr lvl="1"/>
            <a:r>
              <a:rPr lang="en-GB" sz="1400" dirty="0"/>
              <a:t>Dredging deep channels for shipping (e.g. oil tankers, container ships, cruise ships).</a:t>
            </a:r>
          </a:p>
          <a:p>
            <a:pPr lvl="1"/>
            <a:r>
              <a:rPr lang="en-GB" sz="1400" dirty="0"/>
              <a:t>Historic diversion of rivers around the lagoon, cutting off sediment input from land.</a:t>
            </a:r>
          </a:p>
          <a:p>
            <a:pPr lvl="1"/>
            <a:r>
              <a:rPr lang="en-GB" sz="1400" dirty="0"/>
              <a:t>Modifications for fish farming.</a:t>
            </a:r>
            <a:endParaRPr lang="en-GB" sz="1800" dirty="0"/>
          </a:p>
          <a:p>
            <a:r>
              <a:rPr lang="en-GB" sz="1600" dirty="0"/>
              <a:t>The human-caused loss of salt marsh has accelerated erosion by sea level rise, stronger wave action and tidal flows. This is linked with modification of the bed of the lagoon and more open water (increasing </a:t>
            </a:r>
            <a:r>
              <a:rPr lang="en-GB" sz="1600" b="1" dirty="0"/>
              <a:t>fetch</a:t>
            </a:r>
            <a:r>
              <a:rPr lang="en-GB" sz="1600" dirty="0"/>
              <a:t> for wave development).</a:t>
            </a:r>
          </a:p>
          <a:p>
            <a:endParaRPr lang="en-GB" altLang="en-US" dirty="0"/>
          </a:p>
        </p:txBody>
      </p:sp>
      <p:sp>
        <p:nvSpPr>
          <p:cNvPr id="3" name="TextBox 2">
            <a:extLst>
              <a:ext uri="{FF2B5EF4-FFF2-40B4-BE49-F238E27FC236}">
                <a16:creationId xmlns:a16="http://schemas.microsoft.com/office/drawing/2014/main" id="{C415D042-77A7-484C-8EA3-B3BF7E52B49D}"/>
              </a:ext>
            </a:extLst>
          </p:cNvPr>
          <p:cNvSpPr txBox="1"/>
          <p:nvPr/>
        </p:nvSpPr>
        <p:spPr>
          <a:xfrm>
            <a:off x="5364088" y="6270098"/>
            <a:ext cx="2304256" cy="400110"/>
          </a:xfrm>
          <a:prstGeom prst="rect">
            <a:avLst/>
          </a:prstGeom>
          <a:noFill/>
        </p:spPr>
        <p:txBody>
          <a:bodyPr wrap="square" rtlCol="0">
            <a:spAutoFit/>
          </a:bodyPr>
          <a:lstStyle/>
          <a:p>
            <a:r>
              <a:rPr lang="en-GB" sz="1000" b="1" i="1" dirty="0">
                <a:solidFill>
                  <a:schemeClr val="bg1"/>
                </a:solidFill>
              </a:rPr>
              <a:t>View of Venice Lagoon looking southwards (</a:t>
            </a:r>
            <a:r>
              <a:rPr lang="en-GB" sz="1000" b="1" i="1" dirty="0" err="1">
                <a:solidFill>
                  <a:schemeClr val="bg1"/>
                </a:solidFill>
              </a:rPr>
              <a:t>D.Anderson</a:t>
            </a:r>
            <a:r>
              <a:rPr lang="en-GB" sz="1000" b="1" i="1" dirty="0">
                <a:solidFill>
                  <a:schemeClr val="bg1"/>
                </a:solidFill>
              </a:rPr>
              <a:t>)</a:t>
            </a:r>
          </a:p>
        </p:txBody>
      </p:sp>
      <p:cxnSp>
        <p:nvCxnSpPr>
          <p:cNvPr id="8" name="Straight Arrow Connector 7">
            <a:extLst>
              <a:ext uri="{FF2B5EF4-FFF2-40B4-BE49-F238E27FC236}">
                <a16:creationId xmlns:a16="http://schemas.microsoft.com/office/drawing/2014/main" id="{69D2FDDB-BF68-DE44-2BE5-5488EA6C8612}"/>
              </a:ext>
            </a:extLst>
          </p:cNvPr>
          <p:cNvCxnSpPr>
            <a:cxnSpLocks/>
          </p:cNvCxnSpPr>
          <p:nvPr/>
        </p:nvCxnSpPr>
        <p:spPr>
          <a:xfrm flipV="1">
            <a:off x="4716016" y="5013176"/>
            <a:ext cx="1656184" cy="148979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4A1C18-6AF9-D65F-01AB-8FA17C840D4B}"/>
              </a:ext>
            </a:extLst>
          </p:cNvPr>
          <p:cNvSpPr txBox="1"/>
          <p:nvPr/>
        </p:nvSpPr>
        <p:spPr>
          <a:xfrm>
            <a:off x="2888902" y="6503823"/>
            <a:ext cx="2297167" cy="307777"/>
          </a:xfrm>
          <a:prstGeom prst="rect">
            <a:avLst/>
          </a:prstGeom>
          <a:noFill/>
        </p:spPr>
        <p:txBody>
          <a:bodyPr wrap="none" rtlCol="0">
            <a:spAutoFit/>
          </a:bodyPr>
          <a:lstStyle/>
          <a:p>
            <a:r>
              <a:rPr lang="en-GB" sz="1400" dirty="0"/>
              <a:t>Fish farms (</a:t>
            </a:r>
            <a:r>
              <a:rPr lang="en-GB" sz="1400" i="1" dirty="0"/>
              <a:t>Valli da </a:t>
            </a:r>
            <a:r>
              <a:rPr lang="en-GB" sz="1400" i="1" dirty="0" err="1"/>
              <a:t>pesca</a:t>
            </a:r>
            <a:r>
              <a:rPr lang="en-GB" sz="1400"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5" name="Rectangle 9"/>
          <p:cNvSpPr>
            <a:spLocks noGrp="1" noChangeArrowheads="1"/>
          </p:cNvSpPr>
          <p:nvPr>
            <p:ph type="body" idx="1"/>
          </p:nvPr>
        </p:nvSpPr>
        <p:spPr>
          <a:xfrm>
            <a:off x="227349" y="1787953"/>
            <a:ext cx="3960439" cy="4785835"/>
          </a:xfrm>
          <a:noFill/>
          <a:ln/>
        </p:spPr>
        <p:txBody>
          <a:bodyPr/>
          <a:lstStyle/>
          <a:p>
            <a:r>
              <a:rPr lang="en-GB" sz="1800" dirty="0"/>
              <a:t>The Venice Lagoon (550 km</a:t>
            </a:r>
            <a:r>
              <a:rPr lang="en-GB" sz="1800" baseline="30000" dirty="0"/>
              <a:t>2</a:t>
            </a:r>
            <a:r>
              <a:rPr lang="en-GB" sz="1800" dirty="0"/>
              <a:t>) is connected to the Adriatic Sea by three inlets:</a:t>
            </a:r>
          </a:p>
          <a:p>
            <a:pPr lvl="1"/>
            <a:r>
              <a:rPr lang="en-GB" sz="1600" dirty="0"/>
              <a:t>Bocca di Lido</a:t>
            </a:r>
          </a:p>
          <a:p>
            <a:pPr lvl="1"/>
            <a:r>
              <a:rPr lang="en-GB" sz="1600" dirty="0"/>
              <a:t>Bocca di </a:t>
            </a:r>
            <a:r>
              <a:rPr lang="en-GB" sz="1600" dirty="0" err="1"/>
              <a:t>Malamocco</a:t>
            </a:r>
            <a:endParaRPr lang="en-GB" sz="1600" dirty="0"/>
          </a:p>
          <a:p>
            <a:pPr lvl="1"/>
            <a:r>
              <a:rPr lang="en-GB" sz="1600" dirty="0"/>
              <a:t>Bocca di Chioggia</a:t>
            </a:r>
          </a:p>
          <a:p>
            <a:r>
              <a:rPr lang="en-GB" sz="1800" dirty="0"/>
              <a:t>Mobile gates exist at each inlet that can be raised when a high water event (</a:t>
            </a:r>
            <a:r>
              <a:rPr lang="en-GB" sz="1800" i="1" dirty="0" err="1"/>
              <a:t>acqua</a:t>
            </a:r>
            <a:r>
              <a:rPr lang="en-GB" sz="1800" i="1" dirty="0"/>
              <a:t> </a:t>
            </a:r>
            <a:r>
              <a:rPr lang="en-GB" sz="1800" i="1" dirty="0" err="1"/>
              <a:t>alta</a:t>
            </a:r>
            <a:r>
              <a:rPr lang="en-GB" sz="1800" dirty="0"/>
              <a:t>) is forecast that would otherwise cause extensive flooding in the city of Venice.</a:t>
            </a:r>
          </a:p>
          <a:p>
            <a:r>
              <a:rPr lang="en-GB" sz="1800" dirty="0"/>
              <a:t>This scheme (the MOSE barrier) has been in active use since 2020. A later slide presents problems associated with the scheme.</a:t>
            </a:r>
          </a:p>
        </p:txBody>
      </p:sp>
      <p:sp>
        <p:nvSpPr>
          <p:cNvPr id="6" name="Rectangle 2"/>
          <p:cNvSpPr txBox="1">
            <a:spLocks noChangeArrowheads="1"/>
          </p:cNvSpPr>
          <p:nvPr/>
        </p:nvSpPr>
        <p:spPr bwMode="auto">
          <a:xfrm>
            <a:off x="1475656" y="299348"/>
            <a:ext cx="5424264" cy="1320660"/>
          </a:xfrm>
          <a:prstGeom prst="rect">
            <a:avLst/>
          </a:prstGeom>
          <a:solidFill>
            <a:srgbClr val="01415B"/>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The Venice Lagoon</a:t>
            </a:r>
          </a:p>
        </p:txBody>
      </p:sp>
      <p:sp>
        <p:nvSpPr>
          <p:cNvPr id="7" name="TextBox 6">
            <a:extLst>
              <a:ext uri="{FF2B5EF4-FFF2-40B4-BE49-F238E27FC236}">
                <a16:creationId xmlns:a16="http://schemas.microsoft.com/office/drawing/2014/main" id="{7279B567-38BA-88B6-9A13-6ABCCDDCBEC9}"/>
              </a:ext>
            </a:extLst>
          </p:cNvPr>
          <p:cNvSpPr txBox="1"/>
          <p:nvPr/>
        </p:nvSpPr>
        <p:spPr>
          <a:xfrm>
            <a:off x="7596336" y="6535717"/>
            <a:ext cx="1234633" cy="215444"/>
          </a:xfrm>
          <a:prstGeom prst="rect">
            <a:avLst/>
          </a:prstGeom>
          <a:noFill/>
        </p:spPr>
        <p:txBody>
          <a:bodyPr wrap="none" rtlCol="0">
            <a:spAutoFit/>
          </a:bodyPr>
          <a:lstStyle/>
          <a:p>
            <a:r>
              <a:rPr lang="en-GB" sz="800" b="1" i="1" dirty="0">
                <a:solidFill>
                  <a:schemeClr val="bg1"/>
                </a:solidFill>
              </a:rPr>
              <a:t>Photo by </a:t>
            </a:r>
            <a:r>
              <a:rPr lang="en-GB" sz="800" b="1" i="1" dirty="0" err="1">
                <a:solidFill>
                  <a:schemeClr val="bg1"/>
                </a:solidFill>
              </a:rPr>
              <a:t>D.Anderson</a:t>
            </a:r>
            <a:endParaRPr lang="en-GB" sz="800" b="1" i="1" dirty="0">
              <a:solidFill>
                <a:schemeClr val="bg1"/>
              </a:solidFill>
            </a:endParaRPr>
          </a:p>
        </p:txBody>
      </p:sp>
      <p:pic>
        <p:nvPicPr>
          <p:cNvPr id="5" name="Picture 4">
            <a:extLst>
              <a:ext uri="{FF2B5EF4-FFF2-40B4-BE49-F238E27FC236}">
                <a16:creationId xmlns:a16="http://schemas.microsoft.com/office/drawing/2014/main" id="{2D79FD8A-C774-6769-68B9-8AEB300097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976" y="1675601"/>
            <a:ext cx="3724993" cy="5085184"/>
          </a:xfrm>
          <a:prstGeom prst="rect">
            <a:avLst/>
          </a:prstGeom>
        </p:spPr>
      </p:pic>
      <p:cxnSp>
        <p:nvCxnSpPr>
          <p:cNvPr id="8" name="Straight Arrow Connector 7">
            <a:extLst>
              <a:ext uri="{FF2B5EF4-FFF2-40B4-BE49-F238E27FC236}">
                <a16:creationId xmlns:a16="http://schemas.microsoft.com/office/drawing/2014/main" id="{632A865C-72D7-B9E8-2FF7-04B9C0C34F31}"/>
              </a:ext>
            </a:extLst>
          </p:cNvPr>
          <p:cNvCxnSpPr>
            <a:cxnSpLocks/>
          </p:cNvCxnSpPr>
          <p:nvPr/>
        </p:nvCxnSpPr>
        <p:spPr>
          <a:xfrm>
            <a:off x="4860032" y="3399829"/>
            <a:ext cx="1224136" cy="317203"/>
          </a:xfrm>
          <a:prstGeom prst="straightConnector1">
            <a:avLst/>
          </a:prstGeom>
          <a:ln w="2540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7E88F11-E6A1-1E6B-96F5-3CE1557C51F9}"/>
              </a:ext>
            </a:extLst>
          </p:cNvPr>
          <p:cNvSpPr txBox="1"/>
          <p:nvPr/>
        </p:nvSpPr>
        <p:spPr>
          <a:xfrm>
            <a:off x="4038025" y="3138219"/>
            <a:ext cx="949299" cy="523220"/>
          </a:xfrm>
          <a:prstGeom prst="rect">
            <a:avLst/>
          </a:prstGeom>
          <a:noFill/>
        </p:spPr>
        <p:txBody>
          <a:bodyPr wrap="none" rtlCol="0">
            <a:spAutoFit/>
          </a:bodyPr>
          <a:lstStyle/>
          <a:p>
            <a:r>
              <a:rPr lang="en-GB" sz="1400" dirty="0"/>
              <a:t>Port of</a:t>
            </a:r>
          </a:p>
          <a:p>
            <a:r>
              <a:rPr lang="en-GB" sz="1400" dirty="0"/>
              <a:t>Marghera</a:t>
            </a:r>
          </a:p>
        </p:txBody>
      </p:sp>
      <p:sp>
        <p:nvSpPr>
          <p:cNvPr id="14" name="TextBox 13">
            <a:extLst>
              <a:ext uri="{FF2B5EF4-FFF2-40B4-BE49-F238E27FC236}">
                <a16:creationId xmlns:a16="http://schemas.microsoft.com/office/drawing/2014/main" id="{20BEDE9D-8A4D-E5F3-49AF-16B8D2178C3B}"/>
              </a:ext>
            </a:extLst>
          </p:cNvPr>
          <p:cNvSpPr txBox="1"/>
          <p:nvPr/>
        </p:nvSpPr>
        <p:spPr>
          <a:xfrm>
            <a:off x="4062476" y="4398485"/>
            <a:ext cx="742511" cy="523220"/>
          </a:xfrm>
          <a:prstGeom prst="rect">
            <a:avLst/>
          </a:prstGeom>
          <a:noFill/>
        </p:spPr>
        <p:txBody>
          <a:bodyPr wrap="none" rtlCol="0">
            <a:spAutoFit/>
          </a:bodyPr>
          <a:lstStyle/>
          <a:p>
            <a:r>
              <a:rPr lang="en-GB" sz="1400" dirty="0"/>
              <a:t>City of </a:t>
            </a:r>
          </a:p>
          <a:p>
            <a:r>
              <a:rPr lang="en-GB" sz="1400" dirty="0"/>
              <a:t>Venice</a:t>
            </a:r>
          </a:p>
        </p:txBody>
      </p:sp>
      <p:cxnSp>
        <p:nvCxnSpPr>
          <p:cNvPr id="15" name="Straight Arrow Connector 14">
            <a:extLst>
              <a:ext uri="{FF2B5EF4-FFF2-40B4-BE49-F238E27FC236}">
                <a16:creationId xmlns:a16="http://schemas.microsoft.com/office/drawing/2014/main" id="{48FCDBED-FE54-1603-5F70-BC9029824FED}"/>
              </a:ext>
            </a:extLst>
          </p:cNvPr>
          <p:cNvCxnSpPr>
            <a:cxnSpLocks/>
          </p:cNvCxnSpPr>
          <p:nvPr/>
        </p:nvCxnSpPr>
        <p:spPr>
          <a:xfrm flipV="1">
            <a:off x="4787071" y="3923049"/>
            <a:ext cx="1729145" cy="715219"/>
          </a:xfrm>
          <a:prstGeom prst="straightConnector1">
            <a:avLst/>
          </a:prstGeom>
          <a:ln w="2540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07373AE-83D5-3255-1DCA-3F77EB95C4E3}"/>
              </a:ext>
            </a:extLst>
          </p:cNvPr>
          <p:cNvSpPr txBox="1"/>
          <p:nvPr/>
        </p:nvSpPr>
        <p:spPr>
          <a:xfrm>
            <a:off x="5105976" y="6375235"/>
            <a:ext cx="2304256" cy="400110"/>
          </a:xfrm>
          <a:prstGeom prst="rect">
            <a:avLst/>
          </a:prstGeom>
          <a:noFill/>
        </p:spPr>
        <p:txBody>
          <a:bodyPr wrap="square" rtlCol="0">
            <a:spAutoFit/>
          </a:bodyPr>
          <a:lstStyle/>
          <a:p>
            <a:r>
              <a:rPr lang="en-GB" sz="1000" b="1" i="1" dirty="0">
                <a:solidFill>
                  <a:schemeClr val="bg1"/>
                </a:solidFill>
              </a:rPr>
              <a:t>Satellite image (</a:t>
            </a:r>
            <a:r>
              <a:rPr lang="en-GB" sz="1000" b="1" i="1" dirty="0" err="1">
                <a:solidFill>
                  <a:schemeClr val="bg1"/>
                </a:solidFill>
              </a:rPr>
              <a:t>A.Gasparotto</a:t>
            </a:r>
            <a:r>
              <a:rPr lang="en-GB" sz="1000" b="1" i="1" dirty="0">
                <a:solidFill>
                  <a:schemeClr val="bg1"/>
                </a:solidFill>
              </a:rPr>
              <a:t>, We are here Venice)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7601D3E-E143-5F2C-B067-C73D0C5160D4}"/>
              </a:ext>
            </a:extLst>
          </p:cNvPr>
          <p:cNvPicPr>
            <a:picLocks noChangeAspect="1"/>
          </p:cNvPicPr>
          <p:nvPr/>
        </p:nvPicPr>
        <p:blipFill>
          <a:blip r:embed="rId2">
            <a:extLst>
              <a:ext uri="{28A0092B-C50C-407E-A947-70E740481C1C}">
                <a14:useLocalDpi xmlns:a14="http://schemas.microsoft.com/office/drawing/2010/main" val="0"/>
              </a:ext>
            </a:extLst>
          </a:blip>
          <a:srcRect b="35633"/>
          <a:stretch>
            <a:fillRect/>
          </a:stretch>
        </p:blipFill>
        <p:spPr>
          <a:xfrm>
            <a:off x="4598669" y="1756392"/>
            <a:ext cx="3891431" cy="3339764"/>
          </a:xfrm>
          <a:prstGeom prst="rect">
            <a:avLst/>
          </a:prstGeom>
        </p:spPr>
      </p:pic>
      <p:sp>
        <p:nvSpPr>
          <p:cNvPr id="35843" name="Rectangle 3"/>
          <p:cNvSpPr>
            <a:spLocks noGrp="1" noChangeArrowheads="1"/>
          </p:cNvSpPr>
          <p:nvPr>
            <p:ph type="body" idx="1"/>
          </p:nvPr>
        </p:nvSpPr>
        <p:spPr>
          <a:xfrm>
            <a:off x="179512" y="6190580"/>
            <a:ext cx="8568952" cy="550787"/>
          </a:xfrm>
        </p:spPr>
        <p:txBody>
          <a:bodyPr/>
          <a:lstStyle/>
          <a:p>
            <a:r>
              <a:rPr lang="en-GB" altLang="en-US" sz="1600" dirty="0"/>
              <a:t>Since the 19</a:t>
            </a:r>
            <a:r>
              <a:rPr lang="en-GB" altLang="en-US" sz="1600" baseline="30000" dirty="0"/>
              <a:t>th</a:t>
            </a:r>
            <a:r>
              <a:rPr lang="en-GB" altLang="en-US" sz="1600" dirty="0"/>
              <a:t> century, a causeway has linked the city of Venice to the mainland. The city itself is made up of over 100 small islands, connected by over 400 bridges.</a:t>
            </a:r>
          </a:p>
        </p:txBody>
      </p:sp>
      <p:sp>
        <p:nvSpPr>
          <p:cNvPr id="7" name="Rectangle 2"/>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Venice within the Lagoon</a:t>
            </a:r>
          </a:p>
        </p:txBody>
      </p:sp>
      <p:cxnSp>
        <p:nvCxnSpPr>
          <p:cNvPr id="8" name="Straight Arrow Connector 7">
            <a:extLst>
              <a:ext uri="{FF2B5EF4-FFF2-40B4-BE49-F238E27FC236}">
                <a16:creationId xmlns:a16="http://schemas.microsoft.com/office/drawing/2014/main" id="{9B5E6031-182E-A839-272D-A2D5FCFAED9C}"/>
              </a:ext>
            </a:extLst>
          </p:cNvPr>
          <p:cNvCxnSpPr>
            <a:cxnSpLocks/>
          </p:cNvCxnSpPr>
          <p:nvPr/>
        </p:nvCxnSpPr>
        <p:spPr>
          <a:xfrm flipH="1" flipV="1">
            <a:off x="6899920" y="4005064"/>
            <a:ext cx="969704" cy="135384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598F121-6E82-7ADC-CAB7-AD0600764F32}"/>
              </a:ext>
            </a:extLst>
          </p:cNvPr>
          <p:cNvSpPr txBox="1"/>
          <p:nvPr/>
        </p:nvSpPr>
        <p:spPr>
          <a:xfrm>
            <a:off x="7045903" y="5424303"/>
            <a:ext cx="1922321" cy="307777"/>
          </a:xfrm>
          <a:prstGeom prst="rect">
            <a:avLst/>
          </a:prstGeom>
          <a:noFill/>
        </p:spPr>
        <p:txBody>
          <a:bodyPr wrap="none" rtlCol="0">
            <a:spAutoFit/>
          </a:bodyPr>
          <a:lstStyle/>
          <a:p>
            <a:r>
              <a:rPr lang="en-GB" sz="1400" b="1" dirty="0"/>
              <a:t>The Giudecca Canal</a:t>
            </a:r>
            <a:r>
              <a:rPr lang="en-GB" sz="800" b="1" dirty="0"/>
              <a:t> </a:t>
            </a:r>
          </a:p>
        </p:txBody>
      </p:sp>
      <p:pic>
        <p:nvPicPr>
          <p:cNvPr id="6" name="Picture 5">
            <a:extLst>
              <a:ext uri="{FF2B5EF4-FFF2-40B4-BE49-F238E27FC236}">
                <a16:creationId xmlns:a16="http://schemas.microsoft.com/office/drawing/2014/main" id="{905B4C1C-36C3-E83C-4EF6-36E1BC565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945" y="1737208"/>
            <a:ext cx="3237741" cy="4316988"/>
          </a:xfrm>
          <a:prstGeom prst="rect">
            <a:avLst/>
          </a:prstGeom>
        </p:spPr>
      </p:pic>
      <p:cxnSp>
        <p:nvCxnSpPr>
          <p:cNvPr id="15" name="Straight Arrow Connector 14">
            <a:extLst>
              <a:ext uri="{FF2B5EF4-FFF2-40B4-BE49-F238E27FC236}">
                <a16:creationId xmlns:a16="http://schemas.microsoft.com/office/drawing/2014/main" id="{31023859-A4F1-E38F-ADB1-C7931FF247D2}"/>
              </a:ext>
            </a:extLst>
          </p:cNvPr>
          <p:cNvCxnSpPr>
            <a:cxnSpLocks/>
          </p:cNvCxnSpPr>
          <p:nvPr/>
        </p:nvCxnSpPr>
        <p:spPr>
          <a:xfrm flipH="1" flipV="1">
            <a:off x="5364088" y="4197015"/>
            <a:ext cx="643981" cy="12272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F85AFE-BB43-25EF-DD12-C879BA8B1F84}"/>
              </a:ext>
            </a:extLst>
          </p:cNvPr>
          <p:cNvSpPr txBox="1"/>
          <p:nvPr/>
        </p:nvSpPr>
        <p:spPr>
          <a:xfrm>
            <a:off x="5260108" y="5485955"/>
            <a:ext cx="1495922" cy="523220"/>
          </a:xfrm>
          <a:prstGeom prst="rect">
            <a:avLst/>
          </a:prstGeom>
          <a:noFill/>
        </p:spPr>
        <p:txBody>
          <a:bodyPr wrap="none" rtlCol="0">
            <a:spAutoFit/>
          </a:bodyPr>
          <a:lstStyle/>
          <a:p>
            <a:r>
              <a:rPr lang="en-GB" sz="1400" b="1" dirty="0"/>
              <a:t>The cruise ship</a:t>
            </a:r>
          </a:p>
          <a:p>
            <a:r>
              <a:rPr lang="en-GB" sz="1400" b="1" dirty="0"/>
              <a:t>terminal</a:t>
            </a:r>
            <a:r>
              <a:rPr lang="en-GB" sz="800" b="1" dirty="0"/>
              <a:t> </a:t>
            </a:r>
          </a:p>
        </p:txBody>
      </p:sp>
      <p:sp>
        <p:nvSpPr>
          <p:cNvPr id="20" name="TextBox 19">
            <a:extLst>
              <a:ext uri="{FF2B5EF4-FFF2-40B4-BE49-F238E27FC236}">
                <a16:creationId xmlns:a16="http://schemas.microsoft.com/office/drawing/2014/main" id="{5D7FBCCE-112E-C7F3-5E5B-E790BAB545AC}"/>
              </a:ext>
            </a:extLst>
          </p:cNvPr>
          <p:cNvSpPr txBox="1"/>
          <p:nvPr/>
        </p:nvSpPr>
        <p:spPr>
          <a:xfrm>
            <a:off x="828904" y="5651545"/>
            <a:ext cx="3095023" cy="400110"/>
          </a:xfrm>
          <a:prstGeom prst="rect">
            <a:avLst/>
          </a:prstGeom>
          <a:noFill/>
        </p:spPr>
        <p:txBody>
          <a:bodyPr wrap="square">
            <a:spAutoFit/>
          </a:bodyPr>
          <a:lstStyle/>
          <a:p>
            <a:r>
              <a:rPr lang="en-GB" sz="1000" b="1" i="1" dirty="0">
                <a:solidFill>
                  <a:schemeClr val="bg1"/>
                </a:solidFill>
              </a:rPr>
              <a:t>View over Venice looking </a:t>
            </a:r>
            <a:r>
              <a:rPr lang="en-GB" sz="1000" b="1" i="1" dirty="0" err="1">
                <a:solidFill>
                  <a:schemeClr val="bg1"/>
                </a:solidFill>
              </a:rPr>
              <a:t>southeastwards</a:t>
            </a:r>
            <a:r>
              <a:rPr lang="en-GB" sz="1000" b="1" i="1" dirty="0">
                <a:solidFill>
                  <a:schemeClr val="bg1"/>
                </a:solidFill>
              </a:rPr>
              <a:t> towards the island of Lido (</a:t>
            </a:r>
            <a:r>
              <a:rPr lang="en-GB" sz="1000" b="1" i="1" dirty="0" err="1">
                <a:solidFill>
                  <a:schemeClr val="bg1"/>
                </a:solidFill>
              </a:rPr>
              <a:t>D.Anderson</a:t>
            </a:r>
            <a:r>
              <a:rPr lang="en-GB" sz="1000" b="1" i="1" dirty="0">
                <a:solidFill>
                  <a:schemeClr val="bg1"/>
                </a:solidFill>
              </a:rPr>
              <a:t>)</a:t>
            </a:r>
          </a:p>
        </p:txBody>
      </p:sp>
      <p:sp>
        <p:nvSpPr>
          <p:cNvPr id="21" name="TextBox 20">
            <a:extLst>
              <a:ext uri="{FF2B5EF4-FFF2-40B4-BE49-F238E27FC236}">
                <a16:creationId xmlns:a16="http://schemas.microsoft.com/office/drawing/2014/main" id="{05614115-DB40-D16D-2F32-0C92C608B61B}"/>
              </a:ext>
            </a:extLst>
          </p:cNvPr>
          <p:cNvSpPr txBox="1"/>
          <p:nvPr/>
        </p:nvSpPr>
        <p:spPr>
          <a:xfrm>
            <a:off x="7596336" y="4839356"/>
            <a:ext cx="1051952" cy="249160"/>
          </a:xfrm>
          <a:prstGeom prst="rect">
            <a:avLst/>
          </a:prstGeom>
          <a:noFill/>
        </p:spPr>
        <p:txBody>
          <a:bodyPr wrap="square">
            <a:spAutoFit/>
          </a:bodyPr>
          <a:lstStyle/>
          <a:p>
            <a:r>
              <a:rPr lang="en-GB" sz="1000" b="1" i="1" dirty="0">
                <a:solidFill>
                  <a:schemeClr val="bg1"/>
                </a:solidFill>
              </a:rPr>
              <a:t>(</a:t>
            </a:r>
            <a:r>
              <a:rPr lang="en-GB" sz="1000" b="1" i="1" dirty="0" err="1">
                <a:solidFill>
                  <a:schemeClr val="bg1"/>
                </a:solidFill>
              </a:rPr>
              <a:t>D.Anderson</a:t>
            </a:r>
            <a:r>
              <a:rPr lang="en-GB" sz="1000" b="1" i="1" dirty="0">
                <a:solidFill>
                  <a:schemeClr val="bg1"/>
                </a:solidFill>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3" name="Rectangle 7"/>
          <p:cNvSpPr>
            <a:spLocks noGrp="1" noChangeArrowheads="1"/>
          </p:cNvSpPr>
          <p:nvPr>
            <p:ph type="body" idx="1"/>
          </p:nvPr>
        </p:nvSpPr>
        <p:spPr>
          <a:xfrm>
            <a:off x="107504" y="6165304"/>
            <a:ext cx="8928992" cy="576064"/>
          </a:xfrm>
          <a:noFill/>
          <a:ln/>
        </p:spPr>
        <p:txBody>
          <a:bodyPr/>
          <a:lstStyle/>
          <a:p>
            <a:r>
              <a:rPr lang="en-GB" altLang="en-US" sz="1600" dirty="0"/>
              <a:t>Major developments along the perimeter of the lagoon include the Port of Marghera (for container shipping and includes a power station and fuel refinery) and Marco Polo airport.</a:t>
            </a:r>
          </a:p>
        </p:txBody>
      </p:sp>
      <p:sp>
        <p:nvSpPr>
          <p:cNvPr id="7" name="Rectangle 2"/>
          <p:cNvSpPr txBox="1">
            <a:spLocks noChangeArrowheads="1"/>
          </p:cNvSpPr>
          <p:nvPr/>
        </p:nvSpPr>
        <p:spPr bwMode="auto">
          <a:xfrm>
            <a:off x="1475656" y="299348"/>
            <a:ext cx="5424264" cy="1320660"/>
          </a:xfrm>
          <a:prstGeom prst="rect">
            <a:avLst/>
          </a:prstGeom>
          <a:solidFill>
            <a:srgbClr val="797E01"/>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Developments within the Venice Lagoon</a:t>
            </a:r>
          </a:p>
        </p:txBody>
      </p:sp>
      <p:pic>
        <p:nvPicPr>
          <p:cNvPr id="8" name="Picture 2" descr="https://upload.wikimedia.org/wikipedia/commons/7/74/Aeroporto_di_Venezia_-_vue_aerienne.jpg">
            <a:extLst>
              <a:ext uri="{FF2B5EF4-FFF2-40B4-BE49-F238E27FC236}">
                <a16:creationId xmlns:a16="http://schemas.microsoft.com/office/drawing/2014/main" id="{63CDA239-76CA-1FD7-0E55-9BE7FB6BAB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7712" y="2542946"/>
            <a:ext cx="4743504" cy="31700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2768F86-66FD-F024-3E55-3AC71FE56B56}"/>
              </a:ext>
            </a:extLst>
          </p:cNvPr>
          <p:cNvSpPr txBox="1"/>
          <p:nvPr/>
        </p:nvSpPr>
        <p:spPr>
          <a:xfrm>
            <a:off x="5508104" y="2049183"/>
            <a:ext cx="2075761" cy="276999"/>
          </a:xfrm>
          <a:prstGeom prst="rect">
            <a:avLst/>
          </a:prstGeom>
          <a:noFill/>
        </p:spPr>
        <p:txBody>
          <a:bodyPr wrap="none" rtlCol="0">
            <a:spAutoFit/>
          </a:bodyPr>
          <a:lstStyle/>
          <a:p>
            <a:r>
              <a:rPr lang="en-GB" sz="1200" b="1" dirty="0"/>
              <a:t>Venice Marco Polo airport</a:t>
            </a:r>
          </a:p>
        </p:txBody>
      </p:sp>
      <p:sp>
        <p:nvSpPr>
          <p:cNvPr id="10" name="Rectangle 9">
            <a:extLst>
              <a:ext uri="{FF2B5EF4-FFF2-40B4-BE49-F238E27FC236}">
                <a16:creationId xmlns:a16="http://schemas.microsoft.com/office/drawing/2014/main" id="{81BAC1CB-5DE0-31E6-762E-2449B2F20367}"/>
              </a:ext>
            </a:extLst>
          </p:cNvPr>
          <p:cNvSpPr/>
          <p:nvPr/>
        </p:nvSpPr>
        <p:spPr>
          <a:xfrm>
            <a:off x="4363464" y="5831439"/>
            <a:ext cx="4572000" cy="215444"/>
          </a:xfrm>
          <a:prstGeom prst="rect">
            <a:avLst/>
          </a:prstGeom>
        </p:spPr>
        <p:txBody>
          <a:bodyPr>
            <a:spAutoFit/>
          </a:bodyPr>
          <a:lstStyle/>
          <a:p>
            <a:r>
              <a:rPr lang="en-GB" sz="800" dirty="0">
                <a:hlinkClick r:id="rId3"/>
              </a:rPr>
              <a:t>https://upload.wikimedia.org/wikipedia/commons/7/74/Aeroporto_di_Venezia_-_vue_aerienne.jpg</a:t>
            </a:r>
            <a:r>
              <a:rPr lang="en-GB" sz="800" dirty="0"/>
              <a:t> </a:t>
            </a:r>
          </a:p>
        </p:txBody>
      </p:sp>
      <p:pic>
        <p:nvPicPr>
          <p:cNvPr id="14" name="Picture 13">
            <a:extLst>
              <a:ext uri="{FF2B5EF4-FFF2-40B4-BE49-F238E27FC236}">
                <a16:creationId xmlns:a16="http://schemas.microsoft.com/office/drawing/2014/main" id="{805CF892-D9F2-51F2-5988-0AE40EAAD4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784" y="2326182"/>
            <a:ext cx="4039224" cy="2729632"/>
          </a:xfrm>
          <a:prstGeom prst="rect">
            <a:avLst/>
          </a:prstGeom>
        </p:spPr>
      </p:pic>
      <p:sp>
        <p:nvSpPr>
          <p:cNvPr id="15" name="TextBox 14">
            <a:extLst>
              <a:ext uri="{FF2B5EF4-FFF2-40B4-BE49-F238E27FC236}">
                <a16:creationId xmlns:a16="http://schemas.microsoft.com/office/drawing/2014/main" id="{FEBD66CD-576D-852A-9D8C-2553594EFC10}"/>
              </a:ext>
            </a:extLst>
          </p:cNvPr>
          <p:cNvSpPr txBox="1"/>
          <p:nvPr/>
        </p:nvSpPr>
        <p:spPr>
          <a:xfrm>
            <a:off x="1155598" y="1897753"/>
            <a:ext cx="1415772" cy="276999"/>
          </a:xfrm>
          <a:prstGeom prst="rect">
            <a:avLst/>
          </a:prstGeom>
          <a:noFill/>
        </p:spPr>
        <p:txBody>
          <a:bodyPr wrap="none" rtlCol="0">
            <a:spAutoFit/>
          </a:bodyPr>
          <a:lstStyle/>
          <a:p>
            <a:r>
              <a:rPr lang="en-GB" sz="1200" b="1" dirty="0"/>
              <a:t>Port of Marghera</a:t>
            </a:r>
          </a:p>
        </p:txBody>
      </p:sp>
      <p:sp>
        <p:nvSpPr>
          <p:cNvPr id="16" name="TextBox 15">
            <a:extLst>
              <a:ext uri="{FF2B5EF4-FFF2-40B4-BE49-F238E27FC236}">
                <a16:creationId xmlns:a16="http://schemas.microsoft.com/office/drawing/2014/main" id="{B194230D-C41B-1B74-28E2-622C9EE03E01}"/>
              </a:ext>
            </a:extLst>
          </p:cNvPr>
          <p:cNvSpPr txBox="1"/>
          <p:nvPr/>
        </p:nvSpPr>
        <p:spPr>
          <a:xfrm>
            <a:off x="74256" y="5076974"/>
            <a:ext cx="2650084" cy="400110"/>
          </a:xfrm>
          <a:prstGeom prst="rect">
            <a:avLst/>
          </a:prstGeom>
          <a:noFill/>
        </p:spPr>
        <p:txBody>
          <a:bodyPr wrap="none" rtlCol="0">
            <a:spAutoFit/>
          </a:bodyPr>
          <a:lstStyle/>
          <a:p>
            <a:r>
              <a:rPr lang="en-GB" sz="1000" dirty="0"/>
              <a:t>Source: Marc Ryckaert, Creative Commons</a:t>
            </a:r>
          </a:p>
          <a:p>
            <a:r>
              <a:rPr lang="en-GB" sz="1000" dirty="0"/>
              <a:t>BY-SA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Grp="1" noChangeArrowheads="1"/>
          </p:cNvSpPr>
          <p:nvPr>
            <p:ph type="body" idx="1"/>
          </p:nvPr>
        </p:nvSpPr>
        <p:spPr>
          <a:xfrm>
            <a:off x="107504" y="5982775"/>
            <a:ext cx="8928992" cy="875225"/>
          </a:xfrm>
          <a:noFill/>
          <a:ln/>
        </p:spPr>
        <p:txBody>
          <a:bodyPr/>
          <a:lstStyle/>
          <a:p>
            <a:r>
              <a:rPr lang="en-GB" sz="1600" dirty="0"/>
              <a:t>The area coloured green represents salt marsh. Its area has declined by 75% since 1810.</a:t>
            </a:r>
          </a:p>
          <a:p>
            <a:r>
              <a:rPr lang="en-GB" sz="1600" dirty="0"/>
              <a:t>Shading from white to darker blue represents water depth. Notice the deepening of the lagoon since 1810 and the deep shipping channels traversing the lagoon in the 2003 map.</a:t>
            </a:r>
          </a:p>
        </p:txBody>
      </p:sp>
      <p:sp>
        <p:nvSpPr>
          <p:cNvPr id="7" name="Rectangle 2"/>
          <p:cNvSpPr txBox="1">
            <a:spLocks noChangeArrowheads="1"/>
          </p:cNvSpPr>
          <p:nvPr/>
        </p:nvSpPr>
        <p:spPr bwMode="auto">
          <a:xfrm>
            <a:off x="1475656" y="299348"/>
            <a:ext cx="5424264" cy="1320660"/>
          </a:xfrm>
          <a:prstGeom prst="rect">
            <a:avLst/>
          </a:prstGeom>
          <a:solidFill>
            <a:srgbClr val="740160"/>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Loss of salt marsh in the Venice Lagoon</a:t>
            </a:r>
          </a:p>
        </p:txBody>
      </p:sp>
      <p:sp>
        <p:nvSpPr>
          <p:cNvPr id="3" name="TextBox 2">
            <a:extLst>
              <a:ext uri="{FF2B5EF4-FFF2-40B4-BE49-F238E27FC236}">
                <a16:creationId xmlns:a16="http://schemas.microsoft.com/office/drawing/2014/main" id="{EBC3A3FD-DA59-F343-A95F-2F40D6A65ABB}"/>
              </a:ext>
            </a:extLst>
          </p:cNvPr>
          <p:cNvSpPr txBox="1"/>
          <p:nvPr/>
        </p:nvSpPr>
        <p:spPr>
          <a:xfrm>
            <a:off x="268677" y="1587093"/>
            <a:ext cx="1555234" cy="215444"/>
          </a:xfrm>
          <a:prstGeom prst="rect">
            <a:avLst/>
          </a:prstGeom>
          <a:noFill/>
        </p:spPr>
        <p:txBody>
          <a:bodyPr wrap="none" rtlCol="0">
            <a:spAutoFit/>
          </a:bodyPr>
          <a:lstStyle/>
          <a:p>
            <a:r>
              <a:rPr lang="en-GB" sz="800" b="1" i="1" dirty="0"/>
              <a:t>Source: We are Here Venice</a:t>
            </a:r>
          </a:p>
        </p:txBody>
      </p:sp>
      <p:pic>
        <p:nvPicPr>
          <p:cNvPr id="5" name="Picture 4">
            <a:extLst>
              <a:ext uri="{FF2B5EF4-FFF2-40B4-BE49-F238E27FC236}">
                <a16:creationId xmlns:a16="http://schemas.microsoft.com/office/drawing/2014/main" id="{67CD4AB9-CA64-BD56-DB29-2A691A51A577}"/>
              </a:ext>
            </a:extLst>
          </p:cNvPr>
          <p:cNvPicPr>
            <a:picLocks noChangeAspect="1"/>
          </p:cNvPicPr>
          <p:nvPr/>
        </p:nvPicPr>
        <p:blipFill>
          <a:blip r:embed="rId2">
            <a:extLst>
              <a:ext uri="{28A0092B-C50C-407E-A947-70E740481C1C}">
                <a14:useLocalDpi xmlns:a14="http://schemas.microsoft.com/office/drawing/2010/main" val="0"/>
              </a:ext>
            </a:extLst>
          </a:blip>
          <a:srcRect b="50000"/>
          <a:stretch>
            <a:fillRect/>
          </a:stretch>
        </p:blipFill>
        <p:spPr>
          <a:xfrm>
            <a:off x="268677" y="1768832"/>
            <a:ext cx="4168835" cy="4213943"/>
          </a:xfrm>
          <a:prstGeom prst="rect">
            <a:avLst/>
          </a:prstGeom>
        </p:spPr>
      </p:pic>
      <p:pic>
        <p:nvPicPr>
          <p:cNvPr id="8" name="Picture 7">
            <a:extLst>
              <a:ext uri="{FF2B5EF4-FFF2-40B4-BE49-F238E27FC236}">
                <a16:creationId xmlns:a16="http://schemas.microsoft.com/office/drawing/2014/main" id="{B576C750-E7D3-38A2-E927-785035D0587C}"/>
              </a:ext>
            </a:extLst>
          </p:cNvPr>
          <p:cNvPicPr>
            <a:picLocks noChangeAspect="1"/>
          </p:cNvPicPr>
          <p:nvPr/>
        </p:nvPicPr>
        <p:blipFill>
          <a:blip r:embed="rId2">
            <a:extLst>
              <a:ext uri="{28A0092B-C50C-407E-A947-70E740481C1C}">
                <a14:useLocalDpi xmlns:a14="http://schemas.microsoft.com/office/drawing/2010/main" val="0"/>
              </a:ext>
            </a:extLst>
          </a:blip>
          <a:srcRect t="48950"/>
          <a:stretch>
            <a:fillRect/>
          </a:stretch>
        </p:blipFill>
        <p:spPr>
          <a:xfrm>
            <a:off x="4706488" y="1724587"/>
            <a:ext cx="4168835" cy="430243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D8DE27-6C10-036C-B10B-143217D70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55985" y="2270240"/>
            <a:ext cx="3996726" cy="2997545"/>
          </a:xfrm>
          <a:prstGeom prst="rect">
            <a:avLst/>
          </a:prstGeom>
        </p:spPr>
      </p:pic>
      <p:sp>
        <p:nvSpPr>
          <p:cNvPr id="56322" name="Rectangle 2"/>
          <p:cNvSpPr>
            <a:spLocks noGrp="1" noChangeArrowheads="1"/>
          </p:cNvSpPr>
          <p:nvPr>
            <p:ph type="title"/>
          </p:nvPr>
        </p:nvSpPr>
        <p:spPr>
          <a:xfrm>
            <a:off x="1475656" y="299348"/>
            <a:ext cx="5424264" cy="1320660"/>
          </a:xfrm>
          <a:solidFill>
            <a:srgbClr val="F54C00"/>
          </a:solidFill>
        </p:spPr>
        <p:txBody>
          <a:bodyPr/>
          <a:lstStyle/>
          <a:p>
            <a:r>
              <a:rPr lang="en-GB" altLang="en-US" b="1" dirty="0">
                <a:solidFill>
                  <a:schemeClr val="bg1"/>
                </a:solidFill>
              </a:rPr>
              <a:t>The flood risk for Venice</a:t>
            </a:r>
          </a:p>
        </p:txBody>
      </p:sp>
      <p:sp>
        <p:nvSpPr>
          <p:cNvPr id="56327" name="Rectangle 7"/>
          <p:cNvSpPr>
            <a:spLocks noGrp="1" noChangeArrowheads="1"/>
          </p:cNvSpPr>
          <p:nvPr>
            <p:ph type="body" idx="1"/>
          </p:nvPr>
        </p:nvSpPr>
        <p:spPr>
          <a:xfrm>
            <a:off x="4427985" y="1906051"/>
            <a:ext cx="3960440" cy="4680521"/>
          </a:xfrm>
          <a:noFill/>
          <a:ln/>
        </p:spPr>
        <p:txBody>
          <a:bodyPr/>
          <a:lstStyle/>
          <a:p>
            <a:r>
              <a:rPr lang="en-GB" altLang="en-US" sz="1600" dirty="0"/>
              <a:t>The coincidence of high tide with storms can cause flooding in Venice.</a:t>
            </a:r>
          </a:p>
          <a:p>
            <a:r>
              <a:rPr lang="en-GB" altLang="en-US" sz="1600" dirty="0"/>
              <a:t>This type of event (called </a:t>
            </a:r>
            <a:r>
              <a:rPr lang="en-GB" altLang="en-US" sz="1600" i="1" dirty="0" err="1"/>
              <a:t>acqua</a:t>
            </a:r>
            <a:r>
              <a:rPr lang="en-GB" altLang="en-US" sz="1600" i="1" dirty="0"/>
              <a:t> </a:t>
            </a:r>
            <a:r>
              <a:rPr lang="en-GB" altLang="en-US" sz="1600" i="1" dirty="0" err="1"/>
              <a:t>alta</a:t>
            </a:r>
            <a:r>
              <a:rPr lang="en-GB" altLang="en-US" sz="1600" i="1" dirty="0"/>
              <a:t> </a:t>
            </a:r>
            <a:r>
              <a:rPr lang="en-GB" altLang="en-US" sz="1600" dirty="0"/>
              <a:t>in Venice) has become more frequent and intense over the past century.</a:t>
            </a:r>
          </a:p>
          <a:p>
            <a:r>
              <a:rPr lang="en-GB" altLang="en-US" sz="1600" dirty="0"/>
              <a:t>A principal reason is that the level of Venice has decreased by about 30cm in relation to the local reference point for sea level established in 1897. This is caused by:</a:t>
            </a:r>
          </a:p>
          <a:p>
            <a:pPr lvl="1"/>
            <a:r>
              <a:rPr lang="en-GB" altLang="en-US" sz="1600" dirty="0"/>
              <a:t>Global (</a:t>
            </a:r>
            <a:r>
              <a:rPr lang="en-GB" altLang="en-US" sz="1600" b="1" dirty="0"/>
              <a:t>eustatic</a:t>
            </a:r>
            <a:r>
              <a:rPr lang="en-GB" altLang="en-US" sz="1600" dirty="0"/>
              <a:t>) sea level rise</a:t>
            </a:r>
          </a:p>
          <a:p>
            <a:pPr lvl="1"/>
            <a:r>
              <a:rPr lang="en-GB" altLang="en-US" sz="1600" dirty="0"/>
              <a:t>Natural ground </a:t>
            </a:r>
            <a:r>
              <a:rPr lang="en-GB" altLang="en-US" sz="1600" b="1" dirty="0"/>
              <a:t>subsidence</a:t>
            </a:r>
            <a:r>
              <a:rPr lang="en-GB" altLang="en-US" sz="1600" dirty="0"/>
              <a:t> (sinking) (about 3cm)</a:t>
            </a:r>
          </a:p>
          <a:p>
            <a:pPr lvl="1"/>
            <a:r>
              <a:rPr lang="en-GB" altLang="en-US" sz="1600" dirty="0"/>
              <a:t>Human caused subsidence (around 10cm) due to groundwater pumping for industry. This was stopped in 1973.</a:t>
            </a:r>
          </a:p>
          <a:p>
            <a:pPr lvl="1"/>
            <a:endParaRPr lang="en-GB" altLang="en-US" sz="1600" dirty="0"/>
          </a:p>
          <a:p>
            <a:endParaRPr lang="en-GB" altLang="en-US" sz="1800" dirty="0"/>
          </a:p>
        </p:txBody>
      </p:sp>
      <p:sp>
        <p:nvSpPr>
          <p:cNvPr id="6" name="TextBox 5">
            <a:extLst>
              <a:ext uri="{FF2B5EF4-FFF2-40B4-BE49-F238E27FC236}">
                <a16:creationId xmlns:a16="http://schemas.microsoft.com/office/drawing/2014/main" id="{CD5B0098-C769-16B8-597A-28B8593857F9}"/>
              </a:ext>
            </a:extLst>
          </p:cNvPr>
          <p:cNvSpPr txBox="1"/>
          <p:nvPr/>
        </p:nvSpPr>
        <p:spPr>
          <a:xfrm>
            <a:off x="2483768" y="5556196"/>
            <a:ext cx="1872209" cy="215444"/>
          </a:xfrm>
          <a:prstGeom prst="rect">
            <a:avLst/>
          </a:prstGeom>
          <a:noFill/>
        </p:spPr>
        <p:txBody>
          <a:bodyPr wrap="square">
            <a:spAutoFit/>
          </a:bodyPr>
          <a:lstStyle/>
          <a:p>
            <a:r>
              <a:rPr lang="en-GB" sz="800" b="1" i="1" dirty="0">
                <a:solidFill>
                  <a:srgbClr val="FFFF00"/>
                </a:solidFill>
              </a:rPr>
              <a:t>(Photo by </a:t>
            </a:r>
            <a:r>
              <a:rPr lang="en-GB" sz="800" b="1" i="1" dirty="0" err="1">
                <a:solidFill>
                  <a:srgbClr val="FFFF00"/>
                </a:solidFill>
              </a:rPr>
              <a:t>D.Anderson</a:t>
            </a:r>
            <a:r>
              <a:rPr lang="en-GB" sz="800" b="1" i="1" dirty="0">
                <a:solidFill>
                  <a:srgbClr val="FFFF00"/>
                </a:solidFill>
              </a:rPr>
              <a:t>)</a:t>
            </a:r>
          </a:p>
        </p:txBody>
      </p:sp>
      <p:sp>
        <p:nvSpPr>
          <p:cNvPr id="9" name="TextBox 8">
            <a:extLst>
              <a:ext uri="{FF2B5EF4-FFF2-40B4-BE49-F238E27FC236}">
                <a16:creationId xmlns:a16="http://schemas.microsoft.com/office/drawing/2014/main" id="{BCD19751-D2C4-AFBB-E284-806536A255D8}"/>
              </a:ext>
            </a:extLst>
          </p:cNvPr>
          <p:cNvSpPr txBox="1"/>
          <p:nvPr/>
        </p:nvSpPr>
        <p:spPr>
          <a:xfrm>
            <a:off x="496011" y="5839380"/>
            <a:ext cx="4528291" cy="738664"/>
          </a:xfrm>
          <a:prstGeom prst="rect">
            <a:avLst/>
          </a:prstGeom>
          <a:noFill/>
        </p:spPr>
        <p:txBody>
          <a:bodyPr wrap="none" rtlCol="0">
            <a:spAutoFit/>
          </a:bodyPr>
          <a:lstStyle/>
          <a:p>
            <a:r>
              <a:rPr lang="en-GB" sz="1400" dirty="0"/>
              <a:t>The area around St Mark’s Square is one of</a:t>
            </a:r>
          </a:p>
          <a:p>
            <a:r>
              <a:rPr lang="en-GB" sz="1400" dirty="0"/>
              <a:t>the lowest parts of the city. It starts to flood when water</a:t>
            </a:r>
          </a:p>
          <a:p>
            <a:r>
              <a:rPr lang="en-GB" sz="1400" dirty="0"/>
              <a:t>levels exceed 50cm above present mean sea level.</a:t>
            </a:r>
          </a:p>
        </p:txBody>
      </p:sp>
    </p:spTree>
    <p:extLst>
      <p:ext uri="{BB962C8B-B14F-4D97-AF65-F5344CB8AC3E}">
        <p14:creationId xmlns:p14="http://schemas.microsoft.com/office/powerpoint/2010/main" val="3132874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5" name="Rectangle 9"/>
          <p:cNvSpPr>
            <a:spLocks noGrp="1" noChangeArrowheads="1"/>
          </p:cNvSpPr>
          <p:nvPr>
            <p:ph type="body" idx="1"/>
          </p:nvPr>
        </p:nvSpPr>
        <p:spPr>
          <a:xfrm>
            <a:off x="179512" y="5847507"/>
            <a:ext cx="8784976" cy="968701"/>
          </a:xfrm>
          <a:noFill/>
          <a:ln/>
        </p:spPr>
        <p:txBody>
          <a:bodyPr/>
          <a:lstStyle/>
          <a:p>
            <a:r>
              <a:rPr lang="en-GB" sz="1400" dirty="0"/>
              <a:t>Plot of the number of </a:t>
            </a:r>
            <a:r>
              <a:rPr lang="en-GB" sz="1400" i="1" dirty="0" err="1"/>
              <a:t>acqua</a:t>
            </a:r>
            <a:r>
              <a:rPr lang="en-GB" sz="1400" i="1" dirty="0"/>
              <a:t> </a:t>
            </a:r>
            <a:r>
              <a:rPr lang="en-GB" sz="1400" i="1" dirty="0" err="1"/>
              <a:t>alta</a:t>
            </a:r>
            <a:r>
              <a:rPr lang="en-GB" sz="1400" i="1" dirty="0"/>
              <a:t> </a:t>
            </a:r>
            <a:r>
              <a:rPr lang="en-GB" sz="1400" dirty="0"/>
              <a:t>events annually that exceed 110cm above the reference level.</a:t>
            </a:r>
          </a:p>
          <a:p>
            <a:r>
              <a:rPr lang="en-GB" sz="1400" dirty="0"/>
              <a:t>Since 2020, this level triggers the closure of the MOSE tidal barrier scheme.</a:t>
            </a:r>
          </a:p>
          <a:p>
            <a:r>
              <a:rPr lang="en-GB" sz="1400" dirty="0"/>
              <a:t>On 12 November 2019, an </a:t>
            </a:r>
            <a:r>
              <a:rPr lang="en-GB" sz="1400" i="1" dirty="0" err="1"/>
              <a:t>acqua</a:t>
            </a:r>
            <a:r>
              <a:rPr lang="en-GB" sz="1400" i="1" dirty="0"/>
              <a:t> </a:t>
            </a:r>
            <a:r>
              <a:rPr lang="en-GB" sz="1400" i="1" dirty="0" err="1"/>
              <a:t>alta</a:t>
            </a:r>
            <a:r>
              <a:rPr lang="en-GB" sz="1400" i="1" dirty="0"/>
              <a:t> </a:t>
            </a:r>
            <a:r>
              <a:rPr lang="en-GB" sz="1400" dirty="0"/>
              <a:t>event reached 187cm, flooding about 80% of the city, resulting in about 1 billion euros of economic damage.</a:t>
            </a:r>
          </a:p>
          <a:p>
            <a:endParaRPr lang="en-GB" sz="1600" dirty="0"/>
          </a:p>
        </p:txBody>
      </p:sp>
      <p:sp>
        <p:nvSpPr>
          <p:cNvPr id="6" name="Rectangle 2"/>
          <p:cNvSpPr txBox="1">
            <a:spLocks noChangeArrowheads="1"/>
          </p:cNvSpPr>
          <p:nvPr/>
        </p:nvSpPr>
        <p:spPr bwMode="auto">
          <a:xfrm>
            <a:off x="1475656" y="299348"/>
            <a:ext cx="5424264" cy="1320660"/>
          </a:xfrm>
          <a:prstGeom prst="rect">
            <a:avLst/>
          </a:prstGeom>
          <a:solidFill>
            <a:srgbClr val="01415B"/>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Increasing frequency of </a:t>
            </a:r>
            <a:r>
              <a:rPr lang="en-GB" altLang="en-US" sz="3600" b="1" i="1" kern="0" dirty="0" err="1">
                <a:solidFill>
                  <a:schemeClr val="bg1"/>
                </a:solidFill>
              </a:rPr>
              <a:t>acqua</a:t>
            </a:r>
            <a:r>
              <a:rPr lang="en-GB" altLang="en-US" sz="3600" b="1" i="1" kern="0" dirty="0">
                <a:solidFill>
                  <a:schemeClr val="bg1"/>
                </a:solidFill>
              </a:rPr>
              <a:t> </a:t>
            </a:r>
            <a:r>
              <a:rPr lang="en-GB" altLang="en-US" sz="3600" b="1" i="1" kern="0" dirty="0" err="1">
                <a:solidFill>
                  <a:schemeClr val="bg1"/>
                </a:solidFill>
              </a:rPr>
              <a:t>alta</a:t>
            </a:r>
            <a:r>
              <a:rPr lang="en-GB" altLang="en-US" sz="3600" b="1" i="1" kern="0" dirty="0">
                <a:solidFill>
                  <a:schemeClr val="bg1"/>
                </a:solidFill>
              </a:rPr>
              <a:t> </a:t>
            </a:r>
            <a:r>
              <a:rPr lang="en-GB" altLang="en-US" sz="3600" b="1" kern="0" dirty="0">
                <a:solidFill>
                  <a:schemeClr val="bg1"/>
                </a:solidFill>
              </a:rPr>
              <a:t>at Venice</a:t>
            </a:r>
          </a:p>
        </p:txBody>
      </p:sp>
      <p:sp>
        <p:nvSpPr>
          <p:cNvPr id="4" name="TextBox 3">
            <a:extLst>
              <a:ext uri="{FF2B5EF4-FFF2-40B4-BE49-F238E27FC236}">
                <a16:creationId xmlns:a16="http://schemas.microsoft.com/office/drawing/2014/main" id="{6EF7C0C3-5337-54F6-C448-0D573B726885}"/>
              </a:ext>
            </a:extLst>
          </p:cNvPr>
          <p:cNvSpPr txBox="1"/>
          <p:nvPr/>
        </p:nvSpPr>
        <p:spPr>
          <a:xfrm>
            <a:off x="2627784" y="5579949"/>
            <a:ext cx="5472608" cy="246221"/>
          </a:xfrm>
          <a:prstGeom prst="rect">
            <a:avLst/>
          </a:prstGeom>
          <a:noFill/>
        </p:spPr>
        <p:txBody>
          <a:bodyPr wrap="square">
            <a:spAutoFit/>
          </a:bodyPr>
          <a:lstStyle/>
          <a:p>
            <a:r>
              <a:rPr lang="en-GB" sz="1000" b="1" i="1" dirty="0"/>
              <a:t>Compiled from data available at: </a:t>
            </a:r>
            <a:r>
              <a:rPr lang="en-GB" sz="1000" dirty="0" err="1">
                <a:hlinkClick r:id="rId2"/>
              </a:rPr>
              <a:t>Variazioni</a:t>
            </a:r>
            <a:r>
              <a:rPr lang="en-GB" sz="1000" dirty="0">
                <a:hlinkClick r:id="rId2"/>
              </a:rPr>
              <a:t> del </a:t>
            </a:r>
            <a:r>
              <a:rPr lang="en-GB" sz="1000" dirty="0" err="1">
                <a:hlinkClick r:id="rId2"/>
              </a:rPr>
              <a:t>livello</a:t>
            </a:r>
            <a:r>
              <a:rPr lang="en-GB" sz="1000" dirty="0">
                <a:hlinkClick r:id="rId2"/>
              </a:rPr>
              <a:t> medio del mare | </a:t>
            </a:r>
            <a:r>
              <a:rPr lang="en-GB" sz="1000" dirty="0" err="1">
                <a:hlinkClick r:id="rId2"/>
              </a:rPr>
              <a:t>Comune</a:t>
            </a:r>
            <a:r>
              <a:rPr lang="en-GB" sz="1000" dirty="0">
                <a:hlinkClick r:id="rId2"/>
              </a:rPr>
              <a:t> di Venezia.</a:t>
            </a:r>
            <a:r>
              <a:rPr lang="en-GB" sz="1000" b="1" i="1" dirty="0"/>
              <a:t>  </a:t>
            </a:r>
          </a:p>
        </p:txBody>
      </p:sp>
      <p:graphicFrame>
        <p:nvGraphicFramePr>
          <p:cNvPr id="5" name="Chart 4">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1863490667"/>
              </p:ext>
            </p:extLst>
          </p:nvPr>
        </p:nvGraphicFramePr>
        <p:xfrm>
          <a:off x="1115616" y="1764456"/>
          <a:ext cx="6912768" cy="37941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4489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0347DD-9D33-E97B-568B-06E9BAB60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866" y="1772816"/>
            <a:ext cx="4286174" cy="4466997"/>
          </a:xfrm>
          <a:prstGeom prst="rect">
            <a:avLst/>
          </a:prstGeom>
        </p:spPr>
      </p:pic>
      <p:pic>
        <p:nvPicPr>
          <p:cNvPr id="2" name="Picture 1">
            <a:extLst>
              <a:ext uri="{FF2B5EF4-FFF2-40B4-BE49-F238E27FC236}">
                <a16:creationId xmlns:a16="http://schemas.microsoft.com/office/drawing/2014/main" id="{F16927A3-7BB7-460F-913B-7702373DD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2457" y="2657195"/>
            <a:ext cx="2994926" cy="4088531"/>
          </a:xfrm>
          <a:prstGeom prst="rect">
            <a:avLst/>
          </a:prstGeom>
        </p:spPr>
      </p:pic>
      <p:sp>
        <p:nvSpPr>
          <p:cNvPr id="34823" name="Rectangle 7"/>
          <p:cNvSpPr>
            <a:spLocks noGrp="1" noChangeArrowheads="1"/>
          </p:cNvSpPr>
          <p:nvPr>
            <p:ph type="body" idx="1"/>
          </p:nvPr>
        </p:nvSpPr>
        <p:spPr>
          <a:xfrm>
            <a:off x="533532" y="6271866"/>
            <a:ext cx="4428492" cy="513364"/>
          </a:xfrm>
          <a:noFill/>
          <a:ln/>
        </p:spPr>
        <p:txBody>
          <a:bodyPr/>
          <a:lstStyle/>
          <a:p>
            <a:r>
              <a:rPr lang="en-GB" sz="1400" dirty="0"/>
              <a:t>Approximate area of the </a:t>
            </a:r>
            <a:r>
              <a:rPr lang="en-GB" sz="1400" dirty="0" err="1"/>
              <a:t>WaterLANDS</a:t>
            </a:r>
            <a:r>
              <a:rPr lang="en-GB" sz="1400" dirty="0"/>
              <a:t> Action Sites in the Venice Lagoon, circled in yellow.</a:t>
            </a:r>
          </a:p>
        </p:txBody>
      </p:sp>
      <p:sp>
        <p:nvSpPr>
          <p:cNvPr id="7" name="Rectangle 2"/>
          <p:cNvSpPr txBox="1">
            <a:spLocks noChangeArrowheads="1"/>
          </p:cNvSpPr>
          <p:nvPr/>
        </p:nvSpPr>
        <p:spPr bwMode="auto">
          <a:xfrm>
            <a:off x="1475656" y="299348"/>
            <a:ext cx="5424264" cy="1320660"/>
          </a:xfrm>
          <a:prstGeom prst="rect">
            <a:avLst/>
          </a:prstGeom>
          <a:solidFill>
            <a:srgbClr val="797E01"/>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Area of Action Sites in the Venice Lagoon</a:t>
            </a:r>
          </a:p>
        </p:txBody>
      </p:sp>
      <p:sp>
        <p:nvSpPr>
          <p:cNvPr id="17" name="Oval 16">
            <a:extLst>
              <a:ext uri="{FF2B5EF4-FFF2-40B4-BE49-F238E27FC236}">
                <a16:creationId xmlns:a16="http://schemas.microsoft.com/office/drawing/2014/main" id="{E61A0B05-6806-99D2-AD6D-C55723FC8371}"/>
              </a:ext>
            </a:extLst>
          </p:cNvPr>
          <p:cNvSpPr/>
          <p:nvPr/>
        </p:nvSpPr>
        <p:spPr>
          <a:xfrm>
            <a:off x="1619672" y="4011002"/>
            <a:ext cx="432047" cy="430270"/>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903F64F-5C54-C138-69A9-D0F2EB139C17}"/>
              </a:ext>
            </a:extLst>
          </p:cNvPr>
          <p:cNvSpPr txBox="1"/>
          <p:nvPr/>
        </p:nvSpPr>
        <p:spPr>
          <a:xfrm>
            <a:off x="5689176" y="1650271"/>
            <a:ext cx="1187212" cy="276999"/>
          </a:xfrm>
          <a:prstGeom prst="rect">
            <a:avLst/>
          </a:prstGeom>
          <a:noFill/>
        </p:spPr>
        <p:txBody>
          <a:bodyPr wrap="square">
            <a:spAutoFit/>
          </a:bodyPr>
          <a:lstStyle/>
          <a:p>
            <a:r>
              <a:rPr lang="en-GB" sz="1200" b="1" dirty="0">
                <a:solidFill>
                  <a:schemeClr val="bg1"/>
                </a:solidFill>
              </a:rPr>
              <a:t>Google Maps</a:t>
            </a:r>
          </a:p>
        </p:txBody>
      </p:sp>
      <p:sp>
        <p:nvSpPr>
          <p:cNvPr id="9" name="TextBox 8">
            <a:extLst>
              <a:ext uri="{FF2B5EF4-FFF2-40B4-BE49-F238E27FC236}">
                <a16:creationId xmlns:a16="http://schemas.microsoft.com/office/drawing/2014/main" id="{C522AB17-AAAB-5419-A10E-932553BE2576}"/>
              </a:ext>
            </a:extLst>
          </p:cNvPr>
          <p:cNvSpPr txBox="1"/>
          <p:nvPr/>
        </p:nvSpPr>
        <p:spPr>
          <a:xfrm>
            <a:off x="5076056" y="1772816"/>
            <a:ext cx="3815198" cy="858624"/>
          </a:xfrm>
          <a:prstGeom prst="rect">
            <a:avLst/>
          </a:prstGeom>
          <a:noFill/>
        </p:spPr>
        <p:txBody>
          <a:bodyPr wrap="square" rtlCol="0">
            <a:spAutoFit/>
          </a:bodyPr>
          <a:lstStyle/>
          <a:p>
            <a:r>
              <a:rPr lang="en-GB" sz="1200" b="1" dirty="0"/>
              <a:t>YouTube video introducing </a:t>
            </a:r>
            <a:r>
              <a:rPr lang="en-GB" sz="1200" b="1" dirty="0" err="1"/>
              <a:t>WaterLANDS</a:t>
            </a:r>
            <a:r>
              <a:rPr lang="en-GB" sz="1200" b="1" dirty="0"/>
              <a:t> work</a:t>
            </a:r>
          </a:p>
          <a:p>
            <a:r>
              <a:rPr lang="en-GB" sz="1200" b="1" dirty="0"/>
              <a:t>with We are here Venice in the lagoon:</a:t>
            </a:r>
          </a:p>
          <a:p>
            <a:r>
              <a:rPr lang="en-GB" sz="1200" dirty="0">
                <a:hlinkClick r:id="rId4"/>
              </a:rPr>
              <a:t>Discover the Venice Lagoon, a </a:t>
            </a:r>
            <a:r>
              <a:rPr lang="en-GB" sz="1200" dirty="0" err="1">
                <a:hlinkClick r:id="rId4"/>
              </a:rPr>
              <a:t>WaterLANDS</a:t>
            </a:r>
            <a:r>
              <a:rPr lang="en-GB" sz="1200" dirty="0">
                <a:hlinkClick r:id="rId4"/>
              </a:rPr>
              <a:t> Action Site – YouTube</a:t>
            </a:r>
            <a:r>
              <a:rPr lang="en-GB" sz="1200" dirty="0"/>
              <a:t> </a:t>
            </a:r>
          </a:p>
        </p:txBody>
      </p:sp>
    </p:spTree>
    <p:extLst>
      <p:ext uri="{BB962C8B-B14F-4D97-AF65-F5344CB8AC3E}">
        <p14:creationId xmlns:p14="http://schemas.microsoft.com/office/powerpoint/2010/main" val="2531369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9C8B6B-BF79-3328-0333-598E4B92DBD2}"/>
              </a:ext>
            </a:extLst>
          </p:cNvPr>
          <p:cNvPicPr>
            <a:picLocks noChangeAspect="1"/>
          </p:cNvPicPr>
          <p:nvPr/>
        </p:nvPicPr>
        <p:blipFill>
          <a:blip r:embed="rId2"/>
          <a:stretch>
            <a:fillRect/>
          </a:stretch>
        </p:blipFill>
        <p:spPr>
          <a:xfrm>
            <a:off x="1440595" y="1653322"/>
            <a:ext cx="6262809" cy="3734076"/>
          </a:xfrm>
          <a:prstGeom prst="rect">
            <a:avLst/>
          </a:prstGeom>
        </p:spPr>
      </p:pic>
      <p:sp>
        <p:nvSpPr>
          <p:cNvPr id="35843" name="Rectangle 3"/>
          <p:cNvSpPr>
            <a:spLocks noGrp="1" noChangeArrowheads="1"/>
          </p:cNvSpPr>
          <p:nvPr>
            <p:ph type="body" idx="1"/>
          </p:nvPr>
        </p:nvSpPr>
        <p:spPr>
          <a:xfrm>
            <a:off x="251520" y="5661248"/>
            <a:ext cx="8640960" cy="1080120"/>
          </a:xfrm>
        </p:spPr>
        <p:txBody>
          <a:bodyPr/>
          <a:lstStyle/>
          <a:p>
            <a:r>
              <a:rPr lang="en-GB" sz="1600" dirty="0"/>
              <a:t>The value of salt marsh in general is explained in the ‘Salt marsh and coastal lagoons’ slides.</a:t>
            </a:r>
          </a:p>
          <a:p>
            <a:r>
              <a:rPr lang="en-GB" sz="1600" dirty="0"/>
              <a:t>For Venice in particular, salt marsh (called </a:t>
            </a:r>
            <a:r>
              <a:rPr lang="en-GB" sz="1600" i="1" dirty="0" err="1"/>
              <a:t>barena</a:t>
            </a:r>
            <a:r>
              <a:rPr lang="en-GB" sz="1600" i="1" dirty="0"/>
              <a:t> </a:t>
            </a:r>
            <a:r>
              <a:rPr lang="en-GB" sz="1600" dirty="0"/>
              <a:t>in Venice) is an important element within the wider ecosystem of the Venice Lagoon, as depicted above.</a:t>
            </a:r>
          </a:p>
          <a:p>
            <a:endParaRPr lang="en-GB" sz="2400" dirty="0"/>
          </a:p>
        </p:txBody>
      </p:sp>
      <p:sp>
        <p:nvSpPr>
          <p:cNvPr id="7" name="Rectangle 2"/>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Reasons for salt marsh restoration near Venice</a:t>
            </a:r>
          </a:p>
        </p:txBody>
      </p:sp>
      <p:sp>
        <p:nvSpPr>
          <p:cNvPr id="4" name="TextBox 3">
            <a:extLst>
              <a:ext uri="{FF2B5EF4-FFF2-40B4-BE49-F238E27FC236}">
                <a16:creationId xmlns:a16="http://schemas.microsoft.com/office/drawing/2014/main" id="{1652BBFE-9650-9BF5-9721-43C6E4ADAE70}"/>
              </a:ext>
            </a:extLst>
          </p:cNvPr>
          <p:cNvSpPr txBox="1"/>
          <p:nvPr/>
        </p:nvSpPr>
        <p:spPr>
          <a:xfrm>
            <a:off x="238488" y="4970325"/>
            <a:ext cx="4536504" cy="553998"/>
          </a:xfrm>
          <a:prstGeom prst="rect">
            <a:avLst/>
          </a:prstGeom>
          <a:noFill/>
        </p:spPr>
        <p:txBody>
          <a:bodyPr wrap="square">
            <a:spAutoFit/>
          </a:bodyPr>
          <a:lstStyle/>
          <a:p>
            <a:r>
              <a:rPr lang="en-GB" sz="1000" b="1" i="1" dirty="0"/>
              <a:t>Food web diagram</a:t>
            </a:r>
          </a:p>
          <a:p>
            <a:r>
              <a:rPr lang="en-GB" sz="1000" b="1" i="1" dirty="0"/>
              <a:t>Lagoon of Venice</a:t>
            </a:r>
          </a:p>
          <a:p>
            <a:r>
              <a:rPr lang="en-GB" sz="1000" b="1" i="1" dirty="0"/>
              <a:t>Source: </a:t>
            </a:r>
            <a:r>
              <a:rPr lang="en-GB" sz="1000" dirty="0">
                <a:hlinkClick r:id="rId3"/>
              </a:rPr>
              <a:t>GEN3724e_Heymansetal2014.pdf</a:t>
            </a:r>
            <a:r>
              <a:rPr lang="en-GB" sz="1000" dirty="0"/>
              <a:t> (PLOS1 Open Access)</a:t>
            </a:r>
            <a:endParaRPr lang="en-GB" sz="1000" b="1" i="1" dirty="0"/>
          </a:p>
        </p:txBody>
      </p:sp>
    </p:spTree>
    <p:extLst>
      <p:ext uri="{BB962C8B-B14F-4D97-AF65-F5344CB8AC3E}">
        <p14:creationId xmlns:p14="http://schemas.microsoft.com/office/powerpoint/2010/main" val="3538019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3" name="Rectangle 7"/>
          <p:cNvSpPr>
            <a:spLocks noGrp="1" noChangeArrowheads="1"/>
          </p:cNvSpPr>
          <p:nvPr>
            <p:ph type="body" idx="1"/>
          </p:nvPr>
        </p:nvSpPr>
        <p:spPr>
          <a:xfrm>
            <a:off x="179512" y="5661248"/>
            <a:ext cx="8784976" cy="1080120"/>
          </a:xfrm>
          <a:noFill/>
          <a:ln/>
        </p:spPr>
        <p:txBody>
          <a:bodyPr/>
          <a:lstStyle/>
          <a:p>
            <a:r>
              <a:rPr lang="en-GB" altLang="en-US" sz="1600" dirty="0"/>
              <a:t>In addition to ecosystem benefits, restoring salt marsh within the lagoon acts to increase capacity to absorb excess water, slow tidal flows, and reduce wave energy and erosion.</a:t>
            </a:r>
          </a:p>
          <a:p>
            <a:r>
              <a:rPr lang="en-GB" altLang="en-US" sz="1600" dirty="0"/>
              <a:t>The 75% reduction in the area of salt marsh in the lagoon since 1810 is a major factor behind the heightened flood risk for Venice and other settled islands in the lagoon.</a:t>
            </a:r>
          </a:p>
        </p:txBody>
      </p:sp>
      <p:sp>
        <p:nvSpPr>
          <p:cNvPr id="7" name="Rectangle 2"/>
          <p:cNvSpPr txBox="1">
            <a:spLocks noChangeArrowheads="1"/>
          </p:cNvSpPr>
          <p:nvPr/>
        </p:nvSpPr>
        <p:spPr bwMode="auto">
          <a:xfrm>
            <a:off x="1475656" y="299348"/>
            <a:ext cx="5424264" cy="1320660"/>
          </a:xfrm>
          <a:prstGeom prst="rect">
            <a:avLst/>
          </a:prstGeom>
          <a:solidFill>
            <a:srgbClr val="797E01"/>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Reasons for salt marsh restoration near Venice</a:t>
            </a:r>
          </a:p>
        </p:txBody>
      </p:sp>
      <p:pic>
        <p:nvPicPr>
          <p:cNvPr id="5" name="Picture 4">
            <a:extLst>
              <a:ext uri="{FF2B5EF4-FFF2-40B4-BE49-F238E27FC236}">
                <a16:creationId xmlns:a16="http://schemas.microsoft.com/office/drawing/2014/main" id="{8E3B40E5-0676-1BEF-58E6-329B907C8B17}"/>
              </a:ext>
            </a:extLst>
          </p:cNvPr>
          <p:cNvPicPr>
            <a:picLocks noChangeAspect="1"/>
          </p:cNvPicPr>
          <p:nvPr/>
        </p:nvPicPr>
        <p:blipFill>
          <a:blip r:embed="rId2"/>
          <a:stretch>
            <a:fillRect/>
          </a:stretch>
        </p:blipFill>
        <p:spPr>
          <a:xfrm>
            <a:off x="3491880" y="1720035"/>
            <a:ext cx="5097710" cy="3841186"/>
          </a:xfrm>
          <a:prstGeom prst="rect">
            <a:avLst/>
          </a:prstGeom>
        </p:spPr>
      </p:pic>
      <p:sp>
        <p:nvSpPr>
          <p:cNvPr id="6" name="TextBox 5">
            <a:extLst>
              <a:ext uri="{FF2B5EF4-FFF2-40B4-BE49-F238E27FC236}">
                <a16:creationId xmlns:a16="http://schemas.microsoft.com/office/drawing/2014/main" id="{E16D0D31-E0D8-9FB5-E9A5-1ECFBF4462A4}"/>
              </a:ext>
            </a:extLst>
          </p:cNvPr>
          <p:cNvSpPr txBox="1"/>
          <p:nvPr/>
        </p:nvSpPr>
        <p:spPr>
          <a:xfrm>
            <a:off x="395536" y="2924944"/>
            <a:ext cx="2868093" cy="1846659"/>
          </a:xfrm>
          <a:prstGeom prst="rect">
            <a:avLst/>
          </a:prstGeom>
          <a:noFill/>
        </p:spPr>
        <p:txBody>
          <a:bodyPr wrap="none" rtlCol="0">
            <a:spAutoFit/>
          </a:bodyPr>
          <a:lstStyle/>
          <a:p>
            <a:r>
              <a:rPr lang="en-GB" sz="1600" b="1" dirty="0"/>
              <a:t>Lago Bastia Action Site</a:t>
            </a:r>
          </a:p>
          <a:p>
            <a:r>
              <a:rPr lang="en-GB" sz="1600" dirty="0"/>
              <a:t>one of the </a:t>
            </a:r>
            <a:r>
              <a:rPr lang="en-GB" sz="1600" dirty="0" err="1"/>
              <a:t>WaterLANDS</a:t>
            </a:r>
            <a:r>
              <a:rPr lang="en-GB" sz="1600" dirty="0"/>
              <a:t> </a:t>
            </a:r>
          </a:p>
          <a:p>
            <a:r>
              <a:rPr lang="en-GB" sz="1600" dirty="0"/>
              <a:t>sites of salt marsh restoration</a:t>
            </a:r>
          </a:p>
          <a:p>
            <a:r>
              <a:rPr lang="en-GB" sz="1600" dirty="0"/>
              <a:t>in the Venice Lagoon.</a:t>
            </a:r>
          </a:p>
          <a:p>
            <a:r>
              <a:rPr lang="en-GB" sz="1600" dirty="0"/>
              <a:t>Managed in collaboration with</a:t>
            </a:r>
          </a:p>
          <a:p>
            <a:r>
              <a:rPr lang="en-GB" sz="1600" dirty="0"/>
              <a:t>We are here Venice.</a:t>
            </a:r>
          </a:p>
          <a:p>
            <a:endParaRPr lang="en-GB" dirty="0"/>
          </a:p>
        </p:txBody>
      </p:sp>
      <p:sp>
        <p:nvSpPr>
          <p:cNvPr id="8" name="TextBox 7">
            <a:extLst>
              <a:ext uri="{FF2B5EF4-FFF2-40B4-BE49-F238E27FC236}">
                <a16:creationId xmlns:a16="http://schemas.microsoft.com/office/drawing/2014/main" id="{D3D132D4-2A88-34AA-6EE2-4F31EDA74B5A}"/>
              </a:ext>
            </a:extLst>
          </p:cNvPr>
          <p:cNvSpPr txBox="1"/>
          <p:nvPr/>
        </p:nvSpPr>
        <p:spPr>
          <a:xfrm>
            <a:off x="7322369" y="5288069"/>
            <a:ext cx="1210071" cy="215444"/>
          </a:xfrm>
          <a:prstGeom prst="rect">
            <a:avLst/>
          </a:prstGeom>
          <a:noFill/>
        </p:spPr>
        <p:txBody>
          <a:bodyPr wrap="square">
            <a:spAutoFit/>
          </a:bodyPr>
          <a:lstStyle/>
          <a:p>
            <a:r>
              <a:rPr lang="en-GB" sz="800" b="1" i="1" dirty="0">
                <a:solidFill>
                  <a:srgbClr val="FFFF00"/>
                </a:solidFill>
              </a:rPr>
              <a:t>(Photo by </a:t>
            </a:r>
            <a:r>
              <a:rPr lang="en-GB" sz="800" b="1" i="1" dirty="0" err="1">
                <a:solidFill>
                  <a:srgbClr val="FFFF00"/>
                </a:solidFill>
              </a:rPr>
              <a:t>C.Devery</a:t>
            </a:r>
            <a:r>
              <a:rPr lang="en-GB" sz="800" b="1" i="1" dirty="0">
                <a:solidFill>
                  <a:srgbClr val="FFFF00"/>
                </a:solidFill>
              </a:rPr>
              <a:t>)</a:t>
            </a:r>
          </a:p>
        </p:txBody>
      </p:sp>
    </p:spTree>
    <p:extLst>
      <p:ext uri="{BB962C8B-B14F-4D97-AF65-F5344CB8AC3E}">
        <p14:creationId xmlns:p14="http://schemas.microsoft.com/office/powerpoint/2010/main" val="3861013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652F10-2034-A2C4-8B47-B0A0BC8B98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5173" y="1670159"/>
            <a:ext cx="4043731" cy="3032799"/>
          </a:xfrm>
          <a:prstGeom prst="rect">
            <a:avLst/>
          </a:prstGeom>
        </p:spPr>
      </p:pic>
      <p:sp>
        <p:nvSpPr>
          <p:cNvPr id="51206" name="Rectangle 6"/>
          <p:cNvSpPr>
            <a:spLocks noGrp="1" noChangeArrowheads="1"/>
          </p:cNvSpPr>
          <p:nvPr>
            <p:ph type="body" idx="1"/>
          </p:nvPr>
        </p:nvSpPr>
        <p:spPr>
          <a:xfrm>
            <a:off x="107505" y="4753109"/>
            <a:ext cx="6120680" cy="1988260"/>
          </a:xfrm>
          <a:noFill/>
          <a:ln/>
        </p:spPr>
        <p:txBody>
          <a:bodyPr/>
          <a:lstStyle/>
          <a:p>
            <a:r>
              <a:rPr lang="en-GB" altLang="en-US" sz="1600" dirty="0"/>
              <a:t>The MOSE barrier </a:t>
            </a:r>
            <a:r>
              <a:rPr lang="en-GB" altLang="en-US" sz="1600" u="sng" dirty="0"/>
              <a:t>does not </a:t>
            </a:r>
            <a:r>
              <a:rPr lang="en-GB" altLang="en-US" sz="1600" dirty="0"/>
              <a:t>remove the need for salt marsh as a natural form of flood defence. While it does protect Venice from flooding:</a:t>
            </a:r>
          </a:p>
          <a:p>
            <a:pPr lvl="1"/>
            <a:r>
              <a:rPr lang="en-GB" altLang="en-US" sz="1400" dirty="0"/>
              <a:t>Each closure currently costs 200 to 300 thousand euros.</a:t>
            </a:r>
          </a:p>
          <a:p>
            <a:pPr lvl="1"/>
            <a:r>
              <a:rPr lang="en-GB" altLang="en-US" sz="1400" dirty="0"/>
              <a:t>Too many closures damages the ecology of the lagoon and disrupts shipping, bringing large economic costs.</a:t>
            </a:r>
          </a:p>
          <a:p>
            <a:pPr lvl="1"/>
            <a:r>
              <a:rPr lang="en-GB" altLang="en-US" sz="1400" dirty="0"/>
              <a:t>Restoration of salt marsh offers a </a:t>
            </a:r>
            <a:r>
              <a:rPr lang="en-GB" altLang="en-US" sz="1400" b="1" dirty="0"/>
              <a:t>nature-based solution </a:t>
            </a:r>
            <a:r>
              <a:rPr lang="en-GB" altLang="en-US" sz="1400" dirty="0"/>
              <a:t>that could reduce how often the barrier scheme needs to be activated.</a:t>
            </a:r>
          </a:p>
          <a:p>
            <a:pPr lvl="1"/>
            <a:endParaRPr lang="en-GB" altLang="en-US" sz="1400" dirty="0"/>
          </a:p>
          <a:p>
            <a:pPr lvl="1"/>
            <a:endParaRPr lang="en-GB" altLang="en-US" sz="1400" dirty="0"/>
          </a:p>
        </p:txBody>
      </p:sp>
      <p:sp>
        <p:nvSpPr>
          <p:cNvPr id="7" name="Rectangle 2"/>
          <p:cNvSpPr txBox="1">
            <a:spLocks noChangeArrowheads="1"/>
          </p:cNvSpPr>
          <p:nvPr/>
        </p:nvSpPr>
        <p:spPr bwMode="auto">
          <a:xfrm>
            <a:off x="1475656" y="299348"/>
            <a:ext cx="5424264" cy="1320660"/>
          </a:xfrm>
          <a:prstGeom prst="rect">
            <a:avLst/>
          </a:prstGeom>
          <a:solidFill>
            <a:srgbClr val="740160"/>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Reasons for salt marsh restoration near Venice</a:t>
            </a:r>
          </a:p>
        </p:txBody>
      </p:sp>
      <p:sp>
        <p:nvSpPr>
          <p:cNvPr id="9" name="TextBox 8">
            <a:extLst>
              <a:ext uri="{FF2B5EF4-FFF2-40B4-BE49-F238E27FC236}">
                <a16:creationId xmlns:a16="http://schemas.microsoft.com/office/drawing/2014/main" id="{39FB013D-7368-1989-BEB1-9F50CD9E1D92}"/>
              </a:ext>
            </a:extLst>
          </p:cNvPr>
          <p:cNvSpPr txBox="1"/>
          <p:nvPr/>
        </p:nvSpPr>
        <p:spPr>
          <a:xfrm>
            <a:off x="4572000" y="4487370"/>
            <a:ext cx="1224136" cy="215588"/>
          </a:xfrm>
          <a:prstGeom prst="rect">
            <a:avLst/>
          </a:prstGeom>
          <a:noFill/>
        </p:spPr>
        <p:txBody>
          <a:bodyPr wrap="square">
            <a:spAutoFit/>
          </a:bodyPr>
          <a:lstStyle/>
          <a:p>
            <a:r>
              <a:rPr lang="en-GB" sz="800" b="1" i="1" dirty="0">
                <a:solidFill>
                  <a:schemeClr val="bg1"/>
                </a:solidFill>
              </a:rPr>
              <a:t>Photo by </a:t>
            </a:r>
            <a:r>
              <a:rPr lang="en-GB" sz="800" b="1" i="1" dirty="0" err="1">
                <a:solidFill>
                  <a:schemeClr val="bg1"/>
                </a:solidFill>
              </a:rPr>
              <a:t>D.Anderson</a:t>
            </a:r>
            <a:endParaRPr lang="en-GB" sz="800" b="1" i="1" dirty="0">
              <a:solidFill>
                <a:schemeClr val="bg1"/>
              </a:solidFill>
            </a:endParaRPr>
          </a:p>
        </p:txBody>
      </p:sp>
      <p:pic>
        <p:nvPicPr>
          <p:cNvPr id="10" name="Picture 9">
            <a:extLst>
              <a:ext uri="{FF2B5EF4-FFF2-40B4-BE49-F238E27FC236}">
                <a16:creationId xmlns:a16="http://schemas.microsoft.com/office/drawing/2014/main" id="{A2D6264B-E2C8-A34F-AF92-6676BFF8E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9920" y="1764790"/>
            <a:ext cx="1515495" cy="3706072"/>
          </a:xfrm>
          <a:prstGeom prst="rect">
            <a:avLst/>
          </a:prstGeom>
        </p:spPr>
      </p:pic>
      <p:sp>
        <p:nvSpPr>
          <p:cNvPr id="12" name="TextBox 11">
            <a:extLst>
              <a:ext uri="{FF2B5EF4-FFF2-40B4-BE49-F238E27FC236}">
                <a16:creationId xmlns:a16="http://schemas.microsoft.com/office/drawing/2014/main" id="{1CBF5739-FE3D-6D7F-65B0-44ED6B3B0F8A}"/>
              </a:ext>
            </a:extLst>
          </p:cNvPr>
          <p:cNvSpPr txBox="1"/>
          <p:nvPr/>
        </p:nvSpPr>
        <p:spPr>
          <a:xfrm>
            <a:off x="6784490" y="6454888"/>
            <a:ext cx="2310988" cy="369332"/>
          </a:xfrm>
          <a:prstGeom prst="rect">
            <a:avLst/>
          </a:prstGeom>
          <a:noFill/>
        </p:spPr>
        <p:txBody>
          <a:bodyPr wrap="square">
            <a:spAutoFit/>
          </a:bodyPr>
          <a:lstStyle/>
          <a:p>
            <a:r>
              <a:rPr lang="en-GB" sz="900" dirty="0"/>
              <a:t>Source: Wikipedia </a:t>
            </a:r>
            <a:r>
              <a:rPr lang="en-GB" sz="900" dirty="0">
                <a:hlinkClick r:id="rId4"/>
              </a:rPr>
              <a:t>03 </a:t>
            </a:r>
            <a:r>
              <a:rPr lang="en-GB" sz="900" dirty="0" err="1">
                <a:hlinkClick r:id="rId4"/>
              </a:rPr>
              <a:t>movimento</a:t>
            </a:r>
            <a:r>
              <a:rPr lang="en-GB" sz="900" dirty="0">
                <a:hlinkClick r:id="rId4"/>
              </a:rPr>
              <a:t> </a:t>
            </a:r>
            <a:r>
              <a:rPr lang="en-GB" sz="900" dirty="0" err="1">
                <a:hlinkClick r:id="rId4"/>
              </a:rPr>
              <a:t>paratoie</a:t>
            </a:r>
            <a:r>
              <a:rPr lang="en-GB" sz="900" dirty="0">
                <a:hlinkClick r:id="rId4"/>
              </a:rPr>
              <a:t> - MOSE - Wikipedia</a:t>
            </a:r>
            <a:endParaRPr lang="en-GB" sz="900" dirty="0"/>
          </a:p>
        </p:txBody>
      </p:sp>
      <p:sp>
        <p:nvSpPr>
          <p:cNvPr id="14" name="TextBox 13">
            <a:extLst>
              <a:ext uri="{FF2B5EF4-FFF2-40B4-BE49-F238E27FC236}">
                <a16:creationId xmlns:a16="http://schemas.microsoft.com/office/drawing/2014/main" id="{AF23DE32-F88C-A2C8-D1E7-7E4D67866B91}"/>
              </a:ext>
            </a:extLst>
          </p:cNvPr>
          <p:cNvSpPr txBox="1"/>
          <p:nvPr/>
        </p:nvSpPr>
        <p:spPr>
          <a:xfrm>
            <a:off x="6327969" y="5551413"/>
            <a:ext cx="2816031" cy="830997"/>
          </a:xfrm>
          <a:prstGeom prst="rect">
            <a:avLst/>
          </a:prstGeom>
          <a:noFill/>
        </p:spPr>
        <p:txBody>
          <a:bodyPr wrap="square" rtlCol="0">
            <a:spAutoFit/>
          </a:bodyPr>
          <a:lstStyle/>
          <a:p>
            <a:r>
              <a:rPr lang="en-GB" sz="1200" dirty="0"/>
              <a:t>78 gates across the three inlets. When high water is forecast, the gates are raised from the seabed to block off the lagoon from the Adriatic Sea.</a:t>
            </a:r>
          </a:p>
        </p:txBody>
      </p:sp>
      <p:sp>
        <p:nvSpPr>
          <p:cNvPr id="15" name="TextBox 14">
            <a:extLst>
              <a:ext uri="{FF2B5EF4-FFF2-40B4-BE49-F238E27FC236}">
                <a16:creationId xmlns:a16="http://schemas.microsoft.com/office/drawing/2014/main" id="{B77AA03D-9CD6-10F8-9213-F6DC0074C424}"/>
              </a:ext>
            </a:extLst>
          </p:cNvPr>
          <p:cNvSpPr txBox="1"/>
          <p:nvPr/>
        </p:nvSpPr>
        <p:spPr>
          <a:xfrm>
            <a:off x="122080" y="1916832"/>
            <a:ext cx="1555234" cy="830997"/>
          </a:xfrm>
          <a:prstGeom prst="rect">
            <a:avLst/>
          </a:prstGeom>
          <a:noFill/>
        </p:spPr>
        <p:txBody>
          <a:bodyPr wrap="none" rtlCol="0">
            <a:spAutoFit/>
          </a:bodyPr>
          <a:lstStyle/>
          <a:p>
            <a:r>
              <a:rPr lang="en-GB" sz="1200" dirty="0"/>
              <a:t>Construction of</a:t>
            </a:r>
          </a:p>
          <a:p>
            <a:r>
              <a:rPr lang="en-GB" sz="1200" dirty="0"/>
              <a:t>part of the MOSE</a:t>
            </a:r>
          </a:p>
          <a:p>
            <a:r>
              <a:rPr lang="en-GB" sz="1200" dirty="0"/>
              <a:t>at Bocca di Lido</a:t>
            </a:r>
          </a:p>
          <a:p>
            <a:r>
              <a:rPr lang="en-GB" sz="1200" dirty="0"/>
              <a:t>photographed 2017.</a:t>
            </a:r>
          </a:p>
        </p:txBody>
      </p:sp>
      <p:sp>
        <p:nvSpPr>
          <p:cNvPr id="16" name="TextBox 15">
            <a:extLst>
              <a:ext uri="{FF2B5EF4-FFF2-40B4-BE49-F238E27FC236}">
                <a16:creationId xmlns:a16="http://schemas.microsoft.com/office/drawing/2014/main" id="{CAF81481-B64A-5DD6-925F-D1D2CD42FD4C}"/>
              </a:ext>
            </a:extLst>
          </p:cNvPr>
          <p:cNvSpPr txBox="1"/>
          <p:nvPr/>
        </p:nvSpPr>
        <p:spPr>
          <a:xfrm>
            <a:off x="120120" y="3298528"/>
            <a:ext cx="1691938" cy="1200329"/>
          </a:xfrm>
          <a:prstGeom prst="rect">
            <a:avLst/>
          </a:prstGeom>
          <a:noFill/>
        </p:spPr>
        <p:txBody>
          <a:bodyPr wrap="none" rtlCol="0">
            <a:spAutoFit/>
          </a:bodyPr>
          <a:lstStyle/>
          <a:p>
            <a:r>
              <a:rPr lang="en-GB" sz="1200" dirty="0"/>
              <a:t>The MOSE cost</a:t>
            </a:r>
          </a:p>
          <a:p>
            <a:r>
              <a:rPr lang="en-GB" sz="1200" dirty="0"/>
              <a:t>5.5 billion euros.</a:t>
            </a:r>
          </a:p>
          <a:p>
            <a:r>
              <a:rPr lang="en-GB" sz="1200" dirty="0"/>
              <a:t>Experts question its</a:t>
            </a:r>
          </a:p>
          <a:p>
            <a:r>
              <a:rPr lang="en-GB" sz="1200" dirty="0"/>
              <a:t>design and long-term</a:t>
            </a:r>
          </a:p>
          <a:p>
            <a:r>
              <a:rPr lang="en-GB" sz="1200" dirty="0"/>
              <a:t>efficacy with projected</a:t>
            </a:r>
          </a:p>
          <a:p>
            <a:r>
              <a:rPr lang="en-GB" sz="1200" dirty="0"/>
              <a:t>sea level rise.</a:t>
            </a:r>
          </a:p>
        </p:txBody>
      </p:sp>
    </p:spTree>
    <p:extLst>
      <p:ext uri="{BB962C8B-B14F-4D97-AF65-F5344CB8AC3E}">
        <p14:creationId xmlns:p14="http://schemas.microsoft.com/office/powerpoint/2010/main" val="1299498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12172F-A7D6-95C7-BA44-B769B9D4F7CE}"/>
              </a:ext>
            </a:extLst>
          </p:cNvPr>
          <p:cNvPicPr>
            <a:picLocks noChangeAspect="1"/>
          </p:cNvPicPr>
          <p:nvPr/>
        </p:nvPicPr>
        <p:blipFill>
          <a:blip r:embed="rId2"/>
          <a:stretch>
            <a:fillRect/>
          </a:stretch>
        </p:blipFill>
        <p:spPr>
          <a:xfrm>
            <a:off x="806156" y="1700808"/>
            <a:ext cx="7531688" cy="4214586"/>
          </a:xfrm>
          <a:prstGeom prst="rect">
            <a:avLst/>
          </a:prstGeom>
        </p:spPr>
      </p:pic>
      <p:sp>
        <p:nvSpPr>
          <p:cNvPr id="56322" name="Rectangle 2"/>
          <p:cNvSpPr>
            <a:spLocks noGrp="1" noChangeArrowheads="1"/>
          </p:cNvSpPr>
          <p:nvPr>
            <p:ph type="title"/>
          </p:nvPr>
        </p:nvSpPr>
        <p:spPr>
          <a:xfrm>
            <a:off x="1475656" y="299348"/>
            <a:ext cx="5424264" cy="1320660"/>
          </a:xfrm>
          <a:solidFill>
            <a:srgbClr val="F54C00"/>
          </a:solidFill>
        </p:spPr>
        <p:txBody>
          <a:bodyPr/>
          <a:lstStyle/>
          <a:p>
            <a:r>
              <a:rPr lang="en-GB" altLang="en-US" sz="3600" b="1" dirty="0">
                <a:solidFill>
                  <a:schemeClr val="bg1"/>
                </a:solidFill>
              </a:rPr>
              <a:t>Methods of protection and restoration</a:t>
            </a:r>
          </a:p>
        </p:txBody>
      </p:sp>
      <p:sp>
        <p:nvSpPr>
          <p:cNvPr id="3" name="Content Placeholder 2">
            <a:extLst>
              <a:ext uri="{FF2B5EF4-FFF2-40B4-BE49-F238E27FC236}">
                <a16:creationId xmlns:a16="http://schemas.microsoft.com/office/drawing/2014/main" id="{6851EFB3-D0F5-B5C9-872A-7CF976828673}"/>
              </a:ext>
            </a:extLst>
          </p:cNvPr>
          <p:cNvSpPr>
            <a:spLocks noGrp="1"/>
          </p:cNvSpPr>
          <p:nvPr>
            <p:ph idx="1"/>
          </p:nvPr>
        </p:nvSpPr>
        <p:spPr>
          <a:xfrm>
            <a:off x="683568" y="5996194"/>
            <a:ext cx="7776863" cy="756982"/>
          </a:xfrm>
        </p:spPr>
        <p:txBody>
          <a:bodyPr>
            <a:noAutofit/>
          </a:bodyPr>
          <a:lstStyle/>
          <a:p>
            <a:r>
              <a:rPr lang="en-GB" sz="1800" dirty="0"/>
              <a:t>One of the </a:t>
            </a:r>
            <a:r>
              <a:rPr lang="en-GB" sz="1800" dirty="0" err="1"/>
              <a:t>WaterLANDS</a:t>
            </a:r>
            <a:r>
              <a:rPr lang="en-GB" sz="1800" dirty="0"/>
              <a:t> Action Sites in the Venice Lagoon: wooden piles protect salt marsh from erosion.</a:t>
            </a:r>
          </a:p>
        </p:txBody>
      </p:sp>
      <p:sp>
        <p:nvSpPr>
          <p:cNvPr id="6" name="TextBox 5">
            <a:extLst>
              <a:ext uri="{FF2B5EF4-FFF2-40B4-BE49-F238E27FC236}">
                <a16:creationId xmlns:a16="http://schemas.microsoft.com/office/drawing/2014/main" id="{23D38C0A-9233-7ECB-4E43-621A43F029DD}"/>
              </a:ext>
            </a:extLst>
          </p:cNvPr>
          <p:cNvSpPr txBox="1"/>
          <p:nvPr/>
        </p:nvSpPr>
        <p:spPr>
          <a:xfrm>
            <a:off x="6966690" y="5699950"/>
            <a:ext cx="1362874" cy="215444"/>
          </a:xfrm>
          <a:prstGeom prst="rect">
            <a:avLst/>
          </a:prstGeom>
          <a:noFill/>
        </p:spPr>
        <p:txBody>
          <a:bodyPr wrap="none" rtlCol="0">
            <a:spAutoFit/>
          </a:bodyPr>
          <a:lstStyle/>
          <a:p>
            <a:r>
              <a:rPr lang="en-GB" sz="800" b="1" i="1" dirty="0">
                <a:solidFill>
                  <a:schemeClr val="bg1"/>
                </a:solidFill>
              </a:rPr>
              <a:t>Photo by </a:t>
            </a:r>
            <a:r>
              <a:rPr lang="en-GB" sz="800" b="1" i="1" dirty="0" err="1">
                <a:solidFill>
                  <a:schemeClr val="bg1"/>
                </a:solidFill>
              </a:rPr>
              <a:t>S.McGuinness</a:t>
            </a:r>
            <a:endParaRPr lang="en-GB" sz="800" b="1" i="1" dirty="0">
              <a:solidFill>
                <a:schemeClr val="bg1"/>
              </a:solidFill>
            </a:endParaRPr>
          </a:p>
        </p:txBody>
      </p:sp>
    </p:spTree>
    <p:extLst>
      <p:ext uri="{BB962C8B-B14F-4D97-AF65-F5344CB8AC3E}">
        <p14:creationId xmlns:p14="http://schemas.microsoft.com/office/powerpoint/2010/main" val="765076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86D1A35-1089-A862-24E1-964785779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8896" y="1735435"/>
            <a:ext cx="3747626" cy="4996835"/>
          </a:xfrm>
          <a:prstGeom prst="rect">
            <a:avLst/>
          </a:prstGeom>
        </p:spPr>
      </p:pic>
      <p:pic>
        <p:nvPicPr>
          <p:cNvPr id="8" name="Picture 7">
            <a:extLst>
              <a:ext uri="{FF2B5EF4-FFF2-40B4-BE49-F238E27FC236}">
                <a16:creationId xmlns:a16="http://schemas.microsoft.com/office/drawing/2014/main" id="{DDE6B7E3-B884-B83E-CD93-EC69DFED5570}"/>
              </a:ext>
            </a:extLst>
          </p:cNvPr>
          <p:cNvPicPr>
            <a:picLocks noChangeAspect="1"/>
          </p:cNvPicPr>
          <p:nvPr/>
        </p:nvPicPr>
        <p:blipFill>
          <a:blip r:embed="rId3"/>
          <a:stretch>
            <a:fillRect/>
          </a:stretch>
        </p:blipFill>
        <p:spPr>
          <a:xfrm>
            <a:off x="1827244" y="1776081"/>
            <a:ext cx="2456724" cy="3286773"/>
          </a:xfrm>
          <a:prstGeom prst="rect">
            <a:avLst/>
          </a:prstGeom>
        </p:spPr>
      </p:pic>
      <p:sp>
        <p:nvSpPr>
          <p:cNvPr id="50185" name="Rectangle 9"/>
          <p:cNvSpPr>
            <a:spLocks noGrp="1" noChangeArrowheads="1"/>
          </p:cNvSpPr>
          <p:nvPr>
            <p:ph type="body" idx="1"/>
          </p:nvPr>
        </p:nvSpPr>
        <p:spPr>
          <a:xfrm>
            <a:off x="251920" y="5785764"/>
            <a:ext cx="4320480" cy="880610"/>
          </a:xfrm>
          <a:noFill/>
          <a:ln/>
        </p:spPr>
        <p:txBody>
          <a:bodyPr/>
          <a:lstStyle/>
          <a:p>
            <a:r>
              <a:rPr lang="en-GB" altLang="en-US" sz="1800" dirty="0"/>
              <a:t>Prevention of erosion with piles, coir logs, and textiles at Lago Bastia Action Site.</a:t>
            </a:r>
            <a:endParaRPr lang="en-GB" sz="1600" dirty="0"/>
          </a:p>
          <a:p>
            <a:pPr marL="457200" lvl="1" indent="0">
              <a:buNone/>
            </a:pPr>
            <a:endParaRPr lang="en-GB" altLang="en-US" dirty="0"/>
          </a:p>
        </p:txBody>
      </p:sp>
      <p:sp>
        <p:nvSpPr>
          <p:cNvPr id="6" name="Rectangle 2"/>
          <p:cNvSpPr txBox="1">
            <a:spLocks noChangeArrowheads="1"/>
          </p:cNvSpPr>
          <p:nvPr/>
        </p:nvSpPr>
        <p:spPr bwMode="auto">
          <a:xfrm>
            <a:off x="1475656" y="299348"/>
            <a:ext cx="5424264" cy="1320660"/>
          </a:xfrm>
          <a:prstGeom prst="rect">
            <a:avLst/>
          </a:prstGeom>
          <a:solidFill>
            <a:srgbClr val="01415B"/>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Methods of protection and restoration</a:t>
            </a:r>
          </a:p>
        </p:txBody>
      </p:sp>
      <p:sp>
        <p:nvSpPr>
          <p:cNvPr id="4" name="TextBox 3">
            <a:extLst>
              <a:ext uri="{FF2B5EF4-FFF2-40B4-BE49-F238E27FC236}">
                <a16:creationId xmlns:a16="http://schemas.microsoft.com/office/drawing/2014/main" id="{1BF39DB3-D986-71B0-9298-CF29022EA048}"/>
              </a:ext>
            </a:extLst>
          </p:cNvPr>
          <p:cNvSpPr txBox="1"/>
          <p:nvPr/>
        </p:nvSpPr>
        <p:spPr>
          <a:xfrm>
            <a:off x="115284" y="2229052"/>
            <a:ext cx="1504388" cy="738664"/>
          </a:xfrm>
          <a:prstGeom prst="rect">
            <a:avLst/>
          </a:prstGeom>
          <a:noFill/>
        </p:spPr>
        <p:txBody>
          <a:bodyPr wrap="square" rtlCol="0">
            <a:spAutoFit/>
          </a:bodyPr>
          <a:lstStyle/>
          <a:p>
            <a:r>
              <a:rPr lang="en-GB" sz="1400" b="1" dirty="0"/>
              <a:t>Coir logs made of coconut fibres</a:t>
            </a:r>
          </a:p>
        </p:txBody>
      </p:sp>
      <p:sp>
        <p:nvSpPr>
          <p:cNvPr id="7" name="TextBox 6">
            <a:extLst>
              <a:ext uri="{FF2B5EF4-FFF2-40B4-BE49-F238E27FC236}">
                <a16:creationId xmlns:a16="http://schemas.microsoft.com/office/drawing/2014/main" id="{9445911A-6EEB-B93A-F26B-F59035290C9D}"/>
              </a:ext>
            </a:extLst>
          </p:cNvPr>
          <p:cNvSpPr txBox="1"/>
          <p:nvPr/>
        </p:nvSpPr>
        <p:spPr>
          <a:xfrm>
            <a:off x="3063044" y="4760608"/>
            <a:ext cx="1224136" cy="215444"/>
          </a:xfrm>
          <a:prstGeom prst="rect">
            <a:avLst/>
          </a:prstGeom>
          <a:noFill/>
        </p:spPr>
        <p:txBody>
          <a:bodyPr wrap="square">
            <a:spAutoFit/>
          </a:bodyPr>
          <a:lstStyle/>
          <a:p>
            <a:r>
              <a:rPr lang="en-GB" sz="800" b="1" i="1" dirty="0">
                <a:solidFill>
                  <a:schemeClr val="bg1"/>
                </a:solidFill>
              </a:rPr>
              <a:t>Photo by </a:t>
            </a:r>
            <a:r>
              <a:rPr lang="en-GB" sz="800" b="1" i="1" dirty="0" err="1">
                <a:solidFill>
                  <a:schemeClr val="bg1"/>
                </a:solidFill>
              </a:rPr>
              <a:t>C.Devery</a:t>
            </a:r>
            <a:endParaRPr lang="en-GB" sz="800" b="1" i="1" dirty="0">
              <a:solidFill>
                <a:schemeClr val="bg1"/>
              </a:solidFill>
            </a:endParaRPr>
          </a:p>
        </p:txBody>
      </p:sp>
      <p:sp>
        <p:nvSpPr>
          <p:cNvPr id="9" name="TextBox 8">
            <a:extLst>
              <a:ext uri="{FF2B5EF4-FFF2-40B4-BE49-F238E27FC236}">
                <a16:creationId xmlns:a16="http://schemas.microsoft.com/office/drawing/2014/main" id="{B2E04BDD-CC9C-A9A8-6BD6-AD56F289C9D6}"/>
              </a:ext>
            </a:extLst>
          </p:cNvPr>
          <p:cNvSpPr txBox="1"/>
          <p:nvPr/>
        </p:nvSpPr>
        <p:spPr>
          <a:xfrm>
            <a:off x="6868760" y="6450930"/>
            <a:ext cx="1296144" cy="215444"/>
          </a:xfrm>
          <a:prstGeom prst="rect">
            <a:avLst/>
          </a:prstGeom>
          <a:noFill/>
        </p:spPr>
        <p:txBody>
          <a:bodyPr wrap="square">
            <a:spAutoFit/>
          </a:bodyPr>
          <a:lstStyle/>
          <a:p>
            <a:r>
              <a:rPr lang="en-GB" sz="800" b="1" i="1" dirty="0">
                <a:solidFill>
                  <a:schemeClr val="bg1"/>
                </a:solidFill>
              </a:rPr>
              <a:t>Photo by </a:t>
            </a:r>
            <a:r>
              <a:rPr lang="en-GB" sz="800" b="1" i="1" dirty="0" err="1">
                <a:solidFill>
                  <a:schemeClr val="bg1"/>
                </a:solidFill>
              </a:rPr>
              <a:t>D.Anderson</a:t>
            </a:r>
            <a:endParaRPr lang="en-GB" sz="800" b="1" i="1" dirty="0">
              <a:solidFill>
                <a:schemeClr val="bg1"/>
              </a:solidFill>
            </a:endParaRPr>
          </a:p>
        </p:txBody>
      </p:sp>
      <p:cxnSp>
        <p:nvCxnSpPr>
          <p:cNvPr id="12" name="Straight Arrow Connector 11">
            <a:extLst>
              <a:ext uri="{FF2B5EF4-FFF2-40B4-BE49-F238E27FC236}">
                <a16:creationId xmlns:a16="http://schemas.microsoft.com/office/drawing/2014/main" id="{BEEF8BA5-C60C-2385-0959-922D9F3FEFF8}"/>
              </a:ext>
            </a:extLst>
          </p:cNvPr>
          <p:cNvCxnSpPr>
            <a:cxnSpLocks/>
          </p:cNvCxnSpPr>
          <p:nvPr/>
        </p:nvCxnSpPr>
        <p:spPr>
          <a:xfrm>
            <a:off x="1475656" y="2798390"/>
            <a:ext cx="1080120" cy="630610"/>
          </a:xfrm>
          <a:prstGeom prst="straightConnector1">
            <a:avLst/>
          </a:prstGeom>
          <a:ln w="2540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1747953-00B0-5E7E-D10C-E8ACC53F1E4F}"/>
              </a:ext>
            </a:extLst>
          </p:cNvPr>
          <p:cNvSpPr txBox="1"/>
          <p:nvPr/>
        </p:nvSpPr>
        <p:spPr>
          <a:xfrm>
            <a:off x="8300210" y="5477987"/>
            <a:ext cx="875292" cy="307777"/>
          </a:xfrm>
          <a:prstGeom prst="rect">
            <a:avLst/>
          </a:prstGeom>
          <a:noFill/>
        </p:spPr>
        <p:txBody>
          <a:bodyPr wrap="square" rtlCol="0">
            <a:spAutoFit/>
          </a:bodyPr>
          <a:lstStyle/>
          <a:p>
            <a:r>
              <a:rPr lang="en-GB" sz="1400" b="1" dirty="0"/>
              <a:t>Textiles</a:t>
            </a:r>
          </a:p>
        </p:txBody>
      </p:sp>
    </p:spTree>
    <p:extLst>
      <p:ext uri="{BB962C8B-B14F-4D97-AF65-F5344CB8AC3E}">
        <p14:creationId xmlns:p14="http://schemas.microsoft.com/office/powerpoint/2010/main" val="3738415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605D89-29C1-B5C9-EADB-9DE11BFD01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673678" y="1673909"/>
            <a:ext cx="5724636" cy="4293477"/>
          </a:xfrm>
          <a:prstGeom prst="rect">
            <a:avLst/>
          </a:prstGeom>
        </p:spPr>
      </p:pic>
      <p:sp>
        <p:nvSpPr>
          <p:cNvPr id="35843" name="Rectangle 3"/>
          <p:cNvSpPr>
            <a:spLocks noGrp="1" noChangeArrowheads="1"/>
          </p:cNvSpPr>
          <p:nvPr>
            <p:ph type="body" idx="1"/>
          </p:nvPr>
        </p:nvSpPr>
        <p:spPr>
          <a:xfrm>
            <a:off x="179512" y="5967387"/>
            <a:ext cx="8712968" cy="890613"/>
          </a:xfrm>
        </p:spPr>
        <p:txBody>
          <a:bodyPr/>
          <a:lstStyle/>
          <a:p>
            <a:r>
              <a:rPr lang="en-GB" sz="1600" dirty="0"/>
              <a:t>Fascines (with bundles of wood), in combination with coir logs and upright wooden piles, designed to trap and hold mud so that salt marsh plants can establish.</a:t>
            </a:r>
          </a:p>
          <a:p>
            <a:r>
              <a:rPr lang="en-GB" sz="1600" dirty="0"/>
              <a:t>Photo taken near low tide, at Lago Bastia Action Site.</a:t>
            </a:r>
          </a:p>
        </p:txBody>
      </p:sp>
      <p:sp>
        <p:nvSpPr>
          <p:cNvPr id="7" name="Rectangle 2"/>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Methods of protection and restoration</a:t>
            </a:r>
          </a:p>
        </p:txBody>
      </p:sp>
      <p:sp>
        <p:nvSpPr>
          <p:cNvPr id="4" name="TextBox 3">
            <a:extLst>
              <a:ext uri="{FF2B5EF4-FFF2-40B4-BE49-F238E27FC236}">
                <a16:creationId xmlns:a16="http://schemas.microsoft.com/office/drawing/2014/main" id="{A3FD211B-BFFD-E21B-2E65-987D21DCF0D7}"/>
              </a:ext>
            </a:extLst>
          </p:cNvPr>
          <p:cNvSpPr txBox="1"/>
          <p:nvPr/>
        </p:nvSpPr>
        <p:spPr>
          <a:xfrm>
            <a:off x="6078794" y="5736415"/>
            <a:ext cx="1319520" cy="215444"/>
          </a:xfrm>
          <a:prstGeom prst="rect">
            <a:avLst/>
          </a:prstGeom>
          <a:noFill/>
        </p:spPr>
        <p:txBody>
          <a:bodyPr wrap="square">
            <a:spAutoFit/>
          </a:bodyPr>
          <a:lstStyle/>
          <a:p>
            <a:r>
              <a:rPr lang="en-GB" sz="800" b="1" i="1" dirty="0">
                <a:solidFill>
                  <a:schemeClr val="bg1"/>
                </a:solidFill>
              </a:rPr>
              <a:t>Photo by </a:t>
            </a:r>
            <a:r>
              <a:rPr lang="en-GB" sz="800" b="1" i="1" dirty="0" err="1">
                <a:solidFill>
                  <a:schemeClr val="bg1"/>
                </a:solidFill>
              </a:rPr>
              <a:t>D.Anderson</a:t>
            </a:r>
            <a:endParaRPr lang="en-GB" sz="800" b="1" i="1" dirty="0">
              <a:solidFill>
                <a:schemeClr val="bg1"/>
              </a:solidFill>
            </a:endParaRPr>
          </a:p>
        </p:txBody>
      </p:sp>
    </p:spTree>
    <p:extLst>
      <p:ext uri="{BB962C8B-B14F-4D97-AF65-F5344CB8AC3E}">
        <p14:creationId xmlns:p14="http://schemas.microsoft.com/office/powerpoint/2010/main" val="3690491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31722E5-758D-2453-0F28-C1DA909C6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800570" y="1647539"/>
            <a:ext cx="5542860" cy="4157145"/>
          </a:xfrm>
          <a:prstGeom prst="rect">
            <a:avLst/>
          </a:prstGeom>
        </p:spPr>
      </p:pic>
      <p:sp>
        <p:nvSpPr>
          <p:cNvPr id="34823" name="Rectangle 7"/>
          <p:cNvSpPr>
            <a:spLocks noGrp="1" noChangeArrowheads="1"/>
          </p:cNvSpPr>
          <p:nvPr>
            <p:ph type="body" idx="1"/>
          </p:nvPr>
        </p:nvSpPr>
        <p:spPr>
          <a:xfrm>
            <a:off x="143508" y="5804685"/>
            <a:ext cx="8856984" cy="1053316"/>
          </a:xfrm>
          <a:noFill/>
          <a:ln/>
        </p:spPr>
        <p:txBody>
          <a:bodyPr/>
          <a:lstStyle/>
          <a:p>
            <a:r>
              <a:rPr lang="en-GB" sz="1400" dirty="0"/>
              <a:t>Maxi-fascines are larger than ordinary fascines. Being several metres wide, these structures more successfully dissipate wave energy at higher tides, enabling mud to deposit and build up.</a:t>
            </a:r>
          </a:p>
          <a:p>
            <a:r>
              <a:rPr lang="en-GB" sz="1400" dirty="0"/>
              <a:t>Water and sediment can circulate through, and the openings mimic natural tidal creeks.</a:t>
            </a:r>
          </a:p>
          <a:p>
            <a:r>
              <a:rPr lang="en-GB" sz="1400" dirty="0"/>
              <a:t>Better than hard barriers that prevent water circulation and narrow barriers which erode faster.</a:t>
            </a:r>
          </a:p>
        </p:txBody>
      </p:sp>
      <p:sp>
        <p:nvSpPr>
          <p:cNvPr id="7" name="Rectangle 2"/>
          <p:cNvSpPr txBox="1">
            <a:spLocks noChangeArrowheads="1"/>
          </p:cNvSpPr>
          <p:nvPr/>
        </p:nvSpPr>
        <p:spPr bwMode="auto">
          <a:xfrm>
            <a:off x="1475656" y="299348"/>
            <a:ext cx="5424264" cy="1320660"/>
          </a:xfrm>
          <a:prstGeom prst="rect">
            <a:avLst/>
          </a:prstGeom>
          <a:solidFill>
            <a:srgbClr val="797E01"/>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Methods of protection and restoration</a:t>
            </a:r>
          </a:p>
        </p:txBody>
      </p:sp>
      <p:sp>
        <p:nvSpPr>
          <p:cNvPr id="9" name="TextBox 8">
            <a:extLst>
              <a:ext uri="{FF2B5EF4-FFF2-40B4-BE49-F238E27FC236}">
                <a16:creationId xmlns:a16="http://schemas.microsoft.com/office/drawing/2014/main" id="{301379B9-55CA-74B6-B9B7-24B489EFF5DC}"/>
              </a:ext>
            </a:extLst>
          </p:cNvPr>
          <p:cNvSpPr txBox="1"/>
          <p:nvPr/>
        </p:nvSpPr>
        <p:spPr>
          <a:xfrm>
            <a:off x="5868144" y="5589240"/>
            <a:ext cx="1319520" cy="215444"/>
          </a:xfrm>
          <a:prstGeom prst="rect">
            <a:avLst/>
          </a:prstGeom>
          <a:noFill/>
        </p:spPr>
        <p:txBody>
          <a:bodyPr wrap="square">
            <a:spAutoFit/>
          </a:bodyPr>
          <a:lstStyle/>
          <a:p>
            <a:r>
              <a:rPr lang="en-GB" sz="800" b="1" i="1" dirty="0">
                <a:solidFill>
                  <a:schemeClr val="bg1"/>
                </a:solidFill>
              </a:rPr>
              <a:t>Photo by </a:t>
            </a:r>
            <a:r>
              <a:rPr lang="en-GB" sz="800" b="1" i="1" dirty="0" err="1">
                <a:solidFill>
                  <a:schemeClr val="bg1"/>
                </a:solidFill>
              </a:rPr>
              <a:t>D.Anderson</a:t>
            </a:r>
            <a:endParaRPr lang="en-GB" sz="800" b="1" i="1" dirty="0">
              <a:solidFill>
                <a:schemeClr val="bg1"/>
              </a:solidFill>
            </a:endParaRPr>
          </a:p>
        </p:txBody>
      </p:sp>
      <p:sp>
        <p:nvSpPr>
          <p:cNvPr id="2" name="TextBox 1">
            <a:extLst>
              <a:ext uri="{FF2B5EF4-FFF2-40B4-BE49-F238E27FC236}">
                <a16:creationId xmlns:a16="http://schemas.microsoft.com/office/drawing/2014/main" id="{EE18C5B6-0186-7C4D-4B48-8EF9EE7B1E11}"/>
              </a:ext>
            </a:extLst>
          </p:cNvPr>
          <p:cNvSpPr txBox="1"/>
          <p:nvPr/>
        </p:nvSpPr>
        <p:spPr>
          <a:xfrm>
            <a:off x="143507" y="3249059"/>
            <a:ext cx="1415772" cy="954107"/>
          </a:xfrm>
          <a:prstGeom prst="rect">
            <a:avLst/>
          </a:prstGeom>
          <a:noFill/>
        </p:spPr>
        <p:txBody>
          <a:bodyPr wrap="none" rtlCol="0">
            <a:spAutoFit/>
          </a:bodyPr>
          <a:lstStyle/>
          <a:p>
            <a:r>
              <a:rPr lang="en-GB" sz="1400" b="1" dirty="0"/>
              <a:t>Maxi-fascines </a:t>
            </a:r>
          </a:p>
          <a:p>
            <a:r>
              <a:rPr lang="en-GB" sz="1400" b="1" dirty="0"/>
              <a:t>shown near</a:t>
            </a:r>
          </a:p>
          <a:p>
            <a:r>
              <a:rPr lang="en-GB" sz="1400" b="1" dirty="0"/>
              <a:t>low tide, at</a:t>
            </a:r>
          </a:p>
          <a:p>
            <a:r>
              <a:rPr lang="en-GB" sz="1400" b="1" dirty="0"/>
              <a:t>Lago Bastia</a:t>
            </a:r>
          </a:p>
        </p:txBody>
      </p:sp>
    </p:spTree>
    <p:extLst>
      <p:ext uri="{BB962C8B-B14F-4D97-AF65-F5344CB8AC3E}">
        <p14:creationId xmlns:p14="http://schemas.microsoft.com/office/powerpoint/2010/main" val="2182184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Grp="1" noChangeArrowheads="1"/>
          </p:cNvSpPr>
          <p:nvPr>
            <p:ph type="body" idx="1"/>
          </p:nvPr>
        </p:nvSpPr>
        <p:spPr>
          <a:xfrm>
            <a:off x="179512" y="5619926"/>
            <a:ext cx="8784976" cy="1121442"/>
          </a:xfrm>
          <a:noFill/>
          <a:ln/>
        </p:spPr>
        <p:txBody>
          <a:bodyPr/>
          <a:lstStyle/>
          <a:p>
            <a:r>
              <a:rPr lang="en-GB" sz="1600" dirty="0"/>
              <a:t>Sorelle B Action Site is an area of infilling. Sediment dredged from elsewhere in the lagoon is placed here to create new mud flats. </a:t>
            </a:r>
          </a:p>
          <a:p>
            <a:r>
              <a:rPr lang="en-GB" altLang="en-US" sz="1600" dirty="0"/>
              <a:t>Piezometers (in the posts shown on the right) measure changes in the height of the water within the muds as it moves up and down through the sediment in response to the tides.</a:t>
            </a:r>
          </a:p>
        </p:txBody>
      </p:sp>
      <p:sp>
        <p:nvSpPr>
          <p:cNvPr id="7" name="Rectangle 2"/>
          <p:cNvSpPr txBox="1">
            <a:spLocks noChangeArrowheads="1"/>
          </p:cNvSpPr>
          <p:nvPr/>
        </p:nvSpPr>
        <p:spPr bwMode="auto">
          <a:xfrm>
            <a:off x="1475656" y="299348"/>
            <a:ext cx="5424264" cy="1320660"/>
          </a:xfrm>
          <a:prstGeom prst="rect">
            <a:avLst/>
          </a:prstGeom>
          <a:solidFill>
            <a:srgbClr val="740160"/>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Methods of protection and restoration: infill</a:t>
            </a:r>
          </a:p>
        </p:txBody>
      </p:sp>
      <p:pic>
        <p:nvPicPr>
          <p:cNvPr id="3" name="Picture 2">
            <a:extLst>
              <a:ext uri="{FF2B5EF4-FFF2-40B4-BE49-F238E27FC236}">
                <a16:creationId xmlns:a16="http://schemas.microsoft.com/office/drawing/2014/main" id="{6AB44BF8-3CE4-7CAA-B3BF-BE1C8D40F9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95536" y="1657047"/>
            <a:ext cx="4968552" cy="3726414"/>
          </a:xfrm>
          <a:prstGeom prst="rect">
            <a:avLst/>
          </a:prstGeom>
        </p:spPr>
      </p:pic>
      <p:pic>
        <p:nvPicPr>
          <p:cNvPr id="5" name="Picture 4">
            <a:extLst>
              <a:ext uri="{FF2B5EF4-FFF2-40B4-BE49-F238E27FC236}">
                <a16:creationId xmlns:a16="http://schemas.microsoft.com/office/drawing/2014/main" id="{8521F4AC-E190-B146-0010-4CC0E5A80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1856472"/>
            <a:ext cx="2808312" cy="3744416"/>
          </a:xfrm>
          <a:prstGeom prst="rect">
            <a:avLst/>
          </a:prstGeom>
        </p:spPr>
      </p:pic>
      <p:sp>
        <p:nvSpPr>
          <p:cNvPr id="6" name="TextBox 5">
            <a:extLst>
              <a:ext uri="{FF2B5EF4-FFF2-40B4-BE49-F238E27FC236}">
                <a16:creationId xmlns:a16="http://schemas.microsoft.com/office/drawing/2014/main" id="{D8ADDA42-11EC-EB5B-A47D-4C6D04444469}"/>
              </a:ext>
            </a:extLst>
          </p:cNvPr>
          <p:cNvSpPr txBox="1"/>
          <p:nvPr/>
        </p:nvSpPr>
        <p:spPr>
          <a:xfrm>
            <a:off x="4499992" y="5093231"/>
            <a:ext cx="1008112" cy="215444"/>
          </a:xfrm>
          <a:prstGeom prst="rect">
            <a:avLst/>
          </a:prstGeom>
          <a:noFill/>
        </p:spPr>
        <p:txBody>
          <a:bodyPr wrap="square">
            <a:spAutoFit/>
          </a:bodyPr>
          <a:lstStyle/>
          <a:p>
            <a:r>
              <a:rPr lang="en-GB" sz="800" b="1" i="1" dirty="0">
                <a:solidFill>
                  <a:schemeClr val="bg1"/>
                </a:solidFill>
              </a:rPr>
              <a:t>(</a:t>
            </a:r>
            <a:r>
              <a:rPr lang="en-GB" sz="800" b="1" i="1" dirty="0" err="1">
                <a:solidFill>
                  <a:schemeClr val="bg1"/>
                </a:solidFill>
              </a:rPr>
              <a:t>D.Anderson</a:t>
            </a:r>
            <a:r>
              <a:rPr lang="en-GB" sz="800" b="1" i="1" dirty="0">
                <a:solidFill>
                  <a:schemeClr val="bg1"/>
                </a:solidFill>
              </a:rPr>
              <a:t>)</a:t>
            </a:r>
          </a:p>
        </p:txBody>
      </p:sp>
      <p:sp>
        <p:nvSpPr>
          <p:cNvPr id="8" name="TextBox 7">
            <a:extLst>
              <a:ext uri="{FF2B5EF4-FFF2-40B4-BE49-F238E27FC236}">
                <a16:creationId xmlns:a16="http://schemas.microsoft.com/office/drawing/2014/main" id="{93828034-68F5-474E-3466-B8E72C20A16E}"/>
              </a:ext>
            </a:extLst>
          </p:cNvPr>
          <p:cNvSpPr txBox="1"/>
          <p:nvPr/>
        </p:nvSpPr>
        <p:spPr>
          <a:xfrm>
            <a:off x="7607880" y="5325563"/>
            <a:ext cx="1008112" cy="215444"/>
          </a:xfrm>
          <a:prstGeom prst="rect">
            <a:avLst/>
          </a:prstGeom>
          <a:noFill/>
        </p:spPr>
        <p:txBody>
          <a:bodyPr wrap="square">
            <a:spAutoFit/>
          </a:bodyPr>
          <a:lstStyle/>
          <a:p>
            <a:r>
              <a:rPr lang="en-GB" sz="800" b="1" i="1" dirty="0">
                <a:solidFill>
                  <a:schemeClr val="bg1"/>
                </a:solidFill>
              </a:rPr>
              <a:t>(</a:t>
            </a:r>
            <a:r>
              <a:rPr lang="en-GB" sz="800" b="1" i="1" dirty="0" err="1">
                <a:solidFill>
                  <a:schemeClr val="bg1"/>
                </a:solidFill>
              </a:rPr>
              <a:t>D.Anderson</a:t>
            </a:r>
            <a:r>
              <a:rPr lang="en-GB" sz="800" b="1" i="1" dirty="0">
                <a:solidFill>
                  <a:schemeClr val="bg1"/>
                </a:solidFill>
              </a:rPr>
              <a:t>)</a:t>
            </a:r>
          </a:p>
        </p:txBody>
      </p:sp>
    </p:spTree>
    <p:extLst>
      <p:ext uri="{BB962C8B-B14F-4D97-AF65-F5344CB8AC3E}">
        <p14:creationId xmlns:p14="http://schemas.microsoft.com/office/powerpoint/2010/main" val="345398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475656" y="299348"/>
            <a:ext cx="5424264" cy="1185436"/>
          </a:xfrm>
          <a:solidFill>
            <a:srgbClr val="F54C00"/>
          </a:solidFill>
        </p:spPr>
        <p:txBody>
          <a:bodyPr/>
          <a:lstStyle/>
          <a:p>
            <a:r>
              <a:rPr lang="en-GB" altLang="en-US" sz="3600" b="1" dirty="0">
                <a:solidFill>
                  <a:schemeClr val="bg1"/>
                </a:solidFill>
              </a:rPr>
              <a:t>Methods of protection and restoration: infill</a:t>
            </a:r>
          </a:p>
        </p:txBody>
      </p:sp>
      <p:sp>
        <p:nvSpPr>
          <p:cNvPr id="56327" name="Rectangle 7"/>
          <p:cNvSpPr>
            <a:spLocks noGrp="1" noChangeArrowheads="1"/>
          </p:cNvSpPr>
          <p:nvPr>
            <p:ph type="body" idx="1"/>
          </p:nvPr>
        </p:nvSpPr>
        <p:spPr>
          <a:xfrm>
            <a:off x="179512" y="4963481"/>
            <a:ext cx="8765232" cy="1894519"/>
          </a:xfrm>
          <a:noFill/>
          <a:ln/>
        </p:spPr>
        <p:txBody>
          <a:bodyPr/>
          <a:lstStyle/>
          <a:p>
            <a:r>
              <a:rPr lang="en-GB" sz="1400" dirty="0"/>
              <a:t>Sediment dredged by the Venice Port Authority to maintain the depth of shipping canals is being used as infill at the Sorelle B Action Site. A benefit is that more salt marsh means less frequent dredging needed, as erosion rates in the lagoon decrease and sediment within the lagoon becomes less mobile.</a:t>
            </a:r>
          </a:p>
          <a:p>
            <a:r>
              <a:rPr lang="en-GB" sz="1400" dirty="0"/>
              <a:t>The site is monitored for the rate of compaction and how water moves through the sediment. (Water needs to drain through the mud as tide recedes to aerate upper layers for salt marsh to establish.)</a:t>
            </a:r>
          </a:p>
          <a:p>
            <a:r>
              <a:rPr lang="en-GB" sz="1400" dirty="0"/>
              <a:t>Areas of the site are being seeded by different combinations of plants to identify which are most effective at stabilizing the mud and initiating salt marsh development. (Such knowledge will be useful for future restoration projects.)</a:t>
            </a:r>
          </a:p>
        </p:txBody>
      </p:sp>
      <p:pic>
        <p:nvPicPr>
          <p:cNvPr id="6" name="Picture 5">
            <a:extLst>
              <a:ext uri="{FF2B5EF4-FFF2-40B4-BE49-F238E27FC236}">
                <a16:creationId xmlns:a16="http://schemas.microsoft.com/office/drawing/2014/main" id="{92D478E3-1058-4199-E374-A926506A2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291003" y="1556792"/>
            <a:ext cx="4542250" cy="3406688"/>
          </a:xfrm>
          <a:prstGeom prst="rect">
            <a:avLst/>
          </a:prstGeom>
        </p:spPr>
      </p:pic>
      <p:cxnSp>
        <p:nvCxnSpPr>
          <p:cNvPr id="7" name="Straight Arrow Connector 6">
            <a:extLst>
              <a:ext uri="{FF2B5EF4-FFF2-40B4-BE49-F238E27FC236}">
                <a16:creationId xmlns:a16="http://schemas.microsoft.com/office/drawing/2014/main" id="{D19F30CC-42B0-57D8-2300-9440C86F0C23}"/>
              </a:ext>
            </a:extLst>
          </p:cNvPr>
          <p:cNvCxnSpPr>
            <a:cxnSpLocks/>
          </p:cNvCxnSpPr>
          <p:nvPr/>
        </p:nvCxnSpPr>
        <p:spPr>
          <a:xfrm>
            <a:off x="1658017" y="2416739"/>
            <a:ext cx="2664296" cy="26318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9C11018-7A73-F869-24EC-797E3EB63892}"/>
              </a:ext>
            </a:extLst>
          </p:cNvPr>
          <p:cNvSpPr txBox="1"/>
          <p:nvPr/>
        </p:nvSpPr>
        <p:spPr>
          <a:xfrm>
            <a:off x="434605" y="2077397"/>
            <a:ext cx="1369286" cy="830997"/>
          </a:xfrm>
          <a:prstGeom prst="rect">
            <a:avLst/>
          </a:prstGeom>
          <a:noFill/>
        </p:spPr>
        <p:txBody>
          <a:bodyPr wrap="none" rtlCol="0">
            <a:spAutoFit/>
          </a:bodyPr>
          <a:lstStyle/>
          <a:p>
            <a:r>
              <a:rPr lang="en-GB" sz="1200" b="1" dirty="0"/>
              <a:t>Sensor for</a:t>
            </a:r>
          </a:p>
          <a:p>
            <a:r>
              <a:rPr lang="en-GB" sz="1200" b="1" dirty="0"/>
              <a:t>gathering</a:t>
            </a:r>
          </a:p>
          <a:p>
            <a:r>
              <a:rPr lang="en-GB" sz="1200" b="1" dirty="0"/>
              <a:t>hydrological </a:t>
            </a:r>
          </a:p>
          <a:p>
            <a:r>
              <a:rPr lang="en-GB" sz="1200" b="1" dirty="0"/>
              <a:t>data on the infill</a:t>
            </a:r>
          </a:p>
        </p:txBody>
      </p:sp>
      <p:sp>
        <p:nvSpPr>
          <p:cNvPr id="12" name="TextBox 11">
            <a:extLst>
              <a:ext uri="{FF2B5EF4-FFF2-40B4-BE49-F238E27FC236}">
                <a16:creationId xmlns:a16="http://schemas.microsoft.com/office/drawing/2014/main" id="{1DFAA0C6-EF6A-B36B-8DDB-78D9A23F3117}"/>
              </a:ext>
            </a:extLst>
          </p:cNvPr>
          <p:cNvSpPr txBox="1"/>
          <p:nvPr/>
        </p:nvSpPr>
        <p:spPr>
          <a:xfrm>
            <a:off x="6012160" y="4785694"/>
            <a:ext cx="1008112" cy="215444"/>
          </a:xfrm>
          <a:prstGeom prst="rect">
            <a:avLst/>
          </a:prstGeom>
          <a:noFill/>
        </p:spPr>
        <p:txBody>
          <a:bodyPr wrap="square">
            <a:spAutoFit/>
          </a:bodyPr>
          <a:lstStyle/>
          <a:p>
            <a:r>
              <a:rPr lang="en-GB" sz="800" b="1" i="1" dirty="0">
                <a:solidFill>
                  <a:schemeClr val="bg1"/>
                </a:solidFill>
              </a:rPr>
              <a:t>(</a:t>
            </a:r>
            <a:r>
              <a:rPr lang="en-GB" sz="800" b="1" i="1" dirty="0" err="1">
                <a:solidFill>
                  <a:schemeClr val="bg1"/>
                </a:solidFill>
              </a:rPr>
              <a:t>D.Anderson</a:t>
            </a:r>
            <a:r>
              <a:rPr lang="en-GB" sz="800" b="1" i="1" dirty="0">
                <a:solidFill>
                  <a:schemeClr val="bg1"/>
                </a:solidFill>
              </a:rPr>
              <a:t>)</a:t>
            </a:r>
          </a:p>
        </p:txBody>
      </p:sp>
    </p:spTree>
    <p:extLst>
      <p:ext uri="{BB962C8B-B14F-4D97-AF65-F5344CB8AC3E}">
        <p14:creationId xmlns:p14="http://schemas.microsoft.com/office/powerpoint/2010/main" val="807213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D17D8-DFD7-49C2-4887-9885DF496BD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90A7D25-3EF1-79A2-E909-3A9F5D4C2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9318" y="1841163"/>
            <a:ext cx="2438578" cy="3251437"/>
          </a:xfrm>
          <a:prstGeom prst="rect">
            <a:avLst/>
          </a:prstGeom>
        </p:spPr>
      </p:pic>
      <p:sp>
        <p:nvSpPr>
          <p:cNvPr id="35843" name="Rectangle 3">
            <a:extLst>
              <a:ext uri="{FF2B5EF4-FFF2-40B4-BE49-F238E27FC236}">
                <a16:creationId xmlns:a16="http://schemas.microsoft.com/office/drawing/2014/main" id="{55272821-BF2E-E4AD-18FE-31A9345F5BBD}"/>
              </a:ext>
            </a:extLst>
          </p:cNvPr>
          <p:cNvSpPr>
            <a:spLocks noGrp="1" noChangeArrowheads="1"/>
          </p:cNvSpPr>
          <p:nvPr>
            <p:ph type="body" idx="1"/>
          </p:nvPr>
        </p:nvSpPr>
        <p:spPr>
          <a:xfrm>
            <a:off x="179512" y="5237992"/>
            <a:ext cx="5068384" cy="1503375"/>
          </a:xfrm>
        </p:spPr>
        <p:txBody>
          <a:bodyPr/>
          <a:lstStyle/>
          <a:p>
            <a:r>
              <a:rPr lang="en-GB" sz="1600" dirty="0"/>
              <a:t>From left to right: </a:t>
            </a:r>
          </a:p>
          <a:p>
            <a:pPr lvl="1"/>
            <a:r>
              <a:rPr lang="en-GB" sz="1400" dirty="0"/>
              <a:t>part of the Sorelle B infill area (a barrier is constructed to hold the sediment).</a:t>
            </a:r>
          </a:p>
          <a:p>
            <a:pPr lvl="1"/>
            <a:r>
              <a:rPr lang="en-GB" sz="1400" dirty="0"/>
              <a:t>Large tubes are used to transfer sediment from barges and into the infill area.</a:t>
            </a:r>
          </a:p>
          <a:p>
            <a:pPr lvl="1"/>
            <a:r>
              <a:rPr lang="en-GB" sz="1400" dirty="0"/>
              <a:t>Barges such as these are used to move materials.</a:t>
            </a:r>
          </a:p>
          <a:p>
            <a:pPr lvl="1"/>
            <a:endParaRPr lang="en-GB" sz="1400" dirty="0"/>
          </a:p>
        </p:txBody>
      </p:sp>
      <p:sp>
        <p:nvSpPr>
          <p:cNvPr id="7" name="Rectangle 2">
            <a:extLst>
              <a:ext uri="{FF2B5EF4-FFF2-40B4-BE49-F238E27FC236}">
                <a16:creationId xmlns:a16="http://schemas.microsoft.com/office/drawing/2014/main" id="{4A52CFC7-3CC3-99A4-2740-203E26EE483D}"/>
              </a:ext>
            </a:extLst>
          </p:cNvPr>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Methods of protection and restoration: infill</a:t>
            </a:r>
          </a:p>
        </p:txBody>
      </p:sp>
      <p:sp>
        <p:nvSpPr>
          <p:cNvPr id="4" name="TextBox 3">
            <a:extLst>
              <a:ext uri="{FF2B5EF4-FFF2-40B4-BE49-F238E27FC236}">
                <a16:creationId xmlns:a16="http://schemas.microsoft.com/office/drawing/2014/main" id="{CD9D94E6-328D-4260-0500-2B31BF6F0A22}"/>
              </a:ext>
            </a:extLst>
          </p:cNvPr>
          <p:cNvSpPr txBox="1"/>
          <p:nvPr/>
        </p:nvSpPr>
        <p:spPr>
          <a:xfrm>
            <a:off x="4303006" y="4853636"/>
            <a:ext cx="990425" cy="215444"/>
          </a:xfrm>
          <a:prstGeom prst="rect">
            <a:avLst/>
          </a:prstGeom>
          <a:noFill/>
        </p:spPr>
        <p:txBody>
          <a:bodyPr wrap="square">
            <a:spAutoFit/>
          </a:bodyPr>
          <a:lstStyle/>
          <a:p>
            <a:r>
              <a:rPr lang="en-GB" sz="800" b="1" i="1" dirty="0">
                <a:solidFill>
                  <a:schemeClr val="bg1"/>
                </a:solidFill>
              </a:rPr>
              <a:t>(</a:t>
            </a:r>
            <a:r>
              <a:rPr lang="en-GB" sz="800" b="1" i="1" dirty="0" err="1">
                <a:solidFill>
                  <a:schemeClr val="bg1"/>
                </a:solidFill>
              </a:rPr>
              <a:t>D.Anderson</a:t>
            </a:r>
            <a:r>
              <a:rPr lang="en-GB" sz="800" b="1" i="1" dirty="0">
                <a:solidFill>
                  <a:schemeClr val="bg1"/>
                </a:solidFill>
              </a:rPr>
              <a:t>)</a:t>
            </a:r>
          </a:p>
        </p:txBody>
      </p:sp>
      <p:pic>
        <p:nvPicPr>
          <p:cNvPr id="3" name="Picture 2">
            <a:extLst>
              <a:ext uri="{FF2B5EF4-FFF2-40B4-BE49-F238E27FC236}">
                <a16:creationId xmlns:a16="http://schemas.microsoft.com/office/drawing/2014/main" id="{CBECA73F-0477-A9C4-A6B9-B69339335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68" y="1841164"/>
            <a:ext cx="2438577" cy="3251436"/>
          </a:xfrm>
          <a:prstGeom prst="rect">
            <a:avLst/>
          </a:prstGeom>
        </p:spPr>
      </p:pic>
      <p:pic>
        <p:nvPicPr>
          <p:cNvPr id="10" name="Picture 9">
            <a:extLst>
              <a:ext uri="{FF2B5EF4-FFF2-40B4-BE49-F238E27FC236}">
                <a16:creationId xmlns:a16="http://schemas.microsoft.com/office/drawing/2014/main" id="{32DBED71-15DE-2FE2-9306-AA35B17E99B5}"/>
              </a:ext>
            </a:extLst>
          </p:cNvPr>
          <p:cNvPicPr>
            <a:picLocks noChangeAspect="1"/>
          </p:cNvPicPr>
          <p:nvPr/>
        </p:nvPicPr>
        <p:blipFill>
          <a:blip r:embed="rId4"/>
          <a:stretch>
            <a:fillRect/>
          </a:stretch>
        </p:blipFill>
        <p:spPr>
          <a:xfrm>
            <a:off x="5338967" y="1841163"/>
            <a:ext cx="3722182" cy="4468157"/>
          </a:xfrm>
          <a:prstGeom prst="rect">
            <a:avLst/>
          </a:prstGeom>
        </p:spPr>
      </p:pic>
      <p:sp>
        <p:nvSpPr>
          <p:cNvPr id="11" name="TextBox 10">
            <a:extLst>
              <a:ext uri="{FF2B5EF4-FFF2-40B4-BE49-F238E27FC236}">
                <a16:creationId xmlns:a16="http://schemas.microsoft.com/office/drawing/2014/main" id="{3EB66258-EE6A-A00B-9FA8-8DF5EEBEA0D7}"/>
              </a:ext>
            </a:extLst>
          </p:cNvPr>
          <p:cNvSpPr txBox="1"/>
          <p:nvPr/>
        </p:nvSpPr>
        <p:spPr>
          <a:xfrm>
            <a:off x="1685775" y="4850792"/>
            <a:ext cx="994969" cy="215444"/>
          </a:xfrm>
          <a:prstGeom prst="rect">
            <a:avLst/>
          </a:prstGeom>
          <a:noFill/>
        </p:spPr>
        <p:txBody>
          <a:bodyPr wrap="square">
            <a:spAutoFit/>
          </a:bodyPr>
          <a:lstStyle/>
          <a:p>
            <a:r>
              <a:rPr lang="en-GB" sz="800" b="1" i="1" dirty="0">
                <a:solidFill>
                  <a:schemeClr val="bg1"/>
                </a:solidFill>
              </a:rPr>
              <a:t>(</a:t>
            </a:r>
            <a:r>
              <a:rPr lang="en-GB" sz="800" b="1" i="1" dirty="0" err="1">
                <a:solidFill>
                  <a:schemeClr val="bg1"/>
                </a:solidFill>
              </a:rPr>
              <a:t>D.Anderson</a:t>
            </a:r>
            <a:r>
              <a:rPr lang="en-GB" sz="800" b="1" i="1" dirty="0">
                <a:solidFill>
                  <a:schemeClr val="bg1"/>
                </a:solidFill>
              </a:rPr>
              <a:t>)</a:t>
            </a:r>
          </a:p>
        </p:txBody>
      </p:sp>
      <p:sp>
        <p:nvSpPr>
          <p:cNvPr id="12" name="TextBox 11">
            <a:extLst>
              <a:ext uri="{FF2B5EF4-FFF2-40B4-BE49-F238E27FC236}">
                <a16:creationId xmlns:a16="http://schemas.microsoft.com/office/drawing/2014/main" id="{C4C15CEE-8EC8-6A3B-DE01-446CDD4A9246}"/>
              </a:ext>
            </a:extLst>
          </p:cNvPr>
          <p:cNvSpPr txBox="1"/>
          <p:nvPr/>
        </p:nvSpPr>
        <p:spPr>
          <a:xfrm>
            <a:off x="7833404" y="6093876"/>
            <a:ext cx="1131084" cy="215444"/>
          </a:xfrm>
          <a:prstGeom prst="rect">
            <a:avLst/>
          </a:prstGeom>
          <a:noFill/>
        </p:spPr>
        <p:txBody>
          <a:bodyPr wrap="square">
            <a:spAutoFit/>
          </a:bodyPr>
          <a:lstStyle/>
          <a:p>
            <a:r>
              <a:rPr lang="en-GB" sz="800" b="1" i="1" dirty="0">
                <a:solidFill>
                  <a:schemeClr val="bg1"/>
                </a:solidFill>
              </a:rPr>
              <a:t>(</a:t>
            </a:r>
            <a:r>
              <a:rPr lang="en-GB" sz="800" b="1" i="1" dirty="0" err="1">
                <a:solidFill>
                  <a:schemeClr val="bg1"/>
                </a:solidFill>
              </a:rPr>
              <a:t>S.McGuinness</a:t>
            </a:r>
            <a:r>
              <a:rPr lang="en-GB" sz="800" b="1" i="1" dirty="0">
                <a:solidFill>
                  <a:schemeClr val="bg1"/>
                </a:solidFill>
              </a:rPr>
              <a:t>)</a:t>
            </a:r>
          </a:p>
        </p:txBody>
      </p:sp>
    </p:spTree>
    <p:extLst>
      <p:ext uri="{BB962C8B-B14F-4D97-AF65-F5344CB8AC3E}">
        <p14:creationId xmlns:p14="http://schemas.microsoft.com/office/powerpoint/2010/main" val="3230715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933CA-0C0C-6907-491E-6DD9613149A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EF47BA-948D-A5E5-D852-84DD63D56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4081" y="1728192"/>
            <a:ext cx="3759882" cy="5013176"/>
          </a:xfrm>
          <a:prstGeom prst="rect">
            <a:avLst/>
          </a:prstGeom>
        </p:spPr>
      </p:pic>
      <p:pic>
        <p:nvPicPr>
          <p:cNvPr id="4" name="Picture 3">
            <a:extLst>
              <a:ext uri="{FF2B5EF4-FFF2-40B4-BE49-F238E27FC236}">
                <a16:creationId xmlns:a16="http://schemas.microsoft.com/office/drawing/2014/main" id="{EC98319E-20C5-DB1C-6F7F-C67E8017A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5" y="1688103"/>
            <a:ext cx="3397082" cy="3397082"/>
          </a:xfrm>
          <a:prstGeom prst="rect">
            <a:avLst/>
          </a:prstGeom>
        </p:spPr>
      </p:pic>
      <p:sp>
        <p:nvSpPr>
          <p:cNvPr id="51206" name="Rectangle 6">
            <a:extLst>
              <a:ext uri="{FF2B5EF4-FFF2-40B4-BE49-F238E27FC236}">
                <a16:creationId xmlns:a16="http://schemas.microsoft.com/office/drawing/2014/main" id="{3FE0E966-6DD3-B634-8815-91C94F58900D}"/>
              </a:ext>
            </a:extLst>
          </p:cNvPr>
          <p:cNvSpPr>
            <a:spLocks noGrp="1" noChangeArrowheads="1"/>
          </p:cNvSpPr>
          <p:nvPr>
            <p:ph type="body" idx="1"/>
          </p:nvPr>
        </p:nvSpPr>
        <p:spPr>
          <a:xfrm>
            <a:off x="179512" y="5169897"/>
            <a:ext cx="4680520" cy="1571471"/>
          </a:xfrm>
          <a:noFill/>
          <a:ln/>
        </p:spPr>
        <p:txBody>
          <a:bodyPr/>
          <a:lstStyle/>
          <a:p>
            <a:r>
              <a:rPr lang="en-GB" sz="1600" dirty="0"/>
              <a:t>Experimental plots are being used to plant different species on the infills to determine which combinations of plants are best for salt marsh establishment.</a:t>
            </a:r>
          </a:p>
          <a:p>
            <a:r>
              <a:rPr lang="en-GB" sz="1600" dirty="0"/>
              <a:t>Data are collected on changes in soil moisture, soil salinity, and soil </a:t>
            </a:r>
            <a:r>
              <a:rPr lang="en-GB" sz="1600" dirty="0" err="1"/>
              <a:t>pH.</a:t>
            </a:r>
            <a:endParaRPr lang="en-GB" sz="1600" dirty="0"/>
          </a:p>
        </p:txBody>
      </p:sp>
      <p:sp>
        <p:nvSpPr>
          <p:cNvPr id="7" name="Rectangle 2">
            <a:extLst>
              <a:ext uri="{FF2B5EF4-FFF2-40B4-BE49-F238E27FC236}">
                <a16:creationId xmlns:a16="http://schemas.microsoft.com/office/drawing/2014/main" id="{98E61B7F-97DB-5C61-BA9A-859B2450CDF4}"/>
              </a:ext>
            </a:extLst>
          </p:cNvPr>
          <p:cNvSpPr txBox="1">
            <a:spLocks noChangeArrowheads="1"/>
          </p:cNvSpPr>
          <p:nvPr/>
        </p:nvSpPr>
        <p:spPr bwMode="auto">
          <a:xfrm>
            <a:off x="1475656" y="299348"/>
            <a:ext cx="5424264" cy="1320660"/>
          </a:xfrm>
          <a:prstGeom prst="rect">
            <a:avLst/>
          </a:prstGeom>
          <a:solidFill>
            <a:srgbClr val="740160"/>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Methods of restoration: planting on infill</a:t>
            </a:r>
          </a:p>
        </p:txBody>
      </p:sp>
      <p:sp>
        <p:nvSpPr>
          <p:cNvPr id="6" name="TextBox 5">
            <a:extLst>
              <a:ext uri="{FF2B5EF4-FFF2-40B4-BE49-F238E27FC236}">
                <a16:creationId xmlns:a16="http://schemas.microsoft.com/office/drawing/2014/main" id="{FAFF20D1-2FFD-7F3B-806C-16B87104578C}"/>
              </a:ext>
            </a:extLst>
          </p:cNvPr>
          <p:cNvSpPr txBox="1"/>
          <p:nvPr/>
        </p:nvSpPr>
        <p:spPr>
          <a:xfrm>
            <a:off x="755576" y="4797152"/>
            <a:ext cx="3024336" cy="215444"/>
          </a:xfrm>
          <a:prstGeom prst="rect">
            <a:avLst/>
          </a:prstGeom>
          <a:noFill/>
        </p:spPr>
        <p:txBody>
          <a:bodyPr wrap="square">
            <a:spAutoFit/>
          </a:bodyPr>
          <a:lstStyle/>
          <a:p>
            <a:r>
              <a:rPr lang="en-GB" sz="800" b="1" i="1" dirty="0">
                <a:solidFill>
                  <a:schemeClr val="bg1"/>
                </a:solidFill>
              </a:rPr>
              <a:t>(Photo courtesy of Jane Da Mosto, We are here Venice)</a:t>
            </a:r>
          </a:p>
        </p:txBody>
      </p:sp>
      <p:sp>
        <p:nvSpPr>
          <p:cNvPr id="8" name="TextBox 7">
            <a:extLst>
              <a:ext uri="{FF2B5EF4-FFF2-40B4-BE49-F238E27FC236}">
                <a16:creationId xmlns:a16="http://schemas.microsoft.com/office/drawing/2014/main" id="{E87AD109-4FC6-8FB3-76FA-4B0853C62BF3}"/>
              </a:ext>
            </a:extLst>
          </p:cNvPr>
          <p:cNvSpPr txBox="1"/>
          <p:nvPr/>
        </p:nvSpPr>
        <p:spPr>
          <a:xfrm>
            <a:off x="6569601" y="6389375"/>
            <a:ext cx="2199187" cy="338554"/>
          </a:xfrm>
          <a:prstGeom prst="rect">
            <a:avLst/>
          </a:prstGeom>
          <a:noFill/>
        </p:spPr>
        <p:txBody>
          <a:bodyPr wrap="square">
            <a:spAutoFit/>
          </a:bodyPr>
          <a:lstStyle/>
          <a:p>
            <a:r>
              <a:rPr lang="en-GB" sz="800" b="1" i="1" dirty="0">
                <a:solidFill>
                  <a:schemeClr val="bg1"/>
                </a:solidFill>
              </a:rPr>
              <a:t>(Photo courtesy of Alvise Gastaldi and</a:t>
            </a:r>
          </a:p>
          <a:p>
            <a:r>
              <a:rPr lang="en-GB" sz="800" b="1" i="1" dirty="0">
                <a:solidFill>
                  <a:schemeClr val="bg1"/>
                </a:solidFill>
              </a:rPr>
              <a:t>We are here Venice)</a:t>
            </a:r>
          </a:p>
        </p:txBody>
      </p:sp>
    </p:spTree>
    <p:extLst>
      <p:ext uri="{BB962C8B-B14F-4D97-AF65-F5344CB8AC3E}">
        <p14:creationId xmlns:p14="http://schemas.microsoft.com/office/powerpoint/2010/main" val="383773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570CD-EEF4-7629-E90B-F5340D4680C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B107A1-C0B7-F975-3492-9EE1DFB19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54" y="1777491"/>
            <a:ext cx="4398210" cy="2932140"/>
          </a:xfrm>
          <a:prstGeom prst="rect">
            <a:avLst/>
          </a:prstGeom>
        </p:spPr>
      </p:pic>
      <p:sp>
        <p:nvSpPr>
          <p:cNvPr id="56322" name="Rectangle 2">
            <a:extLst>
              <a:ext uri="{FF2B5EF4-FFF2-40B4-BE49-F238E27FC236}">
                <a16:creationId xmlns:a16="http://schemas.microsoft.com/office/drawing/2014/main" id="{5AA1CE2E-FA81-AAB3-84BB-9F8F907BBE31}"/>
              </a:ext>
            </a:extLst>
          </p:cNvPr>
          <p:cNvSpPr>
            <a:spLocks noGrp="1" noChangeArrowheads="1"/>
          </p:cNvSpPr>
          <p:nvPr>
            <p:ph type="title"/>
          </p:nvPr>
        </p:nvSpPr>
        <p:spPr>
          <a:xfrm>
            <a:off x="1475656" y="299348"/>
            <a:ext cx="5424264" cy="1185436"/>
          </a:xfrm>
          <a:solidFill>
            <a:srgbClr val="F54C00"/>
          </a:solidFill>
        </p:spPr>
        <p:txBody>
          <a:bodyPr/>
          <a:lstStyle/>
          <a:p>
            <a:r>
              <a:rPr lang="en-GB" altLang="en-US" sz="3600" b="1" dirty="0">
                <a:solidFill>
                  <a:schemeClr val="bg1"/>
                </a:solidFill>
              </a:rPr>
              <a:t>Education, art and public engagement</a:t>
            </a:r>
          </a:p>
        </p:txBody>
      </p:sp>
      <p:sp>
        <p:nvSpPr>
          <p:cNvPr id="56327" name="Rectangle 7">
            <a:extLst>
              <a:ext uri="{FF2B5EF4-FFF2-40B4-BE49-F238E27FC236}">
                <a16:creationId xmlns:a16="http://schemas.microsoft.com/office/drawing/2014/main" id="{26A1E337-ECD1-D642-2721-0E1F19627772}"/>
              </a:ext>
            </a:extLst>
          </p:cNvPr>
          <p:cNvSpPr>
            <a:spLocks noGrp="1" noChangeArrowheads="1"/>
          </p:cNvSpPr>
          <p:nvPr>
            <p:ph type="body" idx="1"/>
          </p:nvPr>
        </p:nvSpPr>
        <p:spPr>
          <a:xfrm>
            <a:off x="179512" y="5289629"/>
            <a:ext cx="8765232" cy="1451739"/>
          </a:xfrm>
          <a:noFill/>
          <a:ln/>
        </p:spPr>
        <p:txBody>
          <a:bodyPr/>
          <a:lstStyle/>
          <a:p>
            <a:r>
              <a:rPr lang="en-GB" sz="1400" dirty="0"/>
              <a:t>Raising public understanding and communicating the special environment of the lagoon is a crucial aspect of efforts to preserve existing salt marsh and to restore and create new habitat for wildlife.</a:t>
            </a:r>
          </a:p>
          <a:p>
            <a:r>
              <a:rPr lang="en-GB" sz="1400" dirty="0"/>
              <a:t>The </a:t>
            </a:r>
            <a:r>
              <a:rPr lang="en-GB" sz="1400" dirty="0" err="1"/>
              <a:t>WaterLANDS</a:t>
            </a:r>
            <a:r>
              <a:rPr lang="en-GB" sz="1400" dirty="0"/>
              <a:t> Project, in collaboration with We are here Venice, organizes educational programmes, public engagement and citizen science activities, and sponsors an Artist-in-Residence.</a:t>
            </a:r>
          </a:p>
          <a:p>
            <a:r>
              <a:rPr lang="en-GB" sz="1400" dirty="0"/>
              <a:t>People are more likely to value and protect environments that they understand and experience, and education, games, art, and culture are essential ways of achieving this.</a:t>
            </a:r>
          </a:p>
        </p:txBody>
      </p:sp>
      <p:sp>
        <p:nvSpPr>
          <p:cNvPr id="12" name="TextBox 11">
            <a:extLst>
              <a:ext uri="{FF2B5EF4-FFF2-40B4-BE49-F238E27FC236}">
                <a16:creationId xmlns:a16="http://schemas.microsoft.com/office/drawing/2014/main" id="{E8526F32-F80B-77FD-49BB-638E79AE5618}"/>
              </a:ext>
            </a:extLst>
          </p:cNvPr>
          <p:cNvSpPr txBox="1"/>
          <p:nvPr/>
        </p:nvSpPr>
        <p:spPr>
          <a:xfrm>
            <a:off x="611560" y="4493607"/>
            <a:ext cx="3151590" cy="216024"/>
          </a:xfrm>
          <a:prstGeom prst="rect">
            <a:avLst/>
          </a:prstGeom>
          <a:noFill/>
        </p:spPr>
        <p:txBody>
          <a:bodyPr wrap="square">
            <a:spAutoFit/>
          </a:bodyPr>
          <a:lstStyle/>
          <a:p>
            <a:r>
              <a:rPr lang="en-GB" sz="800" b="1" i="1" dirty="0">
                <a:solidFill>
                  <a:schemeClr val="bg1"/>
                </a:solidFill>
              </a:rPr>
              <a:t>(Photo by Eleonora </a:t>
            </a:r>
            <a:r>
              <a:rPr lang="en-GB" sz="800" b="1" i="1" dirty="0" err="1">
                <a:solidFill>
                  <a:schemeClr val="bg1"/>
                </a:solidFill>
              </a:rPr>
              <a:t>Sovrani</a:t>
            </a:r>
            <a:r>
              <a:rPr lang="en-GB" sz="800" b="1" i="1" dirty="0">
                <a:solidFill>
                  <a:schemeClr val="bg1"/>
                </a:solidFill>
              </a:rPr>
              <a:t>, courtesy We are here Venice)</a:t>
            </a:r>
          </a:p>
        </p:txBody>
      </p:sp>
      <p:sp>
        <p:nvSpPr>
          <p:cNvPr id="4" name="TextBox 3">
            <a:extLst>
              <a:ext uri="{FF2B5EF4-FFF2-40B4-BE49-F238E27FC236}">
                <a16:creationId xmlns:a16="http://schemas.microsoft.com/office/drawing/2014/main" id="{75DD7DA0-8C2B-CF58-3394-DD33DC2250ED}"/>
              </a:ext>
            </a:extLst>
          </p:cNvPr>
          <p:cNvSpPr txBox="1"/>
          <p:nvPr/>
        </p:nvSpPr>
        <p:spPr>
          <a:xfrm>
            <a:off x="78378" y="4738020"/>
            <a:ext cx="4545987" cy="523220"/>
          </a:xfrm>
          <a:prstGeom prst="rect">
            <a:avLst/>
          </a:prstGeom>
          <a:noFill/>
        </p:spPr>
        <p:txBody>
          <a:bodyPr wrap="square" rtlCol="0">
            <a:spAutoFit/>
          </a:bodyPr>
          <a:lstStyle/>
          <a:p>
            <a:r>
              <a:rPr lang="en-GB" sz="1200" b="1" dirty="0"/>
              <a:t>‘Giants of the Lagoon’ educational programme for schools</a:t>
            </a:r>
          </a:p>
          <a:p>
            <a:r>
              <a:rPr lang="en-GB" sz="800" dirty="0">
                <a:hlinkClick r:id="rId3"/>
              </a:rPr>
              <a:t>Updates from the fourth edition of the 'Giants of the Lagoon' programme | </a:t>
            </a:r>
            <a:r>
              <a:rPr lang="en-GB" sz="800" dirty="0" err="1">
                <a:hlinkClick r:id="rId3"/>
              </a:rPr>
              <a:t>WaterLANDS</a:t>
            </a:r>
            <a:r>
              <a:rPr lang="en-GB" sz="800" dirty="0">
                <a:hlinkClick r:id="rId3"/>
              </a:rPr>
              <a:t>: Water-based solutions for carbon storage, people and wilderness.</a:t>
            </a:r>
            <a:endParaRPr lang="en-GB" sz="800" b="1" dirty="0"/>
          </a:p>
        </p:txBody>
      </p:sp>
      <p:pic>
        <p:nvPicPr>
          <p:cNvPr id="8" name="Picture 7">
            <a:extLst>
              <a:ext uri="{FF2B5EF4-FFF2-40B4-BE49-F238E27FC236}">
                <a16:creationId xmlns:a16="http://schemas.microsoft.com/office/drawing/2014/main" id="{7136CFE0-7394-4D57-3A16-1FE8B4E430C2}"/>
              </a:ext>
            </a:extLst>
          </p:cNvPr>
          <p:cNvPicPr>
            <a:picLocks noChangeAspect="1"/>
          </p:cNvPicPr>
          <p:nvPr/>
        </p:nvPicPr>
        <p:blipFill>
          <a:blip r:embed="rId4"/>
          <a:srcRect r="31836"/>
          <a:stretch>
            <a:fillRect/>
          </a:stretch>
        </p:blipFill>
        <p:spPr>
          <a:xfrm>
            <a:off x="4626637" y="1777492"/>
            <a:ext cx="3041707" cy="2932140"/>
          </a:xfrm>
          <a:prstGeom prst="rect">
            <a:avLst/>
          </a:prstGeom>
        </p:spPr>
      </p:pic>
      <p:sp>
        <p:nvSpPr>
          <p:cNvPr id="10" name="TextBox 9">
            <a:extLst>
              <a:ext uri="{FF2B5EF4-FFF2-40B4-BE49-F238E27FC236}">
                <a16:creationId xmlns:a16="http://schemas.microsoft.com/office/drawing/2014/main" id="{C1EB5EF6-485E-71FF-C1FB-CA7316DE94DB}"/>
              </a:ext>
            </a:extLst>
          </p:cNvPr>
          <p:cNvSpPr txBox="1"/>
          <p:nvPr/>
        </p:nvSpPr>
        <p:spPr>
          <a:xfrm>
            <a:off x="4624365" y="4285073"/>
            <a:ext cx="1728192" cy="338554"/>
          </a:xfrm>
          <a:prstGeom prst="rect">
            <a:avLst/>
          </a:prstGeom>
          <a:noFill/>
        </p:spPr>
        <p:txBody>
          <a:bodyPr wrap="square">
            <a:spAutoFit/>
          </a:bodyPr>
          <a:lstStyle/>
          <a:p>
            <a:r>
              <a:rPr lang="en-GB" sz="800" b="1" i="1" dirty="0">
                <a:solidFill>
                  <a:schemeClr val="bg1"/>
                </a:solidFill>
              </a:rPr>
              <a:t>(Photo courtesy Claudio </a:t>
            </a:r>
            <a:r>
              <a:rPr lang="en-GB" sz="800" b="1" i="1" dirty="0" err="1">
                <a:solidFill>
                  <a:schemeClr val="bg1"/>
                </a:solidFill>
              </a:rPr>
              <a:t>Beorchia</a:t>
            </a:r>
            <a:r>
              <a:rPr lang="en-GB" sz="800" b="1" i="1" dirty="0">
                <a:solidFill>
                  <a:schemeClr val="bg1"/>
                </a:solidFill>
              </a:rPr>
              <a:t>, We are here Venice)</a:t>
            </a:r>
          </a:p>
        </p:txBody>
      </p:sp>
      <p:sp>
        <p:nvSpPr>
          <p:cNvPr id="14" name="TextBox 13">
            <a:extLst>
              <a:ext uri="{FF2B5EF4-FFF2-40B4-BE49-F238E27FC236}">
                <a16:creationId xmlns:a16="http://schemas.microsoft.com/office/drawing/2014/main" id="{B8AF09E6-4E5E-D0DD-030C-157CF9A64B69}"/>
              </a:ext>
            </a:extLst>
          </p:cNvPr>
          <p:cNvSpPr txBox="1"/>
          <p:nvPr/>
        </p:nvSpPr>
        <p:spPr>
          <a:xfrm>
            <a:off x="4613501" y="4722289"/>
            <a:ext cx="4475487" cy="722933"/>
          </a:xfrm>
          <a:prstGeom prst="rect">
            <a:avLst/>
          </a:prstGeom>
          <a:noFill/>
        </p:spPr>
        <p:txBody>
          <a:bodyPr wrap="square" rtlCol="0">
            <a:spAutoFit/>
          </a:bodyPr>
          <a:lstStyle/>
          <a:p>
            <a:r>
              <a:rPr lang="en-GB" sz="1200" b="1" dirty="0"/>
              <a:t>‘La Laguna </a:t>
            </a:r>
            <a:r>
              <a:rPr lang="en-GB" sz="1200" b="1" dirty="0" err="1"/>
              <a:t>dei</a:t>
            </a:r>
            <a:r>
              <a:rPr lang="en-GB" sz="1200" b="1" dirty="0"/>
              <a:t> Cippi’ project for the community</a:t>
            </a:r>
          </a:p>
          <a:p>
            <a:r>
              <a:rPr lang="en-GB" sz="800" dirty="0">
                <a:hlinkClick r:id="rId5"/>
              </a:rPr>
              <a:t>Exploring Venice Salt Marshes through Art with </a:t>
            </a:r>
            <a:r>
              <a:rPr lang="en-GB" sz="800" dirty="0" err="1">
                <a:hlinkClick r:id="rId5"/>
              </a:rPr>
              <a:t>WaterLANDS</a:t>
            </a:r>
            <a:r>
              <a:rPr lang="en-GB" sz="800" dirty="0">
                <a:hlinkClick r:id="rId5"/>
              </a:rPr>
              <a:t> Artist-in-Residence Claudio </a:t>
            </a:r>
            <a:r>
              <a:rPr lang="en-GB" sz="800" dirty="0" err="1">
                <a:hlinkClick r:id="rId5"/>
              </a:rPr>
              <a:t>Beorchia</a:t>
            </a:r>
            <a:r>
              <a:rPr lang="en-GB" sz="800" dirty="0">
                <a:hlinkClick r:id="rId5"/>
              </a:rPr>
              <a:t> | </a:t>
            </a:r>
            <a:r>
              <a:rPr lang="en-GB" sz="800" dirty="0" err="1">
                <a:hlinkClick r:id="rId5"/>
              </a:rPr>
              <a:t>WaterLANDS</a:t>
            </a:r>
            <a:r>
              <a:rPr lang="en-GB" sz="800" dirty="0">
                <a:hlinkClick r:id="rId5"/>
              </a:rPr>
              <a:t>: Water-based solutions for carbon storage, people and wilderness.</a:t>
            </a:r>
            <a:endParaRPr lang="en-GB" sz="800" b="1" dirty="0"/>
          </a:p>
          <a:p>
            <a:endParaRPr lang="en-GB" sz="1200" b="1" dirty="0"/>
          </a:p>
        </p:txBody>
      </p:sp>
      <p:pic>
        <p:nvPicPr>
          <p:cNvPr id="7" name="Picture 6">
            <a:extLst>
              <a:ext uri="{FF2B5EF4-FFF2-40B4-BE49-F238E27FC236}">
                <a16:creationId xmlns:a16="http://schemas.microsoft.com/office/drawing/2014/main" id="{7FBC78E9-633E-BE74-C069-088B53D2C5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33048" y="2320491"/>
            <a:ext cx="1738492" cy="2173116"/>
          </a:xfrm>
          <a:prstGeom prst="rect">
            <a:avLst/>
          </a:prstGeom>
        </p:spPr>
      </p:pic>
    </p:spTree>
    <p:extLst>
      <p:ext uri="{BB962C8B-B14F-4D97-AF65-F5344CB8AC3E}">
        <p14:creationId xmlns:p14="http://schemas.microsoft.com/office/powerpoint/2010/main" val="1499010307"/>
      </p:ext>
    </p:extLst>
  </p:cSld>
  <p:clrMapOvr>
    <a:masterClrMapping/>
  </p:clrMapOvr>
</p:sld>
</file>

<file path=ppt/theme/theme1.xml><?xml version="1.0" encoding="utf-8"?>
<a:theme xmlns:a="http://schemas.openxmlformats.org/drawingml/2006/main" name="RGS-IBG master slide">
  <a:themeElements>
    <a:clrScheme name="RGS-IBG master slide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fontScheme name="RGS-IBG master slid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GS-IBG master slide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RGS-IBG master slide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RGS-IBG master slide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RGS-IBG master slide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RGS-IBG master slide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RGS-IBG master slide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RGS-IBG master slide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RGS-IBG master slide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RGS-IBG master slide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RGS-IBG master slide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RGS-IBG Powerpoint template</Template>
  <TotalTime>7437</TotalTime>
  <Words>1897</Words>
  <Application>Microsoft Office PowerPoint</Application>
  <PresentationFormat>On-screen Show (4:3)</PresentationFormat>
  <Paragraphs>162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Helvetica</vt:lpstr>
      <vt:lpstr>Times New Roman</vt:lpstr>
      <vt:lpstr>Wingdings</vt:lpstr>
      <vt:lpstr>RGS-IBG master slide</vt:lpstr>
      <vt:lpstr>Salt marsh restoration in the Venice Lagoon</vt:lpstr>
      <vt:lpstr>Salt marsh degradation and erosion</vt:lpstr>
      <vt:lpstr>PowerPoint Presentation</vt:lpstr>
      <vt:lpstr>PowerPoint Presentation</vt:lpstr>
      <vt:lpstr>PowerPoint Presentation</vt:lpstr>
      <vt:lpstr>PowerPoint Presentation</vt:lpstr>
      <vt:lpstr>The flood risk for Venice</vt:lpstr>
      <vt:lpstr>PowerPoint Presentation</vt:lpstr>
      <vt:lpstr>PowerPoint Presentation</vt:lpstr>
      <vt:lpstr>PowerPoint Presentation</vt:lpstr>
      <vt:lpstr>PowerPoint Presentation</vt:lpstr>
      <vt:lpstr>PowerPoint Presentation</vt:lpstr>
      <vt:lpstr>Methods of protection and restoration</vt:lpstr>
      <vt:lpstr>PowerPoint Presentation</vt:lpstr>
      <vt:lpstr>PowerPoint Presentation</vt:lpstr>
      <vt:lpstr>PowerPoint Presentation</vt:lpstr>
      <vt:lpstr>PowerPoint Presentation</vt:lpstr>
      <vt:lpstr>Methods of protection and restoration: infill</vt:lpstr>
      <vt:lpstr>PowerPoint Presentation</vt:lpstr>
      <vt:lpstr>PowerPoint Presentation</vt:lpstr>
      <vt:lpstr>Education, art and public engagement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Simon Pinfield</dc:creator>
  <cp:lastModifiedBy>Anderson, David - DEA (Geography)</cp:lastModifiedBy>
  <cp:revision>4</cp:revision>
  <dcterms:created xsi:type="dcterms:W3CDTF">2018-10-26T14:47:48Z</dcterms:created>
  <dcterms:modified xsi:type="dcterms:W3CDTF">2026-08-19T16:42:23Z</dcterms:modified>
</cp:coreProperties>
</file>