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sldIdLst>
    <p:sldId id="299" r:id="rId2"/>
    <p:sldId id="318" r:id="rId3"/>
    <p:sldId id="319" r:id="rId4"/>
    <p:sldId id="282" r:id="rId5"/>
    <p:sldId id="325" r:id="rId6"/>
    <p:sldId id="289" r:id="rId7"/>
    <p:sldId id="281" r:id="rId8"/>
    <p:sldId id="322" r:id="rId9"/>
    <p:sldId id="326" r:id="rId10"/>
    <p:sldId id="321" r:id="rId11"/>
    <p:sldId id="327" r:id="rId12"/>
    <p:sldId id="328" r:id="rId1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Helvetica" pitchFamily="34" charset="0"/>
        <a:ea typeface="+mn-ea"/>
        <a:cs typeface="+mn-cs"/>
      </a:defRPr>
    </a:lvl1pPr>
    <a:lvl2pPr marL="457200" algn="l" rtl="0" fontAlgn="base">
      <a:spcBef>
        <a:spcPct val="0"/>
      </a:spcBef>
      <a:spcAft>
        <a:spcPct val="0"/>
      </a:spcAft>
      <a:defRPr kern="1200">
        <a:solidFill>
          <a:schemeClr val="tx1"/>
        </a:solidFill>
        <a:latin typeface="Helvetica" pitchFamily="34" charset="0"/>
        <a:ea typeface="+mn-ea"/>
        <a:cs typeface="+mn-cs"/>
      </a:defRPr>
    </a:lvl2pPr>
    <a:lvl3pPr marL="914400" algn="l" rtl="0" fontAlgn="base">
      <a:spcBef>
        <a:spcPct val="0"/>
      </a:spcBef>
      <a:spcAft>
        <a:spcPct val="0"/>
      </a:spcAft>
      <a:defRPr kern="1200">
        <a:solidFill>
          <a:schemeClr val="tx1"/>
        </a:solidFill>
        <a:latin typeface="Helvetica" pitchFamily="34" charset="0"/>
        <a:ea typeface="+mn-ea"/>
        <a:cs typeface="+mn-cs"/>
      </a:defRPr>
    </a:lvl3pPr>
    <a:lvl4pPr marL="1371600" algn="l" rtl="0" fontAlgn="base">
      <a:spcBef>
        <a:spcPct val="0"/>
      </a:spcBef>
      <a:spcAft>
        <a:spcPct val="0"/>
      </a:spcAft>
      <a:defRPr kern="1200">
        <a:solidFill>
          <a:schemeClr val="tx1"/>
        </a:solidFill>
        <a:latin typeface="Helvetica" pitchFamily="34" charset="0"/>
        <a:ea typeface="+mn-ea"/>
        <a:cs typeface="+mn-cs"/>
      </a:defRPr>
    </a:lvl4pPr>
    <a:lvl5pPr marL="1828800" algn="l" rtl="0" fontAlgn="base">
      <a:spcBef>
        <a:spcPct val="0"/>
      </a:spcBef>
      <a:spcAft>
        <a:spcPct val="0"/>
      </a:spcAft>
      <a:defRPr kern="1200">
        <a:solidFill>
          <a:schemeClr val="tx1"/>
        </a:solidFill>
        <a:latin typeface="Helvetica" pitchFamily="34" charset="0"/>
        <a:ea typeface="+mn-ea"/>
        <a:cs typeface="+mn-cs"/>
      </a:defRPr>
    </a:lvl5pPr>
    <a:lvl6pPr marL="2286000" algn="l" defTabSz="914400" rtl="0" eaLnBrk="1" latinLnBrk="0" hangingPunct="1">
      <a:defRPr kern="1200">
        <a:solidFill>
          <a:schemeClr val="tx1"/>
        </a:solidFill>
        <a:latin typeface="Helvetica" pitchFamily="34" charset="0"/>
        <a:ea typeface="+mn-ea"/>
        <a:cs typeface="+mn-cs"/>
      </a:defRPr>
    </a:lvl6pPr>
    <a:lvl7pPr marL="2743200" algn="l" defTabSz="914400" rtl="0" eaLnBrk="1" latinLnBrk="0" hangingPunct="1">
      <a:defRPr kern="1200">
        <a:solidFill>
          <a:schemeClr val="tx1"/>
        </a:solidFill>
        <a:latin typeface="Helvetica" pitchFamily="34" charset="0"/>
        <a:ea typeface="+mn-ea"/>
        <a:cs typeface="+mn-cs"/>
      </a:defRPr>
    </a:lvl7pPr>
    <a:lvl8pPr marL="3200400" algn="l" defTabSz="914400" rtl="0" eaLnBrk="1" latinLnBrk="0" hangingPunct="1">
      <a:defRPr kern="1200">
        <a:solidFill>
          <a:schemeClr val="tx1"/>
        </a:solidFill>
        <a:latin typeface="Helvetica" pitchFamily="34" charset="0"/>
        <a:ea typeface="+mn-ea"/>
        <a:cs typeface="+mn-cs"/>
      </a:defRPr>
    </a:lvl8pPr>
    <a:lvl9pPr marL="3657600" algn="l" defTabSz="914400" rtl="0" eaLnBrk="1" latinLnBrk="0" hangingPunct="1">
      <a:defRPr kern="1200">
        <a:solidFill>
          <a:schemeClr val="tx1"/>
        </a:solidFill>
        <a:latin typeface="Helvetica" pitchFamily="34" charset="0"/>
        <a:ea typeface="+mn-ea"/>
        <a:cs typeface="+mn-cs"/>
      </a:defRPr>
    </a:lvl9pPr>
  </p:defaultTextStyle>
  <p:extLst>
    <p:ext uri="{EFAFB233-063F-42B5-8137-9DF3F51BA10A}">
      <p15:sldGuideLst xmlns:p15="http://schemas.microsoft.com/office/powerpoint/2012/main">
        <p15:guide id="1" orient="horz" pos="119">
          <p15:clr>
            <a:srgbClr val="A4A3A4"/>
          </p15:clr>
        </p15:guide>
        <p15:guide id="2" pos="9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005"/>
    <a:srgbClr val="F54C00"/>
    <a:srgbClr val="740160"/>
    <a:srgbClr val="CE5300"/>
    <a:srgbClr val="797E01"/>
    <a:srgbClr val="01415B"/>
    <a:srgbClr val="D6621A"/>
    <a:srgbClr val="D65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078" autoAdjust="0"/>
  </p:normalViewPr>
  <p:slideViewPr>
    <p:cSldViewPr showGuides="1">
      <p:cViewPr varScale="1">
        <p:scale>
          <a:sx n="70" d="100"/>
          <a:sy n="70" d="100"/>
        </p:scale>
        <p:origin x="1838" y="38"/>
      </p:cViewPr>
      <p:guideLst>
        <p:guide orient="horz" pos="119"/>
        <p:guide pos="93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9710E3-2A62-482E-BD50-E2E5B0B3FD4F}" type="datetimeFigureOut">
              <a:rPr lang="en-GB" smtClean="0"/>
              <a:t>13/02/2020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DD2B0-21D0-43CE-B68B-94E31B1A02E5}" type="slidenum">
              <a:rPr lang="en-GB" smtClean="0"/>
              <a:t>‹#›</a:t>
            </a:fld>
            <a:endParaRPr lang="en-GB"/>
          </a:p>
        </p:txBody>
      </p:sp>
    </p:spTree>
    <p:extLst>
      <p:ext uri="{BB962C8B-B14F-4D97-AF65-F5344CB8AC3E}">
        <p14:creationId xmlns:p14="http://schemas.microsoft.com/office/powerpoint/2010/main" val="598546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ages.colouring.london/buildingcategori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Detailed information about how to collect information is available on </a:t>
            </a:r>
            <a:r>
              <a:rPr lang="en-GB" dirty="0">
                <a:hlinkClick r:id="rId3"/>
              </a:rPr>
              <a:t>https://www.pages.colouring.london/buildingcategories</a:t>
            </a:r>
            <a:endParaRPr lang="en-GB" dirty="0"/>
          </a:p>
          <a:p>
            <a:endParaRPr lang="en-GB" dirty="0"/>
          </a:p>
        </p:txBody>
      </p:sp>
      <p:sp>
        <p:nvSpPr>
          <p:cNvPr id="4" name="Slide Number Placeholder 3"/>
          <p:cNvSpPr>
            <a:spLocks noGrp="1"/>
          </p:cNvSpPr>
          <p:nvPr>
            <p:ph type="sldNum" sz="quarter" idx="5"/>
          </p:nvPr>
        </p:nvSpPr>
        <p:spPr/>
        <p:txBody>
          <a:bodyPr/>
          <a:lstStyle/>
          <a:p>
            <a:fld id="{217DD2B0-21D0-43CE-B68B-94E31B1A02E5}" type="slidenum">
              <a:rPr lang="en-GB" smtClean="0"/>
              <a:t>5</a:t>
            </a:fld>
            <a:endParaRPr lang="en-GB"/>
          </a:p>
        </p:txBody>
      </p:sp>
    </p:spTree>
    <p:extLst>
      <p:ext uri="{BB962C8B-B14F-4D97-AF65-F5344CB8AC3E}">
        <p14:creationId xmlns:p14="http://schemas.microsoft.com/office/powerpoint/2010/main" val="95000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7DD2B0-21D0-43CE-B68B-94E31B1A02E5}" type="slidenum">
              <a:rPr lang="en-GB" smtClean="0"/>
              <a:t>7</a:t>
            </a:fld>
            <a:endParaRPr lang="en-GB"/>
          </a:p>
        </p:txBody>
      </p:sp>
    </p:spTree>
    <p:extLst>
      <p:ext uri="{BB962C8B-B14F-4D97-AF65-F5344CB8AC3E}">
        <p14:creationId xmlns:p14="http://schemas.microsoft.com/office/powerpoint/2010/main" val="3809582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7DD2B0-21D0-43CE-B68B-94E31B1A02E5}" type="slidenum">
              <a:rPr lang="en-GB" smtClean="0"/>
              <a:t>9</a:t>
            </a:fld>
            <a:endParaRPr lang="en-GB"/>
          </a:p>
        </p:txBody>
      </p:sp>
    </p:spTree>
    <p:extLst>
      <p:ext uri="{BB962C8B-B14F-4D97-AF65-F5344CB8AC3E}">
        <p14:creationId xmlns:p14="http://schemas.microsoft.com/office/powerpoint/2010/main" val="32621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5542334" cy="1542033"/>
          </a:xfrm>
        </p:spPr>
        <p:txBody>
          <a:bodyPr anchor="t"/>
          <a:lstStyle>
            <a:lvl1pPr>
              <a:defRPr sz="4000"/>
            </a:lvl1p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566D574-CA4E-41EC-BFB7-1A2028318263}" type="slidenum">
              <a:rPr lang="en-GB" altLang="en-US"/>
              <a:pPr/>
              <a:t>‹#›</a:t>
            </a:fld>
            <a:endParaRPr lang="en-GB" altLang="en-US"/>
          </a:p>
        </p:txBody>
      </p:sp>
    </p:spTree>
    <p:extLst>
      <p:ext uri="{BB962C8B-B14F-4D97-AF65-F5344CB8AC3E}">
        <p14:creationId xmlns:p14="http://schemas.microsoft.com/office/powerpoint/2010/main" val="4269885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90501"/>
            <a:ext cx="5496272" cy="1438299"/>
          </a:xfrm>
        </p:spPr>
        <p:txBody>
          <a:bodyPr anchor="t"/>
          <a:lstStyle>
            <a:lvl1pPr>
              <a:defRPr sz="4000"/>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39D9BD6-16DF-460D-8818-BAFF0451FD4D}" type="slidenum">
              <a:rPr lang="en-GB" altLang="en-US"/>
              <a:pPr/>
              <a:t>‹#›</a:t>
            </a:fld>
            <a:endParaRPr lang="en-GB" altLang="en-US"/>
          </a:p>
        </p:txBody>
      </p:sp>
      <p:pic>
        <p:nvPicPr>
          <p:cNvPr id="7"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9705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90500"/>
            <a:ext cx="5424264" cy="1438300"/>
          </a:xfrm>
        </p:spPr>
        <p:txBody>
          <a:bodyPr anchor="t"/>
          <a:lstStyle>
            <a:lvl1pPr>
              <a:defRPr sz="4000"/>
            </a:lvl1pPr>
          </a:lstStyle>
          <a:p>
            <a:r>
              <a:rPr lang="en-US"/>
              <a:t>Click to edit Master title style</a:t>
            </a:r>
            <a:endParaRPr lang="en-GB" dirty="0"/>
          </a:p>
        </p:txBody>
      </p:sp>
      <p:sp>
        <p:nvSpPr>
          <p:cNvPr id="3" name="Content Placeholder 2"/>
          <p:cNvSpPr>
            <a:spLocks noGrp="1"/>
          </p:cNvSpPr>
          <p:nvPr>
            <p:ph sz="half" idx="1"/>
          </p:nvPr>
        </p:nvSpPr>
        <p:spPr>
          <a:xfrm>
            <a:off x="1524000" y="1844825"/>
            <a:ext cx="3429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105400" y="1844825"/>
            <a:ext cx="3429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94E1A6E-B03C-4BA9-BCC3-75FC69A50594}" type="slidenum">
              <a:rPr lang="en-GB" altLang="en-US"/>
              <a:pPr/>
              <a:t>‹#›</a:t>
            </a:fld>
            <a:endParaRPr lang="en-GB" altLang="en-US"/>
          </a:p>
        </p:txBody>
      </p:sp>
      <p:pic>
        <p:nvPicPr>
          <p:cNvPr id="8"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2022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6375" y="188912"/>
            <a:ext cx="5472608" cy="1439887"/>
          </a:xfrm>
        </p:spPr>
        <p:txBody>
          <a:bodyPr anchor="t"/>
          <a:lstStyle>
            <a:lvl1pPr>
              <a:defRPr sz="4000"/>
            </a:lvl1pPr>
          </a:lstStyle>
          <a:p>
            <a:r>
              <a:rPr lang="en-US"/>
              <a:t>Click to edit Master title style</a:t>
            </a:r>
            <a:endParaRPr lang="en-GB" dirty="0"/>
          </a:p>
        </p:txBody>
      </p:sp>
      <p:sp>
        <p:nvSpPr>
          <p:cNvPr id="3" name="Text Placeholder 2"/>
          <p:cNvSpPr>
            <a:spLocks noGrp="1"/>
          </p:cNvSpPr>
          <p:nvPr>
            <p:ph type="body" idx="1"/>
          </p:nvPr>
        </p:nvSpPr>
        <p:spPr>
          <a:xfrm>
            <a:off x="457200" y="17728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12578"/>
            <a:ext cx="4040188"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7728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412578"/>
            <a:ext cx="4041775"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77BC778C-4985-4B87-A566-26D203ABF273}" type="slidenum">
              <a:rPr lang="en-GB" altLang="en-US"/>
              <a:pPr/>
              <a:t>‹#›</a:t>
            </a:fld>
            <a:endParaRPr lang="en-GB" altLang="en-US"/>
          </a:p>
        </p:txBody>
      </p:sp>
      <p:pic>
        <p:nvPicPr>
          <p:cNvPr id="10"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8748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76375" y="206902"/>
            <a:ext cx="5424264" cy="1421898"/>
          </a:xfrm>
        </p:spPr>
        <p:txBody>
          <a:bodyPr anchor="t"/>
          <a:lstStyle>
            <a:lvl1pPr>
              <a:defRPr sz="400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1147EEAF-DD4E-4CF4-BBA0-EAA76F911A92}" type="slidenum">
              <a:rPr lang="en-GB" altLang="en-US"/>
              <a:pPr/>
              <a:t>‹#›</a:t>
            </a:fld>
            <a:endParaRPr lang="en-GB" altLang="en-US"/>
          </a:p>
        </p:txBody>
      </p:sp>
      <p:pic>
        <p:nvPicPr>
          <p:cNvPr id="6"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2517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C3D577BE-B60F-4443-89BA-AC6850FF3B72}" type="slidenum">
              <a:rPr lang="en-GB" altLang="en-US"/>
              <a:pPr/>
              <a:t>‹#›</a:t>
            </a:fld>
            <a:endParaRPr lang="en-GB" altLang="en-US"/>
          </a:p>
        </p:txBody>
      </p:sp>
    </p:spTree>
    <p:extLst>
      <p:ext uri="{BB962C8B-B14F-4D97-AF65-F5344CB8AC3E}">
        <p14:creationId xmlns:p14="http://schemas.microsoft.com/office/powerpoint/2010/main" val="184364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7028184"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88913"/>
            <a:ext cx="5227984" cy="45386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702818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094CE6AA-BD4D-4B50-801E-5FC26DDB2F13}" type="slidenum">
              <a:rPr lang="en-GB" altLang="en-US"/>
              <a:pPr/>
              <a:t>‹#›</a:t>
            </a:fld>
            <a:endParaRPr lang="en-GB" altLang="en-US"/>
          </a:p>
        </p:txBody>
      </p:sp>
    </p:spTree>
    <p:extLst>
      <p:ext uri="{BB962C8B-B14F-4D97-AF65-F5344CB8AC3E}">
        <p14:creationId xmlns:p14="http://schemas.microsoft.com/office/powerpoint/2010/main" val="2915214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A00CBFF-0372-4B6D-9726-814647025C50}" type="slidenum">
              <a:rPr lang="en-GB" altLang="en-US"/>
              <a:pPr/>
              <a:t>‹#›</a:t>
            </a:fld>
            <a:endParaRPr lang="en-GB" altLang="en-US"/>
          </a:p>
        </p:txBody>
      </p:sp>
    </p:spTree>
    <p:extLst>
      <p:ext uri="{BB962C8B-B14F-4D97-AF65-F5344CB8AC3E}">
        <p14:creationId xmlns:p14="http://schemas.microsoft.com/office/powerpoint/2010/main" val="3090232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88913"/>
            <a:ext cx="5471889" cy="1439887"/>
          </a:xfrm>
        </p:spPr>
        <p:txBody>
          <a:bodyPr/>
          <a:lstStyle/>
          <a:p>
            <a:r>
              <a:rPr lang="en-US"/>
              <a:t>Click to edit Master title style</a:t>
            </a:r>
            <a:endParaRPr lang="en-GB" dirty="0"/>
          </a:p>
        </p:txBody>
      </p:sp>
      <p:sp>
        <p:nvSpPr>
          <p:cNvPr id="3" name="Text Placeholder 2"/>
          <p:cNvSpPr>
            <a:spLocks noGrp="1"/>
          </p:cNvSpPr>
          <p:nvPr>
            <p:ph type="body" sz="half" idx="1"/>
          </p:nvPr>
        </p:nvSpPr>
        <p:spPr>
          <a:xfrm>
            <a:off x="1485925" y="1844824"/>
            <a:ext cx="3429000" cy="4174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067325" y="1844824"/>
            <a:ext cx="3429000" cy="4174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629400" y="6248400"/>
            <a:ext cx="1905000" cy="457200"/>
          </a:xfrm>
        </p:spPr>
        <p:txBody>
          <a:bodyPr/>
          <a:lstStyle>
            <a:lvl1pPr>
              <a:defRPr/>
            </a:lvl1pPr>
          </a:lstStyle>
          <a:p>
            <a:endParaRPr lang="en-GB" altLang="en-US"/>
          </a:p>
        </p:txBody>
      </p:sp>
      <p:sp>
        <p:nvSpPr>
          <p:cNvPr id="6" name="Footer Placeholder 5"/>
          <p:cNvSpPr>
            <a:spLocks noGrp="1"/>
          </p:cNvSpPr>
          <p:nvPr>
            <p:ph type="ftr" sz="quarter" idx="11"/>
          </p:nvPr>
        </p:nvSpPr>
        <p:spPr>
          <a:xfrm>
            <a:off x="3276600" y="6248400"/>
            <a:ext cx="2895600" cy="45720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1524000" y="6248400"/>
            <a:ext cx="1295400" cy="457200"/>
          </a:xfrm>
        </p:spPr>
        <p:txBody>
          <a:bodyPr/>
          <a:lstStyle>
            <a:lvl1pPr>
              <a:defRPr/>
            </a:lvl1pPr>
          </a:lstStyle>
          <a:p>
            <a:fld id="{99EC163C-451A-4E6F-ACF7-668EB3869707}" type="slidenum">
              <a:rPr lang="en-GB" altLang="en-US"/>
              <a:pPr/>
              <a:t>‹#›</a:t>
            </a:fld>
            <a:endParaRPr lang="en-GB" altLang="en-US"/>
          </a:p>
        </p:txBody>
      </p:sp>
    </p:spTree>
    <p:extLst>
      <p:ext uri="{BB962C8B-B14F-4D97-AF65-F5344CB8AC3E}">
        <p14:creationId xmlns:p14="http://schemas.microsoft.com/office/powerpoint/2010/main" val="364372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1476375" y="188640"/>
            <a:ext cx="5471889" cy="141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dirty="0"/>
          </a:p>
        </p:txBody>
      </p:sp>
      <p:sp>
        <p:nvSpPr>
          <p:cNvPr id="46083" name="Rectangle 3"/>
          <p:cNvSpPr>
            <a:spLocks noGrp="1" noChangeArrowheads="1"/>
          </p:cNvSpPr>
          <p:nvPr>
            <p:ph type="body" idx="1"/>
          </p:nvPr>
        </p:nvSpPr>
        <p:spPr bwMode="auto">
          <a:xfrm>
            <a:off x="1524000" y="2060575"/>
            <a:ext cx="70104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6084" name="Rectangle 4"/>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endParaRPr lang="en-GB" altLang="en-US"/>
          </a:p>
        </p:txBody>
      </p:sp>
      <p:sp>
        <p:nvSpPr>
          <p:cNvPr id="46085" name="Rectangle 5"/>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GB" altLang="en-US"/>
          </a:p>
        </p:txBody>
      </p:sp>
      <p:sp>
        <p:nvSpPr>
          <p:cNvPr id="46086" name="Rectangle 6"/>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3FE48AF-ABF3-40F6-B23F-7A4E1289867F}" type="slidenum">
              <a:rPr lang="en-GB" altLang="en-US"/>
              <a:pPr/>
              <a:t>‹#›</a:t>
            </a:fld>
            <a:endParaRPr lang="en-GB" altLang="en-US"/>
          </a:p>
        </p:txBody>
      </p:sp>
      <p:sp>
        <p:nvSpPr>
          <p:cNvPr id="46087" name="Line 7"/>
          <p:cNvSpPr>
            <a:spLocks noChangeShapeType="1"/>
          </p:cNvSpPr>
          <p:nvPr userDrawn="1"/>
        </p:nvSpPr>
        <p:spPr bwMode="auto">
          <a:xfrm flipV="1">
            <a:off x="13716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088" name="Oval 8"/>
          <p:cNvSpPr>
            <a:spLocks noChangeArrowheads="1"/>
          </p:cNvSpPr>
          <p:nvPr userDrawn="1"/>
        </p:nvSpPr>
        <p:spPr bwMode="auto">
          <a:xfrm>
            <a:off x="152400" y="838200"/>
            <a:ext cx="228600" cy="228600"/>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89" name="Oval 9"/>
          <p:cNvSpPr>
            <a:spLocks noChangeArrowheads="1"/>
          </p:cNvSpPr>
          <p:nvPr userDrawn="1"/>
        </p:nvSpPr>
        <p:spPr bwMode="auto">
          <a:xfrm>
            <a:off x="539750" y="838200"/>
            <a:ext cx="228600" cy="228600"/>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90" name="Oval 10"/>
          <p:cNvSpPr>
            <a:spLocks noChangeArrowheads="1"/>
          </p:cNvSpPr>
          <p:nvPr userDrawn="1"/>
        </p:nvSpPr>
        <p:spPr bwMode="auto">
          <a:xfrm>
            <a:off x="927100" y="838200"/>
            <a:ext cx="228600" cy="228600"/>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pic>
        <p:nvPicPr>
          <p:cNvPr id="23" name="Picture 15" descr="rgs"/>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 id="2147483656" r:id="rId6"/>
    <p:sldLayoutId id="2147483658" r:id="rId7"/>
    <p:sldLayoutId id="2147483659" r:id="rId8"/>
    <p:sldLayoutId id="2147483661" r:id="rId9"/>
  </p:sldLayoutIdLs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p:titleStyle>
    <p:bodyStyle>
      <a:lvl1pPr marL="342900" indent="-342900" algn="l" rtl="0" eaLnBrk="1" fontAlgn="base" hangingPunct="1">
        <a:spcBef>
          <a:spcPct val="20000"/>
        </a:spcBef>
        <a:spcAft>
          <a:spcPct val="0"/>
        </a:spcAft>
        <a:buClr>
          <a:srgbClr val="F54C00"/>
        </a:buClr>
        <a:buSzPct val="70000"/>
        <a:buFont typeface="Wingdings" pitchFamily="2" charset="2"/>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lr>
          <a:srgbClr val="01415B"/>
        </a:buClr>
        <a:buSzPct val="75000"/>
        <a:buFont typeface="Wingdings" pitchFamily="2" charset="2"/>
        <a:buChar char="l"/>
        <a:defRPr sz="2800">
          <a:solidFill>
            <a:schemeClr val="tx2"/>
          </a:solidFill>
          <a:latin typeface="+mn-lt"/>
        </a:defRPr>
      </a:lvl2pPr>
      <a:lvl3pPr marL="1143000" indent="-228600" algn="l" rtl="0" eaLnBrk="1" fontAlgn="base" hangingPunct="1">
        <a:spcBef>
          <a:spcPct val="20000"/>
        </a:spcBef>
        <a:spcAft>
          <a:spcPct val="0"/>
        </a:spcAft>
        <a:buClr>
          <a:srgbClr val="B70005"/>
        </a:buClr>
        <a:buChar char="•"/>
        <a:defRPr sz="2400">
          <a:solidFill>
            <a:schemeClr val="tx2"/>
          </a:solidFill>
          <a:latin typeface="+mn-lt"/>
        </a:defRPr>
      </a:lvl3pPr>
      <a:lvl4pPr marL="1600200" indent="-228600" algn="l" rtl="0" eaLnBrk="1" fontAlgn="base" hangingPunct="1">
        <a:spcBef>
          <a:spcPct val="20000"/>
        </a:spcBef>
        <a:spcAft>
          <a:spcPct val="0"/>
        </a:spcAft>
        <a:buClr>
          <a:srgbClr val="797E01"/>
        </a:buClr>
        <a:buChar char="•"/>
        <a:defRPr sz="2000">
          <a:solidFill>
            <a:schemeClr val="tx2"/>
          </a:solidFill>
          <a:latin typeface="+mn-lt"/>
        </a:defRPr>
      </a:lvl4pPr>
      <a:lvl5pPr marL="2057400" indent="-228600" algn="l" rtl="0" eaLnBrk="1" fontAlgn="base" hangingPunct="1">
        <a:spcBef>
          <a:spcPct val="20000"/>
        </a:spcBef>
        <a:spcAft>
          <a:spcPct val="0"/>
        </a:spcAft>
        <a:buClr>
          <a:srgbClr val="740160"/>
        </a:buClr>
        <a:buChar char="•"/>
        <a:defRPr sz="2000">
          <a:solidFill>
            <a:schemeClr val="tx2"/>
          </a:solidFill>
          <a:latin typeface="+mn-lt"/>
        </a:defRPr>
      </a:lvl5pPr>
      <a:lvl6pPr marL="2514600" indent="-228600" algn="l" rtl="0" eaLnBrk="1" fontAlgn="base" hangingPunct="1">
        <a:spcBef>
          <a:spcPct val="20000"/>
        </a:spcBef>
        <a:spcAft>
          <a:spcPct val="0"/>
        </a:spcAft>
        <a:buClr>
          <a:srgbClr val="740160"/>
        </a:buClr>
        <a:buChar char="•"/>
        <a:defRPr sz="2000">
          <a:solidFill>
            <a:schemeClr val="tx2"/>
          </a:solidFill>
          <a:latin typeface="+mn-lt"/>
        </a:defRPr>
      </a:lvl6pPr>
      <a:lvl7pPr marL="2971800" indent="-228600" algn="l" rtl="0" eaLnBrk="1" fontAlgn="base" hangingPunct="1">
        <a:spcBef>
          <a:spcPct val="20000"/>
        </a:spcBef>
        <a:spcAft>
          <a:spcPct val="0"/>
        </a:spcAft>
        <a:buClr>
          <a:srgbClr val="740160"/>
        </a:buClr>
        <a:buChar char="•"/>
        <a:defRPr sz="2000">
          <a:solidFill>
            <a:schemeClr val="tx2"/>
          </a:solidFill>
          <a:latin typeface="+mn-lt"/>
        </a:defRPr>
      </a:lvl7pPr>
      <a:lvl8pPr marL="3429000" indent="-228600" algn="l" rtl="0" eaLnBrk="1" fontAlgn="base" hangingPunct="1">
        <a:spcBef>
          <a:spcPct val="20000"/>
        </a:spcBef>
        <a:spcAft>
          <a:spcPct val="0"/>
        </a:spcAft>
        <a:buClr>
          <a:srgbClr val="740160"/>
        </a:buClr>
        <a:buChar char="•"/>
        <a:defRPr sz="2000">
          <a:solidFill>
            <a:schemeClr val="tx2"/>
          </a:solidFill>
          <a:latin typeface="+mn-lt"/>
        </a:defRPr>
      </a:lvl8pPr>
      <a:lvl9pPr marL="3886200" indent="-228600" algn="l" rtl="0" eaLnBrk="1" fontAlgn="base" hangingPunct="1">
        <a:spcBef>
          <a:spcPct val="20000"/>
        </a:spcBef>
        <a:spcAft>
          <a:spcPct val="0"/>
        </a:spcAft>
        <a:buClr>
          <a:srgbClr val="740160"/>
        </a:buClr>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colouringlondon.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ages.colouring.london/buildingcategori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check-energy-performance-public-build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maps.cdrc.ac.uk/#/metrics/epc_current/defaul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check-energy-performance-public-building" TargetMode="External"/><Relationship Id="rId2" Type="http://schemas.openxmlformats.org/officeDocument/2006/relationships/hyperlink" Target="https://www.gov.uk/guidance/energy-performance-of-buildings-certificates-notes-and-definition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80F2F6-9045-41E2-9F27-46F852B6E9BA}"/>
              </a:ext>
            </a:extLst>
          </p:cNvPr>
          <p:cNvPicPr>
            <a:picLocks noChangeAspect="1"/>
          </p:cNvPicPr>
          <p:nvPr/>
        </p:nvPicPr>
        <p:blipFill>
          <a:blip r:embed="rId2"/>
          <a:stretch>
            <a:fillRect/>
          </a:stretch>
        </p:blipFill>
        <p:spPr>
          <a:xfrm>
            <a:off x="0" y="3832200"/>
            <a:ext cx="9144000" cy="3101064"/>
          </a:xfrm>
          <a:prstGeom prst="rect">
            <a:avLst/>
          </a:prstGeom>
        </p:spPr>
      </p:pic>
      <p:sp>
        <p:nvSpPr>
          <p:cNvPr id="69634" name="Rectangle 2"/>
          <p:cNvSpPr>
            <a:spLocks noGrp="1" noChangeArrowheads="1"/>
          </p:cNvSpPr>
          <p:nvPr>
            <p:ph type="title"/>
          </p:nvPr>
        </p:nvSpPr>
        <p:spPr>
          <a:xfrm>
            <a:off x="1476375" y="188913"/>
            <a:ext cx="5471889" cy="1439887"/>
          </a:xfrm>
        </p:spPr>
        <p:txBody>
          <a:bodyPr anchor="t"/>
          <a:lstStyle/>
          <a:p>
            <a:r>
              <a:rPr lang="en-GB" altLang="en-US" b="1" dirty="0"/>
              <a:t>Colouring London</a:t>
            </a:r>
            <a:endParaRPr lang="en-US" altLang="en-US" b="1" dirty="0"/>
          </a:p>
        </p:txBody>
      </p:sp>
      <p:sp>
        <p:nvSpPr>
          <p:cNvPr id="69635" name="Rectangle 3"/>
          <p:cNvSpPr>
            <a:spLocks noGrp="1" noChangeArrowheads="1"/>
          </p:cNvSpPr>
          <p:nvPr>
            <p:ph type="body" sz="half" idx="1"/>
          </p:nvPr>
        </p:nvSpPr>
        <p:spPr/>
        <p:txBody>
          <a:bodyPr/>
          <a:lstStyle/>
          <a:p>
            <a:pPr>
              <a:buFont typeface="Wingdings" pitchFamily="2" charset="2"/>
              <a:buNone/>
            </a:pPr>
            <a:r>
              <a:rPr lang="en-GB" altLang="en-US" sz="2600"/>
              <a:t> </a:t>
            </a:r>
            <a:endParaRPr lang="en-US" altLang="en-US" sz="2600"/>
          </a:p>
        </p:txBody>
      </p:sp>
      <p:sp>
        <p:nvSpPr>
          <p:cNvPr id="69636" name="Oval 4"/>
          <p:cNvSpPr>
            <a:spLocks noChangeArrowheads="1"/>
          </p:cNvSpPr>
          <p:nvPr/>
        </p:nvSpPr>
        <p:spPr bwMode="auto">
          <a:xfrm>
            <a:off x="360979" y="1628800"/>
            <a:ext cx="2279503" cy="2160240"/>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37" name="Oval 5"/>
          <p:cNvSpPr>
            <a:spLocks noChangeArrowheads="1"/>
          </p:cNvSpPr>
          <p:nvPr/>
        </p:nvSpPr>
        <p:spPr bwMode="auto">
          <a:xfrm>
            <a:off x="3351100" y="1556792"/>
            <a:ext cx="2492835" cy="2275408"/>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dirty="0">
              <a:solidFill>
                <a:srgbClr val="336699"/>
              </a:solidFill>
              <a:latin typeface="Arial" charset="0"/>
            </a:endParaRPr>
          </a:p>
        </p:txBody>
      </p:sp>
      <p:sp>
        <p:nvSpPr>
          <p:cNvPr id="69638" name="Oval 6"/>
          <p:cNvSpPr>
            <a:spLocks noChangeArrowheads="1"/>
          </p:cNvSpPr>
          <p:nvPr/>
        </p:nvSpPr>
        <p:spPr bwMode="auto">
          <a:xfrm>
            <a:off x="6588224" y="1756282"/>
            <a:ext cx="2016026" cy="1960750"/>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39" name="Text Box 7"/>
          <p:cNvSpPr txBox="1">
            <a:spLocks noChangeArrowheads="1"/>
          </p:cNvSpPr>
          <p:nvPr/>
        </p:nvSpPr>
        <p:spPr bwMode="auto">
          <a:xfrm>
            <a:off x="1048841" y="2315292"/>
            <a:ext cx="15470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altLang="en-US" sz="2800" dirty="0">
                <a:solidFill>
                  <a:schemeClr val="bg1"/>
                </a:solidFill>
              </a:rPr>
              <a:t>KS5	</a:t>
            </a:r>
            <a:endParaRPr lang="en-US" altLang="en-US" sz="2800" dirty="0">
              <a:solidFill>
                <a:schemeClr val="bg1"/>
              </a:solidFill>
            </a:endParaRPr>
          </a:p>
        </p:txBody>
      </p:sp>
      <p:sp>
        <p:nvSpPr>
          <p:cNvPr id="69642" name="Text Box 10"/>
          <p:cNvSpPr txBox="1">
            <a:spLocks noChangeArrowheads="1"/>
          </p:cNvSpPr>
          <p:nvPr/>
        </p:nvSpPr>
        <p:spPr bwMode="auto">
          <a:xfrm>
            <a:off x="6443663" y="3933007"/>
            <a:ext cx="2160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latin typeface="Arial" charset="0"/>
            </a:endParaRPr>
          </a:p>
        </p:txBody>
      </p:sp>
      <p:sp>
        <p:nvSpPr>
          <p:cNvPr id="69645" name="Text Box 13"/>
          <p:cNvSpPr txBox="1">
            <a:spLocks noChangeArrowheads="1"/>
          </p:cNvSpPr>
          <p:nvPr/>
        </p:nvSpPr>
        <p:spPr bwMode="auto">
          <a:xfrm>
            <a:off x="6829129" y="2231866"/>
            <a:ext cx="165789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2800" dirty="0">
                <a:solidFill>
                  <a:schemeClr val="bg1"/>
                </a:solidFill>
              </a:rPr>
              <a:t>Lesson ideas </a:t>
            </a:r>
            <a:endParaRPr lang="en-US" altLang="en-US" sz="2800" dirty="0">
              <a:solidFill>
                <a:schemeClr val="bg1"/>
              </a:solidFill>
            </a:endParaRPr>
          </a:p>
        </p:txBody>
      </p:sp>
      <p:sp>
        <p:nvSpPr>
          <p:cNvPr id="12" name="Text Box 7">
            <a:extLst>
              <a:ext uri="{FF2B5EF4-FFF2-40B4-BE49-F238E27FC236}">
                <a16:creationId xmlns:a16="http://schemas.microsoft.com/office/drawing/2014/main" id="{DA4CD7C6-23A4-462B-848D-B6E335517358}"/>
              </a:ext>
            </a:extLst>
          </p:cNvPr>
          <p:cNvSpPr txBox="1">
            <a:spLocks noChangeArrowheads="1"/>
          </p:cNvSpPr>
          <p:nvPr/>
        </p:nvSpPr>
        <p:spPr bwMode="auto">
          <a:xfrm>
            <a:off x="3384771" y="2288585"/>
            <a:ext cx="249283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altLang="en-US" sz="2800" dirty="0">
                <a:solidFill>
                  <a:schemeClr val="bg1"/>
                </a:solidFill>
              </a:rPr>
              <a:t>Sustainability	</a:t>
            </a:r>
            <a:endParaRPr lang="en-US" altLang="en-US" sz="28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75656" y="299348"/>
            <a:ext cx="5424264" cy="1320660"/>
          </a:xfrm>
          <a:prstGeom prst="rect">
            <a:avLst/>
          </a:prstGeom>
          <a:solidFill>
            <a:srgbClr val="01415B"/>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b="1" kern="0" dirty="0">
                <a:solidFill>
                  <a:schemeClr val="bg1"/>
                </a:solidFill>
              </a:rPr>
              <a:t>Display Energy Certificate</a:t>
            </a:r>
          </a:p>
        </p:txBody>
      </p:sp>
      <p:pic>
        <p:nvPicPr>
          <p:cNvPr id="2" name="Picture 1">
            <a:extLst>
              <a:ext uri="{FF2B5EF4-FFF2-40B4-BE49-F238E27FC236}">
                <a16:creationId xmlns:a16="http://schemas.microsoft.com/office/drawing/2014/main" id="{5759398C-9267-45A9-A254-D5785DB5B6C4}"/>
              </a:ext>
            </a:extLst>
          </p:cNvPr>
          <p:cNvPicPr>
            <a:picLocks noChangeAspect="1"/>
          </p:cNvPicPr>
          <p:nvPr/>
        </p:nvPicPr>
        <p:blipFill rotWithShape="1">
          <a:blip r:embed="rId2"/>
          <a:srcRect t="12200" b="3801"/>
          <a:stretch/>
        </p:blipFill>
        <p:spPr>
          <a:xfrm>
            <a:off x="0" y="2238172"/>
            <a:ext cx="9144000" cy="4320480"/>
          </a:xfrm>
          <a:prstGeom prst="rect">
            <a:avLst/>
          </a:prstGeom>
        </p:spPr>
      </p:pic>
    </p:spTree>
    <p:extLst>
      <p:ext uri="{BB962C8B-B14F-4D97-AF65-F5344CB8AC3E}">
        <p14:creationId xmlns:p14="http://schemas.microsoft.com/office/powerpoint/2010/main" val="2385102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75656" y="299348"/>
            <a:ext cx="5424264" cy="1320660"/>
          </a:xfrm>
          <a:prstGeom prst="rect">
            <a:avLst/>
          </a:prstGeom>
          <a:solidFill>
            <a:srgbClr val="797E01"/>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b="1" kern="0" dirty="0">
                <a:solidFill>
                  <a:schemeClr val="bg1"/>
                </a:solidFill>
              </a:rPr>
              <a:t>Example: Display Energy Certificate</a:t>
            </a:r>
          </a:p>
        </p:txBody>
      </p:sp>
      <p:pic>
        <p:nvPicPr>
          <p:cNvPr id="6" name="Picture 5">
            <a:extLst>
              <a:ext uri="{FF2B5EF4-FFF2-40B4-BE49-F238E27FC236}">
                <a16:creationId xmlns:a16="http://schemas.microsoft.com/office/drawing/2014/main" id="{AB2A85DB-F66D-4650-B18B-647E21FC92AB}"/>
              </a:ext>
            </a:extLst>
          </p:cNvPr>
          <p:cNvPicPr>
            <a:picLocks noChangeAspect="1"/>
          </p:cNvPicPr>
          <p:nvPr/>
        </p:nvPicPr>
        <p:blipFill rotWithShape="1">
          <a:blip r:embed="rId2"/>
          <a:srcRect l="38188" t="20602" r="38188" b="20599"/>
          <a:stretch/>
        </p:blipFill>
        <p:spPr>
          <a:xfrm>
            <a:off x="1475656" y="1988840"/>
            <a:ext cx="3240360" cy="4536504"/>
          </a:xfrm>
          <a:prstGeom prst="rect">
            <a:avLst/>
          </a:prstGeom>
        </p:spPr>
      </p:pic>
    </p:spTree>
    <p:extLst>
      <p:ext uri="{BB962C8B-B14F-4D97-AF65-F5344CB8AC3E}">
        <p14:creationId xmlns:p14="http://schemas.microsoft.com/office/powerpoint/2010/main" val="1716336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475656" y="299348"/>
            <a:ext cx="5424264" cy="1320660"/>
          </a:xfrm>
          <a:solidFill>
            <a:srgbClr val="F54C00"/>
          </a:solidFill>
        </p:spPr>
        <p:txBody>
          <a:bodyPr/>
          <a:lstStyle/>
          <a:p>
            <a:r>
              <a:rPr lang="en-GB" altLang="en-US" b="1" dirty="0">
                <a:solidFill>
                  <a:schemeClr val="bg1"/>
                </a:solidFill>
              </a:rPr>
              <a:t>Summary </a:t>
            </a:r>
          </a:p>
        </p:txBody>
      </p:sp>
      <p:sp>
        <p:nvSpPr>
          <p:cNvPr id="56327" name="Rectangle 7"/>
          <p:cNvSpPr>
            <a:spLocks noGrp="1" noChangeArrowheads="1"/>
          </p:cNvSpPr>
          <p:nvPr>
            <p:ph type="body" idx="1"/>
          </p:nvPr>
        </p:nvSpPr>
        <p:spPr>
          <a:xfrm>
            <a:off x="755576" y="2204864"/>
            <a:ext cx="8138864" cy="3959225"/>
          </a:xfrm>
          <a:noFill/>
          <a:ln/>
        </p:spPr>
        <p:txBody>
          <a:bodyPr/>
          <a:lstStyle/>
          <a:p>
            <a:r>
              <a:rPr lang="en-GB" dirty="0"/>
              <a:t>Visualising energy performance can help map the ecological footprint and be used to change the way people behave.</a:t>
            </a:r>
          </a:p>
          <a:p>
            <a:r>
              <a:rPr lang="en-GB" dirty="0"/>
              <a:t>Local governments could use the maps to identify which areas are in most need of improved efficiency measures. </a:t>
            </a:r>
          </a:p>
          <a:p>
            <a:r>
              <a:rPr lang="en-GB" dirty="0"/>
              <a:t>Buildings could be analysed to determine whether they should be retrofitted or demolished and replaced.</a:t>
            </a:r>
          </a:p>
        </p:txBody>
      </p:sp>
    </p:spTree>
    <p:extLst>
      <p:ext uri="{BB962C8B-B14F-4D97-AF65-F5344CB8AC3E}">
        <p14:creationId xmlns:p14="http://schemas.microsoft.com/office/powerpoint/2010/main" val="3331367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475656" y="299348"/>
            <a:ext cx="5424264" cy="1320660"/>
          </a:xfrm>
          <a:solidFill>
            <a:srgbClr val="F54C00"/>
          </a:solidFill>
        </p:spPr>
        <p:txBody>
          <a:bodyPr/>
          <a:lstStyle/>
          <a:p>
            <a:r>
              <a:rPr lang="en-GB" altLang="en-US" b="1" dirty="0">
                <a:solidFill>
                  <a:schemeClr val="bg1"/>
                </a:solidFill>
              </a:rPr>
              <a:t>Colouring London</a:t>
            </a:r>
          </a:p>
        </p:txBody>
      </p:sp>
      <p:sp>
        <p:nvSpPr>
          <p:cNvPr id="56327" name="Rectangle 7"/>
          <p:cNvSpPr>
            <a:spLocks noGrp="1" noChangeArrowheads="1"/>
          </p:cNvSpPr>
          <p:nvPr>
            <p:ph type="body" idx="1"/>
          </p:nvPr>
        </p:nvSpPr>
        <p:spPr>
          <a:xfrm>
            <a:off x="395536" y="2060575"/>
            <a:ext cx="8138864" cy="3959225"/>
          </a:xfrm>
          <a:noFill/>
          <a:ln/>
        </p:spPr>
        <p:txBody>
          <a:bodyPr/>
          <a:lstStyle/>
          <a:p>
            <a:r>
              <a:rPr lang="en-GB" dirty="0"/>
              <a:t>Colouring London aims to collect information on every building in London, to help make the city more sustainable. </a:t>
            </a:r>
          </a:p>
          <a:p>
            <a:r>
              <a:rPr lang="en-GB" dirty="0"/>
              <a:t>It provides information about your local area</a:t>
            </a:r>
          </a:p>
          <a:p>
            <a:pPr marL="457200" lvl="1" indent="0">
              <a:buNone/>
            </a:pPr>
            <a:r>
              <a:rPr lang="en-GB" dirty="0">
                <a:hlinkClick r:id="rId2"/>
              </a:rPr>
              <a:t>https://colouringlondon.org/</a:t>
            </a:r>
            <a:endParaRPr lang="en-GB" altLang="en-US" dirty="0"/>
          </a:p>
          <a:p>
            <a:r>
              <a:rPr lang="en-GB" altLang="en-US" dirty="0"/>
              <a:t>Mapping data can be used to examine the d</a:t>
            </a:r>
            <a:r>
              <a:rPr lang="en-GB" dirty="0"/>
              <a:t>imensions of sustainability: natural, physical, social and economic.</a:t>
            </a:r>
          </a:p>
          <a:p>
            <a:pPr lvl="1"/>
            <a:endParaRPr lang="en-GB"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75656" y="299348"/>
            <a:ext cx="5424264" cy="1320660"/>
          </a:xfrm>
          <a:prstGeom prst="rect">
            <a:avLst/>
          </a:prstGeom>
          <a:solidFill>
            <a:srgbClr val="01415B"/>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sz="3600" b="1" kern="0" dirty="0">
                <a:solidFill>
                  <a:schemeClr val="bg1"/>
                </a:solidFill>
              </a:rPr>
              <a:t>Linking sustainability with Colouring London</a:t>
            </a:r>
          </a:p>
        </p:txBody>
      </p:sp>
      <p:sp>
        <p:nvSpPr>
          <p:cNvPr id="10" name="TextBox 9">
            <a:extLst>
              <a:ext uri="{FF2B5EF4-FFF2-40B4-BE49-F238E27FC236}">
                <a16:creationId xmlns:a16="http://schemas.microsoft.com/office/drawing/2014/main" id="{EF5DD89C-7383-42F9-A6A0-F864D9E96685}"/>
              </a:ext>
            </a:extLst>
          </p:cNvPr>
          <p:cNvSpPr txBox="1"/>
          <p:nvPr/>
        </p:nvSpPr>
        <p:spPr>
          <a:xfrm>
            <a:off x="611560" y="1700808"/>
            <a:ext cx="8136904" cy="5262979"/>
          </a:xfrm>
          <a:prstGeom prst="rect">
            <a:avLst/>
          </a:prstGeom>
          <a:noFill/>
        </p:spPr>
        <p:txBody>
          <a:bodyPr wrap="square" rtlCol="0">
            <a:spAutoFit/>
          </a:bodyPr>
          <a:lstStyle/>
          <a:p>
            <a:r>
              <a:rPr lang="en-GB" sz="2400" dirty="0"/>
              <a:t>Buildings and building construction are responsible for around 40% of global energy use, and 24% of global material extraction from the lithosphere. </a:t>
            </a:r>
          </a:p>
          <a:p>
            <a:r>
              <a:rPr lang="en-GB" sz="2400" dirty="0"/>
              <a:t>​</a:t>
            </a:r>
          </a:p>
          <a:p>
            <a:r>
              <a:rPr lang="en-GB" sz="2400" dirty="0"/>
              <a:t>Should we continue to build new properties or should we seek to reduce energy and waste flows within existing buildings? </a:t>
            </a:r>
          </a:p>
          <a:p>
            <a:endParaRPr lang="en-GB" sz="2400" dirty="0"/>
          </a:p>
          <a:p>
            <a:r>
              <a:rPr lang="en-GB" sz="2400" dirty="0"/>
              <a:t>This has created an urgent demand for more detailed data on the characteristics of the building stock, for measurement, monitoring and analysis purposes. ​ Colouring London has been set up to collate, capture, generate and drive the release of open building attribute data in the UK.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75656" y="299348"/>
            <a:ext cx="5424264" cy="1320660"/>
          </a:xfrm>
          <a:prstGeom prst="rect">
            <a:avLst/>
          </a:prstGeom>
          <a:solidFill>
            <a:srgbClr val="B70005"/>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sz="3600" b="1" kern="0" dirty="0">
                <a:solidFill>
                  <a:schemeClr val="bg1"/>
                </a:solidFill>
              </a:rPr>
              <a:t>Linking sustainability with Colouring London</a:t>
            </a:r>
          </a:p>
        </p:txBody>
      </p:sp>
      <p:sp>
        <p:nvSpPr>
          <p:cNvPr id="2" name="Content Placeholder 1">
            <a:extLst>
              <a:ext uri="{FF2B5EF4-FFF2-40B4-BE49-F238E27FC236}">
                <a16:creationId xmlns:a16="http://schemas.microsoft.com/office/drawing/2014/main" id="{8CBBAA5E-216D-4B0E-88E5-800954765B07}"/>
              </a:ext>
            </a:extLst>
          </p:cNvPr>
          <p:cNvSpPr>
            <a:spLocks noGrp="1"/>
          </p:cNvSpPr>
          <p:nvPr>
            <p:ph idx="1"/>
          </p:nvPr>
        </p:nvSpPr>
        <p:spPr>
          <a:xfrm>
            <a:off x="611560" y="1898724"/>
            <a:ext cx="8136904" cy="2448545"/>
          </a:xfrm>
        </p:spPr>
        <p:txBody>
          <a:bodyPr/>
          <a:lstStyle/>
          <a:p>
            <a:pPr marL="0" indent="0">
              <a:buNone/>
            </a:pPr>
            <a:r>
              <a:rPr lang="en-GB" sz="2800" dirty="0"/>
              <a:t>Colouring London data can be used to explore and address the contemporary urban issues relating to sustainability in the city. </a:t>
            </a:r>
          </a:p>
          <a:p>
            <a:pPr marL="0" indent="0">
              <a:buNone/>
            </a:pPr>
            <a:endParaRPr lang="en-GB" sz="2800" dirty="0"/>
          </a:p>
          <a:p>
            <a:pPr marL="0" indent="0">
              <a:buNone/>
            </a:pPr>
            <a:endParaRPr lang="en-GB" dirty="0"/>
          </a:p>
        </p:txBody>
      </p:sp>
      <p:sp>
        <p:nvSpPr>
          <p:cNvPr id="4" name="TextBox 3">
            <a:extLst>
              <a:ext uri="{FF2B5EF4-FFF2-40B4-BE49-F238E27FC236}">
                <a16:creationId xmlns:a16="http://schemas.microsoft.com/office/drawing/2014/main" id="{C0505889-78AD-4FF2-95AD-78306938140F}"/>
              </a:ext>
            </a:extLst>
          </p:cNvPr>
          <p:cNvSpPr txBox="1"/>
          <p:nvPr/>
        </p:nvSpPr>
        <p:spPr>
          <a:xfrm>
            <a:off x="638402" y="3471822"/>
            <a:ext cx="8136904" cy="2677656"/>
          </a:xfrm>
          <a:prstGeom prst="rect">
            <a:avLst/>
          </a:prstGeom>
          <a:noFill/>
        </p:spPr>
        <p:txBody>
          <a:bodyPr wrap="square" rtlCol="0">
            <a:spAutoFit/>
          </a:bodyPr>
          <a:lstStyle/>
          <a:p>
            <a:pPr marL="342900" indent="-342900">
              <a:buFont typeface="Arial" panose="020B0604020202020204" pitchFamily="34" charset="0"/>
              <a:buChar char="•"/>
            </a:pPr>
            <a:r>
              <a:rPr lang="en-GB" sz="2400" dirty="0"/>
              <a:t>What kind of buildings make up London? </a:t>
            </a:r>
          </a:p>
          <a:p>
            <a:pPr marL="342900" indent="-342900">
              <a:buFont typeface="Arial" panose="020B0604020202020204" pitchFamily="34" charset="0"/>
              <a:buChar char="•"/>
            </a:pPr>
            <a:r>
              <a:rPr lang="en-GB" sz="2400" dirty="0"/>
              <a:t>What are their size, shape, age and use? </a:t>
            </a:r>
          </a:p>
          <a:p>
            <a:pPr marL="342900" indent="-342900">
              <a:buFont typeface="Arial" panose="020B0604020202020204" pitchFamily="34" charset="0"/>
              <a:buChar char="•"/>
            </a:pPr>
            <a:r>
              <a:rPr lang="en-GB" sz="2400" dirty="0"/>
              <a:t>How are they built? </a:t>
            </a:r>
          </a:p>
          <a:p>
            <a:pPr marL="342900" indent="-342900">
              <a:buFont typeface="Arial" panose="020B0604020202020204" pitchFamily="34" charset="0"/>
              <a:buChar char="•"/>
            </a:pPr>
            <a:r>
              <a:rPr lang="en-GB" sz="2400" dirty="0"/>
              <a:t>How energy efficient are the buildings in my local area? </a:t>
            </a:r>
          </a:p>
          <a:p>
            <a:pPr marL="342900" indent="-342900">
              <a:buFont typeface="Arial" panose="020B0604020202020204" pitchFamily="34" charset="0"/>
              <a:buChar char="•"/>
            </a:pPr>
            <a:r>
              <a:rPr lang="en-GB" sz="2400" dirty="0"/>
              <a:t>How long could the existing building stock last if well-maintained?</a:t>
            </a:r>
          </a:p>
          <a:p>
            <a:pPr marL="342900" indent="-342900">
              <a:buFont typeface="Arial" panose="020B0604020202020204" pitchFamily="34" charset="0"/>
              <a:buChar char="•"/>
            </a:pPr>
            <a:r>
              <a:rPr lang="en-GB" sz="2400" dirty="0"/>
              <a:t>Are there sufficient green spaces in the city?</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body" idx="1"/>
          </p:nvPr>
        </p:nvSpPr>
        <p:spPr>
          <a:xfrm>
            <a:off x="395536" y="1772816"/>
            <a:ext cx="8496944" cy="3959225"/>
          </a:xfrm>
          <a:noFill/>
          <a:ln/>
        </p:spPr>
        <p:txBody>
          <a:bodyPr/>
          <a:lstStyle/>
          <a:p>
            <a:r>
              <a:rPr lang="en-GB" altLang="en-US" dirty="0"/>
              <a:t>Colouring London would like to collect data on: </a:t>
            </a:r>
          </a:p>
          <a:p>
            <a:pPr lvl="1"/>
            <a:r>
              <a:rPr lang="en-GB" altLang="en-US" sz="2400" dirty="0"/>
              <a:t>Location</a:t>
            </a:r>
          </a:p>
          <a:p>
            <a:pPr lvl="1"/>
            <a:r>
              <a:rPr lang="en-GB" altLang="en-US" sz="2400" dirty="0"/>
              <a:t>Land use</a:t>
            </a:r>
          </a:p>
          <a:p>
            <a:pPr lvl="1"/>
            <a:r>
              <a:rPr lang="en-GB" altLang="en-US" sz="2400" dirty="0"/>
              <a:t>Type</a:t>
            </a:r>
          </a:p>
          <a:p>
            <a:pPr lvl="1"/>
            <a:r>
              <a:rPr lang="en-GB" altLang="en-US" sz="2400" dirty="0"/>
              <a:t>Age</a:t>
            </a:r>
          </a:p>
          <a:p>
            <a:pPr lvl="1"/>
            <a:r>
              <a:rPr lang="en-GB" altLang="en-US" sz="2400" dirty="0"/>
              <a:t>Size &amp; Shape</a:t>
            </a:r>
          </a:p>
          <a:p>
            <a:pPr lvl="1"/>
            <a:r>
              <a:rPr lang="en-GB" altLang="en-US" sz="2400" dirty="0"/>
              <a:t>Construction</a:t>
            </a:r>
          </a:p>
          <a:p>
            <a:pPr lvl="1"/>
            <a:r>
              <a:rPr lang="en-GB" altLang="en-US" sz="2400" dirty="0"/>
              <a:t>Streetscape</a:t>
            </a:r>
          </a:p>
          <a:p>
            <a:pPr lvl="1"/>
            <a:r>
              <a:rPr lang="en-GB" altLang="en-US" sz="2400" dirty="0"/>
              <a:t>Team</a:t>
            </a:r>
          </a:p>
          <a:p>
            <a:pPr lvl="1"/>
            <a:endParaRPr lang="en-GB" altLang="en-US" dirty="0"/>
          </a:p>
          <a:p>
            <a:pPr lvl="1"/>
            <a:endParaRPr lang="en-GB" altLang="en-US" dirty="0"/>
          </a:p>
        </p:txBody>
      </p:sp>
      <p:sp>
        <p:nvSpPr>
          <p:cNvPr id="7" name="Rectangle 2"/>
          <p:cNvSpPr txBox="1">
            <a:spLocks noChangeArrowheads="1"/>
          </p:cNvSpPr>
          <p:nvPr/>
        </p:nvSpPr>
        <p:spPr bwMode="auto">
          <a:xfrm>
            <a:off x="1475656" y="299348"/>
            <a:ext cx="5424264" cy="1320660"/>
          </a:xfrm>
          <a:prstGeom prst="rect">
            <a:avLst/>
          </a:prstGeom>
          <a:solidFill>
            <a:srgbClr val="740160"/>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b="1" kern="0" dirty="0">
                <a:solidFill>
                  <a:schemeClr val="bg1"/>
                </a:solidFill>
              </a:rPr>
              <a:t>Colouring London data categories</a:t>
            </a:r>
          </a:p>
        </p:txBody>
      </p:sp>
      <p:sp>
        <p:nvSpPr>
          <p:cNvPr id="2" name="Rectangle 1">
            <a:extLst>
              <a:ext uri="{FF2B5EF4-FFF2-40B4-BE49-F238E27FC236}">
                <a16:creationId xmlns:a16="http://schemas.microsoft.com/office/drawing/2014/main" id="{58FF3B7B-9AA8-498C-827B-7D3713F529D7}"/>
              </a:ext>
            </a:extLst>
          </p:cNvPr>
          <p:cNvSpPr/>
          <p:nvPr/>
        </p:nvSpPr>
        <p:spPr>
          <a:xfrm>
            <a:off x="323528" y="6137201"/>
            <a:ext cx="8568952" cy="369332"/>
          </a:xfrm>
          <a:prstGeom prst="rect">
            <a:avLst/>
          </a:prstGeom>
        </p:spPr>
        <p:txBody>
          <a:bodyPr wrap="square">
            <a:spAutoFit/>
          </a:bodyPr>
          <a:lstStyle/>
          <a:p>
            <a:r>
              <a:rPr lang="en-GB" dirty="0">
                <a:hlinkClick r:id="rId3"/>
              </a:rPr>
              <a:t>https://www.pages.colouring.london/buildingcategories</a:t>
            </a:r>
            <a:endParaRPr lang="en-GB" dirty="0"/>
          </a:p>
        </p:txBody>
      </p:sp>
      <p:pic>
        <p:nvPicPr>
          <p:cNvPr id="3" name="Picture 2">
            <a:extLst>
              <a:ext uri="{FF2B5EF4-FFF2-40B4-BE49-F238E27FC236}">
                <a16:creationId xmlns:a16="http://schemas.microsoft.com/office/drawing/2014/main" id="{02912010-D4A7-4C50-9870-16EA72F5A55A}"/>
              </a:ext>
            </a:extLst>
          </p:cNvPr>
          <p:cNvPicPr>
            <a:picLocks noChangeAspect="1"/>
          </p:cNvPicPr>
          <p:nvPr/>
        </p:nvPicPr>
        <p:blipFill rotWithShape="1">
          <a:blip r:embed="rId4"/>
          <a:srcRect l="31100" t="37399" r="34250" b="20601"/>
          <a:stretch/>
        </p:blipFill>
        <p:spPr>
          <a:xfrm>
            <a:off x="4226092" y="2348880"/>
            <a:ext cx="4646916" cy="31683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75656" y="299348"/>
            <a:ext cx="5424264" cy="1320660"/>
          </a:xfrm>
          <a:prstGeom prst="rect">
            <a:avLst/>
          </a:prstGeom>
          <a:solidFill>
            <a:srgbClr val="797E01"/>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b="1" kern="0" dirty="0">
                <a:solidFill>
                  <a:schemeClr val="bg1"/>
                </a:solidFill>
              </a:rPr>
              <a:t>Possible questions</a:t>
            </a:r>
          </a:p>
        </p:txBody>
      </p:sp>
      <p:sp>
        <p:nvSpPr>
          <p:cNvPr id="2" name="Content Placeholder 1">
            <a:extLst>
              <a:ext uri="{FF2B5EF4-FFF2-40B4-BE49-F238E27FC236}">
                <a16:creationId xmlns:a16="http://schemas.microsoft.com/office/drawing/2014/main" id="{0857E6DC-E721-4949-BB0D-7630B68DA47C}"/>
              </a:ext>
            </a:extLst>
          </p:cNvPr>
          <p:cNvSpPr>
            <a:spLocks noGrp="1"/>
          </p:cNvSpPr>
          <p:nvPr>
            <p:ph idx="1"/>
          </p:nvPr>
        </p:nvSpPr>
        <p:spPr>
          <a:xfrm>
            <a:off x="538572" y="1772816"/>
            <a:ext cx="8605428" cy="3959225"/>
          </a:xfrm>
        </p:spPr>
        <p:txBody>
          <a:bodyPr/>
          <a:lstStyle/>
          <a:p>
            <a:pPr marL="0" indent="0">
              <a:buNone/>
            </a:pPr>
            <a:r>
              <a:rPr lang="en-GB" sz="2800" dirty="0"/>
              <a:t>Which buildings are likely to be vulnerable to demolition and why? </a:t>
            </a:r>
          </a:p>
          <a:p>
            <a:pPr marL="0" indent="0">
              <a:buNone/>
            </a:pPr>
            <a:r>
              <a:rPr lang="en-GB" sz="2800" dirty="0"/>
              <a:t>Is there sufficient greenery around buildings to reduce risk from pollution, urban heat and flooding? </a:t>
            </a:r>
          </a:p>
          <a:p>
            <a:pPr marL="0" indent="0">
              <a:buNone/>
            </a:pPr>
            <a:r>
              <a:rPr lang="en-GB" sz="2800" dirty="0"/>
              <a:t>What are the ways in which we can best extend lifespans to reduce energy and waste flows?  </a:t>
            </a:r>
          </a:p>
          <a:p>
            <a:pPr marL="0" indent="0">
              <a:buNone/>
            </a:pPr>
            <a:r>
              <a:rPr lang="en-GB" sz="2800" dirty="0"/>
              <a:t>Which buildings work best in the city, and in what ways?</a:t>
            </a:r>
          </a:p>
          <a:p>
            <a:pPr marL="0" indent="0">
              <a:buNone/>
            </a:pPr>
            <a:r>
              <a:rPr lang="en-GB" sz="2800" dirty="0"/>
              <a:t>Can you determine the liveability of an area using Colouring London data?</a:t>
            </a:r>
          </a:p>
          <a:p>
            <a:pPr marL="0" indent="0">
              <a:buNone/>
            </a:pP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75656" y="299348"/>
            <a:ext cx="5424264" cy="1320660"/>
          </a:xfrm>
          <a:prstGeom prst="rect">
            <a:avLst/>
          </a:prstGeom>
          <a:solidFill>
            <a:srgbClr val="F54C00"/>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b="1" kern="0" dirty="0">
                <a:solidFill>
                  <a:schemeClr val="bg1"/>
                </a:solidFill>
              </a:rPr>
              <a:t>Suggested activity for a local area</a:t>
            </a:r>
          </a:p>
        </p:txBody>
      </p:sp>
      <p:sp>
        <p:nvSpPr>
          <p:cNvPr id="3" name="Content Placeholder 1">
            <a:extLst>
              <a:ext uri="{FF2B5EF4-FFF2-40B4-BE49-F238E27FC236}">
                <a16:creationId xmlns:a16="http://schemas.microsoft.com/office/drawing/2014/main" id="{F10B69E6-9EFB-4E50-B41F-A76EA49FBF7B}"/>
              </a:ext>
            </a:extLst>
          </p:cNvPr>
          <p:cNvSpPr>
            <a:spLocks noGrp="1"/>
          </p:cNvSpPr>
          <p:nvPr>
            <p:ph idx="1"/>
          </p:nvPr>
        </p:nvSpPr>
        <p:spPr>
          <a:xfrm>
            <a:off x="683568" y="1844824"/>
            <a:ext cx="8064896" cy="4536504"/>
          </a:xfrm>
        </p:spPr>
        <p:txBody>
          <a:bodyPr/>
          <a:lstStyle/>
          <a:p>
            <a:pPr marL="0" indent="0">
              <a:buNone/>
            </a:pPr>
            <a:r>
              <a:rPr lang="en-GB" sz="2400" dirty="0"/>
              <a:t>For your local study area, determine how sustainable the physical environment is, by collecting and mapping energy performance data. </a:t>
            </a:r>
          </a:p>
          <a:p>
            <a:pPr marL="0" indent="0">
              <a:buNone/>
            </a:pPr>
            <a:r>
              <a:rPr lang="en-GB" sz="2400" b="1" dirty="0"/>
              <a:t>Primary data collection:</a:t>
            </a:r>
          </a:p>
          <a:p>
            <a:pPr marL="0" indent="0">
              <a:buNone/>
            </a:pPr>
            <a:r>
              <a:rPr lang="en-GB" sz="2400" dirty="0"/>
              <a:t>Public buildings are required to display </a:t>
            </a:r>
            <a:r>
              <a:rPr lang="en-GB" sz="2400" dirty="0">
                <a:hlinkClick r:id="rId3"/>
              </a:rPr>
              <a:t>DEC (Display Energy Certificates</a:t>
            </a:r>
            <a:r>
              <a:rPr lang="en-GB" sz="2400" dirty="0"/>
              <a:t>). For your local area record the ratings and enter the data into Colouring London.</a:t>
            </a:r>
          </a:p>
          <a:p>
            <a:pPr marL="0" indent="0">
              <a:buNone/>
            </a:pPr>
            <a:endParaRPr lang="en-GB" sz="2400" dirty="0"/>
          </a:p>
          <a:p>
            <a:pPr marL="0" indent="0">
              <a:buNone/>
            </a:pPr>
            <a:r>
              <a:rPr lang="en-GB" sz="2400" b="1" dirty="0"/>
              <a:t>Secondary data:</a:t>
            </a:r>
          </a:p>
          <a:p>
            <a:pPr marL="0" indent="0">
              <a:buNone/>
            </a:pPr>
            <a:r>
              <a:rPr lang="en-GB" sz="2400" dirty="0"/>
              <a:t>Energy Performance Certificate data can be obtained using CDRC (Consumer Data Research Centre) maps</a:t>
            </a:r>
          </a:p>
          <a:p>
            <a:pPr marL="0" indent="0">
              <a:buNone/>
            </a:pPr>
            <a:r>
              <a:rPr lang="en-GB" sz="2400" dirty="0">
                <a:hlinkClick r:id="rId4"/>
              </a:rPr>
              <a:t>https://maps.cdrc.ac.uk/#/metrics/epc_current/default/</a:t>
            </a:r>
            <a:r>
              <a:rPr lang="en-GB" sz="2400" dirty="0"/>
              <a:t> </a:t>
            </a:r>
          </a:p>
          <a:p>
            <a:pPr marL="0" indent="0">
              <a:buNone/>
            </a:pPr>
            <a:endParaRPr lang="en-GB" sz="2400" dirty="0"/>
          </a:p>
          <a:p>
            <a:pPr marL="0" indent="0">
              <a:buNone/>
            </a:pPr>
            <a:endParaRPr lang="en-GB"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75656" y="299348"/>
            <a:ext cx="5424264" cy="1320660"/>
          </a:xfrm>
          <a:prstGeom prst="rect">
            <a:avLst/>
          </a:prstGeom>
          <a:solidFill>
            <a:srgbClr val="B70005"/>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b="1" dirty="0">
                <a:solidFill>
                  <a:schemeClr val="bg1"/>
                </a:solidFill>
              </a:rPr>
              <a:t>Energy performance and retrofit</a:t>
            </a:r>
            <a:endParaRPr lang="en-GB" dirty="0">
              <a:solidFill>
                <a:schemeClr val="bg1"/>
              </a:solidFill>
            </a:endParaRPr>
          </a:p>
          <a:p>
            <a:r>
              <a:rPr lang="en-GB" altLang="en-US" b="1" kern="0" dirty="0">
                <a:solidFill>
                  <a:schemeClr val="bg1"/>
                </a:solidFill>
              </a:rPr>
              <a:t> </a:t>
            </a:r>
          </a:p>
        </p:txBody>
      </p:sp>
      <p:sp>
        <p:nvSpPr>
          <p:cNvPr id="2" name="Content Placeholder 1">
            <a:extLst>
              <a:ext uri="{FF2B5EF4-FFF2-40B4-BE49-F238E27FC236}">
                <a16:creationId xmlns:a16="http://schemas.microsoft.com/office/drawing/2014/main" id="{9D48A78D-CCA3-4157-99BE-34B2D11F1DDF}"/>
              </a:ext>
            </a:extLst>
          </p:cNvPr>
          <p:cNvSpPr>
            <a:spLocks noGrp="1"/>
          </p:cNvSpPr>
          <p:nvPr>
            <p:ph idx="1"/>
          </p:nvPr>
        </p:nvSpPr>
        <p:spPr>
          <a:xfrm>
            <a:off x="611560" y="1916832"/>
            <a:ext cx="8064896" cy="3959225"/>
          </a:xfrm>
        </p:spPr>
        <p:txBody>
          <a:bodyPr/>
          <a:lstStyle/>
          <a:p>
            <a:pPr marL="0" indent="0">
              <a:buNone/>
            </a:pPr>
            <a:r>
              <a:rPr lang="en-GB" sz="2400" dirty="0"/>
              <a:t>The energy performance of buildings is monitored by the UK government through an energy rating system. Energy </a:t>
            </a:r>
            <a:r>
              <a:rPr lang="en-GB" sz="2400" dirty="0">
                <a:hlinkClick r:id="rId2"/>
              </a:rPr>
              <a:t>Performance Certificates</a:t>
            </a:r>
            <a:r>
              <a:rPr lang="en-GB" sz="2400" dirty="0"/>
              <a:t> (</a:t>
            </a:r>
            <a:r>
              <a:rPr lang="en-GB" sz="2400" b="1" dirty="0">
                <a:hlinkClick r:id="rId2"/>
              </a:rPr>
              <a:t>EPCs</a:t>
            </a:r>
            <a:r>
              <a:rPr lang="en-GB" sz="2400" dirty="0"/>
              <a:t>) are required for all properties, when constructed, let, or sold. They are based on paid for surveys, and capture information on efficiency measures such as insulation and double glazing to give a </a:t>
            </a:r>
            <a:r>
              <a:rPr lang="en-GB" sz="2400" i="1" dirty="0"/>
              <a:t>current, as </a:t>
            </a:r>
            <a:r>
              <a:rPr lang="en-GB" sz="2400" dirty="0"/>
              <a:t>well as a </a:t>
            </a:r>
            <a:r>
              <a:rPr lang="en-GB" sz="2400" i="1" dirty="0"/>
              <a:t>potential, </a:t>
            </a:r>
            <a:r>
              <a:rPr lang="en-GB" sz="2400" dirty="0"/>
              <a:t>energy rating. For public buildings, a Display Energy Certificate (</a:t>
            </a:r>
            <a:r>
              <a:rPr lang="en-GB" sz="2400" b="1" dirty="0">
                <a:hlinkClick r:id="rId3"/>
              </a:rPr>
              <a:t>DEC</a:t>
            </a:r>
            <a:r>
              <a:rPr lang="en-GB" sz="2400" dirty="0"/>
              <a:t>) is required. </a:t>
            </a:r>
          </a:p>
          <a:p>
            <a:pPr marL="0" indent="0">
              <a:buNone/>
            </a:pPr>
            <a:endParaRPr lang="en-GB" sz="2400" dirty="0"/>
          </a:p>
          <a:p>
            <a:pPr marL="0" indent="0">
              <a:buNone/>
            </a:pPr>
            <a:r>
              <a:rPr lang="en-GB" sz="2400" dirty="0"/>
              <a:t>Colouring London are collecting and visualising EPC and DEC data.</a:t>
            </a:r>
          </a:p>
        </p:txBody>
      </p:sp>
    </p:spTree>
    <p:extLst>
      <p:ext uri="{BB962C8B-B14F-4D97-AF65-F5344CB8AC3E}">
        <p14:creationId xmlns:p14="http://schemas.microsoft.com/office/powerpoint/2010/main" val="2119276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75656" y="299348"/>
            <a:ext cx="5424264" cy="1320660"/>
          </a:xfrm>
          <a:prstGeom prst="rect">
            <a:avLst/>
          </a:prstGeom>
          <a:solidFill>
            <a:srgbClr val="740160"/>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b="1" kern="0" dirty="0">
                <a:solidFill>
                  <a:schemeClr val="bg1"/>
                </a:solidFill>
              </a:rPr>
              <a:t>Energy Performance Certificates data</a:t>
            </a:r>
          </a:p>
        </p:txBody>
      </p:sp>
      <p:pic>
        <p:nvPicPr>
          <p:cNvPr id="5" name="Picture 4">
            <a:extLst>
              <a:ext uri="{FF2B5EF4-FFF2-40B4-BE49-F238E27FC236}">
                <a16:creationId xmlns:a16="http://schemas.microsoft.com/office/drawing/2014/main" id="{CE4CB464-DB75-4874-8E4F-9B8078AC989F}"/>
              </a:ext>
            </a:extLst>
          </p:cNvPr>
          <p:cNvPicPr>
            <a:picLocks noChangeAspect="1"/>
          </p:cNvPicPr>
          <p:nvPr/>
        </p:nvPicPr>
        <p:blipFill rotWithShape="1">
          <a:blip r:embed="rId3"/>
          <a:srcRect t="12346" b="4406"/>
          <a:stretch/>
        </p:blipFill>
        <p:spPr>
          <a:xfrm>
            <a:off x="0" y="1988840"/>
            <a:ext cx="9144000" cy="4281781"/>
          </a:xfrm>
          <a:prstGeom prst="rect">
            <a:avLst/>
          </a:prstGeom>
        </p:spPr>
      </p:pic>
    </p:spTree>
    <p:extLst>
      <p:ext uri="{BB962C8B-B14F-4D97-AF65-F5344CB8AC3E}">
        <p14:creationId xmlns:p14="http://schemas.microsoft.com/office/powerpoint/2010/main" val="3296606728"/>
      </p:ext>
    </p:extLst>
  </p:cSld>
  <p:clrMapOvr>
    <a:masterClrMapping/>
  </p:clrMapOvr>
</p:sld>
</file>

<file path=ppt/theme/theme1.xml><?xml version="1.0" encoding="utf-8"?>
<a:theme xmlns:a="http://schemas.openxmlformats.org/drawingml/2006/main" name="RGS-IBG master slide">
  <a:themeElements>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fontScheme name="RGS-IBG master slid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GS-IBG master slide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RGS-IBG master slide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RGS-IBG master slide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RGS-IBG master slide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RGS-IBG master slide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RGS-IBG Powerpoint template</Template>
  <TotalTime>479</TotalTime>
  <Words>648</Words>
  <Application>Microsoft Office PowerPoint</Application>
  <PresentationFormat>On-screen Show (4:3)</PresentationFormat>
  <Paragraphs>65</Paragraphs>
  <Slides>12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Helvetica</vt:lpstr>
      <vt:lpstr>Times New Roman</vt:lpstr>
      <vt:lpstr>Wingdings</vt:lpstr>
      <vt:lpstr>RGS-IBG master slide</vt:lpstr>
      <vt:lpstr>Colouring London</vt:lpstr>
      <vt:lpstr>Colouring London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Simon Pinfield</dc:creator>
  <cp:lastModifiedBy>Edward Badger</cp:lastModifiedBy>
  <cp:revision>59</cp:revision>
  <dcterms:created xsi:type="dcterms:W3CDTF">2018-10-26T14:47:48Z</dcterms:created>
  <dcterms:modified xsi:type="dcterms:W3CDTF">2020-02-13T11:55:11Z</dcterms:modified>
</cp:coreProperties>
</file>