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299" r:id="rId2"/>
    <p:sldId id="325" r:id="rId3"/>
    <p:sldId id="327" r:id="rId4"/>
    <p:sldId id="332" r:id="rId5"/>
    <p:sldId id="346" r:id="rId6"/>
    <p:sldId id="34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1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044B30-6E12-41F2-9C17-5E87C9F5F2FF}" v="46" dt="2022-10-24T01:53:23.7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825" autoAdjust="0"/>
    <p:restoredTop sz="94660"/>
  </p:normalViewPr>
  <p:slideViewPr>
    <p:cSldViewPr snapToGrid="0">
      <p:cViewPr varScale="1">
        <p:scale>
          <a:sx n="60" d="100"/>
          <a:sy n="60" d="100"/>
        </p:scale>
        <p:origin x="30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3A6998-7026-465D-A817-609A61EB462E}" type="datetimeFigureOut">
              <a:rPr lang="en-GB" smtClean="0"/>
              <a:t>24/10/2022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C81347-70F8-45B6-B4CE-9219857FA790}" type="slidenum">
              <a:rPr lang="en-GB" smtClean="0"/>
              <a:t>‹#›</a:t>
            </a:fld>
            <a:endParaRPr lang="en-GB"/>
          </a:p>
        </p:txBody>
      </p:sp>
    </p:spTree>
    <p:extLst>
      <p:ext uri="{BB962C8B-B14F-4D97-AF65-F5344CB8AC3E}">
        <p14:creationId xmlns:p14="http://schemas.microsoft.com/office/powerpoint/2010/main" val="132129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7541" y="188641"/>
            <a:ext cx="7389779" cy="1542033"/>
          </a:xfrm>
        </p:spPr>
        <p:txBody>
          <a:bodyPr anchor="t"/>
          <a:lstStyle>
            <a:lvl1pPr>
              <a:defRPr sz="4000"/>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566D574-CA4E-41EC-BFB7-1A2028318263}" type="slidenum">
              <a:rPr lang="en-GB" altLang="en-US"/>
              <a:pPr/>
              <a:t>‹#›</a:t>
            </a:fld>
            <a:endParaRPr lang="en-GB" altLang="en-US"/>
          </a:p>
        </p:txBody>
      </p:sp>
    </p:spTree>
    <p:extLst>
      <p:ext uri="{BB962C8B-B14F-4D97-AF65-F5344CB8AC3E}">
        <p14:creationId xmlns:p14="http://schemas.microsoft.com/office/powerpoint/2010/main" val="319423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1"/>
            <a:ext cx="7328363" cy="1438299"/>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39D9BD6-16DF-460D-8818-BAFF0451FD4D}" type="slidenum">
              <a:rPr lang="en-GB" altLang="en-US"/>
              <a:pPr/>
              <a:t>‹#›</a:t>
            </a:fld>
            <a:endParaRPr lang="en-GB" altLang="en-US"/>
          </a:p>
        </p:txBody>
      </p:sp>
      <p:pic>
        <p:nvPicPr>
          <p:cNvPr id="7"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3054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0"/>
            <a:ext cx="7232352" cy="1438300"/>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sz="half" idx="1"/>
          </p:nvPr>
        </p:nvSpPr>
        <p:spPr>
          <a:xfrm>
            <a:off x="20320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8072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94E1A6E-B03C-4BA9-BCC3-75FC69A50594}" type="slidenum">
              <a:rPr lang="en-GB" altLang="en-US"/>
              <a:pPr/>
              <a:t>‹#›</a:t>
            </a:fld>
            <a:endParaRPr lang="en-GB" altLang="en-US"/>
          </a:p>
        </p:txBody>
      </p:sp>
      <p:pic>
        <p:nvPicPr>
          <p:cNvPr id="8"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6930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68500" y="188913"/>
            <a:ext cx="7296811" cy="1439887"/>
          </a:xfrm>
        </p:spPr>
        <p:txBody>
          <a:bodyPr anchor="t"/>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609600" y="1772816"/>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412578"/>
            <a:ext cx="5386917"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77281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412578"/>
            <a:ext cx="5389033"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7BC778C-4985-4B87-A566-26D203ABF273}" type="slidenum">
              <a:rPr lang="en-GB" altLang="en-US"/>
              <a:pPr/>
              <a:t>‹#›</a:t>
            </a:fld>
            <a:endParaRPr lang="en-GB" altLang="en-US"/>
          </a:p>
        </p:txBody>
      </p:sp>
      <p:pic>
        <p:nvPicPr>
          <p:cNvPr id="10"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2974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68500" y="206902"/>
            <a:ext cx="7232352" cy="1421898"/>
          </a:xfrm>
        </p:spPr>
        <p:txBody>
          <a:bodyPr anchor="t"/>
          <a:lstStyle>
            <a:lvl1pPr>
              <a:defRPr sz="40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1147EEAF-DD4E-4CF4-BBA0-EAA76F911A92}" type="slidenum">
              <a:rPr lang="en-GB" altLang="en-US"/>
              <a:pPr/>
              <a:t>‹#›</a:t>
            </a:fld>
            <a:endParaRPr lang="en-GB" altLang="en-US"/>
          </a:p>
        </p:txBody>
      </p:sp>
      <p:pic>
        <p:nvPicPr>
          <p:cNvPr id="6"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1558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3D577BE-B60F-4443-89BA-AC6850FF3B72}" type="slidenum">
              <a:rPr lang="en-GB" altLang="en-US"/>
              <a:pPr/>
              <a:t>‹#›</a:t>
            </a:fld>
            <a:endParaRPr lang="en-GB" altLang="en-US"/>
          </a:p>
        </p:txBody>
      </p:sp>
    </p:spTree>
    <p:extLst>
      <p:ext uri="{BB962C8B-B14F-4D97-AF65-F5344CB8AC3E}">
        <p14:creationId xmlns:p14="http://schemas.microsoft.com/office/powerpoint/2010/main" val="43848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9370912"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8" y="188913"/>
            <a:ext cx="6970645" cy="45386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93709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CE6AA-BD4D-4B50-801E-5FC26DDB2F13}" type="slidenum">
              <a:rPr lang="en-GB" altLang="en-US"/>
              <a:pPr/>
              <a:t>‹#›</a:t>
            </a:fld>
            <a:endParaRPr lang="en-GB" altLang="en-US"/>
          </a:p>
        </p:txBody>
      </p:sp>
    </p:spTree>
    <p:extLst>
      <p:ext uri="{BB962C8B-B14F-4D97-AF65-F5344CB8AC3E}">
        <p14:creationId xmlns:p14="http://schemas.microsoft.com/office/powerpoint/2010/main" val="316878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00CBFF-0372-4B6D-9726-814647025C50}" type="slidenum">
              <a:rPr lang="en-GB" altLang="en-US"/>
              <a:pPr/>
              <a:t>‹#›</a:t>
            </a:fld>
            <a:endParaRPr lang="en-GB" altLang="en-US"/>
          </a:p>
        </p:txBody>
      </p:sp>
    </p:spTree>
    <p:extLst>
      <p:ext uri="{BB962C8B-B14F-4D97-AF65-F5344CB8AC3E}">
        <p14:creationId xmlns:p14="http://schemas.microsoft.com/office/powerpoint/2010/main" val="332382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1" y="188914"/>
            <a:ext cx="7295852" cy="1439887"/>
          </a:xfrm>
        </p:spPr>
        <p:txBody>
          <a:bodyPr/>
          <a:lstStyle/>
          <a:p>
            <a:r>
              <a:rPr lang="en-US"/>
              <a:t>Click to edit Master title style</a:t>
            </a:r>
            <a:endParaRPr lang="en-GB" dirty="0"/>
          </a:p>
        </p:txBody>
      </p:sp>
      <p:sp>
        <p:nvSpPr>
          <p:cNvPr id="3" name="Text Placeholder 2"/>
          <p:cNvSpPr>
            <a:spLocks noGrp="1"/>
          </p:cNvSpPr>
          <p:nvPr>
            <p:ph type="body" sz="half" idx="1"/>
          </p:nvPr>
        </p:nvSpPr>
        <p:spPr>
          <a:xfrm>
            <a:off x="19812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7564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839200" y="6248400"/>
            <a:ext cx="2540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4368800" y="6248400"/>
            <a:ext cx="38608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2032000" y="6248400"/>
            <a:ext cx="1727200" cy="457200"/>
          </a:xfrm>
        </p:spPr>
        <p:txBody>
          <a:bodyPr/>
          <a:lstStyle>
            <a:lvl1pPr>
              <a:defRPr/>
            </a:lvl1pPr>
          </a:lstStyle>
          <a:p>
            <a:fld id="{99EC163C-451A-4E6F-ACF7-668EB3869707}" type="slidenum">
              <a:rPr lang="en-GB" altLang="en-US"/>
              <a:pPr/>
              <a:t>‹#›</a:t>
            </a:fld>
            <a:endParaRPr lang="en-GB" altLang="en-US"/>
          </a:p>
        </p:txBody>
      </p:sp>
    </p:spTree>
    <p:extLst>
      <p:ext uri="{BB962C8B-B14F-4D97-AF65-F5344CB8AC3E}">
        <p14:creationId xmlns:p14="http://schemas.microsoft.com/office/powerpoint/2010/main" val="53794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1968501" y="188641"/>
            <a:ext cx="7295852" cy="1411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46083" name="Rectangle 3"/>
          <p:cNvSpPr>
            <a:spLocks noGrp="1" noChangeArrowheads="1"/>
          </p:cNvSpPr>
          <p:nvPr>
            <p:ph type="body" idx="1"/>
          </p:nvPr>
        </p:nvSpPr>
        <p:spPr bwMode="auto">
          <a:xfrm>
            <a:off x="2032000" y="2060576"/>
            <a:ext cx="93472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6084" name="Rectangle 4"/>
          <p:cNvSpPr>
            <a:spLocks noGrp="1" noChangeArrowheads="1"/>
          </p:cNvSpPr>
          <p:nvPr>
            <p:ph type="dt" sz="half" idx="2"/>
          </p:nvPr>
        </p:nvSpPr>
        <p:spPr bwMode="auto">
          <a:xfrm>
            <a:off x="88392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46085" name="Rectangle 5"/>
          <p:cNvSpPr>
            <a:spLocks noGrp="1" noChangeArrowheads="1"/>
          </p:cNvSpPr>
          <p:nvPr>
            <p:ph type="ftr" sz="quarter" idx="3"/>
          </p:nvPr>
        </p:nvSpPr>
        <p:spPr bwMode="auto">
          <a:xfrm>
            <a:off x="43688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46086" name="Rectangle 6"/>
          <p:cNvSpPr>
            <a:spLocks noGrp="1" noChangeArrowheads="1"/>
          </p:cNvSpPr>
          <p:nvPr>
            <p:ph type="sldNum" sz="quarter" idx="4"/>
          </p:nvPr>
        </p:nvSpPr>
        <p:spPr bwMode="auto">
          <a:xfrm>
            <a:off x="2032000" y="62484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3FE48AF-ABF3-40F6-B23F-7A4E1289867F}" type="slidenum">
              <a:rPr lang="en-GB" altLang="en-US"/>
              <a:pPr/>
              <a:t>‹#›</a:t>
            </a:fld>
            <a:endParaRPr lang="en-GB" altLang="en-US"/>
          </a:p>
        </p:txBody>
      </p:sp>
      <p:sp>
        <p:nvSpPr>
          <p:cNvPr id="46087" name="Line 7"/>
          <p:cNvSpPr>
            <a:spLocks noChangeShapeType="1"/>
          </p:cNvSpPr>
          <p:nvPr userDrawn="1"/>
        </p:nvSpPr>
        <p:spPr bwMode="auto">
          <a:xfrm flipV="1">
            <a:off x="18288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1800"/>
          </a:p>
        </p:txBody>
      </p:sp>
      <p:sp>
        <p:nvSpPr>
          <p:cNvPr id="46088" name="Oval 8"/>
          <p:cNvSpPr>
            <a:spLocks noChangeArrowheads="1"/>
          </p:cNvSpPr>
          <p:nvPr userDrawn="1"/>
        </p:nvSpPr>
        <p:spPr bwMode="auto">
          <a:xfrm>
            <a:off x="203200" y="838200"/>
            <a:ext cx="304800" cy="228600"/>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89" name="Oval 9"/>
          <p:cNvSpPr>
            <a:spLocks noChangeArrowheads="1"/>
          </p:cNvSpPr>
          <p:nvPr userDrawn="1"/>
        </p:nvSpPr>
        <p:spPr bwMode="auto">
          <a:xfrm>
            <a:off x="719667" y="838200"/>
            <a:ext cx="304800" cy="228600"/>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90" name="Oval 10"/>
          <p:cNvSpPr>
            <a:spLocks noChangeArrowheads="1"/>
          </p:cNvSpPr>
          <p:nvPr userDrawn="1"/>
        </p:nvSpPr>
        <p:spPr bwMode="auto">
          <a:xfrm>
            <a:off x="1236133" y="838200"/>
            <a:ext cx="304800" cy="228600"/>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pic>
        <p:nvPicPr>
          <p:cNvPr id="23" name="Picture 15" descr="rgs"/>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23615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p:titleStyle>
    <p:body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s://endurance22.org/expedition-team" TargetMode="External"/><Relationship Id="rId2" Type="http://schemas.openxmlformats.org/officeDocument/2006/relationships/hyperlink" Target="https://www.rgs.org/schools/teaching-resources/exploring-shackleton%E2%80%99s-antarctica/"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5.xml"/><Relationship Id="rId1" Type="http://schemas.openxmlformats.org/officeDocument/2006/relationships/video" Target="https://www.youtube.com/embed/BM3mJTYmExc?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endurance22.org/endurance22-news/endurance22-gallery" TargetMode="External"/><Relationship Id="rId2" Type="http://schemas.openxmlformats.org/officeDocument/2006/relationships/image" Target="../media/image4.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K5Vxq5efuPg" TargetMode="External"/><Relationship Id="rId7" Type="http://schemas.openxmlformats.org/officeDocument/2006/relationships/hyperlink" Target="https://www.rgs.org/schools/teaching-resources/shackleton%E2%80%99s-endurance-a-story-of-adventure-and-le/" TargetMode="External"/><Relationship Id="rId2" Type="http://schemas.openxmlformats.org/officeDocument/2006/relationships/hyperlink" Target="https://www.youtube.com/watch?v=k7fs8K1_H90&amp;t=37s" TargetMode="External"/><Relationship Id="rId1" Type="http://schemas.openxmlformats.org/officeDocument/2006/relationships/slideLayout" Target="../slideLayouts/slideLayout5.xml"/><Relationship Id="rId6" Type="http://schemas.openxmlformats.org/officeDocument/2006/relationships/hyperlink" Target="https://www.rgs.org/schools/teaching-resources/shackleton-s-life-and-expeditions/" TargetMode="External"/><Relationship Id="rId5" Type="http://schemas.openxmlformats.org/officeDocument/2006/relationships/hyperlink" Target="https://www.youtube.com/watch?v=t5s5G-pkYSA" TargetMode="External"/><Relationship Id="rId4" Type="http://schemas.openxmlformats.org/officeDocument/2006/relationships/hyperlink" Target="https://endurance22.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040170" y="188914"/>
            <a:ext cx="7218704" cy="1439887"/>
          </a:xfrm>
        </p:spPr>
        <p:txBody>
          <a:bodyPr anchor="t"/>
          <a:lstStyle/>
          <a:p>
            <a:pPr algn="ctr"/>
            <a:r>
              <a:rPr lang="en-GB" altLang="en-US" b="1" dirty="0"/>
              <a:t>3 Then and Now</a:t>
            </a:r>
            <a:endParaRPr lang="en-US" altLang="en-US" b="1" dirty="0"/>
          </a:p>
        </p:txBody>
      </p:sp>
      <p:sp>
        <p:nvSpPr>
          <p:cNvPr id="69635" name="Rectangle 3"/>
          <p:cNvSpPr>
            <a:spLocks noGrp="1" noChangeArrowheads="1"/>
          </p:cNvSpPr>
          <p:nvPr>
            <p:ph type="body" sz="half" idx="1"/>
          </p:nvPr>
        </p:nvSpPr>
        <p:spPr/>
        <p:txBody>
          <a:bodyPr/>
          <a:lstStyle/>
          <a:p>
            <a:pPr>
              <a:buFont typeface="Wingdings" pitchFamily="2" charset="2"/>
              <a:buNone/>
            </a:pPr>
            <a:r>
              <a:rPr lang="en-GB" altLang="en-US" sz="2600" dirty="0"/>
              <a:t> </a:t>
            </a:r>
            <a:endParaRPr lang="en-US" altLang="en-US" sz="2600" dirty="0"/>
          </a:p>
        </p:txBody>
      </p:sp>
      <p:sp>
        <p:nvSpPr>
          <p:cNvPr id="69636" name="Oval 4"/>
          <p:cNvSpPr>
            <a:spLocks noChangeArrowheads="1"/>
          </p:cNvSpPr>
          <p:nvPr/>
        </p:nvSpPr>
        <p:spPr bwMode="auto">
          <a:xfrm>
            <a:off x="1774826" y="2924945"/>
            <a:ext cx="2665413" cy="2663825"/>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7" name="Oval 5"/>
          <p:cNvSpPr>
            <a:spLocks noChangeArrowheads="1"/>
          </p:cNvSpPr>
          <p:nvPr/>
        </p:nvSpPr>
        <p:spPr bwMode="auto">
          <a:xfrm>
            <a:off x="4799806" y="2924945"/>
            <a:ext cx="2592388" cy="2663825"/>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altLang="en-US">
              <a:solidFill>
                <a:srgbClr val="336699"/>
              </a:solidFill>
              <a:latin typeface="Arial" charset="0"/>
            </a:endParaRPr>
          </a:p>
        </p:txBody>
      </p:sp>
      <p:sp>
        <p:nvSpPr>
          <p:cNvPr id="69638" name="Oval 6"/>
          <p:cNvSpPr>
            <a:spLocks noChangeArrowheads="1"/>
          </p:cNvSpPr>
          <p:nvPr/>
        </p:nvSpPr>
        <p:spPr bwMode="auto">
          <a:xfrm>
            <a:off x="7751763" y="2924945"/>
            <a:ext cx="2627312" cy="2663825"/>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9" name="Text Box 7"/>
          <p:cNvSpPr txBox="1">
            <a:spLocks noChangeArrowheads="1"/>
          </p:cNvSpPr>
          <p:nvPr/>
        </p:nvSpPr>
        <p:spPr bwMode="auto">
          <a:xfrm>
            <a:off x="2135189" y="3572645"/>
            <a:ext cx="20161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800" dirty="0">
                <a:solidFill>
                  <a:srgbClr val="FFFFFF"/>
                </a:solidFill>
                <a:latin typeface="Helvetica" pitchFamily="34" charset="0"/>
              </a:rPr>
              <a:t>Shackleton 100</a:t>
            </a:r>
            <a:endParaRPr lang="en-US" altLang="en-US" sz="2800" dirty="0">
              <a:solidFill>
                <a:srgbClr val="FFFFFF"/>
              </a:solidFill>
              <a:latin typeface="Helvetica" pitchFamily="34" charset="0"/>
            </a:endParaRPr>
          </a:p>
        </p:txBody>
      </p:sp>
      <p:sp>
        <p:nvSpPr>
          <p:cNvPr id="69640" name="Text Box 8"/>
          <p:cNvSpPr txBox="1">
            <a:spLocks noChangeArrowheads="1"/>
          </p:cNvSpPr>
          <p:nvPr/>
        </p:nvSpPr>
        <p:spPr bwMode="auto">
          <a:xfrm>
            <a:off x="5087939" y="3572645"/>
            <a:ext cx="22320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altLang="en-US" sz="2800" dirty="0">
                <a:solidFill>
                  <a:srgbClr val="FFFFFF"/>
                </a:solidFill>
                <a:latin typeface="Helvetica" pitchFamily="34" charset="0"/>
              </a:rPr>
              <a:t>Endurance 100</a:t>
            </a:r>
            <a:endParaRPr lang="en-US" altLang="en-US" sz="2800" dirty="0">
              <a:solidFill>
                <a:srgbClr val="FFFFFF"/>
              </a:solidFill>
              <a:latin typeface="Helvetica" pitchFamily="34" charset="0"/>
            </a:endParaRPr>
          </a:p>
        </p:txBody>
      </p:sp>
      <p:sp>
        <p:nvSpPr>
          <p:cNvPr id="69642" name="Text Box 10"/>
          <p:cNvSpPr txBox="1">
            <a:spLocks noChangeArrowheads="1"/>
          </p:cNvSpPr>
          <p:nvPr/>
        </p:nvSpPr>
        <p:spPr bwMode="auto">
          <a:xfrm>
            <a:off x="7967664" y="3933007"/>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ltLang="en-US">
              <a:solidFill>
                <a:srgbClr val="000000"/>
              </a:solidFill>
              <a:latin typeface="Arial" charset="0"/>
            </a:endParaRPr>
          </a:p>
        </p:txBody>
      </p:sp>
      <p:sp>
        <p:nvSpPr>
          <p:cNvPr id="69645" name="Text Box 13"/>
          <p:cNvSpPr txBox="1">
            <a:spLocks noChangeArrowheads="1"/>
          </p:cNvSpPr>
          <p:nvPr/>
        </p:nvSpPr>
        <p:spPr bwMode="auto">
          <a:xfrm>
            <a:off x="7659345" y="3607221"/>
            <a:ext cx="281214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Aft>
                <a:spcPct val="0"/>
              </a:spcAft>
            </a:pPr>
            <a:r>
              <a:rPr lang="en-GB" altLang="en-US" sz="2800" dirty="0">
                <a:solidFill>
                  <a:srgbClr val="FFFFFF"/>
                </a:solidFill>
                <a:latin typeface="Helvetica" pitchFamily="34" charset="0"/>
              </a:rPr>
              <a:t>Geography History</a:t>
            </a:r>
          </a:p>
        </p:txBody>
      </p:sp>
      <p:sp>
        <p:nvSpPr>
          <p:cNvPr id="2" name="Slide Number Placeholder 1">
            <a:extLst>
              <a:ext uri="{FF2B5EF4-FFF2-40B4-BE49-F238E27FC236}">
                <a16:creationId xmlns:a16="http://schemas.microsoft.com/office/drawing/2014/main" id="{ABAE6946-373A-40B2-8947-1F538DA7F237}"/>
              </a:ext>
            </a:extLst>
          </p:cNvPr>
          <p:cNvSpPr>
            <a:spLocks noGrp="1"/>
          </p:cNvSpPr>
          <p:nvPr>
            <p:ph type="sldNum" sz="quarter" idx="12"/>
          </p:nvPr>
        </p:nvSpPr>
        <p:spPr/>
        <p:txBody>
          <a:bodyPr/>
          <a:lstStyle/>
          <a:p>
            <a:fld id="{99EC163C-451A-4E6F-ACF7-668EB3869707}" type="slidenum">
              <a:rPr lang="en-GB" altLang="en-US" smtClean="0"/>
              <a:pPr/>
              <a:t>1</a:t>
            </a:fld>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032794-0E8A-41FE-86ED-71FC1A29058D}"/>
              </a:ext>
            </a:extLst>
          </p:cNvPr>
          <p:cNvSpPr txBox="1"/>
          <p:nvPr/>
        </p:nvSpPr>
        <p:spPr>
          <a:xfrm>
            <a:off x="238940" y="1783550"/>
            <a:ext cx="11510411" cy="4154984"/>
          </a:xfrm>
          <a:prstGeom prst="rect">
            <a:avLst/>
          </a:prstGeom>
          <a:noFill/>
        </p:spPr>
        <p:txBody>
          <a:bodyPr wrap="square" rtlCol="0">
            <a:spAutoFit/>
          </a:bodyPr>
          <a:lstStyle/>
          <a:p>
            <a:r>
              <a:rPr lang="en-GB" sz="2000" i="1" dirty="0"/>
              <a:t>The story so far in brief…</a:t>
            </a:r>
          </a:p>
          <a:p>
            <a:r>
              <a:rPr lang="en-GB" sz="2000" b="1" dirty="0">
                <a:solidFill>
                  <a:srgbClr val="212121"/>
                </a:solidFill>
              </a:rPr>
              <a:t>In 1914 </a:t>
            </a:r>
            <a:r>
              <a:rPr lang="en-GB" sz="2000" dirty="0">
                <a:solidFill>
                  <a:srgbClr val="212121"/>
                </a:solidFill>
              </a:rPr>
              <a:t>the explorer Sir Ernest Shackleton set out on an ambitious expedition to cross the continent of Antarctica from one side to the other. He failed. However he achieved one of the greatest feats of turn of the century polar exploration; he returned with all his 27 men – alive, despite the loss of his ship. Shackleton’s ship, the Endurance, was crushed and sank in ice in the Weddell Sea, before his team could even begin that ill-fated attempt to cross the hostile continent of Antarctica. </a:t>
            </a:r>
          </a:p>
          <a:p>
            <a:r>
              <a:rPr lang="en-GB" i="1" dirty="0">
                <a:solidFill>
                  <a:srgbClr val="212121"/>
                </a:solidFill>
              </a:rPr>
              <a:t>Find out more here </a:t>
            </a:r>
            <a:r>
              <a:rPr lang="en-GB" dirty="0">
                <a:hlinkClick r:id="rId2"/>
              </a:rPr>
              <a:t>Royal Geographical Society - Geography resources for teachers (rgs.org)</a:t>
            </a:r>
            <a:endParaRPr lang="en-GB" dirty="0">
              <a:solidFill>
                <a:srgbClr val="212121"/>
              </a:solidFill>
            </a:endParaRPr>
          </a:p>
          <a:p>
            <a:endParaRPr lang="en-GB" sz="2400" dirty="0">
              <a:solidFill>
                <a:srgbClr val="212121"/>
              </a:solidFill>
            </a:endParaRPr>
          </a:p>
          <a:p>
            <a:endParaRPr lang="en-GB" sz="2400" dirty="0">
              <a:solidFill>
                <a:srgbClr val="212121"/>
              </a:solidFill>
            </a:endParaRPr>
          </a:p>
          <a:p>
            <a:r>
              <a:rPr lang="en-GB" sz="2000" b="1" dirty="0">
                <a:solidFill>
                  <a:srgbClr val="212121"/>
                </a:solidFill>
              </a:rPr>
              <a:t>In 2022</a:t>
            </a:r>
            <a:r>
              <a:rPr lang="en-GB" sz="2000" dirty="0">
                <a:solidFill>
                  <a:srgbClr val="212121"/>
                </a:solidFill>
              </a:rPr>
              <a:t>, the Centenary of Shackleton’s death, Dan Snow travelled to Antarctica on board the S.A. Agulhas II, as part of the </a:t>
            </a:r>
            <a:r>
              <a:rPr lang="en-GB" sz="2000" b="1" dirty="0">
                <a:solidFill>
                  <a:srgbClr val="212121"/>
                </a:solidFill>
              </a:rPr>
              <a:t>Endurance22 expedition</a:t>
            </a:r>
            <a:r>
              <a:rPr lang="en-GB" sz="2000" dirty="0">
                <a:solidFill>
                  <a:srgbClr val="212121"/>
                </a:solidFill>
              </a:rPr>
              <a:t>, in </a:t>
            </a:r>
            <a:r>
              <a:rPr lang="en-GB" dirty="0"/>
              <a:t>a successful </a:t>
            </a:r>
            <a:r>
              <a:rPr lang="en-GB" sz="2000" dirty="0">
                <a:solidFill>
                  <a:srgbClr val="212121"/>
                </a:solidFill>
              </a:rPr>
              <a:t>attempt to locate the missing wreck of Shackleton’s ship.</a:t>
            </a:r>
          </a:p>
          <a:p>
            <a:r>
              <a:rPr lang="en-GB" i="1" dirty="0">
                <a:solidFill>
                  <a:srgbClr val="212121"/>
                </a:solidFill>
              </a:rPr>
              <a:t>Find out more here </a:t>
            </a:r>
            <a:r>
              <a:rPr lang="en-GB" dirty="0">
                <a:hlinkClick r:id="rId3"/>
              </a:rPr>
              <a:t>Expedition Team - Endurance22</a:t>
            </a:r>
            <a:endParaRPr lang="en-GB" dirty="0">
              <a:solidFill>
                <a:srgbClr val="212121"/>
              </a:solidFill>
            </a:endParaRPr>
          </a:p>
        </p:txBody>
      </p:sp>
      <p:sp>
        <p:nvSpPr>
          <p:cNvPr id="7" name="Rectangle 2">
            <a:extLst>
              <a:ext uri="{FF2B5EF4-FFF2-40B4-BE49-F238E27FC236}">
                <a16:creationId xmlns:a16="http://schemas.microsoft.com/office/drawing/2014/main" id="{9ABA092E-D0FB-4AD7-9E14-A122E2A53A8C}"/>
              </a:ext>
            </a:extLst>
          </p:cNvPr>
          <p:cNvSpPr txBox="1">
            <a:spLocks noChangeArrowheads="1"/>
          </p:cNvSpPr>
          <p:nvPr/>
        </p:nvSpPr>
        <p:spPr>
          <a:xfrm>
            <a:off x="2999656" y="260712"/>
            <a:ext cx="5424264" cy="1320660"/>
          </a:xfrm>
          <a:prstGeom prst="rect">
            <a:avLst/>
          </a:prstGeom>
          <a:solidFill>
            <a:srgbClr val="F54C00"/>
          </a:solidFill>
        </p:spPr>
        <p:txBody>
          <a:bodyPr/>
          <a:lst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a:lstStyle>
          <a:p>
            <a:pPr algn="ctr"/>
            <a:r>
              <a:rPr lang="en-GB" altLang="en-US" b="1" kern="0" dirty="0">
                <a:solidFill>
                  <a:schemeClr val="bg1"/>
                </a:solidFill>
              </a:rPr>
              <a:t>The Story So Far… </a:t>
            </a:r>
          </a:p>
          <a:p>
            <a:pPr algn="ctr"/>
            <a:r>
              <a:rPr lang="en-GB" altLang="en-US" b="1" kern="0" dirty="0">
                <a:solidFill>
                  <a:schemeClr val="bg1"/>
                </a:solidFill>
              </a:rPr>
              <a:t>In brief </a:t>
            </a:r>
          </a:p>
        </p:txBody>
      </p:sp>
      <p:sp>
        <p:nvSpPr>
          <p:cNvPr id="8" name="Slide Number Placeholder 7">
            <a:extLst>
              <a:ext uri="{FF2B5EF4-FFF2-40B4-BE49-F238E27FC236}">
                <a16:creationId xmlns:a16="http://schemas.microsoft.com/office/drawing/2014/main" id="{E329C075-0E3A-4C31-BEF5-840680767701}"/>
              </a:ext>
            </a:extLst>
          </p:cNvPr>
          <p:cNvSpPr>
            <a:spLocks noGrp="1"/>
          </p:cNvSpPr>
          <p:nvPr>
            <p:ph type="sldNum" sz="quarter" idx="12"/>
          </p:nvPr>
        </p:nvSpPr>
        <p:spPr>
          <a:xfrm>
            <a:off x="10941657" y="6243805"/>
            <a:ext cx="1129342" cy="457200"/>
          </a:xfrm>
        </p:spPr>
        <p:txBody>
          <a:bodyPr/>
          <a:lstStyle/>
          <a:p>
            <a:fld id="{C3D577BE-B60F-4443-89BA-AC6850FF3B72}" type="slidenum">
              <a:rPr lang="en-GB" altLang="en-US" smtClean="0"/>
              <a:pPr/>
              <a:t>2</a:t>
            </a:fld>
            <a:endParaRPr lang="en-GB" altLang="en-US" dirty="0"/>
          </a:p>
        </p:txBody>
      </p:sp>
    </p:spTree>
    <p:extLst>
      <p:ext uri="{BB962C8B-B14F-4D97-AF65-F5344CB8AC3E}">
        <p14:creationId xmlns:p14="http://schemas.microsoft.com/office/powerpoint/2010/main" val="48907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930AD4-6122-6F4F-9586-71A8E97ACE5C}"/>
              </a:ext>
            </a:extLst>
          </p:cNvPr>
          <p:cNvSpPr>
            <a:spLocks noGrp="1"/>
          </p:cNvSpPr>
          <p:nvPr>
            <p:ph type="sldNum" sz="quarter" idx="12"/>
          </p:nvPr>
        </p:nvSpPr>
        <p:spPr/>
        <p:txBody>
          <a:bodyPr/>
          <a:lstStyle/>
          <a:p>
            <a:fld id="{1147EEAF-DD4E-4CF4-BBA0-EAA76F911A92}" type="slidenum">
              <a:rPr lang="en-GB" altLang="en-US" smtClean="0"/>
              <a:pPr/>
              <a:t>3</a:t>
            </a:fld>
            <a:endParaRPr lang="en-GB" altLang="en-US"/>
          </a:p>
        </p:txBody>
      </p:sp>
      <p:sp>
        <p:nvSpPr>
          <p:cNvPr id="2" name="Title 1">
            <a:extLst>
              <a:ext uri="{FF2B5EF4-FFF2-40B4-BE49-F238E27FC236}">
                <a16:creationId xmlns:a16="http://schemas.microsoft.com/office/drawing/2014/main" id="{E439916C-6252-1271-E49D-EF36CC376AEC}"/>
              </a:ext>
            </a:extLst>
          </p:cNvPr>
          <p:cNvSpPr>
            <a:spLocks noGrp="1"/>
          </p:cNvSpPr>
          <p:nvPr>
            <p:ph type="title"/>
          </p:nvPr>
        </p:nvSpPr>
        <p:spPr>
          <a:xfrm>
            <a:off x="2032000" y="88544"/>
            <a:ext cx="7181574" cy="1368183"/>
          </a:xfrm>
          <a:solidFill>
            <a:schemeClr val="accent1"/>
          </a:solidFill>
        </p:spPr>
        <p:txBody>
          <a:bodyPr/>
          <a:lstStyle/>
          <a:p>
            <a:pPr algn="ctr"/>
            <a:r>
              <a:rPr lang="en-GB" b="1" dirty="0">
                <a:solidFill>
                  <a:schemeClr val="bg1"/>
                </a:solidFill>
              </a:rPr>
              <a:t>Then and Now:</a:t>
            </a:r>
          </a:p>
        </p:txBody>
      </p:sp>
      <p:sp>
        <p:nvSpPr>
          <p:cNvPr id="15" name="TextBox 14">
            <a:extLst>
              <a:ext uri="{FF2B5EF4-FFF2-40B4-BE49-F238E27FC236}">
                <a16:creationId xmlns:a16="http://schemas.microsoft.com/office/drawing/2014/main" id="{31C959EA-9A0C-C99D-BA06-DAF9516AB101}"/>
              </a:ext>
            </a:extLst>
          </p:cNvPr>
          <p:cNvSpPr txBox="1"/>
          <p:nvPr/>
        </p:nvSpPr>
        <p:spPr>
          <a:xfrm>
            <a:off x="3309731" y="731073"/>
            <a:ext cx="5198870" cy="707886"/>
          </a:xfrm>
          <a:prstGeom prst="rect">
            <a:avLst/>
          </a:prstGeom>
          <a:noFill/>
        </p:spPr>
        <p:txBody>
          <a:bodyPr wrap="square" rtlCol="0">
            <a:spAutoFit/>
          </a:bodyPr>
          <a:lstStyle/>
          <a:p>
            <a:r>
              <a:rPr lang="en-GB" sz="4000" dirty="0">
                <a:solidFill>
                  <a:schemeClr val="bg1"/>
                </a:solidFill>
              </a:rPr>
              <a:t>Agulhas II in the Ice</a:t>
            </a:r>
          </a:p>
        </p:txBody>
      </p:sp>
      <p:pic>
        <p:nvPicPr>
          <p:cNvPr id="4" name="Online Media 3" title="What It's Really Like Hunting A Shipwreck In Antarctica!">
            <a:hlinkClick r:id="" action="ppaction://media"/>
            <a:extLst>
              <a:ext uri="{FF2B5EF4-FFF2-40B4-BE49-F238E27FC236}">
                <a16:creationId xmlns:a16="http://schemas.microsoft.com/office/drawing/2014/main" id="{1A88C0A2-A3DA-1C50-8F53-0D408F6FF982}"/>
              </a:ext>
            </a:extLst>
          </p:cNvPr>
          <p:cNvPicPr>
            <a:picLocks noRot="1" noChangeAspect="1"/>
          </p:cNvPicPr>
          <p:nvPr>
            <a:videoFile r:link="rId1"/>
          </p:nvPr>
        </p:nvPicPr>
        <p:blipFill>
          <a:blip r:embed="rId3"/>
          <a:stretch>
            <a:fillRect/>
          </a:stretch>
        </p:blipFill>
        <p:spPr>
          <a:xfrm>
            <a:off x="320880" y="1679713"/>
            <a:ext cx="8179991" cy="4621695"/>
          </a:xfrm>
          <a:prstGeom prst="rect">
            <a:avLst/>
          </a:prstGeom>
        </p:spPr>
      </p:pic>
      <p:sp>
        <p:nvSpPr>
          <p:cNvPr id="5" name="TextBox 4">
            <a:extLst>
              <a:ext uri="{FF2B5EF4-FFF2-40B4-BE49-F238E27FC236}">
                <a16:creationId xmlns:a16="http://schemas.microsoft.com/office/drawing/2014/main" id="{D8470885-56FA-2F29-79DF-1C9587C393B2}"/>
              </a:ext>
            </a:extLst>
          </p:cNvPr>
          <p:cNvSpPr txBox="1"/>
          <p:nvPr/>
        </p:nvSpPr>
        <p:spPr>
          <a:xfrm>
            <a:off x="8751405" y="1977887"/>
            <a:ext cx="3041372" cy="4154984"/>
          </a:xfrm>
          <a:prstGeom prst="rect">
            <a:avLst/>
          </a:prstGeom>
          <a:noFill/>
        </p:spPr>
        <p:txBody>
          <a:bodyPr wrap="square" rtlCol="0">
            <a:spAutoFit/>
          </a:bodyPr>
          <a:lstStyle/>
          <a:p>
            <a:r>
              <a:rPr lang="en-GB" sz="2400" dirty="0"/>
              <a:t>In the opening two minutes, Captain Knowledge </a:t>
            </a:r>
            <a:r>
              <a:rPr lang="en-GB" sz="2400" dirty="0" err="1"/>
              <a:t>Bengu</a:t>
            </a:r>
            <a:r>
              <a:rPr lang="en-GB" sz="2400" dirty="0"/>
              <a:t> explains how the Agulhas can tackle the ice.</a:t>
            </a:r>
          </a:p>
          <a:p>
            <a:endParaRPr lang="en-GB" sz="2400" dirty="0"/>
          </a:p>
          <a:p>
            <a:r>
              <a:rPr lang="en-GB" sz="2400" dirty="0"/>
              <a:t>Why might she be a stronger vessel than the Endurance?</a:t>
            </a:r>
          </a:p>
          <a:p>
            <a:endParaRPr lang="en-GB" sz="2400" dirty="0"/>
          </a:p>
        </p:txBody>
      </p:sp>
    </p:spTree>
    <p:extLst>
      <p:ext uri="{BB962C8B-B14F-4D97-AF65-F5344CB8AC3E}">
        <p14:creationId xmlns:p14="http://schemas.microsoft.com/office/powerpoint/2010/main" val="393530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2C0A1F-A6C4-5D7A-1DE6-75D9B275E629}"/>
              </a:ext>
            </a:extLst>
          </p:cNvPr>
          <p:cNvSpPr>
            <a:spLocks noGrp="1"/>
          </p:cNvSpPr>
          <p:nvPr>
            <p:ph type="sldNum" sz="quarter" idx="12"/>
          </p:nvPr>
        </p:nvSpPr>
        <p:spPr/>
        <p:txBody>
          <a:bodyPr/>
          <a:lstStyle/>
          <a:p>
            <a:fld id="{C3D577BE-B60F-4443-89BA-AC6850FF3B72}" type="slidenum">
              <a:rPr lang="en-GB" altLang="en-US" smtClean="0"/>
              <a:pPr/>
              <a:t>4</a:t>
            </a:fld>
            <a:endParaRPr lang="en-GB" altLang="en-US" dirty="0"/>
          </a:p>
        </p:txBody>
      </p:sp>
      <p:sp>
        <p:nvSpPr>
          <p:cNvPr id="7" name="Title 1">
            <a:extLst>
              <a:ext uri="{FF2B5EF4-FFF2-40B4-BE49-F238E27FC236}">
                <a16:creationId xmlns:a16="http://schemas.microsoft.com/office/drawing/2014/main" id="{DD24837F-C5CA-A610-4037-9C7D5D8E7262}"/>
              </a:ext>
            </a:extLst>
          </p:cNvPr>
          <p:cNvSpPr txBox="1">
            <a:spLocks/>
          </p:cNvSpPr>
          <p:nvPr/>
        </p:nvSpPr>
        <p:spPr>
          <a:xfrm>
            <a:off x="2032000" y="152400"/>
            <a:ext cx="7494104" cy="136818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fontAlgn="base">
              <a:spcBef>
                <a:spcPct val="0"/>
              </a:spcBef>
              <a:spcAft>
                <a:spcPct val="0"/>
              </a:spcAft>
              <a:defRPr sz="4000" b="1">
                <a:solidFill>
                  <a:schemeClr val="bg1"/>
                </a:solidFill>
                <a:latin typeface="+mj-lt"/>
                <a:ea typeface="+mj-ea"/>
                <a:cs typeface="+mj-cs"/>
              </a:defRPr>
            </a:lvl1pPr>
            <a:lvl2pPr fontAlgn="base">
              <a:spcBef>
                <a:spcPct val="0"/>
              </a:spcBef>
              <a:spcAft>
                <a:spcPct val="0"/>
              </a:spcAft>
              <a:defRPr sz="6300">
                <a:solidFill>
                  <a:schemeClr val="tx2"/>
                </a:solidFill>
                <a:latin typeface="Helvetica" pitchFamily="34" charset="0"/>
              </a:defRPr>
            </a:lvl2pPr>
            <a:lvl3pPr fontAlgn="base">
              <a:spcBef>
                <a:spcPct val="0"/>
              </a:spcBef>
              <a:spcAft>
                <a:spcPct val="0"/>
              </a:spcAft>
              <a:defRPr sz="6300">
                <a:solidFill>
                  <a:schemeClr val="tx2"/>
                </a:solidFill>
                <a:latin typeface="Helvetica" pitchFamily="34" charset="0"/>
              </a:defRPr>
            </a:lvl3pPr>
            <a:lvl4pPr fontAlgn="base">
              <a:spcBef>
                <a:spcPct val="0"/>
              </a:spcBef>
              <a:spcAft>
                <a:spcPct val="0"/>
              </a:spcAft>
              <a:defRPr sz="6300">
                <a:solidFill>
                  <a:schemeClr val="tx2"/>
                </a:solidFill>
                <a:latin typeface="Helvetica" pitchFamily="34" charset="0"/>
              </a:defRPr>
            </a:lvl4pPr>
            <a:lvl5pPr fontAlgn="base">
              <a:spcBef>
                <a:spcPct val="0"/>
              </a:spcBef>
              <a:spcAft>
                <a:spcPct val="0"/>
              </a:spcAft>
              <a:defRPr sz="6300">
                <a:solidFill>
                  <a:schemeClr val="tx2"/>
                </a:solidFill>
                <a:latin typeface="Helvetica" pitchFamily="34" charset="0"/>
              </a:defRPr>
            </a:lvl5pPr>
            <a:lvl6pPr marL="457200" fontAlgn="base">
              <a:spcBef>
                <a:spcPct val="0"/>
              </a:spcBef>
              <a:spcAft>
                <a:spcPct val="0"/>
              </a:spcAft>
              <a:defRPr sz="6300">
                <a:solidFill>
                  <a:schemeClr val="tx2"/>
                </a:solidFill>
                <a:latin typeface="Helvetica" pitchFamily="34" charset="0"/>
              </a:defRPr>
            </a:lvl6pPr>
            <a:lvl7pPr marL="914400" fontAlgn="base">
              <a:spcBef>
                <a:spcPct val="0"/>
              </a:spcBef>
              <a:spcAft>
                <a:spcPct val="0"/>
              </a:spcAft>
              <a:defRPr sz="6300">
                <a:solidFill>
                  <a:schemeClr val="tx2"/>
                </a:solidFill>
                <a:latin typeface="Helvetica" pitchFamily="34" charset="0"/>
              </a:defRPr>
            </a:lvl7pPr>
            <a:lvl8pPr marL="1371600" fontAlgn="base">
              <a:spcBef>
                <a:spcPct val="0"/>
              </a:spcBef>
              <a:spcAft>
                <a:spcPct val="0"/>
              </a:spcAft>
              <a:defRPr sz="6300">
                <a:solidFill>
                  <a:schemeClr val="tx2"/>
                </a:solidFill>
                <a:latin typeface="Helvetica" pitchFamily="34" charset="0"/>
              </a:defRPr>
            </a:lvl8pPr>
            <a:lvl9pPr marL="1828800" fontAlgn="base">
              <a:spcBef>
                <a:spcPct val="0"/>
              </a:spcBef>
              <a:spcAft>
                <a:spcPct val="0"/>
              </a:spcAft>
              <a:defRPr sz="6300">
                <a:solidFill>
                  <a:schemeClr val="tx2"/>
                </a:solidFill>
                <a:latin typeface="Helvetica" pitchFamily="34" charset="0"/>
              </a:defRPr>
            </a:lvl9pPr>
          </a:lstStyle>
          <a:p>
            <a:r>
              <a:rPr lang="en-GB" dirty="0"/>
              <a:t>Then and Now: ice breaking</a:t>
            </a:r>
          </a:p>
        </p:txBody>
      </p:sp>
      <p:pic>
        <p:nvPicPr>
          <p:cNvPr id="4" name="Picture 3">
            <a:extLst>
              <a:ext uri="{FF2B5EF4-FFF2-40B4-BE49-F238E27FC236}">
                <a16:creationId xmlns:a16="http://schemas.microsoft.com/office/drawing/2014/main" id="{1F39DAA9-F4F8-5FF6-FB03-820A406D5B7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97566" y="2122005"/>
            <a:ext cx="5763234" cy="2854907"/>
          </a:xfrm>
          <a:prstGeom prst="rect">
            <a:avLst/>
          </a:prstGeom>
        </p:spPr>
      </p:pic>
      <p:sp>
        <p:nvSpPr>
          <p:cNvPr id="5" name="TextBox 4">
            <a:extLst>
              <a:ext uri="{FF2B5EF4-FFF2-40B4-BE49-F238E27FC236}">
                <a16:creationId xmlns:a16="http://schemas.microsoft.com/office/drawing/2014/main" id="{CDF0EAA0-AB6E-8EE7-89A7-E84C9A2E3EB7}"/>
              </a:ext>
            </a:extLst>
          </p:cNvPr>
          <p:cNvSpPr txBox="1"/>
          <p:nvPr/>
        </p:nvSpPr>
        <p:spPr>
          <a:xfrm>
            <a:off x="6465404" y="1883466"/>
            <a:ext cx="4562061" cy="4524315"/>
          </a:xfrm>
          <a:prstGeom prst="rect">
            <a:avLst/>
          </a:prstGeom>
          <a:noFill/>
        </p:spPr>
        <p:txBody>
          <a:bodyPr wrap="square" rtlCol="0">
            <a:spAutoFit/>
          </a:bodyPr>
          <a:lstStyle/>
          <a:p>
            <a:r>
              <a:rPr lang="en-GB" sz="2400" i="1" dirty="0"/>
              <a:t>The Agulhas II did not get stuck in the ice as Shackleton’s Endurance did in 1915. Why do you think this was?</a:t>
            </a:r>
          </a:p>
          <a:p>
            <a:endParaRPr lang="en-GB" sz="2400" dirty="0"/>
          </a:p>
          <a:p>
            <a:pPr marL="342900" indent="-342900">
              <a:buFont typeface="Arial" panose="020B0604020202020204" pitchFamily="34" charset="0"/>
              <a:buChar char="•"/>
            </a:pPr>
            <a:r>
              <a:rPr lang="en-GB" sz="2400" dirty="0"/>
              <a:t>Better weather?</a:t>
            </a:r>
          </a:p>
          <a:p>
            <a:pPr marL="342900" indent="-342900">
              <a:buFont typeface="Arial" panose="020B0604020202020204" pitchFamily="34" charset="0"/>
              <a:buChar char="•"/>
            </a:pPr>
            <a:r>
              <a:rPr lang="en-GB" sz="2400" dirty="0"/>
              <a:t>Better weather forecasting?</a:t>
            </a:r>
          </a:p>
          <a:p>
            <a:pPr marL="342900" indent="-342900">
              <a:buFont typeface="Arial" panose="020B0604020202020204" pitchFamily="34" charset="0"/>
              <a:buChar char="•"/>
            </a:pPr>
            <a:r>
              <a:rPr lang="en-GB" sz="2400" dirty="0"/>
              <a:t>A ship made from metal rather than wood?</a:t>
            </a:r>
          </a:p>
          <a:p>
            <a:pPr marL="342900" indent="-342900">
              <a:buFont typeface="Arial" panose="020B0604020202020204" pitchFamily="34" charset="0"/>
              <a:buChar char="•"/>
            </a:pPr>
            <a:r>
              <a:rPr lang="en-GB" sz="2400" dirty="0"/>
              <a:t>Better engines?</a:t>
            </a:r>
          </a:p>
          <a:p>
            <a:pPr marL="342900" indent="-342900">
              <a:buFont typeface="Arial" panose="020B0604020202020204" pitchFamily="34" charset="0"/>
              <a:buChar char="•"/>
            </a:pPr>
            <a:r>
              <a:rPr lang="en-GB" sz="2400" dirty="0"/>
              <a:t>Better technology?</a:t>
            </a:r>
          </a:p>
          <a:p>
            <a:pPr marL="342900" indent="-342900">
              <a:buFont typeface="Arial" panose="020B0604020202020204" pitchFamily="34" charset="0"/>
              <a:buChar char="•"/>
            </a:pPr>
            <a:r>
              <a:rPr lang="en-GB" sz="2400" dirty="0"/>
              <a:t>Thinner ice?</a:t>
            </a:r>
          </a:p>
        </p:txBody>
      </p:sp>
    </p:spTree>
    <p:extLst>
      <p:ext uri="{BB962C8B-B14F-4D97-AF65-F5344CB8AC3E}">
        <p14:creationId xmlns:p14="http://schemas.microsoft.com/office/powerpoint/2010/main" val="1277256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CDCD6-397C-99F0-6751-342E8342D77D}"/>
              </a:ext>
            </a:extLst>
          </p:cNvPr>
          <p:cNvSpPr>
            <a:spLocks noGrp="1"/>
          </p:cNvSpPr>
          <p:nvPr>
            <p:ph type="title"/>
          </p:nvPr>
        </p:nvSpPr>
        <p:spPr>
          <a:xfrm>
            <a:off x="1829352" y="191994"/>
            <a:ext cx="7232352" cy="1421898"/>
          </a:xfrm>
          <a:solidFill>
            <a:srgbClr val="01415B"/>
          </a:solidFill>
          <a:ln>
            <a:noFill/>
          </a:ln>
          <a:effectLst/>
        </p:spPr>
        <p:txBody>
          <a:bodyPr vert="horz" wrap="square" lIns="91440" tIns="45720" rIns="91440" bIns="45720" numCol="1" anchor="t" anchorCtr="0" compatLnSpc="1">
            <a:prstTxWarp prst="textNoShape">
              <a:avLst/>
            </a:prstTxWarp>
          </a:bodyPr>
          <a:lstStyle/>
          <a:p>
            <a:pPr algn="ctr"/>
            <a:r>
              <a:rPr lang="en-GB" dirty="0">
                <a:solidFill>
                  <a:schemeClr val="bg1"/>
                </a:solidFill>
              </a:rPr>
              <a:t>Iceberg or Pack Ice?</a:t>
            </a:r>
          </a:p>
        </p:txBody>
      </p:sp>
      <p:sp>
        <p:nvSpPr>
          <p:cNvPr id="3" name="Slide Number Placeholder 2">
            <a:extLst>
              <a:ext uri="{FF2B5EF4-FFF2-40B4-BE49-F238E27FC236}">
                <a16:creationId xmlns:a16="http://schemas.microsoft.com/office/drawing/2014/main" id="{86F71B6F-4A8F-B27C-16C8-EDCD6B8C97D8}"/>
              </a:ext>
            </a:extLst>
          </p:cNvPr>
          <p:cNvSpPr>
            <a:spLocks noGrp="1"/>
          </p:cNvSpPr>
          <p:nvPr>
            <p:ph type="sldNum" sz="quarter" idx="12"/>
          </p:nvPr>
        </p:nvSpPr>
        <p:spPr/>
        <p:txBody>
          <a:bodyPr/>
          <a:lstStyle/>
          <a:p>
            <a:fld id="{1147EEAF-DD4E-4CF4-BBA0-EAA76F911A92}" type="slidenum">
              <a:rPr lang="en-GB" altLang="en-US" smtClean="0"/>
              <a:pPr/>
              <a:t>5</a:t>
            </a:fld>
            <a:endParaRPr lang="en-GB" altLang="en-US"/>
          </a:p>
        </p:txBody>
      </p:sp>
      <p:pic>
        <p:nvPicPr>
          <p:cNvPr id="1032" name="Picture 8" descr="undefined - Pack ice of the Weddell Sea, in the Antarctic. Photo by Esther Horvath">
            <a:extLst>
              <a:ext uri="{FF2B5EF4-FFF2-40B4-BE49-F238E27FC236}">
                <a16:creationId xmlns:a16="http://schemas.microsoft.com/office/drawing/2014/main" id="{14EF4694-9C65-968D-F628-EDE550C98F6E}"/>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179057" y="1794903"/>
            <a:ext cx="5062099" cy="337317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C3F967C-599B-BE6C-8720-B448712CC7A6}"/>
              </a:ext>
            </a:extLst>
          </p:cNvPr>
          <p:cNvSpPr txBox="1"/>
          <p:nvPr/>
        </p:nvSpPr>
        <p:spPr>
          <a:xfrm>
            <a:off x="6993420" y="5310460"/>
            <a:ext cx="3036404" cy="369332"/>
          </a:xfrm>
          <a:prstGeom prst="rect">
            <a:avLst/>
          </a:prstGeom>
          <a:noFill/>
        </p:spPr>
        <p:txBody>
          <a:bodyPr wrap="square" rtlCol="0">
            <a:spAutoFit/>
          </a:bodyPr>
          <a:lstStyle/>
          <a:p>
            <a:r>
              <a:rPr lang="en-GB" dirty="0"/>
              <a:t>Photo Esther Horvath</a:t>
            </a:r>
          </a:p>
        </p:txBody>
      </p:sp>
      <p:sp>
        <p:nvSpPr>
          <p:cNvPr id="6" name="TextBox 5">
            <a:extLst>
              <a:ext uri="{FF2B5EF4-FFF2-40B4-BE49-F238E27FC236}">
                <a16:creationId xmlns:a16="http://schemas.microsoft.com/office/drawing/2014/main" id="{35CC3533-6C53-1DBF-20F0-613AA40A90B9}"/>
              </a:ext>
            </a:extLst>
          </p:cNvPr>
          <p:cNvSpPr txBox="1"/>
          <p:nvPr/>
        </p:nvSpPr>
        <p:spPr>
          <a:xfrm>
            <a:off x="3089828" y="6107668"/>
            <a:ext cx="6095170" cy="369332"/>
          </a:xfrm>
          <a:prstGeom prst="rect">
            <a:avLst/>
          </a:prstGeom>
          <a:noFill/>
        </p:spPr>
        <p:txBody>
          <a:bodyPr wrap="square">
            <a:spAutoFit/>
          </a:bodyPr>
          <a:lstStyle/>
          <a:p>
            <a:r>
              <a:rPr lang="en-GB" dirty="0">
                <a:hlinkClick r:id="rId3"/>
              </a:rPr>
              <a:t>Endurance22 Gallery - Endurance22</a:t>
            </a:r>
            <a:endParaRPr lang="en-GB" dirty="0"/>
          </a:p>
        </p:txBody>
      </p:sp>
      <p:sp>
        <p:nvSpPr>
          <p:cNvPr id="7" name="TextBox 6">
            <a:extLst>
              <a:ext uri="{FF2B5EF4-FFF2-40B4-BE49-F238E27FC236}">
                <a16:creationId xmlns:a16="http://schemas.microsoft.com/office/drawing/2014/main" id="{A4863C4B-B657-FFE6-7003-D22D9B4429F7}"/>
              </a:ext>
            </a:extLst>
          </p:cNvPr>
          <p:cNvSpPr txBox="1"/>
          <p:nvPr/>
        </p:nvSpPr>
        <p:spPr>
          <a:xfrm>
            <a:off x="1737692" y="5307551"/>
            <a:ext cx="3036404" cy="369332"/>
          </a:xfrm>
          <a:prstGeom prst="rect">
            <a:avLst/>
          </a:prstGeom>
          <a:noFill/>
        </p:spPr>
        <p:txBody>
          <a:bodyPr wrap="square" rtlCol="0">
            <a:spAutoFit/>
          </a:bodyPr>
          <a:lstStyle/>
          <a:p>
            <a:r>
              <a:rPr lang="en-GB" dirty="0"/>
              <a:t>Photo Esther Horvath</a:t>
            </a:r>
          </a:p>
        </p:txBody>
      </p:sp>
      <p:pic>
        <p:nvPicPr>
          <p:cNvPr id="1034" name="Picture 10" descr="undefined - First iceberg on the way to the Antarctic on Endurance22 expedition. Photo by Esther Horvath">
            <a:extLst>
              <a:ext uri="{FF2B5EF4-FFF2-40B4-BE49-F238E27FC236}">
                <a16:creationId xmlns:a16="http://schemas.microsoft.com/office/drawing/2014/main" id="{B0CAB40B-3998-9E8D-937C-200B8FF5A840}"/>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29813" y="1794903"/>
            <a:ext cx="5062098" cy="3373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253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9BF68-6209-8865-F3D5-3D9E42ABA78E}"/>
              </a:ext>
            </a:extLst>
          </p:cNvPr>
          <p:cNvSpPr>
            <a:spLocks noGrp="1"/>
          </p:cNvSpPr>
          <p:nvPr>
            <p:ph type="title"/>
          </p:nvPr>
        </p:nvSpPr>
        <p:spPr>
          <a:xfrm>
            <a:off x="1968500" y="172115"/>
            <a:ext cx="7232352" cy="1421898"/>
          </a:xfrm>
          <a:solidFill>
            <a:schemeClr val="accent1"/>
          </a:solidFill>
        </p:spPr>
        <p:txBody>
          <a:bodyPr/>
          <a:lstStyle/>
          <a:p>
            <a:pPr algn="ctr"/>
            <a:r>
              <a:rPr lang="en-GB" dirty="0">
                <a:solidFill>
                  <a:schemeClr val="bg1"/>
                </a:solidFill>
              </a:rPr>
              <a:t>LINKS</a:t>
            </a:r>
          </a:p>
        </p:txBody>
      </p:sp>
      <p:sp>
        <p:nvSpPr>
          <p:cNvPr id="3" name="Slide Number Placeholder 2">
            <a:extLst>
              <a:ext uri="{FF2B5EF4-FFF2-40B4-BE49-F238E27FC236}">
                <a16:creationId xmlns:a16="http://schemas.microsoft.com/office/drawing/2014/main" id="{E8991BE5-A658-E490-B0BC-F75E01CFD802}"/>
              </a:ext>
            </a:extLst>
          </p:cNvPr>
          <p:cNvSpPr>
            <a:spLocks noGrp="1"/>
          </p:cNvSpPr>
          <p:nvPr>
            <p:ph type="sldNum" sz="quarter" idx="12"/>
          </p:nvPr>
        </p:nvSpPr>
        <p:spPr/>
        <p:txBody>
          <a:bodyPr/>
          <a:lstStyle/>
          <a:p>
            <a:fld id="{1147EEAF-DD4E-4CF4-BBA0-EAA76F911A92}" type="slidenum">
              <a:rPr lang="en-GB" altLang="en-US" smtClean="0"/>
              <a:pPr/>
              <a:t>6</a:t>
            </a:fld>
            <a:endParaRPr lang="en-GB" altLang="en-US"/>
          </a:p>
        </p:txBody>
      </p:sp>
      <p:sp>
        <p:nvSpPr>
          <p:cNvPr id="5" name="TextBox 4">
            <a:extLst>
              <a:ext uri="{FF2B5EF4-FFF2-40B4-BE49-F238E27FC236}">
                <a16:creationId xmlns:a16="http://schemas.microsoft.com/office/drawing/2014/main" id="{CB6D4148-8C37-21E5-6B17-E645568C9DD4}"/>
              </a:ext>
            </a:extLst>
          </p:cNvPr>
          <p:cNvSpPr txBox="1"/>
          <p:nvPr/>
        </p:nvSpPr>
        <p:spPr>
          <a:xfrm>
            <a:off x="1968500" y="2903759"/>
            <a:ext cx="7232351" cy="646331"/>
          </a:xfrm>
          <a:prstGeom prst="rect">
            <a:avLst/>
          </a:prstGeom>
          <a:noFill/>
        </p:spPr>
        <p:txBody>
          <a:bodyPr wrap="square">
            <a:spAutoFit/>
          </a:bodyPr>
          <a:lstStyle/>
          <a:p>
            <a:r>
              <a:rPr lang="en-GB" dirty="0">
                <a:hlinkClick r:id="rId2"/>
              </a:rPr>
              <a:t>Endurance22 | Live Q&amp;A With Dan Snow In Antarctica – YouTube</a:t>
            </a:r>
            <a:endParaRPr lang="en-GB" dirty="0"/>
          </a:p>
          <a:p>
            <a:endParaRPr lang="en-GB" dirty="0"/>
          </a:p>
        </p:txBody>
      </p:sp>
      <p:sp>
        <p:nvSpPr>
          <p:cNvPr id="7" name="TextBox 6">
            <a:extLst>
              <a:ext uri="{FF2B5EF4-FFF2-40B4-BE49-F238E27FC236}">
                <a16:creationId xmlns:a16="http://schemas.microsoft.com/office/drawing/2014/main" id="{0882DE1E-D219-BAFC-FC7C-2D7AC256D933}"/>
              </a:ext>
            </a:extLst>
          </p:cNvPr>
          <p:cNvSpPr txBox="1"/>
          <p:nvPr/>
        </p:nvSpPr>
        <p:spPr>
          <a:xfrm>
            <a:off x="1968500" y="3550090"/>
            <a:ext cx="7677679" cy="369332"/>
          </a:xfrm>
          <a:prstGeom prst="rect">
            <a:avLst/>
          </a:prstGeom>
          <a:noFill/>
        </p:spPr>
        <p:txBody>
          <a:bodyPr wrap="square">
            <a:spAutoFit/>
          </a:bodyPr>
          <a:lstStyle/>
          <a:p>
            <a:r>
              <a:rPr lang="en-GB" dirty="0">
                <a:hlinkClick r:id="rId3"/>
              </a:rPr>
              <a:t>Drone Launched To Find Endurance Shipwreck In Antarctica! - YouTube</a:t>
            </a:r>
            <a:endParaRPr lang="en-GB" dirty="0"/>
          </a:p>
        </p:txBody>
      </p:sp>
      <p:sp>
        <p:nvSpPr>
          <p:cNvPr id="9" name="TextBox 8">
            <a:extLst>
              <a:ext uri="{FF2B5EF4-FFF2-40B4-BE49-F238E27FC236}">
                <a16:creationId xmlns:a16="http://schemas.microsoft.com/office/drawing/2014/main" id="{DF14CCAA-9528-8BF9-BD28-6E295B7E70A0}"/>
              </a:ext>
            </a:extLst>
          </p:cNvPr>
          <p:cNvSpPr txBox="1"/>
          <p:nvPr/>
        </p:nvSpPr>
        <p:spPr>
          <a:xfrm>
            <a:off x="1968500" y="4268064"/>
            <a:ext cx="6097656" cy="369332"/>
          </a:xfrm>
          <a:prstGeom prst="rect">
            <a:avLst/>
          </a:prstGeom>
          <a:noFill/>
        </p:spPr>
        <p:txBody>
          <a:bodyPr wrap="square">
            <a:spAutoFit/>
          </a:bodyPr>
          <a:lstStyle/>
          <a:p>
            <a:r>
              <a:rPr lang="en-GB" dirty="0">
                <a:hlinkClick r:id="rId4"/>
              </a:rPr>
              <a:t>Endurance22 - The Hunt For Shackleton's Lost Ice Ship</a:t>
            </a:r>
            <a:endParaRPr lang="en-GB" dirty="0"/>
          </a:p>
        </p:txBody>
      </p:sp>
      <p:sp>
        <p:nvSpPr>
          <p:cNvPr id="11" name="TextBox 10">
            <a:extLst>
              <a:ext uri="{FF2B5EF4-FFF2-40B4-BE49-F238E27FC236}">
                <a16:creationId xmlns:a16="http://schemas.microsoft.com/office/drawing/2014/main" id="{B3F4041A-3999-1FF0-5F29-12F769B7A49F}"/>
              </a:ext>
            </a:extLst>
          </p:cNvPr>
          <p:cNvSpPr txBox="1"/>
          <p:nvPr/>
        </p:nvSpPr>
        <p:spPr>
          <a:xfrm>
            <a:off x="1968500" y="4888900"/>
            <a:ext cx="6097656" cy="369332"/>
          </a:xfrm>
          <a:prstGeom prst="rect">
            <a:avLst/>
          </a:prstGeom>
          <a:noFill/>
        </p:spPr>
        <p:txBody>
          <a:bodyPr wrap="square">
            <a:spAutoFit/>
          </a:bodyPr>
          <a:lstStyle/>
          <a:p>
            <a:r>
              <a:rPr lang="en-GB" dirty="0">
                <a:hlinkClick r:id="rId5"/>
              </a:rPr>
              <a:t>Ernest Shackleton’s Ship Endurance Found - YouTube</a:t>
            </a:r>
            <a:endParaRPr lang="en-GB" dirty="0"/>
          </a:p>
        </p:txBody>
      </p:sp>
      <p:sp>
        <p:nvSpPr>
          <p:cNvPr id="13" name="TextBox 12">
            <a:extLst>
              <a:ext uri="{FF2B5EF4-FFF2-40B4-BE49-F238E27FC236}">
                <a16:creationId xmlns:a16="http://schemas.microsoft.com/office/drawing/2014/main" id="{665C3228-D388-7CD7-6A05-EC68B1012392}"/>
              </a:ext>
            </a:extLst>
          </p:cNvPr>
          <p:cNvSpPr txBox="1"/>
          <p:nvPr/>
        </p:nvSpPr>
        <p:spPr>
          <a:xfrm>
            <a:off x="1968500" y="1983649"/>
            <a:ext cx="8726004" cy="369332"/>
          </a:xfrm>
          <a:prstGeom prst="rect">
            <a:avLst/>
          </a:prstGeom>
          <a:noFill/>
        </p:spPr>
        <p:txBody>
          <a:bodyPr wrap="square">
            <a:spAutoFit/>
          </a:bodyPr>
          <a:lstStyle/>
          <a:p>
            <a:r>
              <a:rPr lang="en-GB" dirty="0">
                <a:hlinkClick r:id="rId6"/>
              </a:rPr>
              <a:t>Royal Geographical Society - Geography resources for teachers (rgs.org)</a:t>
            </a:r>
            <a:r>
              <a:rPr lang="en-GB" dirty="0"/>
              <a:t> Timeline </a:t>
            </a:r>
          </a:p>
        </p:txBody>
      </p:sp>
      <p:sp>
        <p:nvSpPr>
          <p:cNvPr id="15" name="TextBox 14">
            <a:extLst>
              <a:ext uri="{FF2B5EF4-FFF2-40B4-BE49-F238E27FC236}">
                <a16:creationId xmlns:a16="http://schemas.microsoft.com/office/drawing/2014/main" id="{1D390DA4-1C40-DBBD-A0A6-D07E07258BB2}"/>
              </a:ext>
            </a:extLst>
          </p:cNvPr>
          <p:cNvSpPr txBox="1"/>
          <p:nvPr/>
        </p:nvSpPr>
        <p:spPr>
          <a:xfrm>
            <a:off x="1968500" y="2405820"/>
            <a:ext cx="9252778" cy="369332"/>
          </a:xfrm>
          <a:prstGeom prst="rect">
            <a:avLst/>
          </a:prstGeom>
          <a:noFill/>
        </p:spPr>
        <p:txBody>
          <a:bodyPr wrap="square">
            <a:spAutoFit/>
          </a:bodyPr>
          <a:lstStyle/>
          <a:p>
            <a:r>
              <a:rPr lang="en-GB" dirty="0">
                <a:hlinkClick r:id="rId7"/>
              </a:rPr>
              <a:t>Royal Geographical Society - Geography resources for teachers (rgs.org)</a:t>
            </a:r>
            <a:r>
              <a:rPr lang="en-GB" dirty="0"/>
              <a:t> Story retold</a:t>
            </a:r>
          </a:p>
        </p:txBody>
      </p:sp>
    </p:spTree>
    <p:extLst>
      <p:ext uri="{BB962C8B-B14F-4D97-AF65-F5344CB8AC3E}">
        <p14:creationId xmlns:p14="http://schemas.microsoft.com/office/powerpoint/2010/main" val="1497261002"/>
      </p:ext>
    </p:extLst>
  </p:cSld>
  <p:clrMapOvr>
    <a:masterClrMapping/>
  </p:clrMapOvr>
</p:sld>
</file>

<file path=ppt/theme/theme1.xml><?xml version="1.0" encoding="utf-8"?>
<a:theme xmlns:a="http://schemas.openxmlformats.org/drawingml/2006/main" name="RGS-IBG master slide">
  <a:themeElements>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RGS-IBG master slid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GS-IBG master slide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RGS-IBG master slide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RGS-IBG master slide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RGS-IBG master slide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RGS-IBG master slide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374</Words>
  <Application>Microsoft Office PowerPoint</Application>
  <PresentationFormat>Widescreen</PresentationFormat>
  <Paragraphs>45</Paragraphs>
  <Slides>6</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Helvetica</vt:lpstr>
      <vt:lpstr>Times New Roman</vt:lpstr>
      <vt:lpstr>Wingdings</vt:lpstr>
      <vt:lpstr>RGS-IBG master slide</vt:lpstr>
      <vt:lpstr>3 Then and Now</vt:lpstr>
      <vt:lpstr>PowerPoint Presentation</vt:lpstr>
      <vt:lpstr>Then and Now:</vt:lpstr>
      <vt:lpstr>PowerPoint Presentation</vt:lpstr>
      <vt:lpstr>Iceberg or Pack Ice?</vt:lpstr>
      <vt:lpstr>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Then and Now: setting out for an Antarctic Adventure</dc:title>
  <dc:creator>Paula Owens</dc:creator>
  <cp:lastModifiedBy>Paula Owens</cp:lastModifiedBy>
  <cp:revision>8</cp:revision>
  <dcterms:created xsi:type="dcterms:W3CDTF">2022-02-08T14:06:58Z</dcterms:created>
  <dcterms:modified xsi:type="dcterms:W3CDTF">2022-10-24T03:07:00Z</dcterms:modified>
</cp:coreProperties>
</file>