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iCJcyRsVLMc9BcqpN26Cy9UKg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D53C1E-D446-465E-BE14-D683C1031BA2}" v="4" dt="2025-07-30T16:10:00.293"/>
  </p1510:revLst>
</p1510:revInfo>
</file>

<file path=ppt/tableStyles.xml><?xml version="1.0" encoding="utf-8"?>
<a:tblStyleLst xmlns:a="http://schemas.openxmlformats.org/drawingml/2006/main" def="{1C7D9654-9085-45BC-9AB0-DAA3A31B3335}">
  <a:tblStyle styleId="{1C7D9654-9085-45BC-9AB0-DAA3A31B3335}"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507" autoAdjust="0"/>
  </p:normalViewPr>
  <p:slideViewPr>
    <p:cSldViewPr snapToGrid="0">
      <p:cViewPr varScale="1">
        <p:scale>
          <a:sx n="60" d="100"/>
          <a:sy n="60" d="100"/>
        </p:scale>
        <p:origin x="1522" y="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 Target="slides/slide1.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customschemas.google.com/relationships/presentationmetadata" Target="metadata"/><Relationship Id="rId28"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Brown" userId="9f19065e-62d3-4dfd-ae7a-4e29e714addb" providerId="ADAL" clId="{A4D53C1E-D446-465E-BE14-D683C1031BA2}"/>
    <pc:docChg chg="custSel modSld">
      <pc:chgData name="Claire Brown" userId="9f19065e-62d3-4dfd-ae7a-4e29e714addb" providerId="ADAL" clId="{A4D53C1E-D446-465E-BE14-D683C1031BA2}" dt="2025-07-30T16:10:10.499" v="48"/>
      <pc:docMkLst>
        <pc:docMk/>
      </pc:docMkLst>
      <pc:sldChg chg="addSp delSp modSp mod">
        <pc:chgData name="Claire Brown" userId="9f19065e-62d3-4dfd-ae7a-4e29e714addb" providerId="ADAL" clId="{A4D53C1E-D446-465E-BE14-D683C1031BA2}" dt="2025-07-30T16:08:09.871" v="24" actId="1076"/>
        <pc:sldMkLst>
          <pc:docMk/>
          <pc:sldMk cId="0" sldId="267"/>
        </pc:sldMkLst>
        <pc:spChg chg="add mod">
          <ac:chgData name="Claire Brown" userId="9f19065e-62d3-4dfd-ae7a-4e29e714addb" providerId="ADAL" clId="{A4D53C1E-D446-465E-BE14-D683C1031BA2}" dt="2025-07-30T16:08:09.871" v="24" actId="1076"/>
          <ac:spMkLst>
            <pc:docMk/>
            <pc:sldMk cId="0" sldId="267"/>
            <ac:spMk id="4" creationId="{89BF8159-CA15-99BC-E054-93744B683B65}"/>
          </ac:spMkLst>
        </pc:spChg>
        <pc:spChg chg="del">
          <ac:chgData name="Claire Brown" userId="9f19065e-62d3-4dfd-ae7a-4e29e714addb" providerId="ADAL" clId="{A4D53C1E-D446-465E-BE14-D683C1031BA2}" dt="2025-07-30T16:07:27.694" v="1" actId="478"/>
          <ac:spMkLst>
            <pc:docMk/>
            <pc:sldMk cId="0" sldId="267"/>
            <ac:spMk id="184" creationId="{00000000-0000-0000-0000-000000000000}"/>
          </ac:spMkLst>
        </pc:spChg>
        <pc:picChg chg="add mod modCrop">
          <ac:chgData name="Claire Brown" userId="9f19065e-62d3-4dfd-ae7a-4e29e714addb" providerId="ADAL" clId="{A4D53C1E-D446-465E-BE14-D683C1031BA2}" dt="2025-07-30T16:07:47.840" v="10" actId="1076"/>
          <ac:picMkLst>
            <pc:docMk/>
            <pc:sldMk cId="0" sldId="267"/>
            <ac:picMk id="3" creationId="{485EE11D-40EC-9122-67C1-3C638270A0D2}"/>
          </ac:picMkLst>
        </pc:picChg>
        <pc:picChg chg="del">
          <ac:chgData name="Claire Brown" userId="9f19065e-62d3-4dfd-ae7a-4e29e714addb" providerId="ADAL" clId="{A4D53C1E-D446-465E-BE14-D683C1031BA2}" dt="2025-07-30T16:07:25.422" v="0" actId="478"/>
          <ac:picMkLst>
            <pc:docMk/>
            <pc:sldMk cId="0" sldId="267"/>
            <ac:picMk id="185" creationId="{00000000-0000-0000-0000-000000000000}"/>
          </ac:picMkLst>
        </pc:picChg>
      </pc:sldChg>
      <pc:sldChg chg="addSp delSp modSp mod">
        <pc:chgData name="Claire Brown" userId="9f19065e-62d3-4dfd-ae7a-4e29e714addb" providerId="ADAL" clId="{A4D53C1E-D446-465E-BE14-D683C1031BA2}" dt="2025-07-30T16:10:10.499" v="48"/>
        <pc:sldMkLst>
          <pc:docMk/>
          <pc:sldMk cId="0" sldId="268"/>
        </pc:sldMkLst>
        <pc:spChg chg="add del mod">
          <ac:chgData name="Claire Brown" userId="9f19065e-62d3-4dfd-ae7a-4e29e714addb" providerId="ADAL" clId="{A4D53C1E-D446-465E-BE14-D683C1031BA2}" dt="2025-07-30T16:10:10.499" v="48"/>
          <ac:spMkLst>
            <pc:docMk/>
            <pc:sldMk cId="0" sldId="268"/>
            <ac:spMk id="4" creationId="{A2A29055-6E1B-EFF0-C6FA-725AF1E5BC9A}"/>
          </ac:spMkLst>
        </pc:spChg>
        <pc:spChg chg="mod">
          <ac:chgData name="Claire Brown" userId="9f19065e-62d3-4dfd-ae7a-4e29e714addb" providerId="ADAL" clId="{A4D53C1E-D446-465E-BE14-D683C1031BA2}" dt="2025-07-30T16:10:07.975" v="46" actId="20577"/>
          <ac:spMkLst>
            <pc:docMk/>
            <pc:sldMk cId="0" sldId="268"/>
            <ac:spMk id="193" creationId="{00000000-0000-0000-0000-000000000000}"/>
          </ac:spMkLst>
        </pc:spChg>
        <pc:picChg chg="add mod">
          <ac:chgData name="Claire Brown" userId="9f19065e-62d3-4dfd-ae7a-4e29e714addb" providerId="ADAL" clId="{A4D53C1E-D446-465E-BE14-D683C1031BA2}" dt="2025-07-30T16:09:50.263" v="35" actId="1076"/>
          <ac:picMkLst>
            <pc:docMk/>
            <pc:sldMk cId="0" sldId="268"/>
            <ac:picMk id="3" creationId="{136DE0CA-A9FE-F162-0BDD-A6A74922ACBD}"/>
          </ac:picMkLst>
        </pc:picChg>
        <pc:picChg chg="del">
          <ac:chgData name="Claire Brown" userId="9f19065e-62d3-4dfd-ae7a-4e29e714addb" providerId="ADAL" clId="{A4D53C1E-D446-465E-BE14-D683C1031BA2}" dt="2025-07-30T16:09:31.681" v="25" actId="478"/>
          <ac:picMkLst>
            <pc:docMk/>
            <pc:sldMk cId="0" sldId="268"/>
            <ac:picMk id="19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ubmed.ncbi.nlm.nih.gov/34895496/"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mnesty.org/en/what-we-do/indigenous-peopl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a8b5541d06_0_2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g2a8b5541d06_0_2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a8b5541d06_0_28: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g2a8b5541d06_0_28: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7: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u="sng" dirty="0">
                <a:solidFill>
                  <a:schemeClr val="hlink"/>
                </a:solidFill>
                <a:hlinkClick r:id="rId3"/>
              </a:rPr>
              <a:t>Climate anxiety in children and young people and their beliefs about government responses to climate change: a global survey - PubMed (nih.gov)</a:t>
            </a:r>
            <a:endParaRPr dirty="0"/>
          </a:p>
        </p:txBody>
      </p:sp>
      <p:sp>
        <p:nvSpPr>
          <p:cNvPr id="180" name="Google Shape;180;p7: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9" name="Google Shape;189;p5: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a8b5541d06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2a8b5541d06_0_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37fd3629e4_0_12: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g337fd3629e4_0_1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 name="Google Shape;11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21: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u="sng" dirty="0">
                <a:solidFill>
                  <a:schemeClr val="hlink"/>
                </a:solidFill>
                <a:hlinkClick r:id="rId3"/>
              </a:rPr>
              <a:t>https://www.amnesty.org/en/what-we-do/indigenous-peoples/</a:t>
            </a:r>
            <a:r>
              <a:rPr lang="en-GB" dirty="0"/>
              <a:t> </a:t>
            </a:r>
            <a:endParaRPr dirty="0"/>
          </a:p>
        </p:txBody>
      </p:sp>
      <p:sp>
        <p:nvSpPr>
          <p:cNvPr id="143" name="Google Shape;143;p2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a8b5541d06_0_1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60" name="Google Shape;160;g2a8b5541d06_0_1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8"/>
          <p:cNvSpPr>
            <a:spLocks noGrp="1"/>
          </p:cNvSpPr>
          <p:nvPr>
            <p:ph type="pic" idx="2"/>
          </p:nvPr>
        </p:nvSpPr>
        <p:spPr>
          <a:xfrm>
            <a:off x="5183188" y="987425"/>
            <a:ext cx="6172200" cy="4873625"/>
          </a:xfrm>
          <a:prstGeom prst="rect">
            <a:avLst/>
          </a:prstGeom>
          <a:noFill/>
          <a:ln>
            <a:noFill/>
          </a:ln>
        </p:spPr>
      </p:sp>
      <p:sp>
        <p:nvSpPr>
          <p:cNvPr id="64" name="Google Shape;64;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bbc.com/future/article/20220125-why-climate-change-is-inherently-racis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1139375"/>
            <a:ext cx="9144000" cy="23706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dk1"/>
              </a:buClr>
              <a:buSzPts val="6000"/>
              <a:buFont typeface="Arial"/>
              <a:buNone/>
            </a:pPr>
            <a:r>
              <a:rPr lang="en-GB" sz="4400" u="sng" dirty="0"/>
              <a:t>Why should human geographers think about climate change?</a:t>
            </a:r>
            <a:endParaRPr sz="4400" u="sng" dirty="0"/>
          </a:p>
        </p:txBody>
      </p:sp>
      <p:sp>
        <p:nvSpPr>
          <p:cNvPr id="85" name="Google Shape;85;p1"/>
          <p:cNvSpPr txBox="1">
            <a:spLocks noGrp="1"/>
          </p:cNvSpPr>
          <p:nvPr>
            <p:ph type="subTitle" idx="1"/>
          </p:nvPr>
        </p:nvSpPr>
        <p:spPr>
          <a:xfrm>
            <a:off x="1524000" y="3649413"/>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GB" dirty="0"/>
              <a:t>Learning Objectives:</a:t>
            </a:r>
            <a:endParaRPr dirty="0"/>
          </a:p>
          <a:p>
            <a:pPr marL="457200" lvl="0" indent="-381000" algn="ctr" rtl="0">
              <a:lnSpc>
                <a:spcPct val="90000"/>
              </a:lnSpc>
              <a:spcBef>
                <a:spcPts val="0"/>
              </a:spcBef>
              <a:spcAft>
                <a:spcPts val="0"/>
              </a:spcAft>
              <a:buSzPts val="2400"/>
              <a:buChar char="-"/>
            </a:pPr>
            <a:r>
              <a:rPr lang="en-GB" dirty="0"/>
              <a:t>To understand some of the human impacts of climate change</a:t>
            </a:r>
            <a:endParaRPr dirty="0"/>
          </a:p>
          <a:p>
            <a:pPr marL="457200" lvl="0" indent="-381000" algn="ctr" rtl="0">
              <a:lnSpc>
                <a:spcPct val="90000"/>
              </a:lnSpc>
              <a:spcBef>
                <a:spcPts val="0"/>
              </a:spcBef>
              <a:spcAft>
                <a:spcPts val="0"/>
              </a:spcAft>
              <a:buSzPts val="2400"/>
              <a:buChar char="-"/>
            </a:pPr>
            <a:r>
              <a:rPr lang="en-GB" dirty="0"/>
              <a:t>To understand how climate change impacts some groups of people more than others</a:t>
            </a:r>
            <a:endParaRPr dirty="0"/>
          </a:p>
        </p:txBody>
      </p:sp>
      <p:sp>
        <p:nvSpPr>
          <p:cNvPr id="86" name="Google Shape;86;p1"/>
          <p:cNvSpPr/>
          <p:nvPr/>
        </p:nvSpPr>
        <p:spPr>
          <a:xfrm>
            <a:off x="800" y="3350"/>
            <a:ext cx="12192000" cy="618900"/>
          </a:xfrm>
          <a:prstGeom prst="rightArrow">
            <a:avLst>
              <a:gd name="adj1" fmla="val 100000"/>
              <a:gd name="adj2" fmla="val 50730"/>
            </a:avLst>
          </a:prstGeom>
          <a:gradFill>
            <a:gsLst>
              <a:gs pos="0">
                <a:srgbClr val="66FF33"/>
              </a:gs>
              <a:gs pos="18000">
                <a:srgbClr val="66FF33"/>
              </a:gs>
              <a:gs pos="56000">
                <a:srgbClr val="FFFF00"/>
              </a:gs>
              <a:gs pos="91000">
                <a:srgbClr val="FF722C"/>
              </a:gs>
              <a:gs pos="100000">
                <a:srgbClr val="FF722C"/>
              </a:gs>
            </a:gsLst>
            <a:path path="circle">
              <a:fillToRect l="100000" t="100000"/>
            </a:path>
            <a:tileRect r="-100000" b="-10000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000000"/>
                </a:solidFill>
                <a:latin typeface="Calibri"/>
                <a:ea typeface="Calibri"/>
                <a:cs typeface="Calibri"/>
                <a:sym typeface="Calibri"/>
              </a:rPr>
              <a:t>Why should human geographers think about climate change?</a:t>
            </a:r>
            <a:endParaRPr sz="199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2a8b5541d06_0_23"/>
          <p:cNvSpPr txBox="1">
            <a:spLocks noGrp="1"/>
          </p:cNvSpPr>
          <p:nvPr>
            <p:ph type="title"/>
          </p:nvPr>
        </p:nvSpPr>
        <p:spPr>
          <a:xfrm>
            <a:off x="838989" y="407054"/>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dirty="0"/>
              <a:t>Social impacts: mobility, race and income</a:t>
            </a:r>
            <a:endParaRPr dirty="0"/>
          </a:p>
        </p:txBody>
      </p:sp>
      <p:sp>
        <p:nvSpPr>
          <p:cNvPr id="168" name="Google Shape;168;g2a8b5541d06_0_23"/>
          <p:cNvSpPr txBox="1">
            <a:spLocks noGrp="1"/>
          </p:cNvSpPr>
          <p:nvPr>
            <p:ph type="body" idx="1"/>
          </p:nvPr>
        </p:nvSpPr>
        <p:spPr>
          <a:xfrm>
            <a:off x="223911" y="1263557"/>
            <a:ext cx="11129100" cy="4091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946"/>
              <a:buNone/>
            </a:pPr>
            <a:r>
              <a:rPr lang="en-GB" sz="2000" dirty="0"/>
              <a:t>Take the following three impacts. Which factor do they relate to?</a:t>
            </a:r>
            <a:endParaRPr sz="2000" dirty="0"/>
          </a:p>
          <a:p>
            <a:pPr marL="0" lvl="0" indent="0" algn="l" rtl="0">
              <a:lnSpc>
                <a:spcPct val="90000"/>
              </a:lnSpc>
              <a:spcBef>
                <a:spcPts val="1000"/>
              </a:spcBef>
              <a:spcAft>
                <a:spcPts val="0"/>
              </a:spcAft>
              <a:buSzPts val="1946"/>
              <a:buNone/>
            </a:pPr>
            <a:endParaRPr sz="2000" dirty="0"/>
          </a:p>
          <a:p>
            <a:pPr lvl="0" indent="-365897">
              <a:lnSpc>
                <a:spcPct val="107000"/>
              </a:lnSpc>
              <a:spcBef>
                <a:spcPts val="0"/>
              </a:spcBef>
              <a:buSzPts val="2162"/>
              <a:buAutoNum type="arabicPeriod"/>
            </a:pPr>
            <a:r>
              <a:rPr lang="en-GB" sz="2000" dirty="0"/>
              <a:t>Studies have shown that people of colour in America, and especially Black Americans, are more heavily impacted by climate change.  Majority black, Hispanic or Native American districts have 50% greater vulnerability to wildfire compared with other groups</a:t>
            </a:r>
          </a:p>
          <a:p>
            <a:pPr lvl="0" indent="-365897">
              <a:lnSpc>
                <a:spcPct val="107000"/>
              </a:lnSpc>
              <a:spcBef>
                <a:spcPts val="0"/>
              </a:spcBef>
              <a:buSzPts val="2162"/>
              <a:buAutoNum type="arabicPeriod"/>
            </a:pPr>
            <a:r>
              <a:rPr lang="en-GB" sz="2000" dirty="0"/>
              <a:t>Qatar has over 2 million migrant workers, mainly from countries like India, Pakistan, Bangladesh and Nepal. Many of these work in construction and hundreds of workers die every year due to heat stress. The numbers dying is likely to increase as climate change makes it hotter. </a:t>
            </a:r>
            <a:endParaRPr sz="2000" dirty="0"/>
          </a:p>
          <a:p>
            <a:pPr marL="457200" lvl="0" indent="-365897" algn="l" rtl="0">
              <a:lnSpc>
                <a:spcPct val="107000"/>
              </a:lnSpc>
              <a:spcBef>
                <a:spcPts val="0"/>
              </a:spcBef>
              <a:spcAft>
                <a:spcPts val="0"/>
              </a:spcAft>
              <a:buSzPts val="2162"/>
              <a:buAutoNum type="arabicPeriod"/>
            </a:pPr>
            <a:r>
              <a:rPr lang="en-GB" sz="2000" dirty="0"/>
              <a:t>Richer people, who contribute more to the causes of climate change, generally suffer the least. Richer countries like the UK and USA can afford expensive flood defence barriers and other climate adaptations. Poorer low-lying countries like Kiribati cannot, even though they do not contribute much to climate change. </a:t>
            </a:r>
            <a:endParaRPr sz="2000" dirty="0"/>
          </a:p>
        </p:txBody>
      </p:sp>
      <p:sp>
        <p:nvSpPr>
          <p:cNvPr id="169" name="Google Shape;169;g2a8b5541d06_0_23"/>
          <p:cNvSpPr/>
          <p:nvPr/>
        </p:nvSpPr>
        <p:spPr>
          <a:xfrm>
            <a:off x="800" y="3350"/>
            <a:ext cx="12192000" cy="618900"/>
          </a:xfrm>
          <a:prstGeom prst="rightArrow">
            <a:avLst>
              <a:gd name="adj1" fmla="val 100000"/>
              <a:gd name="adj2" fmla="val 50730"/>
            </a:avLst>
          </a:prstGeom>
          <a:gradFill>
            <a:gsLst>
              <a:gs pos="0">
                <a:srgbClr val="66FF33"/>
              </a:gs>
              <a:gs pos="18000">
                <a:srgbClr val="66FF33"/>
              </a:gs>
              <a:gs pos="56000">
                <a:srgbClr val="FFFF00"/>
              </a:gs>
              <a:gs pos="91000">
                <a:srgbClr val="FF722C"/>
              </a:gs>
              <a:gs pos="100000">
                <a:srgbClr val="FF722C"/>
              </a:gs>
            </a:gsLst>
            <a:path path="circle">
              <a:fillToRect l="100000" t="100000"/>
            </a:path>
            <a:tileRect r="-100000" b="-10000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Why should human geographers think about climate change?</a:t>
            </a:r>
            <a:endParaRPr sz="199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sp>
        <p:nvSpPr>
          <p:cNvPr id="170" name="Google Shape;170;g2a8b5541d06_0_23"/>
          <p:cNvSpPr txBox="1"/>
          <p:nvPr/>
        </p:nvSpPr>
        <p:spPr>
          <a:xfrm>
            <a:off x="0" y="5354957"/>
            <a:ext cx="12050486" cy="1355213"/>
          </a:xfrm>
          <a:prstGeom prst="rect">
            <a:avLst/>
          </a:prstGeom>
          <a:solidFill>
            <a:srgbClr val="FFFF00"/>
          </a:solid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GB" sz="2200" b="1" dirty="0">
                <a:solidFill>
                  <a:schemeClr val="dk1"/>
                </a:solidFill>
                <a:latin typeface="Calibri"/>
                <a:ea typeface="Calibri"/>
                <a:cs typeface="Calibri"/>
                <a:sym typeface="Calibri"/>
              </a:rPr>
              <a:t>Task 5: </a:t>
            </a:r>
            <a:r>
              <a:rPr lang="en-GB" sz="2200" dirty="0">
                <a:solidFill>
                  <a:schemeClr val="dk1"/>
                </a:solidFill>
                <a:latin typeface="Calibri"/>
                <a:ea typeface="Calibri"/>
                <a:cs typeface="Calibri"/>
                <a:sym typeface="Calibri"/>
              </a:rPr>
              <a:t>Think, pair, share: How is climate change related to issues of mobility, race and income ?</a:t>
            </a:r>
            <a:endParaRPr sz="2200" dirty="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r>
              <a:rPr lang="en-GB" sz="2200" dirty="0">
                <a:solidFill>
                  <a:schemeClr val="dk1"/>
                </a:solidFill>
                <a:latin typeface="Calibri"/>
                <a:ea typeface="Calibri"/>
                <a:cs typeface="Calibri"/>
                <a:sym typeface="Calibri"/>
              </a:rPr>
              <a:t>Pick one of these and in your book write about how one of these issues is related to issues of either mobility, race or income?</a:t>
            </a:r>
            <a:endParaRPr sz="2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a8b5541d06_0_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dirty="0"/>
              <a:t>Reading: Climate and Race</a:t>
            </a:r>
            <a:endParaRPr dirty="0"/>
          </a:p>
        </p:txBody>
      </p:sp>
      <p:sp>
        <p:nvSpPr>
          <p:cNvPr id="176" name="Google Shape;176;g2a8b5541d06_0_2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GB" sz="2400" dirty="0"/>
              <a:t>Read the adapted article: Why climate change is inherently racist?</a:t>
            </a:r>
            <a:endParaRPr sz="2400" dirty="0"/>
          </a:p>
          <a:p>
            <a:pPr marL="0" lvl="0" indent="0" algn="l" rtl="0">
              <a:lnSpc>
                <a:spcPct val="90000"/>
              </a:lnSpc>
              <a:spcBef>
                <a:spcPts val="1000"/>
              </a:spcBef>
              <a:spcAft>
                <a:spcPts val="0"/>
              </a:spcAft>
              <a:buSzPts val="1800"/>
              <a:buNone/>
            </a:pPr>
            <a:endParaRPr dirty="0"/>
          </a:p>
          <a:p>
            <a:pPr marL="0" lvl="0" indent="0" algn="l" rtl="0">
              <a:lnSpc>
                <a:spcPct val="90000"/>
              </a:lnSpc>
              <a:spcBef>
                <a:spcPts val="1000"/>
              </a:spcBef>
              <a:spcAft>
                <a:spcPts val="0"/>
              </a:spcAft>
              <a:buSzPts val="1800"/>
              <a:buNone/>
            </a:pPr>
            <a:endParaRPr lang="en-GB" sz="2000" u="sng" dirty="0">
              <a:solidFill>
                <a:schemeClr val="hlink"/>
              </a:solidFill>
              <a:latin typeface="Arial"/>
              <a:cs typeface="Arial"/>
              <a:sym typeface="Arial"/>
            </a:endParaRPr>
          </a:p>
          <a:p>
            <a:pPr marL="0" lvl="0" indent="0" algn="l" rtl="0">
              <a:lnSpc>
                <a:spcPct val="90000"/>
              </a:lnSpc>
              <a:spcBef>
                <a:spcPts val="1000"/>
              </a:spcBef>
              <a:spcAft>
                <a:spcPts val="0"/>
              </a:spcAft>
              <a:buSzPts val="1800"/>
              <a:buNone/>
            </a:pPr>
            <a:r>
              <a:rPr lang="en-GB" sz="2000" dirty="0">
                <a:hlinkClick r:id="rId3"/>
              </a:rPr>
              <a:t>https://www.bbc.com/future/article/20220125-why-climate-change-is-inherently-racist</a:t>
            </a:r>
            <a:r>
              <a:rPr lang="en-GB" sz="2000" dirty="0"/>
              <a:t> </a:t>
            </a:r>
            <a:endParaRPr sz="2000" dirty="0"/>
          </a:p>
        </p:txBody>
      </p:sp>
      <p:sp>
        <p:nvSpPr>
          <p:cNvPr id="177" name="Google Shape;177;g2a8b5541d06_0_28"/>
          <p:cNvSpPr/>
          <p:nvPr/>
        </p:nvSpPr>
        <p:spPr>
          <a:xfrm>
            <a:off x="800" y="3350"/>
            <a:ext cx="12192000" cy="618900"/>
          </a:xfrm>
          <a:prstGeom prst="rightArrow">
            <a:avLst>
              <a:gd name="adj1" fmla="val 100000"/>
              <a:gd name="adj2" fmla="val 50730"/>
            </a:avLst>
          </a:prstGeom>
          <a:gradFill>
            <a:gsLst>
              <a:gs pos="0">
                <a:srgbClr val="66FF33"/>
              </a:gs>
              <a:gs pos="18000">
                <a:srgbClr val="66FF33"/>
              </a:gs>
              <a:gs pos="56000">
                <a:srgbClr val="FFFF00"/>
              </a:gs>
              <a:gs pos="91000">
                <a:srgbClr val="FF722C"/>
              </a:gs>
              <a:gs pos="100000">
                <a:srgbClr val="FF722C"/>
              </a:gs>
            </a:gsLst>
            <a:path path="circle">
              <a:fillToRect l="100000" t="100000"/>
            </a:path>
            <a:tileRect r="-100000" b="-10000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Why should human geographers think about climate change?</a:t>
            </a:r>
            <a:endParaRPr sz="199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7"/>
          <p:cNvSpPr txBox="1">
            <a:spLocks noGrp="1"/>
          </p:cNvSpPr>
          <p:nvPr>
            <p:ph type="body" idx="1"/>
          </p:nvPr>
        </p:nvSpPr>
        <p:spPr>
          <a:xfrm>
            <a:off x="43276" y="1078650"/>
            <a:ext cx="7168800" cy="524595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rgbClr val="121212"/>
              </a:buClr>
              <a:buSzPts val="2800"/>
              <a:buNone/>
            </a:pPr>
            <a:r>
              <a:rPr lang="en-GB" b="0" i="0" dirty="0">
                <a:solidFill>
                  <a:srgbClr val="121212"/>
                </a:solidFill>
                <a:latin typeface="Calibri" panose="020F0502020204030204" pitchFamily="34" charset="0"/>
                <a:ea typeface="Calibri" panose="020F0502020204030204" pitchFamily="34" charset="0"/>
                <a:cs typeface="Calibri" panose="020F0502020204030204" pitchFamily="34" charset="0"/>
                <a:sym typeface="Arial"/>
              </a:rPr>
              <a:t>“Eco-anxiety” – the fear of environmental doom</a:t>
            </a:r>
            <a:endParaRPr lang="en-GB" dirty="0">
              <a:solidFill>
                <a:srgbClr val="121212"/>
              </a:solidFill>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lnSpc>
                <a:spcPct val="90000"/>
              </a:lnSpc>
              <a:spcBef>
                <a:spcPts val="0"/>
              </a:spcBef>
              <a:spcAft>
                <a:spcPts val="0"/>
              </a:spcAft>
              <a:buClr>
                <a:srgbClr val="121212"/>
              </a:buClr>
              <a:buSzPts val="2800"/>
              <a:buNone/>
            </a:pPr>
            <a:endParaRPr lang="en-US" dirty="0">
              <a:solidFill>
                <a:srgbClr val="121212"/>
              </a:solidFill>
              <a:latin typeface="Arial"/>
              <a:ea typeface="Arial"/>
              <a:cs typeface="Arial"/>
              <a:sym typeface="Arial"/>
            </a:endParaRPr>
          </a:p>
          <a:p>
            <a:pPr marL="0" lvl="0" indent="0" algn="l" rtl="0">
              <a:lnSpc>
                <a:spcPct val="90000"/>
              </a:lnSpc>
              <a:spcBef>
                <a:spcPts val="0"/>
              </a:spcBef>
              <a:spcAft>
                <a:spcPts val="0"/>
              </a:spcAft>
              <a:buSzPts val="1800"/>
              <a:buNone/>
            </a:pPr>
            <a:endParaRPr dirty="0">
              <a:solidFill>
                <a:srgbClr val="121212"/>
              </a:solidFill>
              <a:latin typeface="Arial"/>
              <a:ea typeface="Arial"/>
              <a:cs typeface="Arial"/>
              <a:sym typeface="Arial"/>
            </a:endParaRPr>
          </a:p>
          <a:p>
            <a:pPr marL="0" lvl="0" indent="0" algn="l" rtl="0">
              <a:lnSpc>
                <a:spcPct val="90000"/>
              </a:lnSpc>
              <a:spcBef>
                <a:spcPts val="0"/>
              </a:spcBef>
              <a:spcAft>
                <a:spcPts val="0"/>
              </a:spcAft>
              <a:buSzPts val="1800"/>
              <a:buNone/>
            </a:pPr>
            <a:r>
              <a:rPr lang="en-GB" sz="2400" dirty="0">
                <a:solidFill>
                  <a:srgbClr val="212121"/>
                </a:solidFill>
                <a:highlight>
                  <a:srgbClr val="FFFFFF"/>
                </a:highlight>
                <a:latin typeface="Calibri" panose="020F0502020204030204" pitchFamily="34" charset="0"/>
                <a:ea typeface="Calibri" panose="020F0502020204030204" pitchFamily="34" charset="0"/>
                <a:cs typeface="Calibri" panose="020F0502020204030204" pitchFamily="34" charset="0"/>
                <a:sym typeface="Roboto"/>
              </a:rPr>
              <a:t>One study (Hickman, 2021) showed that people across all countries were worried about climate change (59% were very or extremely worried and 84% were at least moderately worried). More than 50% reported each of the following emotions: sad, anxious, angry, powerless, helpless, and guilty. More than 45% of people  said their feelings about climate change negatively affected their daily life, and many reported a high number of negative thoughts about climate change (e.g., 75% said that they think the future is frightening and 83% said that they think people have failed to take care of the planet). People rated governmental responses to climate change negatively and reported greater feelings of betrayal than of reassurance. Climate anxiety and distress were correlated with perceived inadequate government response and associated feelings of betrayal</a:t>
            </a:r>
            <a:endParaRPr sz="2400" dirty="0">
              <a:solidFill>
                <a:srgbClr val="212121"/>
              </a:solidFill>
              <a:highlight>
                <a:srgbClr val="FFFFFF"/>
              </a:highlight>
              <a:latin typeface="Calibri" panose="020F0502020204030204" pitchFamily="34" charset="0"/>
              <a:ea typeface="Calibri" panose="020F0502020204030204" pitchFamily="34" charset="0"/>
              <a:cs typeface="Calibri" panose="020F0502020204030204" pitchFamily="34" charset="0"/>
              <a:sym typeface="Roboto"/>
            </a:endParaRPr>
          </a:p>
          <a:p>
            <a:pPr marL="0" lvl="0" indent="0" algn="l" rtl="0">
              <a:lnSpc>
                <a:spcPct val="90000"/>
              </a:lnSpc>
              <a:spcBef>
                <a:spcPts val="0"/>
              </a:spcBef>
              <a:spcAft>
                <a:spcPts val="0"/>
              </a:spcAft>
              <a:buSzPts val="1800"/>
              <a:buNone/>
            </a:pPr>
            <a:endParaRPr sz="2400" dirty="0">
              <a:solidFill>
                <a:srgbClr val="212121"/>
              </a:solidFill>
              <a:highlight>
                <a:srgbClr val="FFFFFF"/>
              </a:highlight>
              <a:latin typeface="Calibri" panose="020F0502020204030204" pitchFamily="34" charset="0"/>
              <a:ea typeface="Calibri" panose="020F0502020204030204" pitchFamily="34" charset="0"/>
              <a:cs typeface="Calibri" panose="020F0502020204030204" pitchFamily="34" charset="0"/>
              <a:sym typeface="Roboto"/>
            </a:endParaRPr>
          </a:p>
          <a:p>
            <a:pPr marL="0" lvl="0" indent="0" algn="l" rtl="0">
              <a:lnSpc>
                <a:spcPct val="90000"/>
              </a:lnSpc>
              <a:spcBef>
                <a:spcPts val="0"/>
              </a:spcBef>
              <a:spcAft>
                <a:spcPts val="0"/>
              </a:spcAft>
              <a:buSzPts val="1800"/>
              <a:buNone/>
            </a:pPr>
            <a:r>
              <a:rPr lang="en-GB" sz="2400" dirty="0">
                <a:solidFill>
                  <a:srgbClr val="212121"/>
                </a:solidFill>
                <a:highlight>
                  <a:srgbClr val="FFFFFF"/>
                </a:highlight>
                <a:latin typeface="Calibri" panose="020F0502020204030204" pitchFamily="34" charset="0"/>
                <a:ea typeface="Calibri" panose="020F0502020204030204" pitchFamily="34" charset="0"/>
                <a:cs typeface="Calibri" panose="020F0502020204030204" pitchFamily="34" charset="0"/>
                <a:sym typeface="Roboto"/>
              </a:rPr>
              <a:t>Class activity: Choose one emotion that best describes how you feel about climate change. </a:t>
            </a:r>
            <a:endParaRPr sz="2400" dirty="0">
              <a:solidFill>
                <a:srgbClr val="212121"/>
              </a:solidFill>
              <a:highlight>
                <a:srgbClr val="FFFFFF"/>
              </a:highlight>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183" name="Google Shape;183;p7"/>
          <p:cNvSpPr txBox="1"/>
          <p:nvPr/>
        </p:nvSpPr>
        <p:spPr>
          <a:xfrm>
            <a:off x="7360898" y="881032"/>
            <a:ext cx="1859301" cy="461624"/>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2400" b="0" i="0" u="none" strike="noStrike" cap="none" dirty="0">
                <a:solidFill>
                  <a:schemeClr val="dk1"/>
                </a:solidFill>
                <a:highlight>
                  <a:srgbClr val="FFFF00"/>
                </a:highlight>
                <a:latin typeface="Calibri"/>
                <a:ea typeface="Calibri"/>
                <a:cs typeface="Calibri"/>
                <a:sym typeface="Calibri"/>
              </a:rPr>
              <a:t>1</a:t>
            </a:r>
            <a:r>
              <a:rPr lang="en-GB" sz="2400" b="0" i="0" u="none" strike="noStrike" cap="none" dirty="0">
                <a:solidFill>
                  <a:schemeClr val="dk1"/>
                </a:solidFill>
                <a:latin typeface="Calibri"/>
                <a:ea typeface="Calibri"/>
                <a:cs typeface="Calibri"/>
                <a:sym typeface="Calibri"/>
              </a:rPr>
              <a:t>0 minutes</a:t>
            </a:r>
            <a:endParaRPr sz="2400" b="0" i="0" u="none" strike="noStrike" cap="none" dirty="0">
              <a:solidFill>
                <a:schemeClr val="dk1"/>
              </a:solidFill>
              <a:latin typeface="Calibri"/>
              <a:ea typeface="Calibri"/>
              <a:cs typeface="Calibri"/>
              <a:sym typeface="Calibri"/>
            </a:endParaRPr>
          </a:p>
        </p:txBody>
      </p:sp>
      <p:sp>
        <p:nvSpPr>
          <p:cNvPr id="186" name="Google Shape;186;p7"/>
          <p:cNvSpPr/>
          <p:nvPr/>
        </p:nvSpPr>
        <p:spPr>
          <a:xfrm>
            <a:off x="800" y="3350"/>
            <a:ext cx="12192000" cy="618900"/>
          </a:xfrm>
          <a:prstGeom prst="rightArrow">
            <a:avLst>
              <a:gd name="adj1" fmla="val 100000"/>
              <a:gd name="adj2" fmla="val 50730"/>
            </a:avLst>
          </a:prstGeom>
          <a:gradFill>
            <a:gsLst>
              <a:gs pos="0">
                <a:srgbClr val="66FF33"/>
              </a:gs>
              <a:gs pos="18000">
                <a:srgbClr val="66FF33"/>
              </a:gs>
              <a:gs pos="56000">
                <a:srgbClr val="FFFF00"/>
              </a:gs>
              <a:gs pos="91000">
                <a:srgbClr val="FF722C"/>
              </a:gs>
              <a:gs pos="100000">
                <a:srgbClr val="FF722C"/>
              </a:gs>
            </a:gsLst>
            <a:path path="circle">
              <a:fillToRect l="100000" t="100000"/>
            </a:path>
            <a:tileRect r="-100000" b="-10000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000000"/>
                </a:solidFill>
                <a:latin typeface="Calibri"/>
                <a:ea typeface="Calibri"/>
                <a:cs typeface="Calibri"/>
                <a:sym typeface="Calibri"/>
              </a:rPr>
              <a:t>Why should human geographers think about climate change?</a:t>
            </a:r>
            <a:endParaRPr sz="199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Calibri"/>
              <a:ea typeface="Calibri"/>
              <a:cs typeface="Calibri"/>
              <a:sym typeface="Calibri"/>
            </a:endParaRPr>
          </a:p>
        </p:txBody>
      </p:sp>
      <p:pic>
        <p:nvPicPr>
          <p:cNvPr id="3" name="Picture 2" descr="A person holding a sign&#10;&#10;AI-generated content may be incorrect.">
            <a:extLst>
              <a:ext uri="{FF2B5EF4-FFF2-40B4-BE49-F238E27FC236}">
                <a16:creationId xmlns:a16="http://schemas.microsoft.com/office/drawing/2014/main" id="{485EE11D-40EC-9122-67C1-3C638270A0D2}"/>
              </a:ext>
            </a:extLst>
          </p:cNvPr>
          <p:cNvPicPr>
            <a:picLocks noChangeAspect="1"/>
          </p:cNvPicPr>
          <p:nvPr/>
        </p:nvPicPr>
        <p:blipFill>
          <a:blip r:embed="rId3"/>
          <a:srcRect l="28395" t="23506" r="18148"/>
          <a:stretch>
            <a:fillRect/>
          </a:stretch>
        </p:blipFill>
        <p:spPr>
          <a:xfrm>
            <a:off x="7550149" y="1601438"/>
            <a:ext cx="4210051" cy="4016242"/>
          </a:xfrm>
          <a:prstGeom prst="rect">
            <a:avLst/>
          </a:prstGeom>
        </p:spPr>
      </p:pic>
      <p:sp>
        <p:nvSpPr>
          <p:cNvPr id="4" name="TextBox 3">
            <a:extLst>
              <a:ext uri="{FF2B5EF4-FFF2-40B4-BE49-F238E27FC236}">
                <a16:creationId xmlns:a16="http://schemas.microsoft.com/office/drawing/2014/main" id="{89BF8159-CA15-99BC-E054-93744B683B65}"/>
              </a:ext>
            </a:extLst>
          </p:cNvPr>
          <p:cNvSpPr txBox="1"/>
          <p:nvPr/>
        </p:nvSpPr>
        <p:spPr>
          <a:xfrm>
            <a:off x="8078723" y="5951568"/>
            <a:ext cx="3441700" cy="307777"/>
          </a:xfrm>
          <a:prstGeom prst="rect">
            <a:avLst/>
          </a:prstGeom>
          <a:noFill/>
        </p:spPr>
        <p:txBody>
          <a:bodyPr wrap="square" rtlCol="0">
            <a:spAutoFit/>
          </a:bodyPr>
          <a:lstStyle/>
          <a:p>
            <a:r>
              <a:rPr lang="en-GB" dirty="0"/>
              <a:t>Markus </a:t>
            </a:r>
            <a:r>
              <a:rPr lang="en-GB" dirty="0" err="1"/>
              <a:t>Spiske</a:t>
            </a:r>
            <a:r>
              <a:rPr lang="en-GB" dirty="0"/>
              <a:t>/</a:t>
            </a:r>
            <a:r>
              <a:rPr lang="en-GB" dirty="0" err="1"/>
              <a:t>Unsplash</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p5"/>
          <p:cNvSpPr txBox="1"/>
          <p:nvPr/>
        </p:nvSpPr>
        <p:spPr>
          <a:xfrm>
            <a:off x="8101149" y="968028"/>
            <a:ext cx="2142308" cy="461624"/>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2400" b="0" i="0" u="none" strike="noStrike" cap="none" dirty="0">
                <a:solidFill>
                  <a:schemeClr val="dk1"/>
                </a:solidFill>
                <a:highlight>
                  <a:srgbClr val="FFFF00"/>
                </a:highlight>
                <a:latin typeface="Calibri"/>
                <a:ea typeface="Calibri"/>
                <a:cs typeface="Calibri"/>
                <a:sym typeface="Calibri"/>
              </a:rPr>
              <a:t>1</a:t>
            </a:r>
            <a:r>
              <a:rPr lang="en-GB" sz="2400" b="0" i="0" u="none" strike="noStrike" cap="none" dirty="0">
                <a:solidFill>
                  <a:schemeClr val="dk1"/>
                </a:solidFill>
                <a:latin typeface="Calibri"/>
                <a:ea typeface="Calibri"/>
                <a:cs typeface="Calibri"/>
                <a:sym typeface="Calibri"/>
              </a:rPr>
              <a:t>0 minutes</a:t>
            </a:r>
            <a:endParaRPr sz="2400" b="0" i="0" u="none" strike="noStrike" cap="none" dirty="0">
              <a:solidFill>
                <a:schemeClr val="dk1"/>
              </a:solidFill>
              <a:latin typeface="Calibri"/>
              <a:ea typeface="Calibri"/>
              <a:cs typeface="Calibri"/>
              <a:sym typeface="Calibri"/>
            </a:endParaRPr>
          </a:p>
        </p:txBody>
      </p:sp>
      <p:sp>
        <p:nvSpPr>
          <p:cNvPr id="193" name="Google Shape;193;p5"/>
          <p:cNvSpPr txBox="1"/>
          <p:nvPr/>
        </p:nvSpPr>
        <p:spPr>
          <a:xfrm>
            <a:off x="301151" y="928315"/>
            <a:ext cx="6986928" cy="5124439"/>
          </a:xfrm>
          <a:prstGeom prst="rect">
            <a:avLst/>
          </a:prstGeom>
          <a:solidFill>
            <a:srgbClr val="D8E2F3"/>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Climate change affects people differently? </a:t>
            </a:r>
            <a:endParaRPr sz="2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2000"/>
              <a:buFont typeface="Arial"/>
              <a:buNone/>
            </a:pPr>
            <a:r>
              <a:rPr lang="en-GB" sz="2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Do you agree.</a:t>
            </a:r>
            <a:endParaRPr sz="2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rgbClr val="000000"/>
                </a:solidFill>
                <a:latin typeface="Arial"/>
                <a:ea typeface="Arial"/>
                <a:cs typeface="Arial"/>
                <a:sym typeface="Arial"/>
              </a:rPr>
              <a:t>Jan </a:t>
            </a:r>
            <a:r>
              <a:rPr lang="en-GB" sz="1200" b="0" i="0" u="none" strike="noStrike" cap="none" dirty="0" err="1">
                <a:solidFill>
                  <a:srgbClr val="000000"/>
                </a:solidFill>
                <a:latin typeface="Arial"/>
                <a:ea typeface="Arial"/>
                <a:cs typeface="Arial"/>
                <a:sym typeface="Arial"/>
              </a:rPr>
              <a:t>Kahánek</a:t>
            </a:r>
            <a:r>
              <a:rPr lang="en-GB" sz="1200" b="0" i="0" u="none" strike="noStrike" cap="none" dirty="0">
                <a:solidFill>
                  <a:srgbClr val="000000"/>
                </a:solidFill>
                <a:latin typeface="Arial"/>
                <a:ea typeface="Arial"/>
                <a:cs typeface="Arial"/>
                <a:sym typeface="Arial"/>
              </a:rPr>
              <a:t>/</a:t>
            </a:r>
            <a:r>
              <a:rPr lang="en-GB" sz="1200" b="0" i="0" u="none" strike="noStrike" cap="none" dirty="0" err="1">
                <a:solidFill>
                  <a:srgbClr val="000000"/>
                </a:solidFill>
                <a:latin typeface="Arial"/>
                <a:ea typeface="Arial"/>
                <a:cs typeface="Arial"/>
                <a:sym typeface="Arial"/>
              </a:rPr>
              <a:t>Unsplash</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rgbClr val="000000"/>
              </a:solidFill>
              <a:latin typeface="Arial"/>
              <a:ea typeface="Arial"/>
              <a:cs typeface="Arial"/>
              <a:sym typeface="Arial"/>
            </a:endParaRPr>
          </a:p>
        </p:txBody>
      </p:sp>
      <p:sp>
        <p:nvSpPr>
          <p:cNvPr id="195" name="Google Shape;195;p5"/>
          <p:cNvSpPr txBox="1"/>
          <p:nvPr/>
        </p:nvSpPr>
        <p:spPr>
          <a:xfrm>
            <a:off x="7543800" y="1491344"/>
            <a:ext cx="4347049" cy="57553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24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Success criteria</a:t>
            </a:r>
            <a:endParaRPr sz="2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1400"/>
              <a:buFont typeface="Arial"/>
              <a:buNone/>
            </a:pPr>
            <a:r>
              <a:rPr lang="en-GB" sz="2400" b="0" i="1" u="none" strike="noStrike" cap="none" dirty="0">
                <a:solidFill>
                  <a:schemeClr val="dk1"/>
                </a:solidFill>
                <a:latin typeface="Calibri"/>
                <a:ea typeface="Calibri"/>
                <a:cs typeface="Calibri"/>
                <a:sym typeface="Calibri"/>
              </a:rPr>
              <a:t>Prompts</a:t>
            </a: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2400" b="0" i="0" u="none" strike="noStrike" cap="none" dirty="0">
                <a:solidFill>
                  <a:schemeClr val="dk1"/>
                </a:solidFill>
                <a:latin typeface="Calibri"/>
                <a:ea typeface="Calibri"/>
                <a:cs typeface="Calibri"/>
                <a:sym typeface="Calibri"/>
              </a:rPr>
              <a:t> </a:t>
            </a: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2400" b="0" i="0" u="none" strike="noStrike" cap="none" dirty="0">
                <a:solidFill>
                  <a:schemeClr val="dk1"/>
                </a:solidFill>
                <a:latin typeface="Calibri"/>
                <a:ea typeface="Calibri"/>
                <a:cs typeface="Calibri"/>
                <a:sym typeface="Calibri"/>
              </a:rPr>
              <a:t>Using the statements from </a:t>
            </a:r>
            <a:r>
              <a:rPr lang="en-GB" sz="2400" dirty="0">
                <a:solidFill>
                  <a:schemeClr val="dk1"/>
                </a:solidFill>
                <a:latin typeface="Calibri"/>
                <a:ea typeface="Calibri"/>
                <a:cs typeface="Calibri"/>
                <a:sym typeface="Calibri"/>
              </a:rPr>
              <a:t>the shading activity </a:t>
            </a:r>
            <a:r>
              <a:rPr lang="en-GB" sz="2400" b="0" i="0" u="none" strike="noStrike" cap="none" dirty="0">
                <a:solidFill>
                  <a:schemeClr val="dk1"/>
                </a:solidFill>
                <a:latin typeface="Calibri"/>
                <a:ea typeface="Calibri"/>
                <a:cs typeface="Calibri"/>
                <a:sym typeface="Calibri"/>
              </a:rPr>
              <a:t>, write a letter response to this statement</a:t>
            </a: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2400" b="0" i="0" u="none" strike="noStrike" cap="none" dirty="0">
                <a:solidFill>
                  <a:schemeClr val="dk1"/>
                </a:solidFill>
                <a:latin typeface="Calibri"/>
                <a:ea typeface="Calibri"/>
                <a:cs typeface="Calibri"/>
                <a:sym typeface="Calibri"/>
              </a:rPr>
              <a:t> </a:t>
            </a: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2400" b="0" i="0" u="none" strike="noStrike" cap="none" dirty="0">
                <a:solidFill>
                  <a:schemeClr val="dk1"/>
                </a:solidFill>
                <a:latin typeface="Calibri"/>
                <a:ea typeface="Calibri"/>
                <a:cs typeface="Calibri"/>
                <a:sym typeface="Calibri"/>
              </a:rPr>
              <a:t>In</a:t>
            </a:r>
            <a:r>
              <a:rPr lang="en-GB" sz="2400" dirty="0">
                <a:solidFill>
                  <a:schemeClr val="dk1"/>
                </a:solidFill>
                <a:latin typeface="Calibri"/>
                <a:ea typeface="Calibri"/>
                <a:cs typeface="Calibri"/>
                <a:sym typeface="Calibri"/>
              </a:rPr>
              <a:t> the introduction set out whether you</a:t>
            </a:r>
            <a:r>
              <a:rPr lang="en-GB" sz="2400" b="0" i="0" u="none" strike="noStrike" cap="none" dirty="0">
                <a:solidFill>
                  <a:schemeClr val="dk1"/>
                </a:solidFill>
                <a:latin typeface="Calibri"/>
                <a:ea typeface="Calibri"/>
                <a:cs typeface="Calibri"/>
                <a:sym typeface="Calibri"/>
              </a:rPr>
              <a:t> agree</a:t>
            </a:r>
            <a:r>
              <a:rPr lang="en-GB" sz="2400" dirty="0">
                <a:solidFill>
                  <a:schemeClr val="dk1"/>
                </a:solidFill>
                <a:latin typeface="Calibri"/>
                <a:ea typeface="Calibri"/>
                <a:cs typeface="Calibri"/>
                <a:sym typeface="Calibri"/>
              </a:rPr>
              <a:t> or </a:t>
            </a:r>
            <a:r>
              <a:rPr lang="en-GB" sz="2400" b="0" i="0" u="none" strike="noStrike" cap="none" dirty="0">
                <a:solidFill>
                  <a:schemeClr val="dk1"/>
                </a:solidFill>
                <a:latin typeface="Calibri"/>
                <a:ea typeface="Calibri"/>
                <a:cs typeface="Calibri"/>
                <a:sym typeface="Calibri"/>
              </a:rPr>
              <a:t>disagree</a:t>
            </a: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2400" b="0" i="0" u="none" strike="noStrike" cap="none" dirty="0">
              <a:solidFill>
                <a:schemeClr val="dk1"/>
              </a:solidFill>
              <a:latin typeface="Calibri"/>
              <a:ea typeface="Calibri"/>
              <a:cs typeface="Calibri"/>
              <a:sym typeface="Calibri"/>
            </a:endParaRPr>
          </a:p>
          <a:p>
            <a:pPr marL="285750" marR="0" lvl="0" indent="-304800" algn="l" rtl="0">
              <a:lnSpc>
                <a:spcPct val="100000"/>
              </a:lnSpc>
              <a:spcBef>
                <a:spcPts val="0"/>
              </a:spcBef>
              <a:spcAft>
                <a:spcPts val="0"/>
              </a:spcAft>
              <a:buClr>
                <a:srgbClr val="000000"/>
              </a:buClr>
              <a:buSzPts val="1700"/>
              <a:buFont typeface="Arial"/>
              <a:buChar char="•"/>
            </a:pPr>
            <a:r>
              <a:rPr lang="en-GB" sz="2400" b="0" i="0" u="none" strike="noStrike" cap="none" dirty="0">
                <a:solidFill>
                  <a:schemeClr val="dk1"/>
                </a:solidFill>
                <a:latin typeface="Calibri"/>
                <a:ea typeface="Calibri"/>
                <a:cs typeface="Calibri"/>
                <a:sym typeface="Calibri"/>
              </a:rPr>
              <a:t>Local</a:t>
            </a:r>
            <a:endParaRPr sz="2400" b="0" i="0" u="none" strike="noStrike" cap="none" dirty="0">
              <a:solidFill>
                <a:srgbClr val="000000"/>
              </a:solidFill>
              <a:latin typeface="Arial"/>
              <a:ea typeface="Arial"/>
              <a:cs typeface="Arial"/>
              <a:sym typeface="Arial"/>
            </a:endParaRPr>
          </a:p>
          <a:p>
            <a:pPr marL="285750" marR="0" lvl="0" indent="-304800" algn="l" rtl="0">
              <a:lnSpc>
                <a:spcPct val="100000"/>
              </a:lnSpc>
              <a:spcBef>
                <a:spcPts val="0"/>
              </a:spcBef>
              <a:spcAft>
                <a:spcPts val="0"/>
              </a:spcAft>
              <a:buClr>
                <a:srgbClr val="000000"/>
              </a:buClr>
              <a:buSzPts val="1700"/>
              <a:buFont typeface="Arial"/>
              <a:buChar char="•"/>
            </a:pPr>
            <a:r>
              <a:rPr lang="en-GB" sz="2400" b="0" i="0" u="none" strike="noStrike" cap="none" dirty="0">
                <a:solidFill>
                  <a:schemeClr val="dk1"/>
                </a:solidFill>
                <a:latin typeface="Calibri"/>
                <a:ea typeface="Calibri"/>
                <a:cs typeface="Calibri"/>
                <a:sym typeface="Calibri"/>
              </a:rPr>
              <a:t>Global </a:t>
            </a:r>
            <a:endParaRPr sz="2400" b="0" i="0" u="none" strike="noStrike" cap="none" dirty="0">
              <a:solidFill>
                <a:srgbClr val="000000"/>
              </a:solidFill>
              <a:latin typeface="Arial"/>
              <a:ea typeface="Arial"/>
              <a:cs typeface="Arial"/>
              <a:sym typeface="Arial"/>
            </a:endParaRPr>
          </a:p>
          <a:p>
            <a:pPr marL="285750" marR="0" lvl="0" indent="-304800" algn="l" rtl="0">
              <a:lnSpc>
                <a:spcPct val="100000"/>
              </a:lnSpc>
              <a:spcBef>
                <a:spcPts val="0"/>
              </a:spcBef>
              <a:spcAft>
                <a:spcPts val="0"/>
              </a:spcAft>
              <a:buClr>
                <a:srgbClr val="000000"/>
              </a:buClr>
              <a:buSzPts val="1700"/>
              <a:buFont typeface="Arial"/>
              <a:buChar char="•"/>
            </a:pPr>
            <a:r>
              <a:rPr lang="en-GB" sz="2400" b="0" i="0" u="none" strike="noStrike" cap="none" dirty="0">
                <a:solidFill>
                  <a:schemeClr val="dk1"/>
                </a:solidFill>
                <a:latin typeface="Calibri"/>
                <a:ea typeface="Calibri"/>
                <a:cs typeface="Calibri"/>
                <a:sym typeface="Calibri"/>
              </a:rPr>
              <a:t>Social </a:t>
            </a: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196" name="Google Shape;196;p5"/>
          <p:cNvSpPr/>
          <p:nvPr/>
        </p:nvSpPr>
        <p:spPr>
          <a:xfrm>
            <a:off x="800" y="3350"/>
            <a:ext cx="12192000" cy="618900"/>
          </a:xfrm>
          <a:prstGeom prst="rightArrow">
            <a:avLst>
              <a:gd name="adj1" fmla="val 100000"/>
              <a:gd name="adj2" fmla="val 50730"/>
            </a:avLst>
          </a:prstGeom>
          <a:gradFill>
            <a:gsLst>
              <a:gs pos="0">
                <a:srgbClr val="66FF33"/>
              </a:gs>
              <a:gs pos="18000">
                <a:srgbClr val="66FF33"/>
              </a:gs>
              <a:gs pos="56000">
                <a:srgbClr val="FFFF00"/>
              </a:gs>
              <a:gs pos="91000">
                <a:srgbClr val="FF722C"/>
              </a:gs>
              <a:gs pos="100000">
                <a:srgbClr val="FF722C"/>
              </a:gs>
            </a:gsLst>
            <a:path path="circle">
              <a:fillToRect l="100000" t="100000"/>
            </a:path>
            <a:tileRect r="-100000" b="-10000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000000"/>
                </a:solidFill>
                <a:latin typeface="Calibri"/>
                <a:ea typeface="Calibri"/>
                <a:cs typeface="Calibri"/>
                <a:sym typeface="Calibri"/>
              </a:rPr>
              <a:t>Why should human geographers think about climate change?</a:t>
            </a:r>
            <a:endParaRPr sz="199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Calibri"/>
              <a:ea typeface="Calibri"/>
              <a:cs typeface="Calibri"/>
              <a:sym typeface="Calibri"/>
            </a:endParaRPr>
          </a:p>
        </p:txBody>
      </p:sp>
      <p:pic>
        <p:nvPicPr>
          <p:cNvPr id="3" name="Picture 2" descr="A pencil on a notebook&#10;&#10;AI-generated content may be incorrect.">
            <a:extLst>
              <a:ext uri="{FF2B5EF4-FFF2-40B4-BE49-F238E27FC236}">
                <a16:creationId xmlns:a16="http://schemas.microsoft.com/office/drawing/2014/main" id="{136DE0CA-A9FE-F162-0BDD-A6A74922ACBD}"/>
              </a:ext>
            </a:extLst>
          </p:cNvPr>
          <p:cNvPicPr>
            <a:picLocks noChangeAspect="1"/>
          </p:cNvPicPr>
          <p:nvPr/>
        </p:nvPicPr>
        <p:blipFill>
          <a:blip r:embed="rId3"/>
          <a:stretch>
            <a:fillRect/>
          </a:stretch>
        </p:blipFill>
        <p:spPr>
          <a:xfrm>
            <a:off x="1278665" y="2108199"/>
            <a:ext cx="4817335" cy="32115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2a8b5541d06_0_0"/>
          <p:cNvSpPr txBox="1">
            <a:spLocks noGrp="1"/>
          </p:cNvSpPr>
          <p:nvPr>
            <p:ph type="ctrTitle"/>
          </p:nvPr>
        </p:nvSpPr>
        <p:spPr>
          <a:xfrm>
            <a:off x="2286000" y="1656167"/>
            <a:ext cx="7135980" cy="618900"/>
          </a:xfrm>
          <a:prstGeom prst="rect">
            <a:avLst/>
          </a:prstGeom>
          <a:solidFill>
            <a:srgbClr val="FFFF00"/>
          </a:solid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SzPts val="6000"/>
              <a:buNone/>
            </a:pPr>
            <a:r>
              <a:rPr lang="en-GB" sz="4400" dirty="0"/>
              <a:t>Task 1: Answer in your books</a:t>
            </a:r>
            <a:endParaRPr sz="4400" dirty="0"/>
          </a:p>
        </p:txBody>
      </p:sp>
      <p:sp>
        <p:nvSpPr>
          <p:cNvPr id="92" name="Google Shape;92;g2a8b5541d06_0_0"/>
          <p:cNvSpPr txBox="1">
            <a:spLocks noGrp="1"/>
          </p:cNvSpPr>
          <p:nvPr>
            <p:ph type="subTitle" idx="1"/>
          </p:nvPr>
        </p:nvSpPr>
        <p:spPr>
          <a:xfrm>
            <a:off x="550122" y="2897685"/>
            <a:ext cx="11289600" cy="26877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1000"/>
              </a:spcBef>
              <a:spcAft>
                <a:spcPts val="0"/>
              </a:spcAft>
              <a:buSzPts val="3600"/>
              <a:buAutoNum type="arabicPeriod"/>
            </a:pPr>
            <a:r>
              <a:rPr lang="en-GB" dirty="0"/>
              <a:t>Name the main greenhouse gas</a:t>
            </a:r>
            <a:endParaRPr dirty="0"/>
          </a:p>
          <a:p>
            <a:pPr marL="457200" lvl="0" indent="-457200" algn="l" rtl="0">
              <a:lnSpc>
                <a:spcPct val="90000"/>
              </a:lnSpc>
              <a:spcBef>
                <a:spcPts val="0"/>
              </a:spcBef>
              <a:spcAft>
                <a:spcPts val="0"/>
              </a:spcAft>
              <a:buSzPts val="3600"/>
              <a:buAutoNum type="arabicPeriod"/>
            </a:pPr>
            <a:r>
              <a:rPr lang="en-GB" dirty="0"/>
              <a:t>Define the term ‘climate change’</a:t>
            </a:r>
            <a:endParaRPr dirty="0"/>
          </a:p>
          <a:p>
            <a:pPr marL="457200" lvl="0" indent="-457200" algn="l" rtl="0">
              <a:lnSpc>
                <a:spcPct val="90000"/>
              </a:lnSpc>
              <a:spcBef>
                <a:spcPts val="0"/>
              </a:spcBef>
              <a:spcAft>
                <a:spcPts val="0"/>
              </a:spcAft>
              <a:buSzPts val="3600"/>
              <a:buAutoNum type="arabicPeriod"/>
            </a:pPr>
            <a:r>
              <a:rPr lang="en-GB" dirty="0"/>
              <a:t>Define the term ‘fossil fuels’</a:t>
            </a:r>
            <a:endParaRPr dirty="0"/>
          </a:p>
          <a:p>
            <a:pPr marL="457200" lvl="0" indent="-457200" algn="l" rtl="0">
              <a:lnSpc>
                <a:spcPct val="90000"/>
              </a:lnSpc>
              <a:spcBef>
                <a:spcPts val="0"/>
              </a:spcBef>
              <a:spcAft>
                <a:spcPts val="0"/>
              </a:spcAft>
              <a:buSzPts val="3600"/>
              <a:buAutoNum type="arabicPeriod"/>
            </a:pPr>
            <a:r>
              <a:rPr lang="en-GB" dirty="0"/>
              <a:t>Describe the ‘enhanced greenhouse effect’</a:t>
            </a:r>
            <a:endParaRPr dirty="0"/>
          </a:p>
          <a:p>
            <a:pPr marL="457200" lvl="0" indent="-457200" algn="l" rtl="0">
              <a:lnSpc>
                <a:spcPct val="90000"/>
              </a:lnSpc>
              <a:spcBef>
                <a:spcPts val="0"/>
              </a:spcBef>
              <a:spcAft>
                <a:spcPts val="0"/>
              </a:spcAft>
              <a:buSzPts val="3600"/>
              <a:buAutoNum type="arabicPeriod"/>
            </a:pPr>
            <a:r>
              <a:rPr lang="en-GB" dirty="0"/>
              <a:t>Describe how climate change can lead to </a:t>
            </a:r>
            <a:r>
              <a:rPr lang="en-GB" b="1" dirty="0"/>
              <a:t>either </a:t>
            </a:r>
            <a:r>
              <a:rPr lang="en-GB" dirty="0"/>
              <a:t>(a) more wildfires or (b) more storms</a:t>
            </a:r>
            <a:endParaRPr dirty="0"/>
          </a:p>
          <a:p>
            <a:pPr marL="457200" lvl="0" indent="-457200" algn="l" rtl="0">
              <a:lnSpc>
                <a:spcPct val="90000"/>
              </a:lnSpc>
              <a:spcBef>
                <a:spcPts val="0"/>
              </a:spcBef>
              <a:spcAft>
                <a:spcPts val="0"/>
              </a:spcAft>
              <a:buSzPts val="3600"/>
              <a:buAutoNum type="arabicPeriod"/>
            </a:pPr>
            <a:r>
              <a:rPr lang="en-GB" dirty="0"/>
              <a:t>Explain why some people may feel ‘eco-anxiety’</a:t>
            </a:r>
            <a:endParaRPr dirty="0"/>
          </a:p>
        </p:txBody>
      </p:sp>
      <p:sp>
        <p:nvSpPr>
          <p:cNvPr id="93" name="Google Shape;93;g2a8b5541d06_0_0"/>
          <p:cNvSpPr/>
          <p:nvPr/>
        </p:nvSpPr>
        <p:spPr>
          <a:xfrm>
            <a:off x="800" y="3350"/>
            <a:ext cx="12192000" cy="618900"/>
          </a:xfrm>
          <a:prstGeom prst="rightArrow">
            <a:avLst>
              <a:gd name="adj1" fmla="val 100000"/>
              <a:gd name="adj2" fmla="val 50730"/>
            </a:avLst>
          </a:prstGeom>
          <a:gradFill>
            <a:gsLst>
              <a:gs pos="0">
                <a:srgbClr val="66FF33"/>
              </a:gs>
              <a:gs pos="18000">
                <a:srgbClr val="66FF33"/>
              </a:gs>
              <a:gs pos="56000">
                <a:srgbClr val="FFFF00"/>
              </a:gs>
              <a:gs pos="91000">
                <a:srgbClr val="FF722C"/>
              </a:gs>
              <a:gs pos="100000">
                <a:srgbClr val="FF722C"/>
              </a:gs>
            </a:gsLst>
            <a:path path="circle">
              <a:fillToRect l="100000" t="100000"/>
            </a:path>
            <a:tileRect r="-100000" b="-10000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000000"/>
                </a:solidFill>
                <a:latin typeface="Calibri"/>
                <a:ea typeface="Calibri"/>
                <a:cs typeface="Calibri"/>
                <a:sym typeface="Calibri"/>
              </a:rPr>
              <a:t>Why should human geographers think about climate change?</a:t>
            </a:r>
            <a:endParaRPr sz="199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body" idx="1"/>
          </p:nvPr>
        </p:nvSpPr>
        <p:spPr>
          <a:xfrm>
            <a:off x="489857" y="707571"/>
            <a:ext cx="10515600" cy="6520543"/>
          </a:xfrm>
          <a:prstGeom prst="rect">
            <a:avLst/>
          </a:prstGeom>
          <a:noFill/>
          <a:ln>
            <a:noFill/>
          </a:ln>
        </p:spPr>
        <p:txBody>
          <a:bodyPr spcFirstLastPara="1" wrap="square" lIns="91425" tIns="45700" rIns="91425" bIns="45700" anchor="t" anchorCtr="0">
            <a:normAutofit fontScale="32500" lnSpcReduction="20000"/>
          </a:bodyPr>
          <a:lstStyle/>
          <a:p>
            <a:pPr marL="457200" lvl="0" indent="-342900" algn="l" rtl="0">
              <a:lnSpc>
                <a:spcPct val="90000"/>
              </a:lnSpc>
              <a:spcBef>
                <a:spcPts val="1000"/>
              </a:spcBef>
              <a:spcAft>
                <a:spcPts val="0"/>
              </a:spcAft>
              <a:buSzPct val="102856"/>
              <a:buFont typeface="Arial"/>
              <a:buAutoNum type="arabicPeriod"/>
            </a:pPr>
            <a:r>
              <a:rPr lang="en-GB" sz="7400" b="1"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Main Greenhouse Gas:</a:t>
            </a:r>
            <a:r>
              <a:rPr lang="en-GB" sz="7400" b="0"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 Carbon dioxide (CO2).</a:t>
            </a:r>
            <a:endParaRPr sz="7400" dirty="0">
              <a:latin typeface="Calibri" panose="020F0502020204030204" pitchFamily="34" charset="0"/>
              <a:ea typeface="Calibri" panose="020F0502020204030204" pitchFamily="34" charset="0"/>
              <a:cs typeface="Calibri" panose="020F0502020204030204" pitchFamily="34" charset="0"/>
            </a:endParaRPr>
          </a:p>
          <a:p>
            <a:pPr marL="457200" lvl="0" indent="-342900" algn="l" rtl="0">
              <a:lnSpc>
                <a:spcPct val="90000"/>
              </a:lnSpc>
              <a:spcBef>
                <a:spcPts val="1000"/>
              </a:spcBef>
              <a:spcAft>
                <a:spcPts val="0"/>
              </a:spcAft>
              <a:buSzPct val="102856"/>
              <a:buFont typeface="Arial"/>
              <a:buAutoNum type="arabicPeriod"/>
            </a:pPr>
            <a:r>
              <a:rPr lang="en-GB" sz="7400" b="1"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Climate Change:</a:t>
            </a:r>
            <a:r>
              <a:rPr lang="en-GB" sz="7400" b="0"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 A long-term change in the average weather patterns that have come to define Earth's local, regional, and global climates.</a:t>
            </a:r>
            <a:endParaRPr sz="7400" dirty="0">
              <a:latin typeface="Calibri" panose="020F0502020204030204" pitchFamily="34" charset="0"/>
              <a:ea typeface="Calibri" panose="020F0502020204030204" pitchFamily="34" charset="0"/>
              <a:cs typeface="Calibri" panose="020F0502020204030204" pitchFamily="34" charset="0"/>
            </a:endParaRPr>
          </a:p>
          <a:p>
            <a:pPr marL="457200" lvl="0" indent="-342900" algn="l" rtl="0">
              <a:lnSpc>
                <a:spcPct val="90000"/>
              </a:lnSpc>
              <a:spcBef>
                <a:spcPts val="1000"/>
              </a:spcBef>
              <a:spcAft>
                <a:spcPts val="0"/>
              </a:spcAft>
              <a:buSzPct val="102856"/>
              <a:buFont typeface="Arial"/>
              <a:buAutoNum type="arabicPeriod"/>
            </a:pPr>
            <a:r>
              <a:rPr lang="en-GB" sz="7400" b="1"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Fossil Fuels:</a:t>
            </a:r>
            <a:r>
              <a:rPr lang="en-GB" sz="7400" b="0"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 Natural fuels formed from the remains of ancient plants and animals, such as coal, oil, and natural gas.</a:t>
            </a:r>
            <a:endParaRPr sz="7400" dirty="0">
              <a:latin typeface="Calibri" panose="020F0502020204030204" pitchFamily="34" charset="0"/>
              <a:ea typeface="Calibri" panose="020F0502020204030204" pitchFamily="34" charset="0"/>
              <a:cs typeface="Calibri" panose="020F0502020204030204" pitchFamily="34" charset="0"/>
            </a:endParaRPr>
          </a:p>
          <a:p>
            <a:pPr marL="457200" lvl="0" indent="-342900" algn="l" rtl="0">
              <a:lnSpc>
                <a:spcPct val="90000"/>
              </a:lnSpc>
              <a:spcBef>
                <a:spcPts val="1000"/>
              </a:spcBef>
              <a:spcAft>
                <a:spcPts val="0"/>
              </a:spcAft>
              <a:buSzPct val="102856"/>
              <a:buFont typeface="Arial"/>
              <a:buAutoNum type="arabicPeriod"/>
            </a:pPr>
            <a:r>
              <a:rPr lang="en-GB" sz="7400" b="1"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Enhanced Greenhouse Effect:</a:t>
            </a:r>
            <a:r>
              <a:rPr lang="en-GB" sz="7400" b="0"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 The strengthening of the greenhouse effect due to increased levels of greenhouse gases in the atmosphere from human activities, leading to more heat being trapped and a rise in Earth's average temperature.</a:t>
            </a:r>
            <a:endParaRPr sz="7400" dirty="0">
              <a:latin typeface="Calibri" panose="020F0502020204030204" pitchFamily="34" charset="0"/>
              <a:ea typeface="Calibri" panose="020F0502020204030204" pitchFamily="34" charset="0"/>
              <a:cs typeface="Calibri" panose="020F0502020204030204" pitchFamily="34" charset="0"/>
            </a:endParaRPr>
          </a:p>
          <a:p>
            <a:pPr marL="457200" lvl="0" indent="-342900" algn="l" rtl="0">
              <a:lnSpc>
                <a:spcPct val="90000"/>
              </a:lnSpc>
              <a:spcBef>
                <a:spcPts val="1000"/>
              </a:spcBef>
              <a:spcAft>
                <a:spcPts val="0"/>
              </a:spcAft>
              <a:buSzPct val="102856"/>
              <a:buFont typeface="Arial"/>
              <a:buAutoNum type="arabicPeriod"/>
            </a:pPr>
            <a:r>
              <a:rPr lang="en-GB" sz="7400" b="1"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Climate Change Leading to More Wildfires or Storms:</a:t>
            </a:r>
            <a:endParaRPr sz="7400" b="0"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endParaRPr>
          </a:p>
          <a:p>
            <a:pPr marL="457200" lvl="1" indent="0" algn="l" rtl="0">
              <a:lnSpc>
                <a:spcPct val="90000"/>
              </a:lnSpc>
              <a:spcBef>
                <a:spcPts val="500"/>
              </a:spcBef>
              <a:spcAft>
                <a:spcPts val="0"/>
              </a:spcAft>
              <a:buSzPct val="119999"/>
              <a:buNone/>
            </a:pPr>
            <a:r>
              <a:rPr lang="en-GB" sz="7400" b="0"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(a) </a:t>
            </a:r>
            <a:r>
              <a:rPr lang="en-GB" sz="7400" b="1"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More Wildfires:</a:t>
            </a:r>
            <a:r>
              <a:rPr lang="en-GB" sz="7400" b="0"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 Higher temperatures and prolonged droughts dry out vegetation, making it more flammable and increasing the risk and intensity of wildfires.</a:t>
            </a:r>
            <a:endParaRPr sz="7400" dirty="0">
              <a:latin typeface="Calibri" panose="020F0502020204030204" pitchFamily="34" charset="0"/>
              <a:ea typeface="Calibri" panose="020F0502020204030204" pitchFamily="34" charset="0"/>
              <a:cs typeface="Calibri" panose="020F0502020204030204" pitchFamily="34" charset="0"/>
            </a:endParaRPr>
          </a:p>
          <a:p>
            <a:pPr marL="457200" lvl="1" indent="0" algn="l" rtl="0">
              <a:lnSpc>
                <a:spcPct val="90000"/>
              </a:lnSpc>
              <a:spcBef>
                <a:spcPts val="500"/>
              </a:spcBef>
              <a:spcAft>
                <a:spcPts val="0"/>
              </a:spcAft>
              <a:buSzPct val="119999"/>
              <a:buNone/>
            </a:pPr>
            <a:r>
              <a:rPr lang="en-GB" sz="7400" b="0"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(b) </a:t>
            </a:r>
            <a:r>
              <a:rPr lang="en-GB" sz="7400" b="1"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More Storms:</a:t>
            </a:r>
            <a:r>
              <a:rPr lang="en-GB" sz="7400" b="0"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 Warmer temperatures cause more water to evaporate and warmer air holds more moisture, leading to more energy in weather systems and increasing the frequency and intensity of storms.</a:t>
            </a:r>
            <a:endParaRPr sz="7400" dirty="0">
              <a:latin typeface="Calibri" panose="020F0502020204030204" pitchFamily="34" charset="0"/>
              <a:ea typeface="Calibri" panose="020F0502020204030204" pitchFamily="34" charset="0"/>
              <a:cs typeface="Calibri" panose="020F0502020204030204" pitchFamily="34" charset="0"/>
            </a:endParaRPr>
          </a:p>
          <a:p>
            <a:pPr marL="457200" lvl="0" indent="-342900" algn="l" rtl="0">
              <a:lnSpc>
                <a:spcPct val="90000"/>
              </a:lnSpc>
              <a:spcBef>
                <a:spcPts val="1000"/>
              </a:spcBef>
              <a:spcAft>
                <a:spcPts val="0"/>
              </a:spcAft>
              <a:buSzPct val="102856"/>
              <a:buFont typeface="Arial"/>
              <a:buAutoNum type="arabicPeriod"/>
            </a:pPr>
            <a:r>
              <a:rPr lang="en-GB" sz="7400" b="1"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Eco-Anxiety:</a:t>
            </a:r>
            <a:r>
              <a:rPr lang="en-GB" sz="7400" b="0"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 Some people may feel eco-anxiety due to growing concerns about the irreversible impacts of climate change, feeling overwhelmed by the scale of environmental crises and the perceived inaction of governments and individuals to mitigate these issues.</a:t>
            </a:r>
            <a:endParaRPr sz="7400" dirty="0">
              <a:latin typeface="Calibri" panose="020F0502020204030204" pitchFamily="34" charset="0"/>
              <a:ea typeface="Calibri" panose="020F0502020204030204" pitchFamily="34" charset="0"/>
              <a:cs typeface="Calibri" panose="020F0502020204030204" pitchFamily="34" charset="0"/>
            </a:endParaRPr>
          </a:p>
          <a:p>
            <a:pPr marL="457200" lvl="0" indent="-228600" algn="l" rtl="0">
              <a:lnSpc>
                <a:spcPct val="90000"/>
              </a:lnSpc>
              <a:spcBef>
                <a:spcPts val="1000"/>
              </a:spcBef>
              <a:spcAft>
                <a:spcPts val="0"/>
              </a:spcAft>
              <a:buClr>
                <a:schemeClr val="dk1"/>
              </a:buClr>
              <a:buSzPct val="102856"/>
              <a:buNone/>
            </a:pPr>
            <a:endParaRPr dirty="0"/>
          </a:p>
        </p:txBody>
      </p:sp>
      <p:sp>
        <p:nvSpPr>
          <p:cNvPr id="99" name="Google Shape;99;p2"/>
          <p:cNvSpPr/>
          <p:nvPr/>
        </p:nvSpPr>
        <p:spPr>
          <a:xfrm>
            <a:off x="800" y="3350"/>
            <a:ext cx="12192000" cy="618900"/>
          </a:xfrm>
          <a:prstGeom prst="rightArrow">
            <a:avLst>
              <a:gd name="adj1" fmla="val 100000"/>
              <a:gd name="adj2" fmla="val 50730"/>
            </a:avLst>
          </a:prstGeom>
          <a:gradFill>
            <a:gsLst>
              <a:gs pos="0">
                <a:srgbClr val="66FF33"/>
              </a:gs>
              <a:gs pos="18000">
                <a:srgbClr val="66FF33"/>
              </a:gs>
              <a:gs pos="56000">
                <a:srgbClr val="FFFF00"/>
              </a:gs>
              <a:gs pos="91000">
                <a:srgbClr val="FF722C"/>
              </a:gs>
              <a:gs pos="100000">
                <a:srgbClr val="FF722C"/>
              </a:gs>
            </a:gsLst>
            <a:path path="circle">
              <a:fillToRect l="100000" t="100000"/>
            </a:path>
            <a:tileRect r="-100000" b="-10000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000000"/>
                </a:solidFill>
                <a:latin typeface="Calibri"/>
                <a:ea typeface="Calibri"/>
                <a:cs typeface="Calibri"/>
                <a:sym typeface="Calibri"/>
              </a:rPr>
              <a:t>Why should human geographers think about climate change?</a:t>
            </a:r>
            <a:endParaRPr sz="199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g337fd3629e4_0_12"/>
          <p:cNvSpPr/>
          <p:nvPr/>
        </p:nvSpPr>
        <p:spPr>
          <a:xfrm>
            <a:off x="3048"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05" name="Google Shape;105;g337fd3629e4_0_12"/>
          <p:cNvSpPr/>
          <p:nvPr/>
        </p:nvSpPr>
        <p:spPr>
          <a:xfrm>
            <a:off x="1" y="0"/>
            <a:ext cx="4167271"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6" name="Google Shape;106;g337fd3629e4_0_12"/>
          <p:cNvSpPr txBox="1">
            <a:spLocks noGrp="1"/>
          </p:cNvSpPr>
          <p:nvPr>
            <p:ph type="title"/>
          </p:nvPr>
        </p:nvSpPr>
        <p:spPr>
          <a:xfrm>
            <a:off x="686834" y="1153572"/>
            <a:ext cx="3200400" cy="4461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None/>
            </a:pPr>
            <a:r>
              <a:rPr lang="en-GB" dirty="0">
                <a:latin typeface="Calibri" panose="020F0502020204030204" pitchFamily="34" charset="0"/>
                <a:ea typeface="Calibri" panose="020F0502020204030204" pitchFamily="34" charset="0"/>
                <a:cs typeface="Calibri" panose="020F0502020204030204" pitchFamily="34" charset="0"/>
                <a:sym typeface="Arial"/>
              </a:rPr>
              <a:t>Climate Change impacts people at different scales </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07" name="Google Shape;107;g337fd3629e4_0_12"/>
          <p:cNvSpPr/>
          <p:nvPr/>
        </p:nvSpPr>
        <p:spPr>
          <a:xfrm rot="10800000" flipH="1">
            <a:off x="7550402" y="2455612"/>
            <a:ext cx="4083300" cy="4083300"/>
          </a:xfrm>
          <a:prstGeom prst="arc">
            <a:avLst>
              <a:gd name="adj1" fmla="val 16200000"/>
              <a:gd name="adj2" fmla="val 0"/>
            </a:avLst>
          </a:prstGeom>
          <a:noFill/>
          <a:ln w="127000" cap="rnd" cmpd="sng">
            <a:solidFill>
              <a:schemeClr val="accent4"/>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8" name="Google Shape;108;g337fd3629e4_0_12"/>
          <p:cNvSpPr txBox="1">
            <a:spLocks noGrp="1"/>
          </p:cNvSpPr>
          <p:nvPr>
            <p:ph type="body" idx="1"/>
          </p:nvPr>
        </p:nvSpPr>
        <p:spPr>
          <a:xfrm>
            <a:off x="4447300" y="987450"/>
            <a:ext cx="6906600" cy="3976800"/>
          </a:xfrm>
          <a:prstGeom prst="rect">
            <a:avLst/>
          </a:prstGeom>
          <a:solidFill>
            <a:schemeClr val="lt1"/>
          </a:solidFill>
          <a:ln>
            <a:noFill/>
          </a:ln>
        </p:spPr>
        <p:txBody>
          <a:bodyPr spcFirstLastPara="1" wrap="square" lIns="91425" tIns="45700" rIns="91425" bIns="45700" anchor="ctr" anchorCtr="0">
            <a:normAutofit/>
          </a:bodyPr>
          <a:lstStyle/>
          <a:p>
            <a:pPr marL="457200" lvl="0" indent="-419100" algn="l" rtl="0">
              <a:spcBef>
                <a:spcPts val="0"/>
              </a:spcBef>
              <a:spcAft>
                <a:spcPts val="0"/>
              </a:spcAft>
              <a:buSzPts val="3000"/>
              <a:buChar char="•"/>
            </a:pPr>
            <a:r>
              <a:rPr lang="en-GB" sz="2400" b="1" dirty="0"/>
              <a:t>Local: </a:t>
            </a:r>
            <a:r>
              <a:rPr lang="en-GB" sz="2400" dirty="0"/>
              <a:t>impacts on specific communities, such as a coastal town suffering from sea level rise</a:t>
            </a:r>
            <a:endParaRPr sz="2400" dirty="0"/>
          </a:p>
          <a:p>
            <a:pPr marL="457200" lvl="0" indent="0" algn="l" rtl="0">
              <a:spcBef>
                <a:spcPts val="0"/>
              </a:spcBef>
              <a:spcAft>
                <a:spcPts val="0"/>
              </a:spcAft>
              <a:buNone/>
            </a:pPr>
            <a:endParaRPr sz="2400" dirty="0"/>
          </a:p>
          <a:p>
            <a:pPr marL="457200" lvl="0" indent="-419100" algn="l" rtl="0">
              <a:spcBef>
                <a:spcPts val="0"/>
              </a:spcBef>
              <a:spcAft>
                <a:spcPts val="0"/>
              </a:spcAft>
              <a:buSzPts val="3000"/>
              <a:buChar char="•"/>
            </a:pPr>
            <a:r>
              <a:rPr lang="en-GB" sz="2400" b="1" dirty="0"/>
              <a:t>Global: </a:t>
            </a:r>
            <a:r>
              <a:rPr lang="en-GB" sz="2400" dirty="0"/>
              <a:t>impacts that will be felt around the world, for example the loss of biodiversity</a:t>
            </a:r>
            <a:endParaRPr sz="2400" dirty="0"/>
          </a:p>
          <a:p>
            <a:pPr marL="0" lvl="0" indent="0" algn="l" rtl="0">
              <a:spcBef>
                <a:spcPts val="0"/>
              </a:spcBef>
              <a:spcAft>
                <a:spcPts val="0"/>
              </a:spcAft>
              <a:buNone/>
            </a:pPr>
            <a:endParaRPr sz="3000" dirty="0"/>
          </a:p>
        </p:txBody>
      </p:sp>
      <p:sp>
        <p:nvSpPr>
          <p:cNvPr id="109" name="Google Shape;109;g337fd3629e4_0_12"/>
          <p:cNvSpPr/>
          <p:nvPr/>
        </p:nvSpPr>
        <p:spPr>
          <a:xfrm>
            <a:off x="800" y="3350"/>
            <a:ext cx="12192000" cy="618900"/>
          </a:xfrm>
          <a:prstGeom prst="rightArrow">
            <a:avLst>
              <a:gd name="adj1" fmla="val 100000"/>
              <a:gd name="adj2" fmla="val 50730"/>
            </a:avLst>
          </a:prstGeom>
          <a:gradFill>
            <a:gsLst>
              <a:gs pos="0">
                <a:srgbClr val="66FF33"/>
              </a:gs>
              <a:gs pos="18000">
                <a:srgbClr val="66FF33"/>
              </a:gs>
              <a:gs pos="56000">
                <a:srgbClr val="FFFF00"/>
              </a:gs>
              <a:gs pos="91000">
                <a:srgbClr val="FF722C"/>
              </a:gs>
              <a:gs pos="100000">
                <a:srgbClr val="FF722C"/>
              </a:gs>
            </a:gsLst>
            <a:path path="circle">
              <a:fillToRect l="100000" t="100000"/>
            </a:path>
            <a:tileRect r="-100000" b="-10000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000000"/>
                </a:solidFill>
                <a:latin typeface="Calibri"/>
                <a:ea typeface="Calibri"/>
                <a:cs typeface="Calibri"/>
                <a:sym typeface="Calibri"/>
              </a:rPr>
              <a:t>Why should human geographers think about climate change?</a:t>
            </a:r>
            <a:endParaRPr sz="199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Calibri"/>
              <a:ea typeface="Calibri"/>
              <a:cs typeface="Calibri"/>
              <a:sym typeface="Calibri"/>
            </a:endParaRPr>
          </a:p>
        </p:txBody>
      </p:sp>
      <p:sp>
        <p:nvSpPr>
          <p:cNvPr id="110" name="Google Shape;110;g337fd3629e4_0_12"/>
          <p:cNvSpPr txBox="1"/>
          <p:nvPr/>
        </p:nvSpPr>
        <p:spPr>
          <a:xfrm>
            <a:off x="5039225" y="4787436"/>
            <a:ext cx="5305800" cy="849433"/>
          </a:xfrm>
          <a:prstGeom prst="rect">
            <a:avLst/>
          </a:prstGeom>
          <a:solidFill>
            <a:srgbClr val="FFFF00"/>
          </a:solid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sz="2400" b="1" dirty="0">
                <a:solidFill>
                  <a:schemeClr val="dk1"/>
                </a:solidFill>
                <a:latin typeface="Calibri"/>
                <a:ea typeface="Calibri"/>
                <a:cs typeface="Calibri"/>
                <a:sym typeface="Calibri"/>
              </a:rPr>
              <a:t>Task 2</a:t>
            </a:r>
            <a:r>
              <a:rPr lang="en-GB" sz="2400" dirty="0">
                <a:solidFill>
                  <a:schemeClr val="dk1"/>
                </a:solidFill>
                <a:latin typeface="Calibri"/>
                <a:ea typeface="Calibri"/>
                <a:cs typeface="Calibri"/>
                <a:sym typeface="Calibri"/>
              </a:rPr>
              <a:t>: Define ‘local’ and ‘global’ impacts and add your own examples! </a:t>
            </a:r>
            <a:endParaRP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3"/>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6" name="Google Shape;116;p3"/>
          <p:cNvSpPr/>
          <p:nvPr/>
        </p:nvSpPr>
        <p:spPr>
          <a:xfrm>
            <a:off x="1" y="0"/>
            <a:ext cx="4167271"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7" name="Google Shape;117;p3"/>
          <p:cNvSpPr txBox="1">
            <a:spLocks noGrp="1"/>
          </p:cNvSpPr>
          <p:nvPr>
            <p:ph type="title"/>
          </p:nvPr>
        </p:nvSpPr>
        <p:spPr>
          <a:xfrm>
            <a:off x="118709" y="1153585"/>
            <a:ext cx="3200400" cy="4461300"/>
          </a:xfrm>
          <a:prstGeom prst="rect">
            <a:avLst/>
          </a:prstGeom>
          <a:solidFill>
            <a:srgbClr val="FFFF00"/>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None/>
            </a:pPr>
            <a:r>
              <a:rPr lang="en-GB" dirty="0">
                <a:latin typeface="Calibri" panose="020F0502020204030204" pitchFamily="34" charset="0"/>
                <a:ea typeface="Calibri" panose="020F0502020204030204" pitchFamily="34" charset="0"/>
                <a:cs typeface="Calibri" panose="020F0502020204030204" pitchFamily="34" charset="0"/>
                <a:sym typeface="Arial"/>
              </a:rPr>
              <a:t>Climate Change impacts people in different ways….</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18" name="Google Shape;118;p3"/>
          <p:cNvSpPr/>
          <p:nvPr/>
        </p:nvSpPr>
        <p:spPr>
          <a:xfrm rot="10800000" flipH="1">
            <a:off x="7550402" y="2455479"/>
            <a:ext cx="4083433" cy="4083433"/>
          </a:xfrm>
          <a:prstGeom prst="arc">
            <a:avLst>
              <a:gd name="adj1" fmla="val 16200000"/>
              <a:gd name="adj2" fmla="val 0"/>
            </a:avLst>
          </a:prstGeom>
          <a:noFill/>
          <a:ln w="127000" cap="rnd" cmpd="sng">
            <a:solidFill>
              <a:schemeClr val="accent4"/>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9" name="Google Shape;119;p3"/>
          <p:cNvSpPr txBox="1">
            <a:spLocks noGrp="1"/>
          </p:cNvSpPr>
          <p:nvPr>
            <p:ph type="body" idx="1"/>
          </p:nvPr>
        </p:nvSpPr>
        <p:spPr>
          <a:xfrm>
            <a:off x="4447308" y="591344"/>
            <a:ext cx="6906491" cy="5585619"/>
          </a:xfrm>
          <a:prstGeom prst="rect">
            <a:avLst/>
          </a:prstGeom>
          <a:noFill/>
          <a:ln>
            <a:noFill/>
          </a:ln>
        </p:spPr>
        <p:txBody>
          <a:bodyPr spcFirstLastPara="1" wrap="square" lIns="91425" tIns="45700" rIns="91425" bIns="45700" anchor="ctr" anchorCtr="0">
            <a:normAutofit/>
          </a:bodyPr>
          <a:lstStyle/>
          <a:p>
            <a:pPr marL="457200" lvl="0" indent="-228600" algn="l" rtl="0">
              <a:lnSpc>
                <a:spcPct val="90000"/>
              </a:lnSpc>
              <a:spcBef>
                <a:spcPts val="0"/>
              </a:spcBef>
              <a:spcAft>
                <a:spcPts val="0"/>
              </a:spcAft>
              <a:buSzPts val="2400"/>
              <a:buFont typeface="Arial"/>
              <a:buChar char="•"/>
            </a:pPr>
            <a:r>
              <a:rPr lang="en-GB"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Social: </a:t>
            </a:r>
            <a:r>
              <a:rPr lang="en-GB"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impacts on different groups of people. This can include:</a:t>
            </a:r>
            <a:endParaRPr sz="2400" dirty="0">
              <a:latin typeface="Calibri" panose="020F0502020204030204" pitchFamily="34" charset="0"/>
              <a:ea typeface="Calibri" panose="020F0502020204030204" pitchFamily="34" charset="0"/>
              <a:cs typeface="Calibri" panose="020F0502020204030204" pitchFamily="34" charset="0"/>
            </a:endParaRPr>
          </a:p>
          <a:p>
            <a:pPr marL="914400" lvl="1" indent="-228600" algn="l" rtl="0">
              <a:lnSpc>
                <a:spcPct val="90000"/>
              </a:lnSpc>
              <a:spcBef>
                <a:spcPts val="600"/>
              </a:spcBef>
              <a:spcAft>
                <a:spcPts val="0"/>
              </a:spcAft>
              <a:buSzPts val="2000"/>
              <a:buFont typeface="Arial"/>
              <a:buChar char="•"/>
            </a:pPr>
            <a:r>
              <a:rPr lang="en-GB" b="1"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Mobility</a:t>
            </a:r>
            <a:r>
              <a:rPr lang="en-GB"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 </a:t>
            </a:r>
            <a:r>
              <a:rPr lang="en-GB" i="0"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the movement of people because of sea-level rise, storms, droughts, and other such impacts related to climate change.</a:t>
            </a:r>
            <a:endParaRPr dirty="0">
              <a:latin typeface="Calibri" panose="020F0502020204030204" pitchFamily="34" charset="0"/>
              <a:ea typeface="Calibri" panose="020F0502020204030204" pitchFamily="34" charset="0"/>
              <a:cs typeface="Calibri" panose="020F0502020204030204" pitchFamily="34" charset="0"/>
            </a:endParaRPr>
          </a:p>
          <a:p>
            <a:pPr marL="914400" lvl="1" indent="-228600" algn="l" rtl="0">
              <a:lnSpc>
                <a:spcPct val="90000"/>
              </a:lnSpc>
              <a:spcBef>
                <a:spcPts val="600"/>
              </a:spcBef>
              <a:spcAft>
                <a:spcPts val="0"/>
              </a:spcAft>
              <a:buClr>
                <a:srgbClr val="202124"/>
              </a:buClr>
              <a:buSzPts val="2000"/>
              <a:buFont typeface="Arial"/>
              <a:buChar char="•"/>
            </a:pPr>
            <a:r>
              <a:rPr lang="en-GB" b="1"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Race: </a:t>
            </a:r>
            <a:r>
              <a:rPr lang="en-GB"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how climate change exacerbates other issues such as racial inequalities </a:t>
            </a:r>
            <a:endParaRPr dirty="0">
              <a:latin typeface="Calibri" panose="020F0502020204030204" pitchFamily="34" charset="0"/>
              <a:ea typeface="Calibri" panose="020F0502020204030204" pitchFamily="34" charset="0"/>
              <a:cs typeface="Calibri" panose="020F0502020204030204" pitchFamily="34" charset="0"/>
            </a:endParaRPr>
          </a:p>
          <a:p>
            <a:pPr marL="914400" lvl="1" indent="-228600" algn="l" rtl="0">
              <a:lnSpc>
                <a:spcPct val="90000"/>
              </a:lnSpc>
              <a:spcBef>
                <a:spcPts val="600"/>
              </a:spcBef>
              <a:spcAft>
                <a:spcPts val="600"/>
              </a:spcAft>
              <a:buClr>
                <a:srgbClr val="202124"/>
              </a:buClr>
              <a:buSzPts val="2000"/>
              <a:buFont typeface="Arial"/>
              <a:buChar char="•"/>
            </a:pPr>
            <a:r>
              <a:rPr lang="en-GB" b="1"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Income: </a:t>
            </a:r>
            <a:r>
              <a:rPr lang="en-GB"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how lower income people are affected by climate change more than their rich counterparts</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20" name="Google Shape;120;p3"/>
          <p:cNvSpPr/>
          <p:nvPr/>
        </p:nvSpPr>
        <p:spPr>
          <a:xfrm>
            <a:off x="800" y="3350"/>
            <a:ext cx="12192000" cy="618900"/>
          </a:xfrm>
          <a:prstGeom prst="rightArrow">
            <a:avLst>
              <a:gd name="adj1" fmla="val 100000"/>
              <a:gd name="adj2" fmla="val 50730"/>
            </a:avLst>
          </a:prstGeom>
          <a:gradFill>
            <a:gsLst>
              <a:gs pos="0">
                <a:srgbClr val="66FF33"/>
              </a:gs>
              <a:gs pos="18000">
                <a:srgbClr val="66FF33"/>
              </a:gs>
              <a:gs pos="56000">
                <a:srgbClr val="FFFF00"/>
              </a:gs>
              <a:gs pos="91000">
                <a:srgbClr val="FF722C"/>
              </a:gs>
              <a:gs pos="100000">
                <a:srgbClr val="FF722C"/>
              </a:gs>
            </a:gsLst>
            <a:path path="circle">
              <a:fillToRect l="100000" t="100000"/>
            </a:path>
            <a:tileRect r="-100000" b="-10000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000000"/>
                </a:solidFill>
                <a:latin typeface="Calibri"/>
                <a:ea typeface="Calibri"/>
                <a:cs typeface="Calibri"/>
                <a:sym typeface="Calibri"/>
              </a:rPr>
              <a:t>Why should human geographers think about climate change?</a:t>
            </a:r>
            <a:endParaRPr sz="199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Calibri"/>
              <a:ea typeface="Calibri"/>
              <a:cs typeface="Calibri"/>
              <a:sym typeface="Calibri"/>
            </a:endParaRPr>
          </a:p>
        </p:txBody>
      </p:sp>
      <p:sp>
        <p:nvSpPr>
          <p:cNvPr id="121" name="Google Shape;121;p3"/>
          <p:cNvSpPr txBox="1"/>
          <p:nvPr/>
        </p:nvSpPr>
        <p:spPr>
          <a:xfrm>
            <a:off x="3847550" y="5523100"/>
            <a:ext cx="8106000" cy="849433"/>
          </a:xfrm>
          <a:prstGeom prst="rect">
            <a:avLst/>
          </a:prstGeom>
          <a:solidFill>
            <a:srgbClr val="FFFF00"/>
          </a:solid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sz="2400" b="1" dirty="0">
                <a:solidFill>
                  <a:schemeClr val="dk1"/>
                </a:solidFill>
                <a:latin typeface="Calibri"/>
                <a:ea typeface="Calibri"/>
                <a:cs typeface="Calibri"/>
                <a:sym typeface="Calibri"/>
              </a:rPr>
              <a:t>Task 3</a:t>
            </a:r>
            <a:r>
              <a:rPr lang="en-GB" sz="2400" dirty="0">
                <a:solidFill>
                  <a:schemeClr val="dk1"/>
                </a:solidFill>
                <a:latin typeface="Calibri"/>
                <a:ea typeface="Calibri"/>
                <a:cs typeface="Calibri"/>
                <a:sym typeface="Calibri"/>
              </a:rPr>
              <a:t>: How might mobility, race and income affect people’s experiences of climate change? </a:t>
            </a:r>
            <a:endParaRPr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grpSp>
        <p:nvGrpSpPr>
          <p:cNvPr id="126" name="Google Shape;126;p21"/>
          <p:cNvGrpSpPr/>
          <p:nvPr/>
        </p:nvGrpSpPr>
        <p:grpSpPr>
          <a:xfrm>
            <a:off x="87925" y="2610627"/>
            <a:ext cx="12104189" cy="3996946"/>
            <a:chOff x="75768" y="578771"/>
            <a:chExt cx="10364063" cy="3195001"/>
          </a:xfrm>
        </p:grpSpPr>
        <p:sp>
          <p:nvSpPr>
            <p:cNvPr id="127" name="Google Shape;127;p21"/>
            <p:cNvSpPr/>
            <p:nvPr/>
          </p:nvSpPr>
          <p:spPr>
            <a:xfrm>
              <a:off x="679050" y="578771"/>
              <a:ext cx="1887187" cy="1887187"/>
            </a:xfrm>
            <a:prstGeom prst="ellipse">
              <a:avLst/>
            </a:prstGeom>
            <a:solidFill>
              <a:srgbClr val="599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 name="Google Shape;128;p21"/>
            <p:cNvSpPr/>
            <p:nvPr/>
          </p:nvSpPr>
          <p:spPr>
            <a:xfrm>
              <a:off x="1081237" y="980959"/>
              <a:ext cx="1082812" cy="1082812"/>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 name="Google Shape;129;p21"/>
            <p:cNvSpPr/>
            <p:nvPr/>
          </p:nvSpPr>
          <p:spPr>
            <a:xfrm>
              <a:off x="75768" y="3053772"/>
              <a:ext cx="309375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 name="Google Shape;130;p21"/>
            <p:cNvSpPr txBox="1"/>
            <p:nvPr/>
          </p:nvSpPr>
          <p:spPr>
            <a:xfrm>
              <a:off x="197338" y="2739469"/>
              <a:ext cx="309375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4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POLITICAL: </a:t>
              </a:r>
              <a:r>
                <a:rPr lang="en-GB" sz="2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Some countries feel that other countries are not taking climate change seriously enough</a:t>
              </a:r>
              <a:endParaRPr sz="2400" dirty="0">
                <a:latin typeface="Calibri" panose="020F0502020204030204" pitchFamily="34" charset="0"/>
                <a:ea typeface="Calibri" panose="020F0502020204030204" pitchFamily="34" charset="0"/>
                <a:cs typeface="Calibri" panose="020F0502020204030204" pitchFamily="34" charset="0"/>
              </a:endParaRPr>
            </a:p>
          </p:txBody>
        </p:sp>
        <p:sp>
          <p:nvSpPr>
            <p:cNvPr id="131" name="Google Shape;131;p21"/>
            <p:cNvSpPr/>
            <p:nvPr/>
          </p:nvSpPr>
          <p:spPr>
            <a:xfrm>
              <a:off x="4314206" y="578771"/>
              <a:ext cx="1887187" cy="1887187"/>
            </a:xfrm>
            <a:prstGeom prst="ellipse">
              <a:avLst/>
            </a:prstGeom>
            <a:solidFill>
              <a:srgbClr val="4CC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 name="Google Shape;132;p21"/>
            <p:cNvSpPr/>
            <p:nvPr/>
          </p:nvSpPr>
          <p:spPr>
            <a:xfrm>
              <a:off x="4716393" y="980959"/>
              <a:ext cx="1082812" cy="108281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 name="Google Shape;133;p21"/>
            <p:cNvSpPr/>
            <p:nvPr/>
          </p:nvSpPr>
          <p:spPr>
            <a:xfrm>
              <a:off x="3710925" y="3053772"/>
              <a:ext cx="309375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 name="Google Shape;134;p21"/>
            <p:cNvSpPr txBox="1"/>
            <p:nvPr/>
          </p:nvSpPr>
          <p:spPr>
            <a:xfrm>
              <a:off x="3650139" y="2693772"/>
              <a:ext cx="309375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4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ECONOMIC: </a:t>
              </a:r>
              <a:r>
                <a:rPr lang="en-GB" sz="2400" dirty="0">
                  <a:latin typeface="Calibri" panose="020F0502020204030204" pitchFamily="34" charset="0"/>
                  <a:ea typeface="Calibri" panose="020F0502020204030204" pitchFamily="34" charset="0"/>
                  <a:cs typeface="Calibri" panose="020F0502020204030204" pitchFamily="34" charset="0"/>
                </a:rPr>
                <a:t>Damage to crop, houses, and businesses from extreme weather</a:t>
              </a:r>
              <a:endParaRPr sz="2400" dirty="0">
                <a:latin typeface="Calibri" panose="020F0502020204030204" pitchFamily="34" charset="0"/>
                <a:ea typeface="Calibri" panose="020F0502020204030204" pitchFamily="34" charset="0"/>
                <a:cs typeface="Calibri" panose="020F0502020204030204" pitchFamily="34" charset="0"/>
              </a:endParaRPr>
            </a:p>
          </p:txBody>
        </p:sp>
        <p:sp>
          <p:nvSpPr>
            <p:cNvPr id="135" name="Google Shape;135;p21"/>
            <p:cNvSpPr/>
            <p:nvPr/>
          </p:nvSpPr>
          <p:spPr>
            <a:xfrm>
              <a:off x="7949362" y="578771"/>
              <a:ext cx="1887187" cy="1887187"/>
            </a:xfrm>
            <a:prstGeom prst="ellipse">
              <a:avLst/>
            </a:prstGeom>
            <a:solidFill>
              <a:srgbClr val="6FA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 name="Google Shape;136;p21"/>
            <p:cNvSpPr/>
            <p:nvPr/>
          </p:nvSpPr>
          <p:spPr>
            <a:xfrm>
              <a:off x="8351550" y="980959"/>
              <a:ext cx="1082812" cy="108281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 name="Google Shape;137;p21"/>
            <p:cNvSpPr/>
            <p:nvPr/>
          </p:nvSpPr>
          <p:spPr>
            <a:xfrm>
              <a:off x="7346081" y="3053772"/>
              <a:ext cx="309375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 name="Google Shape;138;p21"/>
            <p:cNvSpPr txBox="1"/>
            <p:nvPr/>
          </p:nvSpPr>
          <p:spPr>
            <a:xfrm>
              <a:off x="7285295" y="2868145"/>
              <a:ext cx="309375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4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ENVIRONMENTAL: </a:t>
              </a:r>
              <a:r>
                <a:rPr lang="en-GB" sz="2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The loss of ecosystems such as coral reefs</a:t>
              </a:r>
              <a:endParaRPr sz="2400" dirty="0">
                <a:latin typeface="Calibri" panose="020F0502020204030204" pitchFamily="34" charset="0"/>
                <a:ea typeface="Calibri" panose="020F0502020204030204" pitchFamily="34" charset="0"/>
                <a:cs typeface="Calibri" panose="020F0502020204030204" pitchFamily="34" charset="0"/>
              </a:endParaRPr>
            </a:p>
          </p:txBody>
        </p:sp>
      </p:grpSp>
      <p:sp>
        <p:nvSpPr>
          <p:cNvPr id="139" name="Google Shape;139;p21"/>
          <p:cNvSpPr/>
          <p:nvPr/>
        </p:nvSpPr>
        <p:spPr>
          <a:xfrm>
            <a:off x="800" y="3350"/>
            <a:ext cx="12192000" cy="618900"/>
          </a:xfrm>
          <a:prstGeom prst="rightArrow">
            <a:avLst>
              <a:gd name="adj1" fmla="val 100000"/>
              <a:gd name="adj2" fmla="val 50730"/>
            </a:avLst>
          </a:prstGeom>
          <a:gradFill>
            <a:gsLst>
              <a:gs pos="0">
                <a:srgbClr val="66FF33"/>
              </a:gs>
              <a:gs pos="18000">
                <a:srgbClr val="66FF33"/>
              </a:gs>
              <a:gs pos="56000">
                <a:srgbClr val="FFFF00"/>
              </a:gs>
              <a:gs pos="91000">
                <a:srgbClr val="FF722C"/>
              </a:gs>
              <a:gs pos="100000">
                <a:srgbClr val="FF722C"/>
              </a:gs>
            </a:gsLst>
            <a:path path="circle">
              <a:fillToRect l="100000" t="100000"/>
            </a:path>
            <a:tileRect r="-100000" b="-10000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000000"/>
                </a:solidFill>
                <a:latin typeface="Calibri"/>
                <a:ea typeface="Calibri"/>
                <a:cs typeface="Calibri"/>
                <a:sym typeface="Calibri"/>
              </a:rPr>
              <a:t>Why should human geographers think about climate change?</a:t>
            </a:r>
            <a:endParaRPr sz="199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Calibri"/>
              <a:ea typeface="Calibri"/>
              <a:cs typeface="Calibri"/>
              <a:sym typeface="Calibri"/>
            </a:endParaRPr>
          </a:p>
        </p:txBody>
      </p:sp>
      <p:sp>
        <p:nvSpPr>
          <p:cNvPr id="140" name="Google Shape;140;p21"/>
          <p:cNvSpPr txBox="1"/>
          <p:nvPr/>
        </p:nvSpPr>
        <p:spPr>
          <a:xfrm>
            <a:off x="0" y="713465"/>
            <a:ext cx="12192000" cy="1394026"/>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400" dirty="0">
                <a:solidFill>
                  <a:schemeClr val="dk1"/>
                </a:solidFill>
                <a:latin typeface="Calibri"/>
                <a:ea typeface="Calibri"/>
                <a:cs typeface="Calibri"/>
                <a:sym typeface="Calibri"/>
              </a:rPr>
              <a:t>Climate change impacts the world in different ways…  </a:t>
            </a:r>
            <a:endParaRPr sz="4400"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p22"/>
          <p:cNvSpPr/>
          <p:nvPr/>
        </p:nvSpPr>
        <p:spPr>
          <a:xfrm>
            <a:off x="3049"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7" name="Google Shape;147;p22"/>
          <p:cNvSpPr txBox="1">
            <a:spLocks noGrp="1"/>
          </p:cNvSpPr>
          <p:nvPr>
            <p:ph type="body" idx="1"/>
          </p:nvPr>
        </p:nvSpPr>
        <p:spPr>
          <a:xfrm>
            <a:off x="132943" y="4029031"/>
            <a:ext cx="3907971" cy="2590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GB" sz="2400" dirty="0">
                <a:latin typeface="Calibri" panose="020F0502020204030204" pitchFamily="34" charset="0"/>
                <a:ea typeface="Calibri" panose="020F0502020204030204" pitchFamily="34" charset="0"/>
                <a:cs typeface="Calibri" panose="020F0502020204030204" pitchFamily="34" charset="0"/>
                <a:sym typeface="Arial"/>
              </a:rPr>
              <a:t>How might these communities be affected by climate change?</a:t>
            </a:r>
            <a:endParaRPr sz="2400" dirty="0">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48" name="Google Shape;148;p22"/>
          <p:cNvSpPr txBox="1"/>
          <p:nvPr/>
        </p:nvSpPr>
        <p:spPr>
          <a:xfrm>
            <a:off x="132943" y="743915"/>
            <a:ext cx="3614100" cy="30469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400" b="1" dirty="0">
                <a:solidFill>
                  <a:srgbClr val="202124"/>
                </a:solidFill>
                <a:latin typeface="Calibri" panose="020F0502020204030204" pitchFamily="34" charset="0"/>
                <a:ea typeface="Calibri" panose="020F0502020204030204" pitchFamily="34" charset="0"/>
                <a:cs typeface="Calibri" panose="020F0502020204030204" pitchFamily="34" charset="0"/>
              </a:rPr>
              <a:t>I</a:t>
            </a:r>
            <a:r>
              <a:rPr lang="en-GB" sz="2400" b="1" i="0" u="none" strike="noStrike" cap="none" dirty="0">
                <a:solidFill>
                  <a:srgbClr val="202124"/>
                </a:solidFill>
                <a:latin typeface="Calibri" panose="020F0502020204030204" pitchFamily="34" charset="0"/>
                <a:ea typeface="Calibri" panose="020F0502020204030204" pitchFamily="34" charset="0"/>
                <a:cs typeface="Calibri" panose="020F0502020204030204" pitchFamily="34" charset="0"/>
                <a:sym typeface="Arial"/>
              </a:rPr>
              <a:t>ndigenous Peoples </a:t>
            </a:r>
            <a:r>
              <a:rPr lang="en-GB" sz="2400" b="0" i="0" u="none" strike="noStrike" cap="none" dirty="0">
                <a:solidFill>
                  <a:srgbClr val="202124"/>
                </a:solidFill>
                <a:latin typeface="Calibri" panose="020F0502020204030204" pitchFamily="34" charset="0"/>
                <a:ea typeface="Calibri" panose="020F0502020204030204" pitchFamily="34" charset="0"/>
                <a:cs typeface="Calibri" panose="020F0502020204030204" pitchFamily="34" charset="0"/>
                <a:sym typeface="Arial"/>
              </a:rPr>
              <a:t>are </a:t>
            </a:r>
            <a:r>
              <a:rPr lang="en-GB" sz="2400" b="0" i="0" u="none" strike="noStrike" cap="none" dirty="0">
                <a:solidFill>
                  <a:srgbClr val="040C28"/>
                </a:solidFill>
                <a:latin typeface="Calibri" panose="020F0502020204030204" pitchFamily="34" charset="0"/>
                <a:ea typeface="Calibri" panose="020F0502020204030204" pitchFamily="34" charset="0"/>
                <a:cs typeface="Calibri" panose="020F0502020204030204" pitchFamily="34" charset="0"/>
                <a:sym typeface="Arial"/>
              </a:rPr>
              <a:t>distinct social and cultural groups that share collective ancestral ties to the lands and natural resources where they live, occupy or from which they have been displaced</a:t>
            </a:r>
            <a:r>
              <a:rPr lang="en-GB" sz="2400" b="0" i="0" u="none" strike="noStrike" cap="none" dirty="0">
                <a:solidFill>
                  <a:srgbClr val="202124"/>
                </a:solidFill>
                <a:latin typeface="Calibri" panose="020F0502020204030204" pitchFamily="34" charset="0"/>
                <a:ea typeface="Calibri" panose="020F0502020204030204" pitchFamily="34" charset="0"/>
                <a:cs typeface="Calibri" panose="020F0502020204030204" pitchFamily="34" charset="0"/>
                <a:sym typeface="Arial"/>
              </a:rPr>
              <a:t>.</a:t>
            </a:r>
            <a:endParaRPr sz="2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50" name="Google Shape;150;p22"/>
          <p:cNvSpPr/>
          <p:nvPr/>
        </p:nvSpPr>
        <p:spPr>
          <a:xfrm>
            <a:off x="800" y="3350"/>
            <a:ext cx="12192000" cy="618900"/>
          </a:xfrm>
          <a:prstGeom prst="rightArrow">
            <a:avLst>
              <a:gd name="adj1" fmla="val 100000"/>
              <a:gd name="adj2" fmla="val 50730"/>
            </a:avLst>
          </a:prstGeom>
          <a:gradFill>
            <a:gsLst>
              <a:gs pos="0">
                <a:srgbClr val="66FF33"/>
              </a:gs>
              <a:gs pos="18000">
                <a:srgbClr val="66FF33"/>
              </a:gs>
              <a:gs pos="56000">
                <a:srgbClr val="FFFF00"/>
              </a:gs>
              <a:gs pos="91000">
                <a:srgbClr val="FF722C"/>
              </a:gs>
              <a:gs pos="100000">
                <a:srgbClr val="FF722C"/>
              </a:gs>
            </a:gsLst>
            <a:path path="circle">
              <a:fillToRect l="100000" t="100000"/>
            </a:path>
            <a:tileRect r="-100000" b="-10000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Why should human geographers think about climate change?</a:t>
            </a:r>
            <a:endParaRPr sz="199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pic>
        <p:nvPicPr>
          <p:cNvPr id="3" name="Picture 2" descr="A group of people wearing traditional clothing&#10;&#10;AI-generated content may be incorrect.">
            <a:extLst>
              <a:ext uri="{FF2B5EF4-FFF2-40B4-BE49-F238E27FC236}">
                <a16:creationId xmlns:a16="http://schemas.microsoft.com/office/drawing/2014/main" id="{25711583-52CE-12D4-3D68-3E0A830CC2C9}"/>
              </a:ext>
            </a:extLst>
          </p:cNvPr>
          <p:cNvPicPr>
            <a:picLocks noChangeAspect="1"/>
          </p:cNvPicPr>
          <p:nvPr/>
        </p:nvPicPr>
        <p:blipFill>
          <a:blip r:embed="rId3"/>
          <a:stretch>
            <a:fillRect/>
          </a:stretch>
        </p:blipFill>
        <p:spPr>
          <a:xfrm>
            <a:off x="4471032" y="743915"/>
            <a:ext cx="7109453" cy="4432300"/>
          </a:xfrm>
          <a:prstGeom prst="rect">
            <a:avLst/>
          </a:prstGeom>
        </p:spPr>
      </p:pic>
      <p:sp>
        <p:nvSpPr>
          <p:cNvPr id="4" name="TextBox 3">
            <a:extLst>
              <a:ext uri="{FF2B5EF4-FFF2-40B4-BE49-F238E27FC236}">
                <a16:creationId xmlns:a16="http://schemas.microsoft.com/office/drawing/2014/main" id="{0652B74F-856C-ECBC-F527-DD27284CDFA3}"/>
              </a:ext>
            </a:extLst>
          </p:cNvPr>
          <p:cNvSpPr txBox="1"/>
          <p:nvPr/>
        </p:nvSpPr>
        <p:spPr>
          <a:xfrm>
            <a:off x="10049736" y="5252811"/>
            <a:ext cx="5219700" cy="307777"/>
          </a:xfrm>
          <a:prstGeom prst="rect">
            <a:avLst/>
          </a:prstGeom>
          <a:noFill/>
        </p:spPr>
        <p:txBody>
          <a:bodyPr wrap="square" rtlCol="0">
            <a:spAutoFit/>
          </a:bodyPr>
          <a:lstStyle/>
          <a:p>
            <a:r>
              <a:rPr lang="en-GB" dirty="0"/>
              <a:t>Avada17/</a:t>
            </a:r>
            <a:r>
              <a:rPr lang="en-GB" dirty="0" err="1"/>
              <a:t>Pixabay</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4"/>
          <p:cNvSpPr txBox="1">
            <a:spLocks noGrp="1"/>
          </p:cNvSpPr>
          <p:nvPr>
            <p:ph type="title"/>
          </p:nvPr>
        </p:nvSpPr>
        <p:spPr>
          <a:xfrm>
            <a:off x="156725" y="262587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For the next slide…</a:t>
            </a:r>
            <a:endParaRPr/>
          </a:p>
        </p:txBody>
      </p:sp>
      <p:sp>
        <p:nvSpPr>
          <p:cNvPr id="156" name="Google Shape;156;p4"/>
          <p:cNvSpPr txBox="1"/>
          <p:nvPr/>
        </p:nvSpPr>
        <p:spPr>
          <a:xfrm>
            <a:off x="156721" y="750750"/>
            <a:ext cx="11820900" cy="4431942"/>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2400" b="1" dirty="0">
                <a:solidFill>
                  <a:schemeClr val="dk1"/>
                </a:solidFill>
                <a:latin typeface="Calibri"/>
                <a:ea typeface="Calibri"/>
                <a:cs typeface="Calibri"/>
                <a:sym typeface="Calibri"/>
              </a:rPr>
              <a:t>Task 4: </a:t>
            </a:r>
            <a:r>
              <a:rPr lang="en-GB" sz="2400" dirty="0">
                <a:solidFill>
                  <a:schemeClr val="dk1"/>
                </a:solidFill>
                <a:latin typeface="Calibri"/>
                <a:ea typeface="Calibri"/>
                <a:cs typeface="Calibri"/>
                <a:sym typeface="Calibri"/>
              </a:rPr>
              <a:t>Look at the impacts of climate change on the next slide. For each impact, complete the following tasks.</a:t>
            </a:r>
            <a:r>
              <a:rPr lang="en-GB" sz="2400" b="0" i="0" u="none" strike="noStrike" cap="none" dirty="0">
                <a:solidFill>
                  <a:schemeClr val="dk1"/>
                </a:solidFill>
                <a:latin typeface="Calibri"/>
                <a:ea typeface="Calibri"/>
                <a:cs typeface="Calibri"/>
                <a:sym typeface="Calibri"/>
              </a:rPr>
              <a:t> </a:t>
            </a: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2400" b="0" i="0" u="sng" strike="noStrike" cap="none" dirty="0">
                <a:solidFill>
                  <a:srgbClr val="000000"/>
                </a:solidFill>
                <a:latin typeface="Calibri"/>
                <a:ea typeface="Calibri"/>
                <a:cs typeface="Calibri"/>
                <a:sym typeface="Calibri"/>
              </a:rPr>
              <a:t>Firstly</a:t>
            </a:r>
            <a:endParaRPr sz="2400" b="0" i="0" u="sng"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2400" b="0" i="0" u="none" strike="noStrike" cap="none" dirty="0">
                <a:solidFill>
                  <a:srgbClr val="000000"/>
                </a:solidFill>
                <a:latin typeface="Calibri"/>
                <a:ea typeface="Calibri"/>
                <a:cs typeface="Calibri"/>
                <a:sym typeface="Calibri"/>
              </a:rPr>
              <a:t>Decide whether each impact is more ‘local’ or ‘global’</a:t>
            </a:r>
            <a:endParaRPr sz="2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2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2400" b="0" i="0" u="sng" strike="noStrike" cap="none" dirty="0">
                <a:solidFill>
                  <a:srgbClr val="000000"/>
                </a:solidFill>
                <a:latin typeface="Calibri"/>
                <a:ea typeface="Calibri"/>
                <a:cs typeface="Calibri"/>
                <a:sym typeface="Calibri"/>
              </a:rPr>
              <a:t>Secondly</a:t>
            </a:r>
            <a:endParaRPr sz="2400" b="0" i="0" u="sng"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2400" b="0" i="0" u="none" strike="noStrike" cap="none" dirty="0">
                <a:solidFill>
                  <a:srgbClr val="000000"/>
                </a:solidFill>
                <a:latin typeface="Calibri"/>
                <a:ea typeface="Calibri"/>
                <a:cs typeface="Calibri"/>
                <a:sym typeface="Calibri"/>
              </a:rPr>
              <a:t>Decide whether each impact is social, economic, environmental or political</a:t>
            </a:r>
            <a:endParaRPr sz="2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2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2400" b="0" i="0" u="sng" strike="noStrike" cap="none" dirty="0">
                <a:solidFill>
                  <a:srgbClr val="000000"/>
                </a:solidFill>
                <a:latin typeface="Calibri"/>
                <a:ea typeface="Calibri"/>
                <a:cs typeface="Calibri"/>
                <a:sym typeface="Calibri"/>
              </a:rPr>
              <a:t>Thirdly</a:t>
            </a:r>
            <a:endParaRPr sz="2400" b="0" i="0" u="sng"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2400" b="0" i="0" u="none" strike="noStrike" cap="none" dirty="0">
                <a:solidFill>
                  <a:srgbClr val="000000"/>
                </a:solidFill>
                <a:latin typeface="Calibri"/>
                <a:ea typeface="Calibri"/>
                <a:cs typeface="Calibri"/>
                <a:sym typeface="Calibri"/>
              </a:rPr>
              <a:t>For each impact which is ‘social’, decide whether it is to do with race, mobility or income</a:t>
            </a:r>
            <a:endParaRPr sz="24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57" name="Google Shape;157;p4"/>
          <p:cNvSpPr/>
          <p:nvPr/>
        </p:nvSpPr>
        <p:spPr>
          <a:xfrm>
            <a:off x="800" y="3350"/>
            <a:ext cx="12192000" cy="618900"/>
          </a:xfrm>
          <a:prstGeom prst="rightArrow">
            <a:avLst>
              <a:gd name="adj1" fmla="val 100000"/>
              <a:gd name="adj2" fmla="val 50730"/>
            </a:avLst>
          </a:prstGeom>
          <a:gradFill>
            <a:gsLst>
              <a:gs pos="0">
                <a:srgbClr val="66FF33"/>
              </a:gs>
              <a:gs pos="18000">
                <a:srgbClr val="66FF33"/>
              </a:gs>
              <a:gs pos="56000">
                <a:srgbClr val="FFFF00"/>
              </a:gs>
              <a:gs pos="91000">
                <a:srgbClr val="FF722C"/>
              </a:gs>
              <a:gs pos="100000">
                <a:srgbClr val="FF722C"/>
              </a:gs>
            </a:gsLst>
            <a:path path="circle">
              <a:fillToRect l="100000" t="100000"/>
            </a:path>
            <a:tileRect r="-100000" b="-10000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Why should human geographers think about climate change?</a:t>
            </a:r>
            <a:endParaRPr sz="199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aphicFrame>
        <p:nvGraphicFramePr>
          <p:cNvPr id="162" name="Google Shape;162;g2a8b5541d06_0_16"/>
          <p:cNvGraphicFramePr/>
          <p:nvPr>
            <p:extLst>
              <p:ext uri="{D42A27DB-BD31-4B8C-83A1-F6EECF244321}">
                <p14:modId xmlns:p14="http://schemas.microsoft.com/office/powerpoint/2010/main" val="2125928923"/>
              </p:ext>
            </p:extLst>
          </p:nvPr>
        </p:nvGraphicFramePr>
        <p:xfrm>
          <a:off x="46" y="-21"/>
          <a:ext cx="12192000" cy="6937099"/>
        </p:xfrm>
        <a:graphic>
          <a:graphicData uri="http://schemas.openxmlformats.org/drawingml/2006/table">
            <a:tbl>
              <a:tblPr>
                <a:noFill/>
                <a:tableStyleId>{1C7D9654-9085-45BC-9AB0-DAA3A31B3335}</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2041825">
                <a:tc>
                  <a:txBody>
                    <a:bodyPr/>
                    <a:lstStyle/>
                    <a:p>
                      <a:pPr marL="0" marR="0" lvl="0" indent="0" algn="l" rtl="0">
                        <a:lnSpc>
                          <a:spcPct val="107000"/>
                        </a:lnSpc>
                        <a:spcBef>
                          <a:spcPts val="0"/>
                        </a:spcBef>
                        <a:spcAft>
                          <a:spcPts val="0"/>
                        </a:spcAft>
                        <a:buClr>
                          <a:srgbClr val="000000"/>
                        </a:buClr>
                        <a:buSzPts val="1400"/>
                        <a:buFont typeface="Arial"/>
                        <a:buNone/>
                      </a:pPr>
                      <a:r>
                        <a:rPr lang="en-GB" sz="1400" u="none" strike="noStrike" cap="none" dirty="0">
                          <a:latin typeface="Calibri"/>
                          <a:ea typeface="Calibri"/>
                          <a:cs typeface="Calibri"/>
                          <a:sym typeface="Calibri"/>
                        </a:rPr>
                        <a:t>Melting ice caps are going to cause an increase in sea levels around the world. They are currently rising by between 3 and </a:t>
                      </a:r>
                      <a:r>
                        <a:rPr lang="en-GB" dirty="0">
                          <a:latin typeface="Calibri"/>
                          <a:ea typeface="Calibri"/>
                          <a:cs typeface="Calibri"/>
                          <a:sym typeface="Calibri"/>
                        </a:rPr>
                        <a:t>5 mm</a:t>
                      </a:r>
                      <a:r>
                        <a:rPr lang="en-GB" sz="1400" u="none" strike="noStrike" cap="none" dirty="0">
                          <a:latin typeface="Calibri"/>
                          <a:ea typeface="Calibri"/>
                          <a:cs typeface="Calibri"/>
                          <a:sym typeface="Calibri"/>
                        </a:rPr>
                        <a:t> a year and could rise by over a metre by 2100.</a:t>
                      </a:r>
                      <a:endParaRPr sz="1400" u="none" strike="noStrike" cap="none"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400"/>
                        <a:buFont typeface="Arial"/>
                        <a:buNone/>
                      </a:pPr>
                      <a:r>
                        <a:rPr lang="en-GB" sz="1400" i="1" u="none" strike="noStrike" cap="none" dirty="0">
                          <a:latin typeface="Calibri"/>
                          <a:ea typeface="Calibri"/>
                          <a:cs typeface="Calibri"/>
                          <a:sym typeface="Calibri"/>
                        </a:rPr>
                        <a:t> </a:t>
                      </a:r>
                      <a:r>
                        <a:rPr lang="en-GB" sz="1400" u="none" strike="noStrike" cap="none" dirty="0">
                          <a:latin typeface="Calibri"/>
                          <a:ea typeface="Calibri"/>
                          <a:cs typeface="Calibri"/>
                          <a:sym typeface="Calibri"/>
                        </a:rPr>
                        <a:t>Studies have shown that people of colour in America, and especially Black Americans, are more heavily impacted by climate change.  Majority black, Hispanic or Native American districts have 50% greater vulnerability to wildfire compared with other groups</a:t>
                      </a:r>
                      <a:endParaRPr sz="1400" i="1"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Qatar has over 2 million migrant workers, mainly from countries like India, Pakistan, Bangladesh and Nepal. Many of these work in construction and hundreds of workers die every year due to heat stress. The numbers dying is likely to increase as climate change makes it hotter. </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Developing countries are angry that developed countries have failed to meet their promise to mobilise $100 billion per year in climate finance </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522750">
                <a:tc>
                  <a:txBody>
                    <a:bodyPr/>
                    <a:lstStyle/>
                    <a:p>
                      <a:pPr marL="0" marR="0" lvl="0" indent="0" algn="l" rtl="0">
                        <a:lnSpc>
                          <a:spcPct val="107000"/>
                        </a:lnSpc>
                        <a:spcBef>
                          <a:spcPts val="0"/>
                        </a:spcBef>
                        <a:spcAft>
                          <a:spcPts val="0"/>
                        </a:spcAft>
                        <a:buClr>
                          <a:srgbClr val="000000"/>
                        </a:buClr>
                        <a:buSzPts val="1400"/>
                        <a:buFont typeface="Arial"/>
                        <a:buNone/>
                      </a:pPr>
                      <a:r>
                        <a:rPr lang="en-GB" sz="1400" u="none" strike="noStrike" cap="none" dirty="0">
                          <a:latin typeface="Calibri"/>
                          <a:ea typeface="Calibri"/>
                          <a:cs typeface="Calibri"/>
                          <a:sym typeface="Calibri"/>
                        </a:rPr>
                        <a:t>Intense heatwaves and droughts are impacting agriculture and increasing the risk of famine </a:t>
                      </a:r>
                      <a:endParaRPr sz="1400" u="none" strike="noStrike" cap="none"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Changing rainfall patterns leading to drought or intense flooding which may lead to issues of water availability </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400"/>
                        <a:buFont typeface="Arial"/>
                        <a:buNone/>
                      </a:pPr>
                      <a:r>
                        <a:rPr lang="en-GB" sz="1400" u="none" strike="noStrike" cap="none" dirty="0">
                          <a:latin typeface="Calibri"/>
                          <a:ea typeface="Calibri"/>
                          <a:cs typeface="Calibri"/>
                          <a:sym typeface="Calibri"/>
                        </a:rPr>
                        <a:t>Melting sea ice makes it harder to hunt seals and other marine animals, impacting the food security and traditional way of life for indigenous communities </a:t>
                      </a:r>
                      <a:endParaRPr sz="1400" u="none" strike="noStrike" cap="none"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400"/>
                        <a:buFont typeface="Arial"/>
                        <a:buNone/>
                      </a:pPr>
                      <a:r>
                        <a:rPr lang="en-GB" sz="1400" u="none" strike="noStrike" cap="none" dirty="0">
                          <a:latin typeface="Calibri"/>
                          <a:ea typeface="Calibri"/>
                          <a:cs typeface="Calibri"/>
                          <a:sym typeface="Calibri"/>
                        </a:rPr>
                        <a:t>Richer people, who contribute more to the causes of climate change, generally suffer the least. Richer countries like the UK and USA can afford expensive flood defence barriers and other climate adaptations. Poorer low-lying countries like the Maldives cannot, even though they dot contribute much to climate change. </a:t>
                      </a:r>
                      <a:endParaRPr sz="1400" u="none" strike="noStrike" cap="none"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522750">
                <a:tc>
                  <a:txBody>
                    <a:bodyPr/>
                    <a:lstStyle/>
                    <a:p>
                      <a:pPr marL="0" marR="0" lvl="0" indent="0" algn="l" rtl="0">
                        <a:lnSpc>
                          <a:spcPct val="107000"/>
                        </a:lnSpc>
                        <a:spcBef>
                          <a:spcPts val="0"/>
                        </a:spcBef>
                        <a:spcAft>
                          <a:spcPts val="0"/>
                        </a:spcAft>
                        <a:buClr>
                          <a:srgbClr val="000000"/>
                        </a:buClr>
                        <a:buSzPts val="1400"/>
                        <a:buFont typeface="Arial"/>
                        <a:buNone/>
                      </a:pPr>
                      <a:r>
                        <a:rPr lang="en-GB" sz="1400" u="none" strike="noStrike" cap="none" dirty="0">
                          <a:latin typeface="Calibri"/>
                          <a:ea typeface="Calibri"/>
                          <a:cs typeface="Calibri"/>
                          <a:sym typeface="Calibri"/>
                        </a:rPr>
                        <a:t>Increased coastal erosion is making people’s homes vulnerable to flooding</a:t>
                      </a:r>
                      <a:endParaRPr sz="1400" u="none" strike="noStrike" cap="none"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Impact on local indigenous people’s way of life</a:t>
                      </a:r>
                      <a:endParaRPr sz="1400" u="none" strike="noStrike" cap="none"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 According to global charity UNICEF, </a:t>
                      </a:r>
                      <a:r>
                        <a:rPr lang="en-GB" sz="1400" b="0" i="0" u="none" strike="noStrike" cap="none">
                          <a:solidFill>
                            <a:schemeClr val="dk1"/>
                          </a:solidFill>
                          <a:latin typeface="Calibri"/>
                          <a:ea typeface="Calibri"/>
                          <a:cs typeface="Calibri"/>
                          <a:sym typeface="Calibri"/>
                        </a:rPr>
                        <a:t>23.9 million people were involuntarily displaced by weather-related disasters </a:t>
                      </a:r>
                      <a:endParaRPr sz="14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Farmers in Uganda are forced to move from their home due desertification and agricultural land becoming unfarmable </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329475">
                <a:tc>
                  <a:txBody>
                    <a:bodyPr/>
                    <a:lstStyle/>
                    <a:p>
                      <a:pPr marL="0" marR="0" lvl="0" indent="0" algn="l" rtl="0">
                        <a:lnSpc>
                          <a:spcPct val="107000"/>
                        </a:lnSpc>
                        <a:spcBef>
                          <a:spcPts val="0"/>
                        </a:spcBef>
                        <a:spcAft>
                          <a:spcPts val="0"/>
                        </a:spcAft>
                        <a:buClr>
                          <a:srgbClr val="000000"/>
                        </a:buClr>
                        <a:buSzPts val="1400"/>
                        <a:buFont typeface="Arial"/>
                        <a:buNone/>
                      </a:pPr>
                      <a:r>
                        <a:rPr lang="en-GB" sz="1400" u="none" strike="noStrike" cap="none" dirty="0">
                          <a:latin typeface="Calibri"/>
                          <a:ea typeface="Calibri"/>
                          <a:cs typeface="Calibri"/>
                          <a:sym typeface="Calibri"/>
                        </a:rPr>
                        <a:t>Changing fishing patterns, for example 40% of potential seafood catch is estimated to drop by 2050 due to climate change</a:t>
                      </a:r>
                      <a:endParaRPr sz="1400" u="none" strike="noStrike" cap="none"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During Hurricane Katrina and Hurricane Harvey in the USA  it was neighbourhoods that were predominately African American that were most severely affected </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400"/>
                        <a:buFont typeface="Arial"/>
                        <a:buNone/>
                      </a:pPr>
                      <a:r>
                        <a:rPr lang="en-GB" sz="1400" u="none" strike="noStrike" cap="none" dirty="0">
                          <a:latin typeface="Calibri"/>
                          <a:ea typeface="Calibri"/>
                          <a:cs typeface="Calibri"/>
                          <a:sym typeface="Calibri"/>
                        </a:rPr>
                        <a:t>Biodiversity loss. Since 1970 WWF estimates wildlife populations have dropped by 69%</a:t>
                      </a:r>
                      <a:endParaRPr sz="1400" u="none" strike="noStrike" cap="none"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400"/>
                        <a:buFont typeface="Arial"/>
                        <a:buNone/>
                      </a:pPr>
                      <a:r>
                        <a:rPr lang="en-GB" sz="1400" u="none" strike="noStrike" cap="none" dirty="0">
                          <a:latin typeface="Calibri"/>
                          <a:ea typeface="Calibri"/>
                          <a:cs typeface="Calibri"/>
                          <a:sym typeface="Calibri"/>
                        </a:rPr>
                        <a:t>Studies show that poor communities are more at risk from climate fire related issues </a:t>
                      </a:r>
                      <a:endParaRPr sz="1400" u="none" strike="noStrike" cap="none"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1648</Words>
  <Application>Microsoft Office PowerPoint</Application>
  <PresentationFormat>Widescreen</PresentationFormat>
  <Paragraphs>138</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Office Theme</vt:lpstr>
      <vt:lpstr>Why should human geographers think about climate change?</vt:lpstr>
      <vt:lpstr>Task 1: Answer in your books</vt:lpstr>
      <vt:lpstr>PowerPoint Presentation</vt:lpstr>
      <vt:lpstr>Climate Change impacts people at different scales </vt:lpstr>
      <vt:lpstr>Climate Change impacts people in different ways….</vt:lpstr>
      <vt:lpstr>PowerPoint Presentation</vt:lpstr>
      <vt:lpstr>PowerPoint Presentation</vt:lpstr>
      <vt:lpstr>For the next slide…</vt:lpstr>
      <vt:lpstr>PowerPoint Presentation</vt:lpstr>
      <vt:lpstr>Social impacts: mobility, race and income</vt:lpstr>
      <vt:lpstr>Reading: Climate and Race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gerard reilly</dc:creator>
  <cp:lastModifiedBy>Claire Brown</cp:lastModifiedBy>
  <cp:revision>12</cp:revision>
  <dcterms:created xsi:type="dcterms:W3CDTF">2023-11-17T10:16:19Z</dcterms:created>
  <dcterms:modified xsi:type="dcterms:W3CDTF">2025-07-30T16:10:17Z</dcterms:modified>
</cp:coreProperties>
</file>